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91" r:id="rId5"/>
    <p:sldId id="292" r:id="rId6"/>
    <p:sldId id="293" r:id="rId7"/>
    <p:sldId id="294" r:id="rId8"/>
    <p:sldId id="295" r:id="rId9"/>
    <p:sldId id="314" r:id="rId10"/>
    <p:sldId id="297" r:id="rId11"/>
    <p:sldId id="318" r:id="rId12"/>
    <p:sldId id="319" r:id="rId13"/>
    <p:sldId id="298" r:id="rId14"/>
    <p:sldId id="320" r:id="rId15"/>
    <p:sldId id="299" r:id="rId16"/>
    <p:sldId id="321" r:id="rId17"/>
    <p:sldId id="300" r:id="rId18"/>
    <p:sldId id="307" r:id="rId19"/>
    <p:sldId id="322" r:id="rId20"/>
    <p:sldId id="304" r:id="rId21"/>
    <p:sldId id="305" r:id="rId22"/>
    <p:sldId id="306" r:id="rId23"/>
    <p:sldId id="324" r:id="rId24"/>
    <p:sldId id="302" r:id="rId25"/>
    <p:sldId id="308" r:id="rId26"/>
    <p:sldId id="323" r:id="rId27"/>
    <p:sldId id="312" r:id="rId28"/>
    <p:sldId id="315" r:id="rId29"/>
    <p:sldId id="316" r:id="rId30"/>
    <p:sldId id="325" r:id="rId31"/>
    <p:sldId id="310" r:id="rId32"/>
    <p:sldId id="311" r:id="rId33"/>
    <p:sldId id="309" r:id="rId34"/>
    <p:sldId id="317" r:id="rId35"/>
    <p:sldId id="326" r:id="rId36"/>
    <p:sldId id="277" r:id="rId37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33FF"/>
    <a:srgbClr val="E909C9"/>
    <a:srgbClr val="1B9AD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6" autoAdjust="0"/>
    <p:restoredTop sz="94660" autoAdjust="0"/>
  </p:normalViewPr>
  <p:slideViewPr>
    <p:cSldViewPr>
      <p:cViewPr varScale="1">
        <p:scale>
          <a:sx n="67" d="100"/>
          <a:sy n="67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3048000" y="457200"/>
            <a:ext cx="5867400" cy="175260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178300" y="5957888"/>
            <a:ext cx="1308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1">
                <a:solidFill>
                  <a:schemeClr val="tx2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8AA65-ABB0-4D6D-89FA-38DF6F59E1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21E6E-F456-4642-9E85-AC6F76BB9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43663"/>
            <a:ext cx="2895600" cy="2905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0" y="644683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fld id="{6E291647-3AA8-4FEB-B916-3315AA1DB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0866C-2963-4FF9-A573-B210EAC166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54199-2E72-4E3A-9524-3AFF08B48B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5406A-BEFD-47DA-B8C1-06D69154C8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0AFF5-7856-4E06-B61D-31187EF46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FCB2B-CA6D-46EE-BB7A-D85E5F3596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87006-E7C4-4E2D-BFD6-AA42A4709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B7B39-5C05-4BC1-B9DC-1F68093F3B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673B4-0A8C-4440-95C8-8878C8309A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0" y="-26988"/>
          <a:ext cx="91440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Image" r:id="rId15" imgW="6450794" imgH="952045" progId="">
                  <p:embed/>
                </p:oleObj>
              </mc:Choice>
              <mc:Fallback>
                <p:oleObj name="Image" r:id="rId15" imgW="6450794" imgH="952045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26988"/>
                        <a:ext cx="91440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1B9AD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1D528D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C0C0C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43663"/>
            <a:ext cx="28956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446838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fld id="{8837B74C-B29D-4F0C-8DCD-BF64092FA4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52400"/>
            <a:ext cx="822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0" y="457200"/>
            <a:ext cx="9144000" cy="685800"/>
          </a:xfrm>
        </p:spPr>
        <p:txBody>
          <a:bodyPr/>
          <a:lstStyle/>
          <a:p>
            <a:pPr algn="ctr"/>
            <a:r>
              <a:rPr lang="en-US" sz="3200" dirty="0" err="1" smtClean="0">
                <a:solidFill>
                  <a:srgbClr val="0070C0"/>
                </a:solidFill>
              </a:rPr>
              <a:t>Struktur</a:t>
            </a:r>
            <a:r>
              <a:rPr lang="en-US" sz="3200" dirty="0" smtClean="0">
                <a:solidFill>
                  <a:srgbClr val="0070C0"/>
                </a:solidFill>
              </a:rPr>
              <a:t> Data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US" sz="6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191000"/>
            <a:ext cx="7315200" cy="381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Program </a:t>
            </a:r>
            <a:r>
              <a:rPr lang="en-US" dirty="0" err="1" smtClean="0">
                <a:solidFill>
                  <a:schemeClr val="tx2"/>
                </a:solidFill>
              </a:rPr>
              <a:t>Studi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Teknik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Informatika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4724400"/>
            <a:ext cx="19812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gray">
          <a:xfrm>
            <a:off x="1066800" y="1295400"/>
            <a:ext cx="68580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Queue (</a:t>
            </a:r>
            <a:r>
              <a:rPr lang="en-US" sz="3600" b="1" kern="10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Antrian</a:t>
            </a:r>
            <a:r>
              <a:rPr lang="en-US" sz="3600" b="1" kern="10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)</a:t>
            </a:r>
            <a:endParaRPr lang="en-US" sz="3600" b="1" kern="10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Kosong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48275"/>
          </a:xfrm>
        </p:spPr>
        <p:txBody>
          <a:bodyPr>
            <a:normAutofit/>
          </a:bodyPr>
          <a:lstStyle/>
          <a:p>
            <a:pPr marL="280988" indent="-280988"/>
            <a:r>
              <a:rPr lang="en-US" sz="2200" b="1" dirty="0" err="1" smtClean="0">
                <a:solidFill>
                  <a:schemeClr val="tx2"/>
                </a:solidFill>
              </a:rPr>
              <a:t>Operasi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untuk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memeriksa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apakah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keadaan</a:t>
            </a:r>
            <a:r>
              <a:rPr lang="en-US" sz="2200" b="1" dirty="0" smtClean="0">
                <a:solidFill>
                  <a:srgbClr val="FF0000"/>
                </a:solidFill>
              </a:rPr>
              <a:t> Queue </a:t>
            </a:r>
            <a:r>
              <a:rPr lang="en-US" sz="2200" b="1" dirty="0" err="1" smtClean="0">
                <a:solidFill>
                  <a:srgbClr val="FF0000"/>
                </a:solidFill>
              </a:rPr>
              <a:t>kosong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atau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kosong</a:t>
            </a:r>
            <a:r>
              <a:rPr lang="en-US" sz="2200" b="1" dirty="0" smtClean="0">
                <a:solidFill>
                  <a:srgbClr val="FF0000"/>
                </a:solidFill>
              </a:rPr>
              <a:t>.</a:t>
            </a:r>
          </a:p>
          <a:p>
            <a:pPr marL="280988" indent="-280988"/>
            <a:r>
              <a:rPr lang="en-US" sz="2200" b="1" dirty="0" err="1" smtClean="0">
                <a:solidFill>
                  <a:schemeClr val="tx2"/>
                </a:solidFill>
              </a:rPr>
              <a:t>Operasi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didapat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memeriksa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harga</a:t>
            </a:r>
            <a:r>
              <a:rPr lang="en-US" sz="2200" b="1" dirty="0" smtClean="0">
                <a:solidFill>
                  <a:schemeClr val="tx2"/>
                </a:solidFill>
              </a:rPr>
              <a:t> Rear </a:t>
            </a:r>
            <a:r>
              <a:rPr lang="en-US" sz="2200" b="1" dirty="0" err="1" smtClean="0">
                <a:solidFill>
                  <a:schemeClr val="tx2"/>
                </a:solidFill>
              </a:rPr>
              <a:t>dari</a:t>
            </a:r>
            <a:r>
              <a:rPr lang="en-US" sz="2200" b="1" dirty="0" smtClean="0">
                <a:solidFill>
                  <a:schemeClr val="tx2"/>
                </a:solidFill>
              </a:rPr>
              <a:t> Queue. </a:t>
            </a:r>
            <a:r>
              <a:rPr lang="en-US" sz="2200" b="1" dirty="0" err="1" smtClean="0">
                <a:solidFill>
                  <a:schemeClr val="tx2"/>
                </a:solidFill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</a:rPr>
              <a:t> Rear </a:t>
            </a:r>
            <a:r>
              <a:rPr lang="en-US" sz="2200" b="1" dirty="0" err="1" smtClean="0">
                <a:solidFill>
                  <a:schemeClr val="tx2"/>
                </a:solidFill>
              </a:rPr>
              <a:t>bernilai</a:t>
            </a:r>
            <a:r>
              <a:rPr lang="en-US" sz="2200" b="1" dirty="0" smtClean="0">
                <a:solidFill>
                  <a:schemeClr val="tx2"/>
                </a:solidFill>
              </a:rPr>
              <a:t> 0 (</a:t>
            </a:r>
            <a:r>
              <a:rPr lang="en-US" sz="2200" b="1" dirty="0" err="1" smtClean="0">
                <a:solidFill>
                  <a:schemeClr val="tx2"/>
                </a:solidFill>
              </a:rPr>
              <a:t>nol</a:t>
            </a:r>
            <a:r>
              <a:rPr lang="en-US" sz="2200" b="1" dirty="0" smtClean="0">
                <a:solidFill>
                  <a:schemeClr val="tx2"/>
                </a:solidFill>
              </a:rPr>
              <a:t>), </a:t>
            </a:r>
            <a:r>
              <a:rPr lang="en-US" sz="2200" b="1" dirty="0" err="1" smtClean="0">
                <a:solidFill>
                  <a:schemeClr val="tx2"/>
                </a:solidFill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. </a:t>
            </a:r>
          </a:p>
          <a:p>
            <a:pPr marL="280988" indent="-280988"/>
            <a:endParaRPr lang="en-US" sz="2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200" b="1" u="sng" dirty="0" err="1" smtClean="0">
                <a:solidFill>
                  <a:srgbClr val="FF0000"/>
                </a:solidFill>
              </a:rPr>
              <a:t>Catatan</a:t>
            </a:r>
            <a:r>
              <a:rPr lang="en-US" sz="2200" b="1" u="sng" dirty="0" smtClean="0">
                <a:solidFill>
                  <a:srgbClr val="FF0000"/>
                </a:solidFill>
              </a:rPr>
              <a:t>:</a:t>
            </a:r>
          </a:p>
          <a:p>
            <a:pPr marL="280988" indent="-280988">
              <a:buFont typeface="Wingdings" pitchFamily="2" charset="2"/>
              <a:buChar char="Ø"/>
            </a:pPr>
            <a:r>
              <a:rPr lang="en-US" sz="2200" b="1" dirty="0" err="1" smtClean="0">
                <a:solidFill>
                  <a:schemeClr val="tx2"/>
                </a:solidFill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</a:rPr>
              <a:t> Queue yang </a:t>
            </a:r>
            <a:r>
              <a:rPr lang="en-US" sz="2200" b="1" dirty="0" err="1" smtClean="0">
                <a:solidFill>
                  <a:schemeClr val="tx2"/>
                </a:solidFill>
              </a:rPr>
              <a:t>menggunakan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Array </a:t>
            </a:r>
            <a:r>
              <a:rPr lang="en-US" sz="2200" b="1" dirty="0" err="1" smtClean="0">
                <a:solidFill>
                  <a:srgbClr val="FF0000"/>
                </a:solidFill>
              </a:rPr>
              <a:t>Statis</a:t>
            </a:r>
            <a:r>
              <a:rPr lang="en-US" sz="2200" b="1" dirty="0" smtClean="0">
                <a:solidFill>
                  <a:srgbClr val="002060"/>
                </a:solidFill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</a:rPr>
              <a:t>operasi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saat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Enqueue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</a:rPr>
              <a:t>Dequeue</a:t>
            </a:r>
            <a:r>
              <a:rPr lang="en-US" sz="2200" b="1" dirty="0" smtClean="0">
                <a:solidFill>
                  <a:schemeClr val="tx2"/>
                </a:solidFill>
              </a:rPr>
              <a:t>.</a:t>
            </a:r>
          </a:p>
          <a:p>
            <a:pPr marL="280988" indent="-280988">
              <a:buFont typeface="Wingdings" pitchFamily="2" charset="2"/>
              <a:buChar char="Ø"/>
            </a:pPr>
            <a:r>
              <a:rPr lang="en-US" sz="2200" b="1" dirty="0" err="1" smtClean="0">
                <a:solidFill>
                  <a:schemeClr val="tx2"/>
                </a:solidFill>
              </a:rPr>
              <a:t>Tapi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</a:rPr>
              <a:t> Queue yang </a:t>
            </a:r>
            <a:r>
              <a:rPr lang="en-US" sz="2200" b="1" dirty="0" err="1" smtClean="0">
                <a:solidFill>
                  <a:schemeClr val="tx2"/>
                </a:solidFill>
              </a:rPr>
              <a:t>menggunakan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Linked List</a:t>
            </a:r>
            <a:r>
              <a:rPr lang="en-US" sz="2200" b="1" dirty="0" smtClean="0">
                <a:solidFill>
                  <a:srgbClr val="002060"/>
                </a:solidFill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</a:rPr>
              <a:t>operasi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saat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Enqueue</a:t>
            </a:r>
            <a:r>
              <a:rPr lang="en-US" sz="2200" b="1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sz="22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2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Kosong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Array_Queue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Function</a:t>
            </a:r>
            <a:r>
              <a:rPr lang="en-US" sz="1800" b="0" dirty="0" smtClean="0">
                <a:solidFill>
                  <a:schemeClr val="tx2"/>
                </a:solidFill>
              </a:rPr>
              <a:t>  </a:t>
            </a: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(</a:t>
            </a:r>
            <a:r>
              <a:rPr lang="en-US" sz="1800" b="1" u="sng" dirty="0" smtClean="0">
                <a:solidFill>
                  <a:schemeClr val="tx2"/>
                </a:solidFill>
              </a:rPr>
              <a:t>Input</a:t>
            </a:r>
            <a:r>
              <a:rPr lang="en-US" sz="1800" b="0" dirty="0" smtClean="0">
                <a:solidFill>
                  <a:schemeClr val="tx2"/>
                </a:solidFill>
              </a:rPr>
              <a:t> Rear : </a:t>
            </a:r>
            <a:r>
              <a:rPr lang="en-US" sz="1800" b="1" u="sng" dirty="0" smtClean="0">
                <a:solidFill>
                  <a:schemeClr val="tx2"/>
                </a:solidFill>
              </a:rPr>
              <a:t>integer</a:t>
            </a:r>
            <a:r>
              <a:rPr lang="en-US" sz="1800" b="0" dirty="0" smtClean="0">
                <a:solidFill>
                  <a:schemeClr val="tx2"/>
                </a:solidFill>
              </a:rPr>
              <a:t>)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8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  <a:endParaRPr lang="en-US" sz="1800" b="1" u="sng" dirty="0" smtClean="0">
              <a:solidFill>
                <a:schemeClr val="tx2"/>
              </a:solidFill>
            </a:endParaRP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akhir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(Rear)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keadaan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kosong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atau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tidak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885950">
              <a:buNone/>
            </a:pPr>
            <a:endParaRPr lang="en-US" sz="1800" u="sng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false</a:t>
            </a:r>
            <a:endParaRPr lang="en-US" sz="1800" b="0" dirty="0" smtClean="0">
              <a:solidFill>
                <a:schemeClr val="tx2"/>
              </a:solidFill>
            </a:endParaRPr>
          </a:p>
          <a:p>
            <a:pPr marL="457200" indent="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If</a:t>
            </a:r>
            <a:r>
              <a:rPr lang="en-US" sz="1800" b="0" dirty="0" smtClean="0">
                <a:solidFill>
                  <a:schemeClr val="tx2"/>
                </a:solidFill>
              </a:rPr>
              <a:t> (Rear = 0)</a:t>
            </a:r>
          </a:p>
          <a:p>
            <a:pPr marL="457200" indent="0">
              <a:buNone/>
            </a:pPr>
            <a:r>
              <a:rPr lang="en-US" sz="1800" b="0" dirty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</a:rPr>
              <a:t>Then</a:t>
            </a:r>
          </a:p>
          <a:p>
            <a:pPr marL="914400" indent="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true</a:t>
            </a:r>
          </a:p>
          <a:p>
            <a:pPr marL="457200" indent="0">
              <a:buNone/>
            </a:pPr>
            <a:r>
              <a:rPr lang="en-US" sz="18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EndFunction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160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Kosong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List_Queue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Function</a:t>
            </a:r>
            <a:r>
              <a:rPr lang="en-US" sz="1800" b="0" dirty="0" smtClean="0">
                <a:solidFill>
                  <a:schemeClr val="tx2"/>
                </a:solidFill>
              </a:rPr>
              <a:t>  </a:t>
            </a: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(</a:t>
            </a:r>
            <a:r>
              <a:rPr lang="en-US" sz="1800" b="1" u="sng" dirty="0" smtClean="0">
                <a:solidFill>
                  <a:schemeClr val="tx2"/>
                </a:solidFill>
              </a:rPr>
              <a:t>Input</a:t>
            </a:r>
            <a:r>
              <a:rPr lang="en-US" sz="1800" b="0" dirty="0" smtClean="0">
                <a:solidFill>
                  <a:schemeClr val="tx2"/>
                </a:solidFill>
              </a:rPr>
              <a:t> Rear : </a:t>
            </a:r>
            <a:r>
              <a:rPr lang="en-US" sz="18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1800" b="0" dirty="0" smtClean="0">
                <a:solidFill>
                  <a:schemeClr val="tx2"/>
                </a:solidFill>
              </a:rPr>
              <a:t>)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8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  <a:endParaRPr lang="en-US" sz="1800" b="1" u="sng" dirty="0" smtClean="0">
              <a:solidFill>
                <a:schemeClr val="tx2"/>
              </a:solidFill>
            </a:endParaRP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akhir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list Queue (Rear)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keadaan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list Queue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kosong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atau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tidak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885950">
              <a:buNone/>
            </a:pPr>
            <a:endParaRPr lang="en-US" sz="1800" u="sng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false</a:t>
            </a:r>
            <a:endParaRPr lang="en-US" sz="1800" b="0" dirty="0" smtClean="0">
              <a:solidFill>
                <a:schemeClr val="tx2"/>
              </a:solidFill>
            </a:endParaRPr>
          </a:p>
          <a:p>
            <a:pPr marL="457200" indent="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If</a:t>
            </a:r>
            <a:r>
              <a:rPr lang="en-US" sz="1800" b="0" dirty="0" smtClean="0">
                <a:solidFill>
                  <a:schemeClr val="tx2"/>
                </a:solidFill>
              </a:rPr>
              <a:t> (Rear = Nil)</a:t>
            </a:r>
          </a:p>
          <a:p>
            <a:pPr marL="457200" indent="0">
              <a:buNone/>
            </a:pPr>
            <a:r>
              <a:rPr lang="en-US" sz="1800" b="0" dirty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</a:rPr>
              <a:t>Then</a:t>
            </a:r>
          </a:p>
          <a:p>
            <a:pPr marL="914400" indent="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true</a:t>
            </a:r>
          </a:p>
          <a:p>
            <a:pPr marL="457200" indent="0">
              <a:buNone/>
            </a:pPr>
            <a:r>
              <a:rPr lang="en-US" sz="18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EndFunction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004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Penuh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marL="280988" indent="-280988" algn="just"/>
            <a:r>
              <a:rPr lang="en-US" sz="2400" b="1" dirty="0" err="1" smtClean="0">
                <a:solidFill>
                  <a:schemeClr val="tx2"/>
                </a:solidFill>
              </a:rPr>
              <a:t>Fungsi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berguna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untuk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memeriksa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apakah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keadaan</a:t>
            </a:r>
            <a:r>
              <a:rPr lang="en-US" sz="2400" b="1" dirty="0" smtClean="0">
                <a:solidFill>
                  <a:srgbClr val="FF0000"/>
                </a:solidFill>
              </a:rPr>
              <a:t> queue </a:t>
            </a:r>
            <a:r>
              <a:rPr lang="en-US" sz="2400" b="1" dirty="0" err="1" smtClean="0">
                <a:solidFill>
                  <a:srgbClr val="FF0000"/>
                </a:solidFill>
              </a:rPr>
              <a:t>telah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penuh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atau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belum</a:t>
            </a:r>
            <a:r>
              <a:rPr lang="en-US" sz="2400" b="1" dirty="0" smtClean="0">
                <a:solidFill>
                  <a:srgbClr val="002060"/>
                </a:solidFill>
              </a:rPr>
              <a:t>. </a:t>
            </a:r>
          </a:p>
          <a:p>
            <a:pPr marL="280988" indent="-280988" algn="just"/>
            <a:r>
              <a:rPr lang="en-US" sz="2400" b="1" dirty="0" err="1" smtClean="0">
                <a:solidFill>
                  <a:schemeClr val="tx2"/>
                </a:solidFill>
              </a:rPr>
              <a:t>Jika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penunjuk</a:t>
            </a:r>
            <a:r>
              <a:rPr lang="en-US" sz="2400" b="1" dirty="0" smtClean="0">
                <a:solidFill>
                  <a:schemeClr val="tx2"/>
                </a:solidFill>
              </a:rPr>
              <a:t> Rear </a:t>
            </a:r>
            <a:r>
              <a:rPr lang="en-US" sz="2400" b="1" dirty="0" err="1" smtClean="0">
                <a:solidFill>
                  <a:srgbClr val="C00000"/>
                </a:solidFill>
              </a:rPr>
              <a:t>sama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dengan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nilai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MaxQueue</a:t>
            </a:r>
            <a:r>
              <a:rPr lang="en-US" sz="2400" b="1" dirty="0" smtClean="0">
                <a:solidFill>
                  <a:srgbClr val="002060"/>
                </a:solidFill>
              </a:rPr>
              <a:t>, </a:t>
            </a:r>
            <a:r>
              <a:rPr lang="en-US" sz="2400" b="1" dirty="0" err="1" smtClean="0">
                <a:solidFill>
                  <a:schemeClr val="tx2"/>
                </a:solidFill>
              </a:rPr>
              <a:t>maka</a:t>
            </a:r>
            <a:r>
              <a:rPr lang="en-US" sz="2400" b="1" dirty="0" smtClean="0">
                <a:solidFill>
                  <a:schemeClr val="tx2"/>
                </a:solidFill>
              </a:rPr>
              <a:t> Queue </a:t>
            </a:r>
            <a:r>
              <a:rPr lang="en-US" sz="2400" b="1" dirty="0" err="1" smtClean="0">
                <a:solidFill>
                  <a:schemeClr val="tx2"/>
                </a:solidFill>
              </a:rPr>
              <a:t>telah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penuh</a:t>
            </a:r>
            <a:r>
              <a:rPr lang="en-US" sz="2400" b="1" dirty="0" smtClean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2400" b="1" u="sng" dirty="0" err="1" smtClean="0">
                <a:solidFill>
                  <a:srgbClr val="FF0000"/>
                </a:solidFill>
              </a:rPr>
              <a:t>Catatan</a:t>
            </a:r>
            <a:r>
              <a:rPr lang="en-US" sz="2400" b="1" u="sng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sz="2400" b="1" dirty="0" err="1" smtClean="0">
                <a:solidFill>
                  <a:schemeClr val="tx2"/>
                </a:solidFill>
              </a:rPr>
              <a:t>Fungsi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hanya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ada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pada</a:t>
            </a:r>
            <a:r>
              <a:rPr lang="en-US" sz="2400" b="1" dirty="0" smtClean="0">
                <a:solidFill>
                  <a:schemeClr val="tx2"/>
                </a:solidFill>
              </a:rPr>
              <a:t> queue </a:t>
            </a:r>
            <a:r>
              <a:rPr lang="en-US" sz="2400" b="1" dirty="0" err="1" smtClean="0">
                <a:solidFill>
                  <a:schemeClr val="tx2"/>
                </a:solidFill>
              </a:rPr>
              <a:t>yg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direpresentasikan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menggunakan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array </a:t>
            </a:r>
            <a:r>
              <a:rPr lang="en-US" sz="2400" b="1" dirty="0" err="1" smtClean="0">
                <a:solidFill>
                  <a:srgbClr val="FF0000"/>
                </a:solidFill>
              </a:rPr>
              <a:t>statis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dilakukan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pada</a:t>
            </a:r>
            <a:r>
              <a:rPr lang="en-US" sz="2400" b="1" dirty="0" smtClean="0">
                <a:solidFill>
                  <a:srgbClr val="FF0000"/>
                </a:solidFill>
              </a:rPr>
              <a:t> proses </a:t>
            </a:r>
            <a:r>
              <a:rPr lang="en-US" sz="2400" b="1" dirty="0" err="1" smtClean="0">
                <a:solidFill>
                  <a:srgbClr val="FF0000"/>
                </a:solidFill>
              </a:rPr>
              <a:t>Enqueue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Penuh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Array_Queue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Function</a:t>
            </a:r>
            <a:r>
              <a:rPr lang="en-US" sz="1800" b="0" dirty="0" smtClean="0">
                <a:solidFill>
                  <a:schemeClr val="tx2"/>
                </a:solidFill>
              </a:rPr>
              <a:t>  </a:t>
            </a:r>
            <a:r>
              <a:rPr lang="en-US" sz="1800" b="0" dirty="0" err="1" smtClean="0">
                <a:solidFill>
                  <a:schemeClr val="tx2"/>
                </a:solidFill>
              </a:rPr>
              <a:t>Penuh</a:t>
            </a:r>
            <a:r>
              <a:rPr lang="en-US" sz="1800" b="0" dirty="0" smtClean="0">
                <a:solidFill>
                  <a:schemeClr val="tx2"/>
                </a:solidFill>
              </a:rPr>
              <a:t> (</a:t>
            </a:r>
            <a:r>
              <a:rPr lang="en-US" sz="1800" b="1" u="sng" dirty="0" smtClean="0">
                <a:solidFill>
                  <a:schemeClr val="tx2"/>
                </a:solidFill>
              </a:rPr>
              <a:t>Input</a:t>
            </a:r>
            <a:r>
              <a:rPr lang="en-US" sz="1800" b="0" dirty="0" smtClean="0">
                <a:solidFill>
                  <a:schemeClr val="tx2"/>
                </a:solidFill>
              </a:rPr>
              <a:t> Rear : </a:t>
            </a:r>
            <a:r>
              <a:rPr lang="en-US" sz="1800" b="1" u="sng" dirty="0" smtClean="0">
                <a:solidFill>
                  <a:schemeClr val="tx2"/>
                </a:solidFill>
              </a:rPr>
              <a:t>integer</a:t>
            </a:r>
            <a:r>
              <a:rPr lang="en-US" sz="1800" b="0" dirty="0" smtClean="0">
                <a:solidFill>
                  <a:schemeClr val="tx2"/>
                </a:solidFill>
              </a:rPr>
              <a:t>)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8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  <a:endParaRPr lang="en-US" sz="1800" b="1" u="sng" dirty="0" smtClean="0">
              <a:solidFill>
                <a:schemeClr val="tx2"/>
              </a:solidFill>
            </a:endParaRP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akhir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(Rear)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keadaan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atau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tidak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885950">
              <a:buNone/>
            </a:pPr>
            <a:endParaRPr lang="en-US" sz="1800" u="sng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Penuh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false</a:t>
            </a:r>
            <a:endParaRPr lang="en-US" sz="1800" b="0" dirty="0" smtClean="0">
              <a:solidFill>
                <a:schemeClr val="tx2"/>
              </a:solidFill>
            </a:endParaRPr>
          </a:p>
          <a:p>
            <a:pPr marL="457200" indent="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If</a:t>
            </a:r>
            <a:r>
              <a:rPr lang="en-US" sz="1800" b="0" dirty="0" smtClean="0">
                <a:solidFill>
                  <a:schemeClr val="tx2"/>
                </a:solidFill>
              </a:rPr>
              <a:t> (Rear = </a:t>
            </a:r>
            <a:r>
              <a:rPr lang="en-US" sz="1800" b="0" dirty="0" err="1" smtClean="0">
                <a:solidFill>
                  <a:schemeClr val="tx2"/>
                </a:solidFill>
              </a:rPr>
              <a:t>MaxQueue</a:t>
            </a:r>
            <a:r>
              <a:rPr lang="en-US" sz="1800" b="0" dirty="0" smtClean="0">
                <a:solidFill>
                  <a:schemeClr val="tx2"/>
                </a:solidFill>
              </a:rPr>
              <a:t>)</a:t>
            </a:r>
          </a:p>
          <a:p>
            <a:pPr marL="457200" indent="0">
              <a:buNone/>
            </a:pPr>
            <a:r>
              <a:rPr lang="en-US" sz="1800" b="0" dirty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</a:rPr>
              <a:t>Then</a:t>
            </a:r>
          </a:p>
          <a:p>
            <a:pPr marL="914400" indent="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Penuh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true</a:t>
            </a:r>
          </a:p>
          <a:p>
            <a:pPr marL="457200" indent="0">
              <a:buNone/>
            </a:pPr>
            <a:r>
              <a:rPr lang="en-US" sz="18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EndFunction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843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Satu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Simpul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925"/>
            <a:ext cx="8229600" cy="4714875"/>
          </a:xfrm>
        </p:spPr>
        <p:txBody>
          <a:bodyPr>
            <a:normAutofit/>
          </a:bodyPr>
          <a:lstStyle/>
          <a:p>
            <a:pPr marL="339725" indent="-339725" algn="just"/>
            <a:r>
              <a:rPr lang="en-US" sz="2200" b="1" dirty="0" err="1" smtClean="0">
                <a:solidFill>
                  <a:schemeClr val="tx2"/>
                </a:solidFill>
              </a:rPr>
              <a:t>Fungsi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Simpul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berguna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untuk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memeriksa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apakah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keadaan</a:t>
            </a:r>
            <a:r>
              <a:rPr lang="en-US" sz="2200" b="1" dirty="0" smtClean="0">
                <a:solidFill>
                  <a:srgbClr val="FF0000"/>
                </a:solidFill>
              </a:rPr>
              <a:t> Queue </a:t>
            </a:r>
            <a:r>
              <a:rPr lang="en-US" sz="2200" b="1" dirty="0" err="1" smtClean="0">
                <a:solidFill>
                  <a:srgbClr val="FF0000"/>
                </a:solidFill>
              </a:rPr>
              <a:t>memiliki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satu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simpul</a:t>
            </a:r>
            <a:r>
              <a:rPr lang="en-US" sz="2200" b="1" dirty="0" smtClean="0">
                <a:solidFill>
                  <a:srgbClr val="FF0000"/>
                </a:solidFill>
              </a:rPr>
              <a:t> (data) </a:t>
            </a:r>
            <a:r>
              <a:rPr lang="en-US" sz="2200" b="1" dirty="0" err="1" smtClean="0">
                <a:solidFill>
                  <a:srgbClr val="FF0000"/>
                </a:solidFill>
              </a:rPr>
              <a:t>atau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lebih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dari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satu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simpul</a:t>
            </a:r>
            <a:r>
              <a:rPr lang="en-US" sz="2200" b="1" dirty="0" smtClean="0">
                <a:solidFill>
                  <a:srgbClr val="002060"/>
                </a:solidFill>
              </a:rPr>
              <a:t>. </a:t>
            </a:r>
          </a:p>
          <a:p>
            <a:pPr marL="339725" indent="-339725" algn="just"/>
            <a:r>
              <a:rPr lang="en-US" sz="2200" b="1" dirty="0" err="1" smtClean="0">
                <a:solidFill>
                  <a:schemeClr val="tx2"/>
                </a:solidFill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penunjuk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</a:rPr>
              <a:t>Rear </a:t>
            </a:r>
            <a:r>
              <a:rPr lang="en-US" sz="2200" b="1" dirty="0" err="1" smtClean="0">
                <a:solidFill>
                  <a:srgbClr val="C00000"/>
                </a:solidFill>
              </a:rPr>
              <a:t>sama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dengan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penunjuk</a:t>
            </a:r>
            <a:r>
              <a:rPr lang="en-US" sz="2200" b="1" dirty="0" smtClean="0">
                <a:solidFill>
                  <a:srgbClr val="C00000"/>
                </a:solidFill>
              </a:rPr>
              <a:t> Front</a:t>
            </a:r>
            <a:r>
              <a:rPr lang="en-US" sz="2200" b="1" dirty="0" smtClean="0">
                <a:solidFill>
                  <a:schemeClr val="tx2"/>
                </a:solidFill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</a:rPr>
              <a:t>memiliki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simpul</a:t>
            </a:r>
            <a:r>
              <a:rPr lang="en-US" sz="2200" b="1" dirty="0" smtClean="0">
                <a:solidFill>
                  <a:schemeClr val="tx2"/>
                </a:solidFill>
              </a:rPr>
              <a:t>(data).</a:t>
            </a:r>
          </a:p>
          <a:p>
            <a:pPr marL="0" indent="0" algn="just">
              <a:buNone/>
            </a:pPr>
            <a:endParaRPr lang="en-US" sz="22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2200" b="1" u="sng" dirty="0" err="1" smtClean="0">
                <a:solidFill>
                  <a:srgbClr val="FF0000"/>
                </a:solidFill>
              </a:rPr>
              <a:t>Catatan</a:t>
            </a:r>
            <a:r>
              <a:rPr lang="en-US" sz="2200" b="1" u="sng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sz="2200" b="1" dirty="0" err="1" smtClean="0">
                <a:solidFill>
                  <a:schemeClr val="tx2"/>
                </a:solidFill>
              </a:rPr>
              <a:t>Fungsi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Simpul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hanya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ada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</a:rPr>
              <a:t>yg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direpresentasikan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menggunakan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Linked List </a:t>
            </a:r>
            <a:r>
              <a:rPr lang="en-US" sz="2200" b="1" dirty="0" err="1" smtClean="0">
                <a:solidFill>
                  <a:srgbClr val="FF0000"/>
                </a:solidFill>
              </a:rPr>
              <a:t>dan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dilakukan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pada</a:t>
            </a:r>
            <a:r>
              <a:rPr lang="en-US" sz="2200" b="1" dirty="0" smtClean="0">
                <a:solidFill>
                  <a:srgbClr val="FF0000"/>
                </a:solidFill>
              </a:rPr>
              <a:t> proses Dequeue.</a:t>
            </a:r>
          </a:p>
          <a:p>
            <a:pPr>
              <a:buNone/>
            </a:pPr>
            <a:endParaRPr lang="en-US" sz="22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Satu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Simpul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List_Queue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Function</a:t>
            </a:r>
            <a:r>
              <a:rPr lang="en-US" sz="1800" b="0" dirty="0" smtClean="0">
                <a:solidFill>
                  <a:schemeClr val="tx2"/>
                </a:solidFill>
              </a:rPr>
              <a:t>  </a:t>
            </a:r>
            <a:r>
              <a:rPr lang="en-US" sz="1800" b="0" dirty="0" err="1" smtClean="0">
                <a:solidFill>
                  <a:schemeClr val="tx2"/>
                </a:solidFill>
              </a:rPr>
              <a:t>SatuSimpul</a:t>
            </a:r>
            <a:r>
              <a:rPr lang="en-US" sz="1800" b="0" dirty="0" smtClean="0">
                <a:solidFill>
                  <a:schemeClr val="tx2"/>
                </a:solidFill>
              </a:rPr>
              <a:t> (</a:t>
            </a:r>
            <a:r>
              <a:rPr lang="en-US" sz="1800" b="1" u="sng" dirty="0" smtClean="0">
                <a:solidFill>
                  <a:schemeClr val="tx2"/>
                </a:solidFill>
              </a:rPr>
              <a:t>Input</a:t>
            </a:r>
            <a:r>
              <a:rPr lang="en-US" sz="1800" b="0" dirty="0" smtClean="0">
                <a:solidFill>
                  <a:schemeClr val="tx2"/>
                </a:solidFill>
              </a:rPr>
              <a:t> Rear : </a:t>
            </a:r>
            <a:r>
              <a:rPr lang="en-US" sz="18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1800" b="0" dirty="0" smtClean="0">
                <a:solidFill>
                  <a:schemeClr val="tx2"/>
                </a:solidFill>
              </a:rPr>
              <a:t>)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8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  <a:endParaRPr lang="en-US" sz="1800" b="1" u="sng" dirty="0" smtClean="0">
              <a:solidFill>
                <a:schemeClr val="tx2"/>
              </a:solidFill>
            </a:endParaRP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akhir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list Queue (Rear)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keadaan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list Queue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kosong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atau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tidak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885950">
              <a:buNone/>
            </a:pPr>
            <a:endParaRPr lang="en-US" sz="1800" u="sng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SatuSimpul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false</a:t>
            </a:r>
            <a:endParaRPr lang="en-US" sz="1800" b="0" dirty="0" smtClean="0">
              <a:solidFill>
                <a:schemeClr val="tx2"/>
              </a:solidFill>
            </a:endParaRPr>
          </a:p>
          <a:p>
            <a:pPr marL="457200" indent="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If</a:t>
            </a:r>
            <a:r>
              <a:rPr lang="en-US" sz="1800" b="0" dirty="0" smtClean="0">
                <a:solidFill>
                  <a:schemeClr val="tx2"/>
                </a:solidFill>
              </a:rPr>
              <a:t> (Front = Rear)</a:t>
            </a:r>
          </a:p>
          <a:p>
            <a:pPr marL="457200" indent="0">
              <a:buNone/>
            </a:pPr>
            <a:r>
              <a:rPr lang="en-US" sz="1800" b="0" dirty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</a:rPr>
              <a:t>Then</a:t>
            </a:r>
          </a:p>
          <a:p>
            <a:pPr marL="914400" indent="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SatuSimpul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true</a:t>
            </a:r>
          </a:p>
          <a:p>
            <a:pPr marL="457200" indent="0">
              <a:buNone/>
            </a:pPr>
            <a:r>
              <a:rPr lang="en-US" sz="18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EndFunction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99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(Array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63442"/>
            <a:ext cx="8153400" cy="5137358"/>
          </a:xfrm>
        </p:spPr>
        <p:txBody>
          <a:bodyPr>
            <a:noAutofit/>
          </a:bodyPr>
          <a:lstStyle/>
          <a:p>
            <a:pPr marL="0" lvl="2" indent="0" algn="just">
              <a:buNone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dilakukan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cara</a:t>
            </a:r>
            <a:r>
              <a:rPr lang="en-US" sz="2200" b="1" dirty="0" smtClean="0">
                <a:latin typeface="+mn-lt"/>
              </a:rPr>
              <a:t>:</a:t>
            </a:r>
          </a:p>
          <a:p>
            <a:pPr marL="517525" lvl="2" indent="-517525"/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Periksa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Queue</a:t>
            </a:r>
            <a:r>
              <a:rPr lang="en-US" sz="2200" b="1" dirty="0" smtClean="0">
                <a:latin typeface="+mn-lt"/>
              </a:rPr>
              <a:t>.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kondisi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penuh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lagi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</a:t>
            </a:r>
            <a:r>
              <a:rPr lang="en-US" sz="2200" b="1" dirty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apakah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kosong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atau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517525" lvl="2" indent="-517525" algn="just"/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kosong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harga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Front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dan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Rear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bernilai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1.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kosong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harga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Rear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bertambah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1</a:t>
            </a:r>
            <a:r>
              <a:rPr lang="en-US" sz="2200" b="1" dirty="0" smtClean="0">
                <a:latin typeface="+mn-lt"/>
              </a:rPr>
              <a:t>.</a:t>
            </a:r>
          </a:p>
          <a:p>
            <a:pPr marL="517525" lvl="2" indent="-517525"/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Kemudian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data yang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baru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dimasukkan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dalam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Rear.</a:t>
            </a:r>
          </a:p>
          <a:p>
            <a:pPr marL="517525" lvl="2" indent="-517525">
              <a:buNone/>
            </a:pPr>
            <a:endParaRPr lang="en-US" sz="2200" b="1" dirty="0" smtClean="0">
              <a:latin typeface="+mn-lt"/>
            </a:endParaRPr>
          </a:p>
          <a:p>
            <a:pPr marL="517525" lvl="2" indent="-517525">
              <a:buNone/>
            </a:pPr>
            <a:r>
              <a:rPr lang="en-US" sz="2200" b="1" u="sng" dirty="0" err="1" smtClean="0">
                <a:solidFill>
                  <a:srgbClr val="FF0000"/>
                </a:solidFill>
                <a:latin typeface="+mn-lt"/>
              </a:rPr>
              <a:t>Catatan</a:t>
            </a:r>
            <a:r>
              <a:rPr lang="en-US" sz="2200" b="1" u="sng" dirty="0" smtClean="0">
                <a:solidFill>
                  <a:srgbClr val="FF0000"/>
                </a:solidFill>
                <a:latin typeface="+mn-lt"/>
              </a:rPr>
              <a:t>:</a:t>
            </a:r>
          </a:p>
          <a:p>
            <a:pPr marL="0" lvl="2" indent="0">
              <a:buNone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Linked List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proses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sama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proses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penyisipan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di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akhir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/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di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belakang</a:t>
            </a:r>
            <a:r>
              <a:rPr lang="en-US" sz="2200" b="1" dirty="0" smtClean="0">
                <a:latin typeface="+mn-lt"/>
              </a:rPr>
              <a:t>.</a:t>
            </a:r>
          </a:p>
          <a:p>
            <a:pPr marL="517525" lvl="2" indent="-517525">
              <a:buNone/>
            </a:pPr>
            <a:endParaRPr lang="en-US" sz="2200" b="1" dirty="0">
              <a:latin typeface="+mn-lt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81000" y="4338935"/>
            <a:ext cx="541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(Front,Rear,Queue,8)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0999" y="3429000"/>
            <a:ext cx="5416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(Front,Rear,Queue,3)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7145" y="388173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(Front,Rear,Queue,5)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4746247"/>
            <a:ext cx="541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(Front,Rear,Queue,7)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846507" y="5181600"/>
            <a:ext cx="2992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“Queue </a:t>
            </a:r>
            <a:r>
              <a:rPr lang="en-US" sz="2400" b="1" dirty="0" err="1" smtClean="0">
                <a:solidFill>
                  <a:srgbClr val="FF0000"/>
                </a:solidFill>
                <a:latin typeface="+mn-lt"/>
              </a:rPr>
              <a:t>Penuh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”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3" name="Group 89"/>
          <p:cNvGrpSpPr/>
          <p:nvPr/>
        </p:nvGrpSpPr>
        <p:grpSpPr>
          <a:xfrm>
            <a:off x="1600200" y="1066800"/>
            <a:ext cx="4114800" cy="1223665"/>
            <a:chOff x="-228600" y="2057400"/>
            <a:chExt cx="4114800" cy="1223665"/>
          </a:xfrm>
        </p:grpSpPr>
        <p:sp>
          <p:nvSpPr>
            <p:cNvPr id="50" name="Rectangle 49"/>
            <p:cNvSpPr/>
            <p:nvPr/>
          </p:nvSpPr>
          <p:spPr>
            <a:xfrm>
              <a:off x="1219200" y="2057400"/>
              <a:ext cx="2667000" cy="762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2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>
              <a:off x="1524794" y="2438400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2209006" y="2437606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896394" y="2437606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-228600" y="2209800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Queue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371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1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574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2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7432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3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4290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4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09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0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828800" y="2667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front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400" y="2667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rear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+mn-lt"/>
              </a:rPr>
              <a:t>3</a:t>
            </a:r>
            <a:endParaRPr lang="en-US" sz="2400" b="1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77" name="Straight Arrow Connector 76"/>
          <p:cNvCxnSpPr>
            <a:stCxn id="72" idx="0"/>
          </p:cNvCxnSpPr>
          <p:nvPr/>
        </p:nvCxnSpPr>
        <p:spPr>
          <a:xfrm rot="5400000" flipH="1" flipV="1">
            <a:off x="2271415" y="2309515"/>
            <a:ext cx="448270" cy="2667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3" idx="0"/>
          </p:cNvCxnSpPr>
          <p:nvPr/>
        </p:nvCxnSpPr>
        <p:spPr>
          <a:xfrm flipH="1" flipV="1">
            <a:off x="2819400" y="2209800"/>
            <a:ext cx="533400" cy="4572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590800" y="2290465"/>
            <a:ext cx="609600" cy="520005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8862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5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5720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8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rot="5400000" flipH="1" flipV="1">
            <a:off x="3390900" y="2324100"/>
            <a:ext cx="533400" cy="4572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3429000" y="2209800"/>
            <a:ext cx="12192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3505200" y="2209800"/>
            <a:ext cx="18288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52578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7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1000" y="5177135"/>
            <a:ext cx="541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(Front,Rear,Queue,2)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109" name="Straight Arrow Connector 108"/>
          <p:cNvCxnSpPr/>
          <p:nvPr/>
        </p:nvCxnSpPr>
        <p:spPr>
          <a:xfrm rot="16200000" flipV="1">
            <a:off x="3107389" y="2497786"/>
            <a:ext cx="605126" cy="3810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(Array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8" name="Picture 4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58" grpId="0"/>
      <p:bldP spid="72" grpId="0"/>
      <p:bldP spid="73" grpId="0"/>
      <p:bldP spid="74" grpId="0"/>
      <p:bldP spid="91" grpId="0"/>
      <p:bldP spid="92" grpId="0"/>
      <p:bldP spid="107" grpId="0"/>
      <p:bldP spid="1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Array_Queue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48275"/>
          </a:xfrm>
        </p:spPr>
        <p:txBody>
          <a:bodyPr/>
          <a:lstStyle/>
          <a:p>
            <a:pPr marL="2628900" indent="-262890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Procedure</a:t>
            </a:r>
            <a:r>
              <a:rPr lang="en-US" sz="1300" b="0" dirty="0" smtClean="0">
                <a:solidFill>
                  <a:schemeClr val="tx2"/>
                </a:solidFill>
              </a:rPr>
              <a:t>  </a:t>
            </a:r>
            <a:r>
              <a:rPr lang="en-US" sz="1300" b="0" dirty="0" err="1" smtClean="0">
                <a:solidFill>
                  <a:schemeClr val="tx2"/>
                </a:solidFill>
              </a:rPr>
              <a:t>Enqueue</a:t>
            </a:r>
            <a:r>
              <a:rPr lang="en-US" sz="1300" b="0" dirty="0" smtClean="0">
                <a:solidFill>
                  <a:schemeClr val="tx2"/>
                </a:solidFill>
              </a:rPr>
              <a:t> (</a:t>
            </a:r>
            <a:r>
              <a:rPr lang="en-US" sz="1300" b="1" u="sng" dirty="0" smtClean="0">
                <a:solidFill>
                  <a:schemeClr val="tx2"/>
                </a:solidFill>
              </a:rPr>
              <a:t>I/O</a:t>
            </a:r>
            <a:r>
              <a:rPr lang="en-US" sz="1300" b="0" dirty="0" smtClean="0">
                <a:solidFill>
                  <a:schemeClr val="tx2"/>
                </a:solidFill>
              </a:rPr>
              <a:t> Front, Rear : </a:t>
            </a:r>
            <a:r>
              <a:rPr lang="en-US" sz="1300" b="1" u="sng" dirty="0" smtClean="0">
                <a:solidFill>
                  <a:schemeClr val="tx2"/>
                </a:solidFill>
              </a:rPr>
              <a:t>integer</a:t>
            </a:r>
            <a:r>
              <a:rPr lang="en-US" sz="1300" b="1" dirty="0" smtClean="0">
                <a:solidFill>
                  <a:schemeClr val="tx2"/>
                </a:solidFill>
              </a:rPr>
              <a:t>, </a:t>
            </a:r>
            <a:r>
              <a:rPr lang="en-US" sz="1300" b="1" u="sng" dirty="0" smtClean="0">
                <a:solidFill>
                  <a:schemeClr val="tx2"/>
                </a:solidFill>
              </a:rPr>
              <a:t>I/O</a:t>
            </a:r>
            <a:r>
              <a:rPr lang="en-US" sz="1300" b="1" dirty="0" smtClean="0">
                <a:solidFill>
                  <a:schemeClr val="tx2"/>
                </a:solidFill>
              </a:rPr>
              <a:t> </a:t>
            </a:r>
            <a:r>
              <a:rPr lang="en-US" sz="1300" dirty="0" smtClean="0">
                <a:solidFill>
                  <a:schemeClr val="tx2"/>
                </a:solidFill>
              </a:rPr>
              <a:t>Queue : </a:t>
            </a:r>
            <a:r>
              <a:rPr lang="en-US" sz="1300" dirty="0" err="1" smtClean="0">
                <a:solidFill>
                  <a:schemeClr val="tx2"/>
                </a:solidFill>
              </a:rPr>
              <a:t>LarikQueue</a:t>
            </a:r>
            <a:r>
              <a:rPr lang="en-US" sz="1300" b="1" dirty="0" smtClean="0">
                <a:solidFill>
                  <a:schemeClr val="tx2"/>
                </a:solidFill>
              </a:rPr>
              <a:t>, </a:t>
            </a:r>
            <a:r>
              <a:rPr lang="en-US" sz="1300" b="1" u="sng" dirty="0" smtClean="0">
                <a:solidFill>
                  <a:schemeClr val="tx2"/>
                </a:solidFill>
              </a:rPr>
              <a:t>Input</a:t>
            </a:r>
            <a:r>
              <a:rPr lang="en-US" sz="1300" b="1" dirty="0" smtClean="0">
                <a:solidFill>
                  <a:schemeClr val="tx2"/>
                </a:solidFill>
              </a:rPr>
              <a:t> </a:t>
            </a:r>
            <a:r>
              <a:rPr lang="en-US" sz="1300" dirty="0" err="1" smtClean="0">
                <a:solidFill>
                  <a:schemeClr val="tx2"/>
                </a:solidFill>
              </a:rPr>
              <a:t>DataBaru</a:t>
            </a:r>
            <a:r>
              <a:rPr lang="en-US" sz="1300" b="1" dirty="0" smtClean="0">
                <a:solidFill>
                  <a:schemeClr val="tx2"/>
                </a:solidFill>
              </a:rPr>
              <a:t> : </a:t>
            </a:r>
            <a:r>
              <a:rPr lang="en-US" sz="1300" b="1" dirty="0" err="1" smtClean="0">
                <a:solidFill>
                  <a:schemeClr val="tx2"/>
                </a:solidFill>
              </a:rPr>
              <a:t>tipedata</a:t>
            </a:r>
            <a:r>
              <a:rPr lang="en-US" sz="1300" b="0" dirty="0" smtClean="0">
                <a:solidFill>
                  <a:schemeClr val="tx2"/>
                </a:solidFill>
              </a:rPr>
              <a:t>)</a:t>
            </a:r>
            <a:endParaRPr lang="en-US" sz="1300" b="1" dirty="0" smtClean="0">
              <a:solidFill>
                <a:schemeClr val="tx2"/>
              </a:solidFill>
            </a:endParaRPr>
          </a:p>
          <a:p>
            <a:pPr marL="800100" indent="-800100" algn="just">
              <a:buNone/>
            </a:pP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(Front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Rear), array Queue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data yang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baru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(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DataBaru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)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array Queue yang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ditambah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satu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data}</a:t>
            </a:r>
          </a:p>
          <a:p>
            <a:pPr marL="1885950" indent="-1885950">
              <a:buNone/>
            </a:pPr>
            <a:r>
              <a:rPr lang="en-US" sz="13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3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Function</a:t>
            </a:r>
            <a:r>
              <a:rPr lang="en-US" sz="1300" dirty="0" smtClean="0">
                <a:solidFill>
                  <a:schemeClr val="tx2"/>
                </a:solidFill>
              </a:rPr>
              <a:t> </a:t>
            </a:r>
            <a:r>
              <a:rPr lang="en-US" sz="1300" dirty="0" err="1" smtClean="0">
                <a:solidFill>
                  <a:schemeClr val="tx2"/>
                </a:solidFill>
              </a:rPr>
              <a:t>Penuh</a:t>
            </a:r>
            <a:r>
              <a:rPr lang="en-US" sz="1300" dirty="0" smtClean="0">
                <a:solidFill>
                  <a:schemeClr val="tx2"/>
                </a:solidFill>
              </a:rPr>
              <a:t> (</a:t>
            </a:r>
            <a:r>
              <a:rPr lang="en-US" sz="1300" b="1" u="sng" dirty="0" smtClean="0">
                <a:solidFill>
                  <a:schemeClr val="tx2"/>
                </a:solidFill>
              </a:rPr>
              <a:t>Input</a:t>
            </a:r>
            <a:r>
              <a:rPr lang="en-US" sz="1300" dirty="0" smtClean="0">
                <a:solidFill>
                  <a:schemeClr val="tx2"/>
                </a:solidFill>
              </a:rPr>
              <a:t>  Rear : </a:t>
            </a:r>
            <a:r>
              <a:rPr lang="en-US" sz="1300" b="1" u="sng" dirty="0" smtClean="0">
                <a:solidFill>
                  <a:schemeClr val="tx2"/>
                </a:solidFill>
              </a:rPr>
              <a:t>integer</a:t>
            </a:r>
            <a:r>
              <a:rPr lang="en-US" sz="1300" dirty="0" smtClean="0">
                <a:solidFill>
                  <a:schemeClr val="tx2"/>
                </a:solidFill>
              </a:rPr>
              <a:t>) </a:t>
            </a: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3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</a:p>
          <a:p>
            <a:pPr marL="1885950" indent="-1428750">
              <a:buNone/>
            </a:pPr>
            <a:r>
              <a:rPr lang="en-US" sz="1300" b="1" u="sng" dirty="0">
                <a:solidFill>
                  <a:schemeClr val="tx2"/>
                </a:solidFill>
              </a:rPr>
              <a:t>Function</a:t>
            </a:r>
            <a:r>
              <a:rPr lang="en-US" sz="1300" b="1" dirty="0">
                <a:solidFill>
                  <a:schemeClr val="tx2"/>
                </a:solidFill>
              </a:rPr>
              <a:t> </a:t>
            </a:r>
            <a:r>
              <a:rPr lang="en-US" sz="1300" dirty="0" err="1" smtClean="0">
                <a:solidFill>
                  <a:schemeClr val="tx2"/>
                </a:solidFill>
              </a:rPr>
              <a:t>Kosong</a:t>
            </a:r>
            <a:r>
              <a:rPr lang="en-US" sz="1300" dirty="0" smtClean="0">
                <a:solidFill>
                  <a:schemeClr val="tx2"/>
                </a:solidFill>
              </a:rPr>
              <a:t> </a:t>
            </a:r>
            <a:r>
              <a:rPr lang="en-US" sz="1300" dirty="0">
                <a:solidFill>
                  <a:schemeClr val="tx2"/>
                </a:solidFill>
              </a:rPr>
              <a:t>(</a:t>
            </a:r>
            <a:r>
              <a:rPr lang="en-US" sz="1300" b="1" u="sng" dirty="0">
                <a:solidFill>
                  <a:schemeClr val="tx2"/>
                </a:solidFill>
              </a:rPr>
              <a:t>Input</a:t>
            </a:r>
            <a:r>
              <a:rPr lang="en-US" sz="1300" dirty="0">
                <a:solidFill>
                  <a:schemeClr val="tx2"/>
                </a:solidFill>
              </a:rPr>
              <a:t>  Rear : </a:t>
            </a:r>
            <a:r>
              <a:rPr lang="en-US" sz="1300" b="1" u="sng" dirty="0">
                <a:solidFill>
                  <a:schemeClr val="tx2"/>
                </a:solidFill>
              </a:rPr>
              <a:t>integer</a:t>
            </a:r>
            <a:r>
              <a:rPr lang="en-US" sz="1300" dirty="0">
                <a:solidFill>
                  <a:schemeClr val="tx2"/>
                </a:solidFill>
              </a:rPr>
              <a:t>) </a:t>
            </a:r>
            <a:r>
              <a:rPr lang="en-US" sz="1300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300" b="1" u="sng" dirty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</a:p>
          <a:p>
            <a:pPr marL="1885950" indent="-1885950">
              <a:buNone/>
            </a:pPr>
            <a:r>
              <a:rPr lang="en-US" sz="13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300" b="1" dirty="0" smtClean="0">
                <a:solidFill>
                  <a:schemeClr val="tx2"/>
                </a:solidFill>
              </a:rPr>
              <a:t>:</a:t>
            </a:r>
          </a:p>
          <a:p>
            <a:pPr marL="4572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If</a:t>
            </a:r>
            <a:r>
              <a:rPr lang="en-US" sz="1300" b="0" dirty="0" smtClean="0">
                <a:solidFill>
                  <a:schemeClr val="tx2"/>
                </a:solidFill>
              </a:rPr>
              <a:t> (</a:t>
            </a:r>
            <a:r>
              <a:rPr lang="en-US" sz="1300" b="1" u="sng" dirty="0" smtClean="0">
                <a:solidFill>
                  <a:schemeClr val="tx2"/>
                </a:solidFill>
              </a:rPr>
              <a:t>Not</a:t>
            </a:r>
            <a:r>
              <a:rPr lang="en-US" sz="1300" b="0" dirty="0" smtClean="0">
                <a:solidFill>
                  <a:schemeClr val="tx2"/>
                </a:solidFill>
              </a:rPr>
              <a:t>(</a:t>
            </a:r>
            <a:r>
              <a:rPr lang="en-US" sz="1300" b="0" dirty="0" err="1" smtClean="0">
                <a:solidFill>
                  <a:schemeClr val="tx2"/>
                </a:solidFill>
              </a:rPr>
              <a:t>Penuh</a:t>
            </a:r>
            <a:r>
              <a:rPr lang="en-US" sz="1300" b="0" dirty="0" smtClean="0">
                <a:solidFill>
                  <a:schemeClr val="tx2"/>
                </a:solidFill>
              </a:rPr>
              <a:t>(Rear)))</a:t>
            </a:r>
          </a:p>
          <a:p>
            <a:pPr marL="457200" indent="0">
              <a:buNone/>
            </a:pPr>
            <a:r>
              <a:rPr lang="en-US" sz="1300" b="0" dirty="0">
                <a:solidFill>
                  <a:schemeClr val="tx2"/>
                </a:solidFill>
              </a:rPr>
              <a:t> </a:t>
            </a:r>
            <a:r>
              <a:rPr lang="en-US" sz="1300" b="0" dirty="0" smtClean="0">
                <a:solidFill>
                  <a:schemeClr val="tx2"/>
                </a:solidFill>
              </a:rPr>
              <a:t> </a:t>
            </a:r>
            <a:r>
              <a:rPr lang="en-US" sz="1300" b="1" u="sng" dirty="0" smtClean="0">
                <a:solidFill>
                  <a:schemeClr val="tx2"/>
                </a:solidFill>
              </a:rPr>
              <a:t>Then</a:t>
            </a:r>
          </a:p>
          <a:p>
            <a:pPr marL="8001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If</a:t>
            </a:r>
            <a:r>
              <a:rPr lang="en-US" sz="1300" dirty="0" smtClean="0">
                <a:solidFill>
                  <a:schemeClr val="tx2"/>
                </a:solidFill>
              </a:rPr>
              <a:t> (</a:t>
            </a:r>
            <a:r>
              <a:rPr lang="en-US" sz="1300" dirty="0" err="1" smtClean="0">
                <a:solidFill>
                  <a:schemeClr val="tx2"/>
                </a:solidFill>
              </a:rPr>
              <a:t>Kosong</a:t>
            </a:r>
            <a:r>
              <a:rPr lang="en-US" sz="1300" dirty="0" smtClean="0">
                <a:solidFill>
                  <a:schemeClr val="tx2"/>
                </a:solidFill>
              </a:rPr>
              <a:t>(Rear))</a:t>
            </a:r>
          </a:p>
          <a:p>
            <a:pPr marL="10287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Then</a:t>
            </a:r>
            <a:endParaRPr lang="en-US" sz="1300" dirty="0" smtClean="0">
              <a:solidFill>
                <a:schemeClr val="tx2"/>
              </a:solidFill>
            </a:endParaRPr>
          </a:p>
          <a:p>
            <a:pPr marL="1257300" indent="0">
              <a:buNone/>
            </a:pPr>
            <a:r>
              <a:rPr lang="en-US" sz="1300" dirty="0" smtClean="0">
                <a:solidFill>
                  <a:schemeClr val="tx2"/>
                </a:solidFill>
              </a:rPr>
              <a:t>Front  </a:t>
            </a: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1</a:t>
            </a:r>
          </a:p>
          <a:p>
            <a:pPr marL="1257300" indent="0">
              <a:buNone/>
            </a:pP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  1</a:t>
            </a:r>
          </a:p>
          <a:p>
            <a:pPr marL="10287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Else</a:t>
            </a:r>
            <a:endParaRPr lang="en-US" sz="13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1257300" indent="0">
              <a:buNone/>
            </a:pP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   Rear  +  1</a:t>
            </a:r>
            <a:endParaRPr lang="en-US" sz="1300" dirty="0" smtClean="0">
              <a:solidFill>
                <a:schemeClr val="tx2"/>
              </a:solidFill>
            </a:endParaRPr>
          </a:p>
          <a:p>
            <a:pPr marL="800100" indent="0">
              <a:buNone/>
            </a:pPr>
            <a:r>
              <a:rPr lang="en-US" sz="13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3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5715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Else</a:t>
            </a:r>
          </a:p>
          <a:p>
            <a:pPr marL="8001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Output</a:t>
            </a: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 (‘Stack </a:t>
            </a:r>
            <a:r>
              <a:rPr lang="en-US" sz="1300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Penuh</a:t>
            </a: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’)</a:t>
            </a:r>
            <a:endParaRPr lang="en-US" sz="13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457200" indent="0">
              <a:buNone/>
            </a:pPr>
            <a:r>
              <a:rPr lang="en-US" sz="13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3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300" b="1" u="sng" dirty="0" err="1" smtClean="0">
                <a:solidFill>
                  <a:schemeClr val="tx2"/>
                </a:solidFill>
              </a:rPr>
              <a:t>EndProcedure</a:t>
            </a:r>
            <a:endParaRPr lang="en-US" sz="13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3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3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247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0" y="228600"/>
            <a:ext cx="50292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Definisi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392238"/>
            <a:ext cx="7824788" cy="4852987"/>
          </a:xfrm>
        </p:spPr>
        <p:txBody>
          <a:bodyPr/>
          <a:lstStyle/>
          <a:p>
            <a:pPr marL="0" indent="0" algn="just">
              <a:buNone/>
            </a:pPr>
            <a:r>
              <a:rPr lang="en-US" sz="2600" b="1" dirty="0" smtClean="0">
                <a:solidFill>
                  <a:srgbClr val="C00000"/>
                </a:solidFill>
              </a:rPr>
              <a:t>Queue (</a:t>
            </a:r>
            <a:r>
              <a:rPr lang="en-US" sz="2600" b="1" dirty="0" err="1" smtClean="0">
                <a:solidFill>
                  <a:srgbClr val="C00000"/>
                </a:solidFill>
              </a:rPr>
              <a:t>antrian</a:t>
            </a:r>
            <a:r>
              <a:rPr lang="en-US" sz="2600" b="1" dirty="0" smtClean="0">
                <a:solidFill>
                  <a:srgbClr val="C00000"/>
                </a:solidFill>
              </a:rPr>
              <a:t>) </a:t>
            </a:r>
            <a:r>
              <a:rPr lang="en-US" sz="2600" dirty="0" err="1" smtClean="0">
                <a:solidFill>
                  <a:schemeClr val="tx2"/>
                </a:solidFill>
              </a:rPr>
              <a:t>adalah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barisan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elemen</a:t>
            </a:r>
            <a:r>
              <a:rPr lang="en-US" sz="2600" dirty="0" smtClean="0">
                <a:solidFill>
                  <a:schemeClr val="tx2"/>
                </a:solidFill>
              </a:rPr>
              <a:t> / data </a:t>
            </a:r>
            <a:r>
              <a:rPr lang="en-US" sz="2600" dirty="0" err="1" smtClean="0">
                <a:solidFill>
                  <a:schemeClr val="tx2"/>
                </a:solidFill>
              </a:rPr>
              <a:t>dimana</a:t>
            </a:r>
            <a:r>
              <a:rPr lang="en-US" sz="2600" dirty="0" smtClean="0">
                <a:solidFill>
                  <a:schemeClr val="tx2"/>
                </a:solidFill>
              </a:rPr>
              <a:t> proses </a:t>
            </a:r>
            <a:r>
              <a:rPr lang="en-US" sz="2600" b="1" dirty="0" err="1" smtClean="0">
                <a:solidFill>
                  <a:schemeClr val="tx2"/>
                </a:solidFill>
              </a:rPr>
              <a:t>memasukkan</a:t>
            </a:r>
            <a:r>
              <a:rPr lang="en-US" sz="2600" b="1" dirty="0" smtClean="0">
                <a:solidFill>
                  <a:schemeClr val="tx2"/>
                </a:solidFill>
              </a:rPr>
              <a:t> / </a:t>
            </a:r>
            <a:r>
              <a:rPr lang="en-US" sz="2600" b="1" dirty="0" err="1" smtClean="0">
                <a:solidFill>
                  <a:schemeClr val="tx2"/>
                </a:solidFill>
              </a:rPr>
              <a:t>menambah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elemen</a:t>
            </a:r>
            <a:r>
              <a:rPr lang="en-US" sz="2600" dirty="0" smtClean="0">
                <a:solidFill>
                  <a:schemeClr val="tx2"/>
                </a:solidFill>
              </a:rPr>
              <a:t> / data </a:t>
            </a:r>
            <a:r>
              <a:rPr lang="en-US" sz="2600" dirty="0" err="1" smtClean="0">
                <a:solidFill>
                  <a:schemeClr val="tx2"/>
                </a:solidFill>
              </a:rPr>
              <a:t>dilakukan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pada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posisi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</a:rPr>
              <a:t>belakang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chemeClr val="tx2"/>
                </a:solidFill>
              </a:rPr>
              <a:t>(rear) </a:t>
            </a:r>
            <a:r>
              <a:rPr lang="en-US" sz="2600" dirty="0" err="1" smtClean="0">
                <a:solidFill>
                  <a:schemeClr val="tx2"/>
                </a:solidFill>
              </a:rPr>
              <a:t>dan</a:t>
            </a:r>
            <a:r>
              <a:rPr lang="en-US" sz="2600" dirty="0" smtClean="0">
                <a:solidFill>
                  <a:schemeClr val="tx2"/>
                </a:solidFill>
              </a:rPr>
              <a:t> proses </a:t>
            </a:r>
            <a:r>
              <a:rPr lang="en-US" sz="2600" b="1" dirty="0" err="1" smtClean="0">
                <a:solidFill>
                  <a:schemeClr val="tx2"/>
                </a:solidFill>
              </a:rPr>
              <a:t>mengeluarkan</a:t>
            </a:r>
            <a:r>
              <a:rPr lang="en-US" sz="2600" b="1" dirty="0" smtClean="0">
                <a:solidFill>
                  <a:schemeClr val="tx2"/>
                </a:solidFill>
              </a:rPr>
              <a:t> / </a:t>
            </a:r>
            <a:r>
              <a:rPr lang="en-US" sz="2600" b="1" dirty="0" err="1" smtClean="0">
                <a:solidFill>
                  <a:schemeClr val="tx2"/>
                </a:solidFill>
              </a:rPr>
              <a:t>mengambil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elemen</a:t>
            </a:r>
            <a:r>
              <a:rPr lang="en-US" sz="2600" dirty="0" smtClean="0">
                <a:solidFill>
                  <a:schemeClr val="tx2"/>
                </a:solidFill>
              </a:rPr>
              <a:t> / data </a:t>
            </a:r>
            <a:r>
              <a:rPr lang="en-US" sz="2600" dirty="0" err="1" smtClean="0">
                <a:solidFill>
                  <a:schemeClr val="tx2"/>
                </a:solidFill>
              </a:rPr>
              <a:t>dilakukan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pada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elemen</a:t>
            </a:r>
            <a:r>
              <a:rPr lang="en-US" sz="2600" dirty="0" smtClean="0">
                <a:solidFill>
                  <a:schemeClr val="tx2"/>
                </a:solidFill>
              </a:rPr>
              <a:t> / data di </a:t>
            </a:r>
            <a:r>
              <a:rPr lang="en-US" sz="2600" dirty="0" err="1" smtClean="0">
                <a:solidFill>
                  <a:schemeClr val="tx2"/>
                </a:solidFill>
              </a:rPr>
              <a:t>posisi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</a:rPr>
              <a:t>depan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chemeClr val="tx2"/>
                </a:solidFill>
              </a:rPr>
              <a:t>(front) </a:t>
            </a:r>
            <a:r>
              <a:rPr lang="en-US" sz="2600" dirty="0" smtClean="0">
                <a:solidFill>
                  <a:schemeClr val="tx2"/>
                </a:solidFill>
                <a:sym typeface="Wingdings" pitchFamily="2" charset="2"/>
              </a:rPr>
              <a:t></a:t>
            </a:r>
            <a:r>
              <a:rPr lang="en-US" sz="2600" b="1" dirty="0" smtClean="0">
                <a:solidFill>
                  <a:srgbClr val="C00000"/>
                </a:solidFill>
              </a:rPr>
              <a:t>FIFO</a:t>
            </a:r>
          </a:p>
          <a:p>
            <a:pPr lvl="1" algn="just">
              <a:lnSpc>
                <a:spcPct val="80000"/>
              </a:lnSpc>
            </a:pPr>
            <a:endParaRPr lang="en-US" sz="2600" dirty="0"/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-76200" y="14478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Enqueue</a:t>
            </a:r>
            <a:r>
              <a:rPr lang="en-US" sz="2800" b="1" dirty="0" smtClean="0">
                <a:solidFill>
                  <a:schemeClr val="tx2"/>
                </a:solidFill>
              </a:rPr>
              <a:t>(Front,Rear,8)</a:t>
            </a:r>
            <a:endParaRPr lang="en-US" sz="2800" b="1" dirty="0">
              <a:solidFill>
                <a:schemeClr val="tx2"/>
              </a:solidFill>
            </a:endParaRPr>
          </a:p>
        </p:txBody>
      </p:sp>
      <p:grpSp>
        <p:nvGrpSpPr>
          <p:cNvPr id="3" name="Group 40"/>
          <p:cNvGrpSpPr/>
          <p:nvPr/>
        </p:nvGrpSpPr>
        <p:grpSpPr>
          <a:xfrm>
            <a:off x="3079750" y="3276598"/>
            <a:ext cx="1568450" cy="685802"/>
            <a:chOff x="-44122" y="2462473"/>
            <a:chExt cx="1219200" cy="534195"/>
          </a:xfrm>
        </p:grpSpPr>
        <p:sp>
          <p:nvSpPr>
            <p:cNvPr id="43" name="Rectangle 42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44" name="Straight Connector 43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" name="Group 7"/>
          <p:cNvGrpSpPr/>
          <p:nvPr/>
        </p:nvGrpSpPr>
        <p:grpSpPr>
          <a:xfrm>
            <a:off x="1066800" y="3352798"/>
            <a:ext cx="2000250" cy="523220"/>
            <a:chOff x="-1236785" y="1752600"/>
            <a:chExt cx="1846385" cy="523220"/>
          </a:xfrm>
        </p:grpSpPr>
        <p:sp>
          <p:nvSpPr>
            <p:cNvPr id="50" name="TextBox 49"/>
            <p:cNvSpPr txBox="1"/>
            <p:nvPr/>
          </p:nvSpPr>
          <p:spPr>
            <a:xfrm>
              <a:off x="-1236785" y="175260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chemeClr val="tx2"/>
                  </a:solidFill>
                </a:rPr>
                <a:t>baru</a:t>
              </a:r>
              <a:endParaRPr lang="en-US" sz="2800" b="1" dirty="0">
                <a:solidFill>
                  <a:schemeClr val="tx2"/>
                </a:solidFill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>
              <a:off x="-152400" y="2057400"/>
              <a:ext cx="7620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3384550" y="3352798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8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rot="5400000">
            <a:off x="4049230" y="3373918"/>
            <a:ext cx="684781" cy="4901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600200" y="2411239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Front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3" name="Shape 62"/>
          <p:cNvCxnSpPr/>
          <p:nvPr/>
        </p:nvCxnSpPr>
        <p:spPr>
          <a:xfrm>
            <a:off x="2711450" y="2716039"/>
            <a:ext cx="949325" cy="545811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38" name="Shape 37"/>
          <p:cNvCxnSpPr/>
          <p:nvPr/>
        </p:nvCxnSpPr>
        <p:spPr>
          <a:xfrm rot="10800000" flipV="1">
            <a:off x="4023360" y="2734107"/>
            <a:ext cx="454025" cy="545812"/>
          </a:xfrm>
          <a:prstGeom prst="bentConnector2">
            <a:avLst/>
          </a:prstGeom>
          <a:ln w="28575">
            <a:solidFill>
              <a:srgbClr val="9933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04360" y="2406179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7030A0"/>
                </a:solidFill>
              </a:rPr>
              <a:t>Rear</a:t>
            </a:r>
            <a:endParaRPr lang="en-US" sz="2800" b="1" dirty="0">
              <a:solidFill>
                <a:srgbClr val="7030A0"/>
              </a:solidFill>
            </a:endParaRPr>
          </a:p>
        </p:txBody>
      </p:sp>
      <p:pic>
        <p:nvPicPr>
          <p:cNvPr id="18" name="Picture 1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4" grpId="0"/>
      <p:bldP spid="61" grpId="0"/>
      <p:bldP spid="35" grpId="0"/>
      <p:bldP spid="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3716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Enqueue</a:t>
            </a:r>
            <a:r>
              <a:rPr lang="en-US" sz="2800" b="1" dirty="0" smtClean="0">
                <a:solidFill>
                  <a:srgbClr val="C00000"/>
                </a:solidFill>
              </a:rPr>
              <a:t>(Front,Rear,3)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pSp>
        <p:nvGrpSpPr>
          <p:cNvPr id="4" name="Group 64"/>
          <p:cNvGrpSpPr/>
          <p:nvPr/>
        </p:nvGrpSpPr>
        <p:grpSpPr>
          <a:xfrm>
            <a:off x="4527550" y="3962400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/>
          <p:nvPr/>
        </p:nvGrpSpPr>
        <p:grpSpPr>
          <a:xfrm>
            <a:off x="2609850" y="3962400"/>
            <a:ext cx="1905000" cy="523220"/>
            <a:chOff x="-1148862" y="1752600"/>
            <a:chExt cx="1758462" cy="523220"/>
          </a:xfrm>
        </p:grpSpPr>
        <p:sp>
          <p:nvSpPr>
            <p:cNvPr id="69" name="TextBox 68"/>
            <p:cNvSpPr txBox="1"/>
            <p:nvPr/>
          </p:nvSpPr>
          <p:spPr>
            <a:xfrm>
              <a:off x="-1148862" y="175260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rgbClr val="C00000"/>
                  </a:solidFill>
                </a:rPr>
                <a:t>baru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-152400" y="2057400"/>
              <a:ext cx="762000" cy="1588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4676711" y="4053346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3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pSp>
        <p:nvGrpSpPr>
          <p:cNvPr id="6" name="Group 71"/>
          <p:cNvGrpSpPr/>
          <p:nvPr/>
        </p:nvGrpSpPr>
        <p:grpSpPr>
          <a:xfrm>
            <a:off x="2667000" y="3047998"/>
            <a:ext cx="1568450" cy="685802"/>
            <a:chOff x="-44122" y="2462473"/>
            <a:chExt cx="1219200" cy="534195"/>
          </a:xfrm>
        </p:grpSpPr>
        <p:sp>
          <p:nvSpPr>
            <p:cNvPr id="73" name="Rectangle 72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2819400" y="312174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</a:t>
            </a:r>
            <a:endParaRPr lang="en-US" sz="2800" dirty="0"/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3650242" y="3131591"/>
            <a:ext cx="684781" cy="49014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7" name="TextBox 76"/>
          <p:cNvSpPr txBox="1"/>
          <p:nvPr/>
        </p:nvSpPr>
        <p:spPr>
          <a:xfrm>
            <a:off x="1282700" y="2182639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Front</a:t>
            </a:r>
            <a:endParaRPr lang="en-US" sz="2800" dirty="0"/>
          </a:p>
        </p:txBody>
      </p:sp>
      <p:cxnSp>
        <p:nvCxnSpPr>
          <p:cNvPr id="78" name="Shape 77"/>
          <p:cNvCxnSpPr/>
          <p:nvPr/>
        </p:nvCxnSpPr>
        <p:spPr>
          <a:xfrm>
            <a:off x="2222500" y="2487439"/>
            <a:ext cx="949325" cy="54581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hape 79"/>
          <p:cNvCxnSpPr/>
          <p:nvPr/>
        </p:nvCxnSpPr>
        <p:spPr>
          <a:xfrm rot="10800000" flipV="1">
            <a:off x="3429000" y="2485104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195052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Rear</a:t>
            </a:r>
            <a:endParaRPr lang="en-US" sz="2800" dirty="0"/>
          </a:p>
        </p:txBody>
      </p:sp>
      <p:cxnSp>
        <p:nvCxnSpPr>
          <p:cNvPr id="47" name="Straight Connector 46"/>
          <p:cNvCxnSpPr/>
          <p:nvPr/>
        </p:nvCxnSpPr>
        <p:spPr>
          <a:xfrm rot="5400000">
            <a:off x="5508539" y="4059720"/>
            <a:ext cx="684781" cy="49014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8" name="Shape 47"/>
          <p:cNvCxnSpPr/>
          <p:nvPr/>
        </p:nvCxnSpPr>
        <p:spPr>
          <a:xfrm>
            <a:off x="3927475" y="3416589"/>
            <a:ext cx="949325" cy="545811"/>
          </a:xfrm>
          <a:prstGeom prst="bentConnector2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hape 57"/>
          <p:cNvCxnSpPr/>
          <p:nvPr/>
        </p:nvCxnSpPr>
        <p:spPr bwMode="auto">
          <a:xfrm>
            <a:off x="4876800" y="2456662"/>
            <a:ext cx="346075" cy="150573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5" name="Picture 2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75" grpId="0"/>
      <p:bldP spid="77" grpId="0"/>
      <p:bldP spid="45" grpId="0"/>
      <p:bldP spid="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3716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9933FF"/>
                </a:solidFill>
              </a:rPr>
              <a:t> </a:t>
            </a:r>
            <a:r>
              <a:rPr lang="en-US" sz="2800" b="1" dirty="0" err="1" smtClean="0">
                <a:solidFill>
                  <a:srgbClr val="9933FF"/>
                </a:solidFill>
              </a:rPr>
              <a:t>Enqueue</a:t>
            </a:r>
            <a:r>
              <a:rPr lang="en-US" sz="2800" b="1" dirty="0" smtClean="0">
                <a:solidFill>
                  <a:srgbClr val="9933FF"/>
                </a:solidFill>
              </a:rPr>
              <a:t>(Front,Rear,5)</a:t>
            </a:r>
            <a:endParaRPr lang="en-US" sz="2800" b="1" dirty="0">
              <a:solidFill>
                <a:srgbClr val="9933FF"/>
              </a:solidFill>
            </a:endParaRPr>
          </a:p>
        </p:txBody>
      </p:sp>
      <p:grpSp>
        <p:nvGrpSpPr>
          <p:cNvPr id="2" name="Group 64"/>
          <p:cNvGrpSpPr/>
          <p:nvPr/>
        </p:nvGrpSpPr>
        <p:grpSpPr>
          <a:xfrm>
            <a:off x="5819505" y="4021392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9933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9933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Group 7"/>
          <p:cNvGrpSpPr/>
          <p:nvPr/>
        </p:nvGrpSpPr>
        <p:grpSpPr>
          <a:xfrm>
            <a:off x="3901805" y="4021392"/>
            <a:ext cx="1905000" cy="523220"/>
            <a:chOff x="-1148862" y="1752600"/>
            <a:chExt cx="1758462" cy="523220"/>
          </a:xfrm>
        </p:grpSpPr>
        <p:sp>
          <p:nvSpPr>
            <p:cNvPr id="69" name="TextBox 68"/>
            <p:cNvSpPr txBox="1"/>
            <p:nvPr/>
          </p:nvSpPr>
          <p:spPr>
            <a:xfrm>
              <a:off x="-1148862" y="175260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rgbClr val="9933FF"/>
                  </a:solidFill>
                </a:rPr>
                <a:t>baru</a:t>
              </a:r>
              <a:endParaRPr lang="en-US" sz="2800" b="1" dirty="0">
                <a:solidFill>
                  <a:srgbClr val="9933FF"/>
                </a:solidFill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-152400" y="2057400"/>
              <a:ext cx="762000" cy="1588"/>
            </a:xfrm>
            <a:prstGeom prst="straightConnector1">
              <a:avLst/>
            </a:prstGeom>
            <a:ln w="28575">
              <a:solidFill>
                <a:srgbClr val="9933FF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5968666" y="4112338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933FF"/>
                </a:solidFill>
              </a:rPr>
              <a:t>5</a:t>
            </a:r>
            <a:endParaRPr lang="en-US" sz="2800" b="1" dirty="0">
              <a:solidFill>
                <a:srgbClr val="9933FF"/>
              </a:solidFill>
            </a:endParaRPr>
          </a:p>
        </p:txBody>
      </p:sp>
      <p:grpSp>
        <p:nvGrpSpPr>
          <p:cNvPr id="4" name="Group 71"/>
          <p:cNvGrpSpPr/>
          <p:nvPr/>
        </p:nvGrpSpPr>
        <p:grpSpPr>
          <a:xfrm>
            <a:off x="1816100" y="3047998"/>
            <a:ext cx="1568450" cy="685802"/>
            <a:chOff x="-44122" y="2462473"/>
            <a:chExt cx="1219200" cy="534195"/>
          </a:xfrm>
        </p:grpSpPr>
        <p:sp>
          <p:nvSpPr>
            <p:cNvPr id="73" name="Rectangle 72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1968500" y="312174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</a:t>
            </a:r>
            <a:endParaRPr lang="en-US" sz="2800" dirty="0"/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6803939" y="4118712"/>
            <a:ext cx="684781" cy="49014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7" name="TextBox 76"/>
          <p:cNvSpPr txBox="1"/>
          <p:nvPr/>
        </p:nvSpPr>
        <p:spPr>
          <a:xfrm>
            <a:off x="457200" y="2182639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Front</a:t>
            </a:r>
            <a:endParaRPr lang="en-US" sz="2800" dirty="0"/>
          </a:p>
        </p:txBody>
      </p:sp>
      <p:cxnSp>
        <p:nvCxnSpPr>
          <p:cNvPr id="78" name="Shape 77"/>
          <p:cNvCxnSpPr/>
          <p:nvPr/>
        </p:nvCxnSpPr>
        <p:spPr>
          <a:xfrm>
            <a:off x="1371600" y="2487439"/>
            <a:ext cx="949325" cy="54581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hape 79"/>
          <p:cNvCxnSpPr/>
          <p:nvPr/>
        </p:nvCxnSpPr>
        <p:spPr>
          <a:xfrm rot="10800000" flipV="1">
            <a:off x="4927600" y="2485104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97500" y="2195052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Rear</a:t>
            </a:r>
            <a:endParaRPr lang="en-US" sz="2800" dirty="0"/>
          </a:p>
        </p:txBody>
      </p:sp>
      <p:cxnSp>
        <p:nvCxnSpPr>
          <p:cNvPr id="58" name="Shape 57"/>
          <p:cNvCxnSpPr/>
          <p:nvPr/>
        </p:nvCxnSpPr>
        <p:spPr bwMode="auto">
          <a:xfrm>
            <a:off x="6283325" y="2514600"/>
            <a:ext cx="346075" cy="150573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5" name="Group 64"/>
          <p:cNvGrpSpPr/>
          <p:nvPr/>
        </p:nvGrpSpPr>
        <p:grpSpPr>
          <a:xfrm>
            <a:off x="4054205" y="3048000"/>
            <a:ext cx="1568450" cy="685802"/>
            <a:chOff x="-44122" y="2462473"/>
            <a:chExt cx="1219200" cy="534195"/>
          </a:xfrm>
        </p:grpSpPr>
        <p:sp>
          <p:nvSpPr>
            <p:cNvPr id="26" name="Rectangle 2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4203366" y="3138946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3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rot="5400000">
            <a:off x="5038639" y="3142860"/>
            <a:ext cx="684781" cy="49014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Straight Arrow Connector 32"/>
          <p:cNvCxnSpPr/>
          <p:nvPr/>
        </p:nvCxnSpPr>
        <p:spPr bwMode="auto">
          <a:xfrm>
            <a:off x="3138536" y="3397044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hape 47"/>
          <p:cNvCxnSpPr/>
          <p:nvPr/>
        </p:nvCxnSpPr>
        <p:spPr>
          <a:xfrm>
            <a:off x="5373324" y="3419049"/>
            <a:ext cx="949325" cy="545811"/>
          </a:xfrm>
          <a:prstGeom prst="bentConnector2">
            <a:avLst/>
          </a:prstGeom>
          <a:ln w="28575">
            <a:solidFill>
              <a:srgbClr val="9933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Picture 2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75" grpId="0"/>
      <p:bldP spid="77" grpId="0"/>
      <p:bldP spid="45" grpId="0"/>
      <p:bldP spid="46" grpId="0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Algoritma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Subrutin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List_Queue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106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 err="1" smtClean="0"/>
              <a:t>Buat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sendiri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subrutinnya</a:t>
            </a:r>
            <a:r>
              <a:rPr lang="en-US" sz="2200" b="1" dirty="0" smtClean="0"/>
              <a:t> (</a:t>
            </a:r>
            <a:r>
              <a:rPr lang="en-US" sz="2200" b="1" dirty="0" err="1" smtClean="0"/>
              <a:t>Ingat</a:t>
            </a:r>
            <a:r>
              <a:rPr lang="en-US" sz="2200" b="1" dirty="0"/>
              <a:t>,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materi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penyisipan</a:t>
            </a:r>
            <a:r>
              <a:rPr lang="en-US" sz="2200" b="1" dirty="0" smtClean="0"/>
              <a:t> di </a:t>
            </a:r>
            <a:r>
              <a:rPr lang="en-US" sz="2200" b="1" dirty="0" err="1" smtClean="0"/>
              <a:t>belakang</a:t>
            </a:r>
            <a:r>
              <a:rPr lang="en-US" sz="2200" b="1" dirty="0" smtClean="0"/>
              <a:t>!)</a:t>
            </a:r>
            <a:endParaRPr lang="en-US" sz="2200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871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Dequeue (Array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48275"/>
          </a:xfrm>
        </p:spPr>
        <p:txBody>
          <a:bodyPr>
            <a:normAutofit fontScale="92500" lnSpcReduction="10000"/>
          </a:bodyPr>
          <a:lstStyle/>
          <a:p>
            <a:pPr marL="0" lvl="2" indent="0" algn="just">
              <a:buNone/>
            </a:pP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Proses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dequeue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bisa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dilakukan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dalam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cara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: </a:t>
            </a:r>
            <a:endParaRPr lang="en-US" sz="2200" b="1" dirty="0" smtClean="0">
              <a:solidFill>
                <a:srgbClr val="002060"/>
              </a:solidFill>
              <a:latin typeface="+mn-lt"/>
            </a:endParaRPr>
          </a:p>
          <a:p>
            <a:pPr marL="280988" lvl="2" indent="-280988" algn="just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apakah</a:t>
            </a:r>
            <a:r>
              <a:rPr lang="en-US" sz="22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/data di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hanya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atau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lebih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/data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keluarkan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/data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pertama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dari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lalu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harga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front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rear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menjadi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0 (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nol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).</a:t>
            </a:r>
          </a:p>
          <a:p>
            <a:pPr marL="280988" lvl="2" indent="-280988" algn="just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lebih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dari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setelah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mengeluarkan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/data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dari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lakukan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u="sng" dirty="0" smtClean="0">
                <a:solidFill>
                  <a:srgbClr val="FF0000"/>
                </a:solidFill>
                <a:latin typeface="+mn-lt"/>
              </a:rPr>
              <a:t>proses </a:t>
            </a:r>
            <a:r>
              <a:rPr lang="en-US" sz="2200" b="1" u="sng" dirty="0" err="1" smtClean="0">
                <a:solidFill>
                  <a:srgbClr val="FF0000"/>
                </a:solidFill>
                <a:latin typeface="+mn-lt"/>
              </a:rPr>
              <a:t>pergeseran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dimana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data di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kedua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menempati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pertama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data di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ketiga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menempati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kedua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seterusnya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kemudian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Rear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akan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berkurang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1.</a:t>
            </a:r>
          </a:p>
          <a:p>
            <a:pPr marL="0" lvl="2" indent="0" algn="just">
              <a:buNone/>
            </a:pPr>
            <a:endParaRPr lang="en-US" sz="2200" b="1" dirty="0" smtClean="0">
              <a:solidFill>
                <a:srgbClr val="FF0000"/>
              </a:solidFill>
              <a:latin typeface="+mn-lt"/>
            </a:endParaRPr>
          </a:p>
          <a:p>
            <a:pPr marL="0" lvl="2" indent="0" algn="just">
              <a:buNone/>
            </a:pPr>
            <a:r>
              <a:rPr lang="en-US" sz="2200" b="1" u="sng" dirty="0" err="1" smtClean="0">
                <a:solidFill>
                  <a:srgbClr val="FF0000"/>
                </a:solidFill>
                <a:latin typeface="+mn-lt"/>
              </a:rPr>
              <a:t>Catatan</a:t>
            </a:r>
            <a:r>
              <a:rPr lang="en-US" sz="2200" b="1" u="sng" dirty="0" smtClean="0">
                <a:solidFill>
                  <a:srgbClr val="FF0000"/>
                </a:solidFill>
                <a:latin typeface="+mn-lt"/>
              </a:rPr>
              <a:t> :</a:t>
            </a:r>
          </a:p>
          <a:p>
            <a:pPr marL="0" lvl="2" indent="0" algn="just">
              <a:buNone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Linked List proses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dequeue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sama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proses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penghapusan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di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awal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/di depan</a:t>
            </a:r>
          </a:p>
          <a:p>
            <a:pPr marL="0" indent="0" algn="just">
              <a:buNone/>
            </a:pPr>
            <a:endParaRPr lang="en-US" sz="2200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9"/>
          <p:cNvGrpSpPr/>
          <p:nvPr/>
        </p:nvGrpSpPr>
        <p:grpSpPr>
          <a:xfrm>
            <a:off x="1676400" y="1066800"/>
            <a:ext cx="4038600" cy="1223665"/>
            <a:chOff x="-152400" y="2057400"/>
            <a:chExt cx="4038600" cy="1223665"/>
          </a:xfrm>
        </p:grpSpPr>
        <p:sp>
          <p:nvSpPr>
            <p:cNvPr id="50" name="Rectangle 49"/>
            <p:cNvSpPr/>
            <p:nvPr/>
          </p:nvSpPr>
          <p:spPr>
            <a:xfrm>
              <a:off x="1219200" y="2057400"/>
              <a:ext cx="2667000" cy="762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2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>
              <a:off x="1524794" y="2438400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2209006" y="2437606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896394" y="2437606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-152400" y="2209800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Queue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371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1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574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2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7432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3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4290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4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09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0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828800" y="2667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front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400" y="2667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rear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3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77" name="Straight Arrow Connector 76"/>
          <p:cNvCxnSpPr>
            <a:stCxn id="72" idx="0"/>
          </p:cNvCxnSpPr>
          <p:nvPr/>
        </p:nvCxnSpPr>
        <p:spPr>
          <a:xfrm rot="5400000" flipH="1" flipV="1">
            <a:off x="2271415" y="2309515"/>
            <a:ext cx="448270" cy="2667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V="1">
            <a:off x="2781300" y="2247900"/>
            <a:ext cx="533400" cy="4572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590800" y="2290465"/>
            <a:ext cx="609600" cy="520005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8862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+mn-lt"/>
              </a:rPr>
              <a:t>5</a:t>
            </a:r>
            <a:endParaRPr lang="en-US" sz="2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5720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8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rot="5400000" flipH="1" flipV="1">
            <a:off x="3390900" y="2324100"/>
            <a:ext cx="533400" cy="4572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3429000" y="2209800"/>
            <a:ext cx="12192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3505200" y="2209800"/>
            <a:ext cx="18288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52578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cxnSp>
        <p:nvCxnSpPr>
          <p:cNvPr id="109" name="Straight Arrow Connector 108"/>
          <p:cNvCxnSpPr/>
          <p:nvPr/>
        </p:nvCxnSpPr>
        <p:spPr>
          <a:xfrm rot="16200000" flipV="1">
            <a:off x="3107389" y="2497786"/>
            <a:ext cx="605126" cy="3810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(Array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8" name="Picture 4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4" name="TextBox 33"/>
          <p:cNvSpPr txBox="1"/>
          <p:nvPr/>
        </p:nvSpPr>
        <p:spPr>
          <a:xfrm>
            <a:off x="381000" y="3424536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10200" y="4953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“Queue </a:t>
            </a:r>
            <a:r>
              <a:rPr lang="en-US" sz="2400" b="1" dirty="0" err="1" smtClean="0">
                <a:solidFill>
                  <a:srgbClr val="FF0000"/>
                </a:solidFill>
              </a:rPr>
              <a:t>Kosong</a:t>
            </a:r>
            <a:r>
              <a:rPr lang="en-US" sz="2400" b="1" dirty="0" smtClean="0">
                <a:solidFill>
                  <a:srgbClr val="FF0000"/>
                </a:solidFill>
              </a:rPr>
              <a:t>”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1000" y="381571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1000" y="418653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000" y="457771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1000" y="495871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58000" y="1524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Item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010400" y="1143000"/>
            <a:ext cx="1143000" cy="457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391400" y="1143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3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+mn-lt"/>
              </a:rPr>
              <a:t>5</a:t>
            </a:r>
            <a:endParaRPr lang="en-US" sz="2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862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8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91400" y="1143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+mn-lt"/>
              </a:rPr>
              <a:t>5</a:t>
            </a:r>
            <a:endParaRPr lang="en-US" sz="2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8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91400" y="1143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8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6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91400" y="1143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0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4" grpId="1"/>
      <p:bldP spid="91" grpId="0"/>
      <p:bldP spid="91" grpId="1"/>
      <p:bldP spid="92" grpId="0"/>
      <p:bldP spid="92" grpId="1"/>
      <p:bldP spid="107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5" grpId="0" animBg="1"/>
      <p:bldP spid="46" grpId="0"/>
      <p:bldP spid="46" grpId="1"/>
      <p:bldP spid="49" grpId="0"/>
      <p:bldP spid="49" grpId="1"/>
      <p:bldP spid="51" grpId="0"/>
      <p:bldP spid="51" grpId="1"/>
      <p:bldP spid="53" grpId="0"/>
      <p:bldP spid="53" grpId="1"/>
      <p:bldP spid="55" grpId="0"/>
      <p:bldP spid="55" grpId="1"/>
      <p:bldP spid="56" grpId="0"/>
      <p:bldP spid="57" grpId="0"/>
      <p:bldP spid="57" grpId="1"/>
      <p:bldP spid="59" grpId="0"/>
      <p:bldP spid="62" grpId="0"/>
      <p:bldP spid="5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Dequeue (</a:t>
            </a:r>
            <a:r>
              <a:rPr lang="en-US" sz="2400" b="1" dirty="0" err="1" smtClean="0">
                <a:solidFill>
                  <a:schemeClr val="tx2"/>
                </a:solidFill>
              </a:rPr>
              <a:t>Array_Queue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48275"/>
          </a:xfrm>
        </p:spPr>
        <p:txBody>
          <a:bodyPr/>
          <a:lstStyle/>
          <a:p>
            <a:pPr marL="1943100" indent="-194310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Procedure</a:t>
            </a:r>
            <a:r>
              <a:rPr lang="en-US" sz="1200" b="0" dirty="0" smtClean="0">
                <a:solidFill>
                  <a:schemeClr val="tx2"/>
                </a:solidFill>
              </a:rPr>
              <a:t>  </a:t>
            </a:r>
            <a:r>
              <a:rPr lang="en-US" sz="1200" dirty="0" smtClean="0">
                <a:solidFill>
                  <a:schemeClr val="tx2"/>
                </a:solidFill>
              </a:rPr>
              <a:t>De</a:t>
            </a:r>
            <a:r>
              <a:rPr lang="en-US" sz="1200" b="0" dirty="0" smtClean="0">
                <a:solidFill>
                  <a:schemeClr val="tx2"/>
                </a:solidFill>
              </a:rPr>
              <a:t>queue (</a:t>
            </a:r>
            <a:r>
              <a:rPr lang="en-US" sz="1200" b="1" u="sng" dirty="0" smtClean="0">
                <a:solidFill>
                  <a:schemeClr val="tx2"/>
                </a:solidFill>
              </a:rPr>
              <a:t>I/O</a:t>
            </a:r>
            <a:r>
              <a:rPr lang="en-US" sz="1200" b="0" dirty="0" smtClean="0">
                <a:solidFill>
                  <a:schemeClr val="tx2"/>
                </a:solidFill>
              </a:rPr>
              <a:t> Front, Rear : </a:t>
            </a:r>
            <a:r>
              <a:rPr lang="en-US" sz="1200" b="1" u="sng" dirty="0" smtClean="0">
                <a:solidFill>
                  <a:schemeClr val="tx2"/>
                </a:solidFill>
              </a:rPr>
              <a:t>integer</a:t>
            </a:r>
            <a:r>
              <a:rPr lang="en-US" sz="1200" b="1" dirty="0" smtClean="0">
                <a:solidFill>
                  <a:schemeClr val="tx2"/>
                </a:solidFill>
              </a:rPr>
              <a:t>, </a:t>
            </a:r>
            <a:r>
              <a:rPr lang="en-US" sz="1200" b="1" u="sng" dirty="0" smtClean="0">
                <a:solidFill>
                  <a:schemeClr val="tx2"/>
                </a:solidFill>
              </a:rPr>
              <a:t>I/O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chemeClr val="tx2"/>
                </a:solidFill>
              </a:rPr>
              <a:t>Queue : </a:t>
            </a:r>
            <a:r>
              <a:rPr lang="en-US" sz="1200" dirty="0" err="1" smtClean="0">
                <a:solidFill>
                  <a:schemeClr val="tx2"/>
                </a:solidFill>
              </a:rPr>
              <a:t>LarikQueue</a:t>
            </a:r>
            <a:r>
              <a:rPr lang="en-US" sz="1200" b="1" dirty="0" smtClean="0">
                <a:solidFill>
                  <a:schemeClr val="tx2"/>
                </a:solidFill>
              </a:rPr>
              <a:t>, </a:t>
            </a:r>
            <a:r>
              <a:rPr lang="en-US" sz="1200" b="1" u="sng" dirty="0" smtClean="0">
                <a:solidFill>
                  <a:schemeClr val="tx2"/>
                </a:solidFill>
              </a:rPr>
              <a:t>Output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chemeClr val="tx2"/>
                </a:solidFill>
              </a:rPr>
              <a:t>Item</a:t>
            </a:r>
            <a:r>
              <a:rPr lang="en-US" sz="1200" b="1" dirty="0" smtClean="0">
                <a:solidFill>
                  <a:schemeClr val="tx2"/>
                </a:solidFill>
              </a:rPr>
              <a:t> : </a:t>
            </a:r>
            <a:r>
              <a:rPr lang="en-US" sz="1200" b="1" dirty="0" err="1" smtClean="0">
                <a:solidFill>
                  <a:schemeClr val="tx2"/>
                </a:solidFill>
              </a:rPr>
              <a:t>tipedata</a:t>
            </a:r>
            <a:r>
              <a:rPr lang="en-US" sz="1200" b="0" dirty="0" smtClean="0">
                <a:solidFill>
                  <a:schemeClr val="tx2"/>
                </a:solidFill>
              </a:rPr>
              <a:t>)</a:t>
            </a:r>
            <a:endParaRPr lang="en-US" sz="1200" b="1" dirty="0" smtClean="0">
              <a:solidFill>
                <a:schemeClr val="tx2"/>
              </a:solidFill>
            </a:endParaRPr>
          </a:p>
          <a:p>
            <a:pPr marL="628650" indent="-628650" algn="just">
              <a:buNone/>
            </a:pP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(Front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Rear),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array Queue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array Queue yang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dikeluarkan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satu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data}</a:t>
            </a:r>
          </a:p>
          <a:p>
            <a:pPr marL="1885950" indent="-1885950">
              <a:buNone/>
            </a:pPr>
            <a:r>
              <a:rPr lang="en-US" sz="1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2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Function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Kosong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>
                <a:solidFill>
                  <a:schemeClr val="tx2"/>
                </a:solidFill>
              </a:rPr>
              <a:t>(</a:t>
            </a:r>
            <a:r>
              <a:rPr lang="en-US" sz="1200" b="1" u="sng" dirty="0">
                <a:solidFill>
                  <a:schemeClr val="tx2"/>
                </a:solidFill>
              </a:rPr>
              <a:t>Input</a:t>
            </a:r>
            <a:r>
              <a:rPr lang="en-US" sz="1200" dirty="0">
                <a:solidFill>
                  <a:schemeClr val="tx2"/>
                </a:solidFill>
              </a:rPr>
              <a:t>  Rear : </a:t>
            </a:r>
            <a:r>
              <a:rPr lang="en-US" sz="1200" b="1" u="sng" dirty="0">
                <a:solidFill>
                  <a:schemeClr val="tx2"/>
                </a:solidFill>
              </a:rPr>
              <a:t>integer</a:t>
            </a:r>
            <a:r>
              <a:rPr lang="en-US" sz="1200" dirty="0">
                <a:solidFill>
                  <a:schemeClr val="tx2"/>
                </a:solidFill>
              </a:rPr>
              <a:t>) </a:t>
            </a:r>
            <a:r>
              <a:rPr lang="en-US" sz="1200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</a:p>
          <a:p>
            <a:pPr marL="1885950" indent="-1428750">
              <a:buNone/>
            </a:pPr>
            <a:r>
              <a:rPr lang="en-US" sz="1200" dirty="0">
                <a:solidFill>
                  <a:schemeClr val="tx2"/>
                </a:solidFill>
                <a:sym typeface="Wingdings" panose="05000000000000000000" pitchFamily="2" charset="2"/>
              </a:rPr>
              <a:t>i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: </a:t>
            </a: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integer</a:t>
            </a:r>
            <a:endParaRPr lang="en-US" sz="1200" b="1" u="sng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1885950" indent="-1885950">
              <a:buNone/>
            </a:pPr>
            <a:r>
              <a:rPr lang="en-US" sz="12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200" b="1" dirty="0" smtClean="0">
                <a:solidFill>
                  <a:schemeClr val="tx2"/>
                </a:solidFill>
              </a:rPr>
              <a:t>:</a:t>
            </a:r>
          </a:p>
          <a:p>
            <a:pPr marL="4572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If</a:t>
            </a:r>
            <a:r>
              <a:rPr lang="en-US" sz="1200" b="0" dirty="0" smtClean="0">
                <a:solidFill>
                  <a:schemeClr val="tx2"/>
                </a:solidFill>
              </a:rPr>
              <a:t> (</a:t>
            </a:r>
            <a:r>
              <a:rPr lang="en-US" sz="1200" b="1" u="sng" dirty="0" smtClean="0">
                <a:solidFill>
                  <a:schemeClr val="tx2"/>
                </a:solidFill>
              </a:rPr>
              <a:t>Not</a:t>
            </a:r>
            <a:r>
              <a:rPr lang="en-US" sz="1200" b="0" dirty="0" smtClean="0">
                <a:solidFill>
                  <a:schemeClr val="tx2"/>
                </a:solidFill>
              </a:rPr>
              <a:t>(</a:t>
            </a:r>
            <a:r>
              <a:rPr lang="en-US" sz="1200" b="0" dirty="0" err="1" smtClean="0">
                <a:solidFill>
                  <a:schemeClr val="tx2"/>
                </a:solidFill>
              </a:rPr>
              <a:t>Kosong</a:t>
            </a:r>
            <a:r>
              <a:rPr lang="en-US" sz="1200" b="0" dirty="0" smtClean="0">
                <a:solidFill>
                  <a:schemeClr val="tx2"/>
                </a:solidFill>
              </a:rPr>
              <a:t>(Rear)))</a:t>
            </a:r>
          </a:p>
          <a:p>
            <a:pPr marL="457200" indent="0">
              <a:buNone/>
            </a:pPr>
            <a:r>
              <a:rPr lang="en-US" sz="1200" b="0" dirty="0">
                <a:solidFill>
                  <a:schemeClr val="tx2"/>
                </a:solidFill>
              </a:rPr>
              <a:t> </a:t>
            </a:r>
            <a:r>
              <a:rPr lang="en-US" sz="1200" b="0" dirty="0" smtClean="0">
                <a:solidFill>
                  <a:schemeClr val="tx2"/>
                </a:solidFill>
              </a:rPr>
              <a:t> </a:t>
            </a:r>
            <a:r>
              <a:rPr lang="en-US" sz="1200" b="1" u="sng" dirty="0" smtClean="0">
                <a:solidFill>
                  <a:schemeClr val="tx2"/>
                </a:solidFill>
              </a:rPr>
              <a:t>Then</a:t>
            </a:r>
          </a:p>
          <a:p>
            <a:pPr marL="800100" indent="0">
              <a:buNone/>
            </a:pPr>
            <a:r>
              <a:rPr lang="en-US" sz="1200" dirty="0" smtClean="0">
                <a:solidFill>
                  <a:schemeClr val="tx2"/>
                </a:solidFill>
              </a:rPr>
              <a:t>Item 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Queue(Front)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8001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If</a:t>
            </a:r>
            <a:r>
              <a:rPr lang="en-US" sz="1200" dirty="0" smtClean="0">
                <a:solidFill>
                  <a:schemeClr val="tx2"/>
                </a:solidFill>
              </a:rPr>
              <a:t> (Rear = 1)</a:t>
            </a:r>
          </a:p>
          <a:p>
            <a:pPr marL="10287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Then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1257300" indent="0">
              <a:buNone/>
            </a:pPr>
            <a:r>
              <a:rPr lang="en-US" sz="1200" dirty="0" smtClean="0">
                <a:solidFill>
                  <a:schemeClr val="tx2"/>
                </a:solidFill>
              </a:rPr>
              <a:t>Front  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0</a:t>
            </a:r>
          </a:p>
          <a:p>
            <a:pPr marL="1257300" indent="0">
              <a:buNone/>
            </a:pP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  0</a:t>
            </a:r>
          </a:p>
          <a:p>
            <a:pPr marL="10287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Else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</a:t>
            </a:r>
            <a:r>
              <a:rPr lang="en-US" sz="12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{</a:t>
            </a:r>
            <a:r>
              <a:rPr lang="en-US" sz="12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melakukan</a:t>
            </a:r>
            <a:r>
              <a:rPr lang="en-US" sz="12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sz="12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pergeseran</a:t>
            </a:r>
            <a:r>
              <a:rPr lang="en-US" sz="12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data}</a:t>
            </a:r>
          </a:p>
          <a:p>
            <a:pPr marL="12573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For</a:t>
            </a:r>
            <a:r>
              <a:rPr lang="en-US" sz="1200" dirty="0" smtClean="0">
                <a:solidFill>
                  <a:schemeClr val="tx2"/>
                </a:solidFill>
              </a:rPr>
              <a:t>  </a:t>
            </a:r>
            <a:r>
              <a:rPr lang="en-US" sz="1200" dirty="0" err="1" smtClean="0">
                <a:solidFill>
                  <a:schemeClr val="tx2"/>
                </a:solidFill>
              </a:rPr>
              <a:t>i</a:t>
            </a:r>
            <a:r>
              <a:rPr lang="en-US" sz="1200" dirty="0" smtClean="0">
                <a:solidFill>
                  <a:schemeClr val="tx2"/>
                </a:solidFill>
              </a:rPr>
              <a:t>  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 1  </a:t>
            </a: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to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(Rear -1) </a:t>
            </a: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do</a:t>
            </a:r>
          </a:p>
          <a:p>
            <a:pPr marL="1257300" indent="0">
              <a:buNone/>
            </a:pPr>
            <a:r>
              <a:rPr lang="en-US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 Queue(</a:t>
            </a:r>
            <a:r>
              <a:rPr lang="en-US" sz="1200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i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)   Queue(i+1)</a:t>
            </a:r>
          </a:p>
          <a:p>
            <a:pPr marL="1257300" indent="0">
              <a:buNone/>
            </a:pPr>
            <a:r>
              <a:rPr lang="en-US" sz="12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EndFor</a:t>
            </a:r>
            <a:endParaRPr lang="en-US" sz="12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1257300" indent="0">
              <a:buNone/>
            </a:pP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   Rear  - 1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800100" indent="0">
              <a:buNone/>
            </a:pPr>
            <a:r>
              <a:rPr lang="en-US" sz="12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2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5715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Else</a:t>
            </a:r>
          </a:p>
          <a:p>
            <a:pPr marL="8001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Output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(‘Stack </a:t>
            </a:r>
            <a:r>
              <a:rPr lang="en-US" sz="1200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Kosong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’)</a:t>
            </a:r>
            <a:endParaRPr lang="en-US" sz="12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457200" indent="0">
              <a:buNone/>
            </a:pPr>
            <a:r>
              <a:rPr lang="en-US" sz="12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2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200" b="1" u="sng" dirty="0" err="1" smtClean="0">
                <a:solidFill>
                  <a:schemeClr val="tx2"/>
                </a:solidFill>
              </a:rPr>
              <a:t>EndProcedure</a:t>
            </a:r>
            <a:endParaRPr lang="en-US" sz="12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2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2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520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219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Dequeue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Front,Rear,Item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grpSp>
        <p:nvGrpSpPr>
          <p:cNvPr id="2" name="Group 64"/>
          <p:cNvGrpSpPr/>
          <p:nvPr/>
        </p:nvGrpSpPr>
        <p:grpSpPr>
          <a:xfrm>
            <a:off x="6263148" y="3276598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9933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9933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65782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933FF"/>
                </a:solidFill>
              </a:rPr>
              <a:t>5</a:t>
            </a:r>
            <a:endParaRPr lang="en-US" sz="2800" b="1" dirty="0">
              <a:solidFill>
                <a:srgbClr val="9933FF"/>
              </a:solidFill>
            </a:endParaRPr>
          </a:p>
        </p:txBody>
      </p:sp>
      <p:grpSp>
        <p:nvGrpSpPr>
          <p:cNvPr id="4" name="Group 71"/>
          <p:cNvGrpSpPr/>
          <p:nvPr/>
        </p:nvGrpSpPr>
        <p:grpSpPr>
          <a:xfrm>
            <a:off x="1816100" y="3276596"/>
            <a:ext cx="1568450" cy="685802"/>
            <a:chOff x="-44122" y="2462473"/>
            <a:chExt cx="1219200" cy="534195"/>
          </a:xfrm>
        </p:grpSpPr>
        <p:sp>
          <p:nvSpPr>
            <p:cNvPr id="73" name="Rectangle 72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1968500" y="3350338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8</a:t>
            </a:r>
            <a:endParaRPr lang="en-US" sz="2800" b="1" dirty="0"/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7249836" y="3373918"/>
            <a:ext cx="684781" cy="49014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7" name="TextBox 76"/>
          <p:cNvSpPr txBox="1"/>
          <p:nvPr/>
        </p:nvSpPr>
        <p:spPr>
          <a:xfrm>
            <a:off x="3048000" y="2450688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Front</a:t>
            </a:r>
            <a:endParaRPr lang="en-US" sz="2400" b="1" dirty="0">
              <a:latin typeface="+mn-lt"/>
            </a:endParaRPr>
          </a:p>
        </p:txBody>
      </p: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97500" y="2423650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Rear</a:t>
            </a:r>
            <a:endParaRPr lang="en-US" sz="2400" b="1" dirty="0">
              <a:latin typeface="+mn-lt"/>
            </a:endParaRPr>
          </a:p>
        </p:txBody>
      </p:sp>
      <p:cxnSp>
        <p:nvCxnSpPr>
          <p:cNvPr id="58" name="Shape 57"/>
          <p:cNvCxnSpPr/>
          <p:nvPr/>
        </p:nvCxnSpPr>
        <p:spPr bwMode="auto">
          <a:xfrm>
            <a:off x="6283324" y="2743198"/>
            <a:ext cx="764049" cy="53340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64"/>
          <p:cNvGrpSpPr/>
          <p:nvPr/>
        </p:nvGrpSpPr>
        <p:grpSpPr>
          <a:xfrm>
            <a:off x="4054205" y="3276598"/>
            <a:ext cx="1568450" cy="685802"/>
            <a:chOff x="-44122" y="2462473"/>
            <a:chExt cx="1219200" cy="534195"/>
          </a:xfrm>
        </p:grpSpPr>
        <p:sp>
          <p:nvSpPr>
            <p:cNvPr id="26" name="Rectangle 2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42033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3</a:t>
            </a:r>
            <a:endParaRPr lang="en-US" sz="2800" b="1" dirty="0">
              <a:solidFill>
                <a:srgbClr val="FFC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3138536" y="3625642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0" name="Picture 2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5363496" y="3625642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066800" y="4495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Item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2000" y="2438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rgbClr val="FF0000"/>
                </a:solidFill>
                <a:latin typeface="+mn-lt"/>
              </a:rPr>
              <a:t>Phapus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3" name="Shape 42"/>
          <p:cNvCxnSpPr/>
          <p:nvPr/>
        </p:nvCxnSpPr>
        <p:spPr>
          <a:xfrm rot="10800000" flipV="1">
            <a:off x="2667000" y="2711244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42" idx="3"/>
          </p:cNvCxnSpPr>
          <p:nvPr/>
        </p:nvCxnSpPr>
        <p:spPr bwMode="auto">
          <a:xfrm>
            <a:off x="2209800" y="2669233"/>
            <a:ext cx="304800" cy="607367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5400000">
            <a:off x="1714503" y="3924301"/>
            <a:ext cx="838198" cy="457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hape 58"/>
          <p:cNvCxnSpPr>
            <a:stCxn id="77" idx="3"/>
          </p:cNvCxnSpPr>
          <p:nvPr/>
        </p:nvCxnSpPr>
        <p:spPr bwMode="auto">
          <a:xfrm>
            <a:off x="4203700" y="2681521"/>
            <a:ext cx="368300" cy="59507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75" grpId="0"/>
      <p:bldP spid="75" grpId="1"/>
      <p:bldP spid="77" grpId="0"/>
      <p:bldP spid="45" grpId="0"/>
      <p:bldP spid="46" grpId="0"/>
      <p:bldP spid="28" grpId="0"/>
      <p:bldP spid="39" grpId="0"/>
      <p:bldP spid="39" grpId="1"/>
      <p:bldP spid="42" grpId="0"/>
      <p:bldP spid="4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219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Dequeue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Front,Rear,Item</a:t>
            </a:r>
            <a:r>
              <a:rPr lang="en-US" sz="2800" b="1" dirty="0" smtClean="0">
                <a:solidFill>
                  <a:schemeClr val="tx2"/>
                </a:solidFill>
              </a:rPr>
              <a:t>)</a:t>
            </a:r>
            <a:endParaRPr lang="en-US" sz="2800" b="1" dirty="0">
              <a:solidFill>
                <a:schemeClr val="tx2"/>
              </a:solidFill>
            </a:endParaRPr>
          </a:p>
        </p:txBody>
      </p:sp>
      <p:grpSp>
        <p:nvGrpSpPr>
          <p:cNvPr id="2" name="Group 64"/>
          <p:cNvGrpSpPr/>
          <p:nvPr/>
        </p:nvGrpSpPr>
        <p:grpSpPr>
          <a:xfrm>
            <a:off x="5272548" y="3276598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9933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9933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55876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933FF"/>
                </a:solidFill>
              </a:rPr>
              <a:t>5</a:t>
            </a:r>
            <a:endParaRPr lang="en-US" sz="2800" b="1" dirty="0">
              <a:solidFill>
                <a:srgbClr val="9933FF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6259236" y="3373918"/>
            <a:ext cx="684781" cy="49014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43400" y="2465891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Front</a:t>
            </a:r>
            <a:endParaRPr lang="en-US" sz="2400" b="1" dirty="0">
              <a:latin typeface="+mn-lt"/>
            </a:endParaRPr>
          </a:p>
        </p:txBody>
      </p:sp>
      <p:cxnSp>
        <p:nvCxnSpPr>
          <p:cNvPr id="58" name="Shape 57"/>
          <p:cNvCxnSpPr>
            <a:stCxn id="46" idx="3"/>
          </p:cNvCxnSpPr>
          <p:nvPr/>
        </p:nvCxnSpPr>
        <p:spPr bwMode="auto">
          <a:xfrm>
            <a:off x="5499100" y="2696724"/>
            <a:ext cx="557673" cy="57987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" name="Group 64"/>
          <p:cNvGrpSpPr/>
          <p:nvPr/>
        </p:nvGrpSpPr>
        <p:grpSpPr>
          <a:xfrm>
            <a:off x="3063605" y="3276598"/>
            <a:ext cx="1568450" cy="685802"/>
            <a:chOff x="-44122" y="2462473"/>
            <a:chExt cx="1219200" cy="534195"/>
          </a:xfrm>
        </p:grpSpPr>
        <p:sp>
          <p:nvSpPr>
            <p:cNvPr id="26" name="Rectangle 2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2127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3</a:t>
            </a:r>
            <a:endParaRPr lang="en-US" sz="2800" b="1" dirty="0">
              <a:solidFill>
                <a:srgbClr val="FFC000"/>
              </a:solidFill>
            </a:endParaRPr>
          </a:p>
        </p:txBody>
      </p:sp>
      <p:pic>
        <p:nvPicPr>
          <p:cNvPr id="30" name="Picture 2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372896" y="3625642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209800" y="4495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Item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05000" y="246343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rgbClr val="FF0000"/>
                </a:solidFill>
                <a:latin typeface="+mn-lt"/>
              </a:rPr>
              <a:t>Phapus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3" name="Shape 42"/>
          <p:cNvCxnSpPr/>
          <p:nvPr/>
        </p:nvCxnSpPr>
        <p:spPr>
          <a:xfrm rot="10800000" flipV="1">
            <a:off x="3889375" y="2711244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 bwMode="auto">
          <a:xfrm rot="5400000">
            <a:off x="2857503" y="3924301"/>
            <a:ext cx="838198" cy="457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hape 58"/>
          <p:cNvCxnSpPr/>
          <p:nvPr/>
        </p:nvCxnSpPr>
        <p:spPr bwMode="auto">
          <a:xfrm>
            <a:off x="3213100" y="2681521"/>
            <a:ext cx="368300" cy="59507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616700" y="2467896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Rear</a:t>
            </a:r>
            <a:endParaRPr lang="en-US" sz="2400" b="1" dirty="0">
              <a:latin typeface="+mn-lt"/>
            </a:endParaRPr>
          </a:p>
        </p:txBody>
      </p:sp>
      <p:cxnSp>
        <p:nvCxnSpPr>
          <p:cNvPr id="36" name="Shape 35"/>
          <p:cNvCxnSpPr/>
          <p:nvPr/>
        </p:nvCxnSpPr>
        <p:spPr>
          <a:xfrm rot="10800000" flipV="1">
            <a:off x="6235700" y="2728452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45" grpId="0"/>
      <p:bldP spid="46" grpId="0"/>
      <p:bldP spid="28" grpId="0"/>
      <p:bldP spid="28" grpId="1"/>
      <p:bldP spid="39" grpId="0"/>
      <p:bldP spid="39" grpId="1"/>
      <p:bldP spid="42" grpId="0"/>
      <p:bldP spid="42" grpId="1"/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219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9933FF"/>
                </a:solidFill>
              </a:rPr>
              <a:t> </a:t>
            </a:r>
            <a:r>
              <a:rPr lang="en-US" sz="2800" b="1" dirty="0" err="1" smtClean="0">
                <a:solidFill>
                  <a:srgbClr val="9933FF"/>
                </a:solidFill>
              </a:rPr>
              <a:t>Dequeue</a:t>
            </a:r>
            <a:r>
              <a:rPr lang="en-US" sz="2800" b="1" dirty="0" smtClean="0">
                <a:solidFill>
                  <a:srgbClr val="9933FF"/>
                </a:solidFill>
              </a:rPr>
              <a:t>(</a:t>
            </a:r>
            <a:r>
              <a:rPr lang="en-US" sz="2800" b="1" dirty="0" err="1" smtClean="0">
                <a:solidFill>
                  <a:srgbClr val="9933FF"/>
                </a:solidFill>
              </a:rPr>
              <a:t>Front,Rear,Item</a:t>
            </a:r>
            <a:r>
              <a:rPr lang="en-US" sz="2800" b="1" dirty="0" smtClean="0">
                <a:solidFill>
                  <a:srgbClr val="9933FF"/>
                </a:solidFill>
              </a:rPr>
              <a:t>)</a:t>
            </a:r>
            <a:endParaRPr lang="en-US" sz="2800" b="1" dirty="0">
              <a:solidFill>
                <a:srgbClr val="9933FF"/>
              </a:solidFill>
            </a:endParaRPr>
          </a:p>
        </p:txBody>
      </p:sp>
      <p:grpSp>
        <p:nvGrpSpPr>
          <p:cNvPr id="2" name="Group 64"/>
          <p:cNvGrpSpPr/>
          <p:nvPr/>
        </p:nvGrpSpPr>
        <p:grpSpPr>
          <a:xfrm>
            <a:off x="3215148" y="3276598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9933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9933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35302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933FF"/>
                </a:solidFill>
              </a:rPr>
              <a:t>5</a:t>
            </a:r>
            <a:endParaRPr lang="en-US" sz="2800" b="1" dirty="0">
              <a:solidFill>
                <a:srgbClr val="9933FF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4201836" y="3373918"/>
            <a:ext cx="684781" cy="49014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86000" y="2465891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Front</a:t>
            </a:r>
            <a:endParaRPr lang="en-US" sz="2400" b="1" dirty="0">
              <a:latin typeface="+mn-lt"/>
            </a:endParaRPr>
          </a:p>
        </p:txBody>
      </p:sp>
      <p:cxnSp>
        <p:nvCxnSpPr>
          <p:cNvPr id="58" name="Shape 57"/>
          <p:cNvCxnSpPr/>
          <p:nvPr/>
        </p:nvCxnSpPr>
        <p:spPr bwMode="auto">
          <a:xfrm>
            <a:off x="3235324" y="2743198"/>
            <a:ext cx="764049" cy="53340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0" name="Picture 2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90800" y="4495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Item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9600" y="3352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rgbClr val="FF0000"/>
                </a:solidFill>
                <a:latin typeface="+mn-lt"/>
              </a:rPr>
              <a:t>Phapus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 rot="5400000">
            <a:off x="3238503" y="3924301"/>
            <a:ext cx="838198" cy="457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559300" y="2467896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Rear</a:t>
            </a:r>
            <a:endParaRPr lang="en-US" sz="2400" b="1" dirty="0">
              <a:latin typeface="+mn-lt"/>
            </a:endParaRPr>
          </a:p>
        </p:txBody>
      </p:sp>
      <p:cxnSp>
        <p:nvCxnSpPr>
          <p:cNvPr id="36" name="Shape 35"/>
          <p:cNvCxnSpPr/>
          <p:nvPr/>
        </p:nvCxnSpPr>
        <p:spPr>
          <a:xfrm rot="10800000" flipV="1">
            <a:off x="4178300" y="2728452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2" idx="3"/>
          </p:cNvCxnSpPr>
          <p:nvPr/>
        </p:nvCxnSpPr>
        <p:spPr bwMode="auto">
          <a:xfrm flipV="1">
            <a:off x="2057400" y="3581400"/>
            <a:ext cx="1066800" cy="22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823156" y="2396616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Front</a:t>
            </a:r>
            <a:endParaRPr lang="en-US" sz="2400" b="1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53056" y="2406444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Rear</a:t>
            </a:r>
            <a:endParaRPr lang="en-US" sz="2400" b="1" dirty="0">
              <a:latin typeface="+mn-lt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062815" y="3398275"/>
            <a:ext cx="688260" cy="44491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4" name="Rectangle 43"/>
          <p:cNvSpPr/>
          <p:nvPr/>
        </p:nvSpPr>
        <p:spPr bwMode="auto">
          <a:xfrm>
            <a:off x="6172200" y="3276600"/>
            <a:ext cx="457200" cy="685800"/>
          </a:xfrm>
          <a:prstGeom prst="rect">
            <a:avLst/>
          </a:prstGeom>
          <a:noFill/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6977214" y="3398275"/>
            <a:ext cx="688260" cy="44491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9" name="Rectangle 48"/>
          <p:cNvSpPr/>
          <p:nvPr/>
        </p:nvSpPr>
        <p:spPr bwMode="auto">
          <a:xfrm>
            <a:off x="7086599" y="3276600"/>
            <a:ext cx="457200" cy="685800"/>
          </a:xfrm>
          <a:prstGeom prst="rect">
            <a:avLst/>
          </a:prstGeom>
          <a:noFill/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3" name="Straight Arrow Connector 52"/>
          <p:cNvCxnSpPr>
            <a:stCxn id="37" idx="2"/>
            <a:endCxn id="44" idx="0"/>
          </p:cNvCxnSpPr>
          <p:nvPr/>
        </p:nvCxnSpPr>
        <p:spPr bwMode="auto">
          <a:xfrm rot="5400000">
            <a:off x="6191744" y="3067337"/>
            <a:ext cx="418319" cy="2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rot="5400000">
            <a:off x="7105937" y="3057953"/>
            <a:ext cx="418319" cy="2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52400" y="503938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Dequeue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Front,Rear,Item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71" grpId="1"/>
      <p:bldP spid="45" grpId="0"/>
      <p:bldP spid="46" grpId="0"/>
      <p:bldP spid="46" grpId="1"/>
      <p:bldP spid="46" grpId="2"/>
      <p:bldP spid="39" grpId="0"/>
      <p:bldP spid="39" grpId="1"/>
      <p:bldP spid="42" grpId="0"/>
      <p:bldP spid="42" grpId="1"/>
      <p:bldP spid="34" grpId="0"/>
      <p:bldP spid="34" grpId="1"/>
      <p:bldP spid="34" grpId="2"/>
      <p:bldP spid="37" grpId="0"/>
      <p:bldP spid="40" grpId="0"/>
      <p:bldP spid="44" grpId="0" animBg="1"/>
      <p:bldP spid="49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Dasar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</a:t>
            </a:r>
            <a:endParaRPr lang="en-US" sz="2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55626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11430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1238250" y="3552825"/>
            <a:ext cx="2038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err="1" smtClean="0">
                <a:solidFill>
                  <a:schemeClr val="tx2"/>
                </a:solidFill>
              </a:rPr>
              <a:t>Enqueue</a:t>
            </a:r>
            <a:endParaRPr lang="en-US" sz="2800" b="1" dirty="0" smtClean="0">
              <a:solidFill>
                <a:schemeClr val="tx2"/>
              </a:solidFill>
            </a:endParaRPr>
          </a:p>
        </p:txBody>
      </p:sp>
      <p:sp>
        <p:nvSpPr>
          <p:cNvPr id="72711" name="Freeform 7"/>
          <p:cNvSpPr>
            <a:spLocks/>
          </p:cNvSpPr>
          <p:nvPr/>
        </p:nvSpPr>
        <p:spPr bwMode="gray">
          <a:xfrm>
            <a:off x="3222625" y="325596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3" name="Freeform 9"/>
          <p:cNvSpPr>
            <a:spLocks/>
          </p:cNvSpPr>
          <p:nvPr/>
        </p:nvSpPr>
        <p:spPr bwMode="gray">
          <a:xfrm flipH="1">
            <a:off x="4875213" y="3255963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2714" name="Group 10"/>
          <p:cNvGrpSpPr>
            <a:grpSpLocks/>
          </p:cNvGrpSpPr>
          <p:nvPr/>
        </p:nvGrpSpPr>
        <p:grpSpPr bwMode="auto">
          <a:xfrm>
            <a:off x="3048000" y="1628775"/>
            <a:ext cx="2998788" cy="1601788"/>
            <a:chOff x="1997" y="1314"/>
            <a:chExt cx="1889" cy="1009"/>
          </a:xfrm>
        </p:grpSpPr>
        <p:grpSp>
          <p:nvGrpSpPr>
            <p:cNvPr id="72715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2716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7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718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19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20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21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3733800" y="1828800"/>
            <a:ext cx="162095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2060"/>
                </a:solidFill>
              </a:rPr>
              <a:t>Queue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5689806" y="4083784"/>
            <a:ext cx="20383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000" b="1" dirty="0" err="1" smtClean="0">
                <a:solidFill>
                  <a:srgbClr val="000000"/>
                </a:solidFill>
              </a:rPr>
              <a:t>Proses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mengeluarkan</a:t>
            </a:r>
            <a:r>
              <a:rPr lang="en-US" sz="2000" b="1" dirty="0" smtClean="0">
                <a:solidFill>
                  <a:srgbClr val="C00000"/>
                </a:solidFill>
              </a:rPr>
              <a:t>/</a:t>
            </a:r>
            <a:r>
              <a:rPr lang="en-US" sz="2000" b="1" dirty="0" err="1" smtClean="0">
                <a:solidFill>
                  <a:srgbClr val="C00000"/>
                </a:solidFill>
              </a:rPr>
              <a:t>mengambil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satu</a:t>
            </a:r>
            <a:r>
              <a:rPr lang="en-US" sz="2000" b="1" dirty="0" smtClean="0">
                <a:solidFill>
                  <a:srgbClr val="C00000"/>
                </a:solidFill>
              </a:rPr>
              <a:t> data </a:t>
            </a:r>
            <a:r>
              <a:rPr lang="en-US" sz="2000" b="1" dirty="0" err="1" smtClean="0">
                <a:solidFill>
                  <a:srgbClr val="000000"/>
                </a:solidFill>
              </a:rPr>
              <a:t>dari</a:t>
            </a:r>
            <a:r>
              <a:rPr lang="en-US" sz="2000" b="1" dirty="0" smtClean="0">
                <a:solidFill>
                  <a:srgbClr val="000000"/>
                </a:solidFill>
              </a:rPr>
              <a:t> Queue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1219200" y="4083784"/>
            <a:ext cx="20383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b="1" dirty="0" err="1" smtClean="0">
                <a:solidFill>
                  <a:srgbClr val="000000"/>
                </a:solidFill>
              </a:rPr>
              <a:t>Proses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memasukkan</a:t>
            </a:r>
            <a:r>
              <a:rPr lang="en-US" sz="2000" b="1" dirty="0" smtClean="0">
                <a:solidFill>
                  <a:srgbClr val="C00000"/>
                </a:solidFill>
              </a:rPr>
              <a:t>/</a:t>
            </a:r>
            <a:r>
              <a:rPr lang="en-US" sz="2000" b="1" dirty="0" err="1" smtClean="0">
                <a:solidFill>
                  <a:srgbClr val="C00000"/>
                </a:solidFill>
              </a:rPr>
              <a:t>menambah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satu</a:t>
            </a:r>
            <a:r>
              <a:rPr lang="en-US" sz="2000" b="1" dirty="0" smtClean="0">
                <a:solidFill>
                  <a:srgbClr val="C00000"/>
                </a:solidFill>
              </a:rPr>
              <a:t> data </a:t>
            </a:r>
            <a:r>
              <a:rPr lang="en-US" sz="2000" b="1" dirty="0" err="1" smtClean="0">
                <a:solidFill>
                  <a:srgbClr val="000000"/>
                </a:solidFill>
              </a:rPr>
              <a:t>ke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dalam</a:t>
            </a:r>
            <a:r>
              <a:rPr lang="en-US" sz="2000" b="1" dirty="0" smtClean="0">
                <a:solidFill>
                  <a:srgbClr val="000000"/>
                </a:solidFill>
              </a:rPr>
              <a:t> Queue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5657850" y="3549444"/>
            <a:ext cx="2038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chemeClr val="tx2"/>
                </a:solidFill>
              </a:rPr>
              <a:t>Dequeue</a:t>
            </a:r>
          </a:p>
        </p:txBody>
      </p:sp>
      <p:pic>
        <p:nvPicPr>
          <p:cNvPr id="23" name="Picture 2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animBg="1"/>
      <p:bldP spid="72709" grpId="0" animBg="1"/>
      <p:bldP spid="72710" grpId="0"/>
      <p:bldP spid="72711" grpId="0" animBg="1"/>
      <p:bldP spid="72713" grpId="0" animBg="1"/>
      <p:bldP spid="72722" grpId="0"/>
      <p:bldP spid="72723" grpId="0"/>
      <p:bldP spid="21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Algoritma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Subrutin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List_Queue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106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 err="1" smtClean="0"/>
              <a:t>Buat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sendiri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subrutinnya</a:t>
            </a:r>
            <a:r>
              <a:rPr lang="en-US" sz="2200" b="1" dirty="0" smtClean="0"/>
              <a:t> (</a:t>
            </a:r>
            <a:r>
              <a:rPr lang="en-US" sz="2200" b="1" dirty="0" err="1" smtClean="0"/>
              <a:t>Ingat</a:t>
            </a:r>
            <a:r>
              <a:rPr lang="en-US" sz="2200" b="1" dirty="0"/>
              <a:t>,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materi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penghapusan</a:t>
            </a:r>
            <a:r>
              <a:rPr lang="en-US" sz="2200" b="1" dirty="0" smtClean="0"/>
              <a:t> di depan!)</a:t>
            </a:r>
            <a:endParaRPr lang="en-US" sz="2200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8665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(Queue Circular)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458200" cy="4876800"/>
          </a:xfrm>
        </p:spPr>
        <p:txBody>
          <a:bodyPr>
            <a:noAutofit/>
          </a:bodyPr>
          <a:lstStyle/>
          <a:p>
            <a:pPr marL="0" lvl="2" indent="0">
              <a:buNone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Proses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Enqueue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Queue Circular 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(Array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Statis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),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cara</a:t>
            </a:r>
            <a:r>
              <a:rPr lang="en-US" sz="2200" b="1" dirty="0" smtClean="0">
                <a:latin typeface="+mn-lt"/>
              </a:rPr>
              <a:t>:</a:t>
            </a:r>
          </a:p>
          <a:p>
            <a:pPr marL="339725" lvl="2" indent="-339725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Penambahan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dilakukan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kondisi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penuh</a:t>
            </a:r>
            <a:r>
              <a:rPr lang="en-US" sz="2200" b="1" dirty="0" smtClean="0">
                <a:latin typeface="+mn-lt"/>
              </a:rPr>
              <a:t>. </a:t>
            </a:r>
          </a:p>
          <a:p>
            <a:pPr marL="339725" lvl="2" indent="-339725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kosong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Front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dan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Rear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bernilai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2200" b="1" dirty="0" smtClean="0">
                <a:latin typeface="+mn-lt"/>
              </a:rPr>
              <a:t>.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Tetapi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nilai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Rear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bertambah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1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tapi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Rear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di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maksimum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queue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+mn-lt"/>
              </a:rPr>
              <a:t>Rear = 1</a:t>
            </a:r>
          </a:p>
          <a:p>
            <a:pPr marL="339725" lvl="2" indent="-339725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Kemudian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baru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disimpan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Rear.</a:t>
            </a:r>
          </a:p>
          <a:p>
            <a:pPr marL="517525" lvl="2" indent="-517525">
              <a:buNone/>
            </a:pPr>
            <a:endParaRPr lang="en-US" sz="2200" b="1" dirty="0" smtClean="0">
              <a:latin typeface="+mn-lt"/>
            </a:endParaRPr>
          </a:p>
          <a:p>
            <a:pPr marL="517525" lvl="2" indent="-517525">
              <a:buNone/>
            </a:pPr>
            <a:endParaRPr lang="en-US" sz="2200" b="1" dirty="0">
              <a:latin typeface="+mn-lt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Dequeue (Queue Circular)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076325"/>
            <a:ext cx="8001000" cy="5248275"/>
          </a:xfrm>
        </p:spPr>
        <p:txBody>
          <a:bodyPr>
            <a:normAutofit/>
          </a:bodyPr>
          <a:lstStyle/>
          <a:p>
            <a:pPr marL="0" lvl="2" indent="0" algn="just">
              <a:buNone/>
            </a:pP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Operasi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pada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Queue Circular 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(Array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Statis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),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cara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:</a:t>
            </a:r>
          </a:p>
          <a:p>
            <a:pPr marL="339725" lvl="2" indent="-339725" algn="just"/>
            <a:r>
              <a:rPr lang="en-US" b="1" dirty="0" smtClean="0">
                <a:latin typeface="+mn-lt"/>
              </a:rPr>
              <a:t> 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apakah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Queue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kosong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atau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tidak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514350" lvl="2" indent="-514350" algn="just"/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kembali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apakah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berisi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satu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elemen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atau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lebih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515938" lvl="2" indent="-515938" algn="just"/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berisi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satu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elemen</a:t>
            </a:r>
            <a:r>
              <a:rPr lang="en-US" b="1" dirty="0" smtClean="0">
                <a:latin typeface="+mn-lt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harga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Front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dan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rear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menjadi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0 (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nol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)</a:t>
            </a:r>
          </a:p>
          <a:p>
            <a:pPr marL="515938" lvl="2" indent="-515938" algn="just"/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berisi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lebih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dari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satu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apakah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Front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berada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di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maksimum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queue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atau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tidak</a:t>
            </a:r>
            <a:r>
              <a:rPr lang="en-US" b="1" dirty="0" smtClean="0">
                <a:latin typeface="+mn-lt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jika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ya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harga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Front = 1,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jika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tidak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maka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harga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Front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bertambah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1.</a:t>
            </a:r>
          </a:p>
          <a:p>
            <a:pPr marL="0" indent="0" algn="just">
              <a:buNone/>
            </a:pPr>
            <a:endParaRPr lang="en-US" sz="2400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 QUEUE CIRCULAR</a:t>
            </a:r>
            <a:endParaRPr lang="en-US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91000" y="12192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(Front,Rear,Queue,8)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1000" y="1585451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1000" y="1932491"/>
            <a:ext cx="5138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(Front,Rear,Queue,5)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91000" y="2283995"/>
            <a:ext cx="5138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91000" y="2639964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(Front,Rear,Queue,7)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049253" y="4495800"/>
            <a:ext cx="259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“Queue </a:t>
            </a:r>
            <a:r>
              <a:rPr lang="en-US" sz="2400" b="1" dirty="0" err="1" smtClean="0">
                <a:solidFill>
                  <a:srgbClr val="FF0000"/>
                </a:solidFill>
              </a:rPr>
              <a:t>Penuh</a:t>
            </a:r>
            <a:r>
              <a:rPr lang="en-US" sz="2400" b="1" dirty="0" smtClean="0">
                <a:solidFill>
                  <a:srgbClr val="FF0000"/>
                </a:solidFill>
              </a:rPr>
              <a:t>”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3" name="Group 89"/>
          <p:cNvGrpSpPr/>
          <p:nvPr/>
        </p:nvGrpSpPr>
        <p:grpSpPr>
          <a:xfrm>
            <a:off x="228600" y="1143000"/>
            <a:ext cx="3886200" cy="1223665"/>
            <a:chOff x="0" y="2057400"/>
            <a:chExt cx="3886200" cy="1223665"/>
          </a:xfrm>
        </p:grpSpPr>
        <p:sp>
          <p:nvSpPr>
            <p:cNvPr id="50" name="Rectangle 49"/>
            <p:cNvSpPr/>
            <p:nvPr/>
          </p:nvSpPr>
          <p:spPr>
            <a:xfrm>
              <a:off x="1219200" y="2057400"/>
              <a:ext cx="2667000" cy="762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>
              <a:off x="1524794" y="2438400"/>
              <a:ext cx="762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2209006" y="2437606"/>
              <a:ext cx="762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896394" y="2437606"/>
              <a:ext cx="762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0" y="2209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</a:rPr>
                <a:t>Queue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371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574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7432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4290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09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810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front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219200" y="2819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rear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6002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8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77" name="Straight Arrow Connector 76"/>
          <p:cNvCxnSpPr>
            <a:stCxn id="72" idx="0"/>
          </p:cNvCxnSpPr>
          <p:nvPr/>
        </p:nvCxnSpPr>
        <p:spPr>
          <a:xfrm rot="5400000" flipH="1" flipV="1">
            <a:off x="709315" y="2495550"/>
            <a:ext cx="448270" cy="1905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3" idx="0"/>
          </p:cNvCxnSpPr>
          <p:nvPr/>
        </p:nvCxnSpPr>
        <p:spPr>
          <a:xfrm rot="16200000" flipV="1">
            <a:off x="1181100" y="2400300"/>
            <a:ext cx="457200" cy="3810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990600" y="2366665"/>
            <a:ext cx="609600" cy="520005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2860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3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9718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E909C9"/>
                </a:solidFill>
              </a:rPr>
              <a:t>5</a:t>
            </a:r>
            <a:endParaRPr lang="en-US" sz="2400" b="1" dirty="0">
              <a:solidFill>
                <a:srgbClr val="E909C9"/>
              </a:solidFill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1143000" y="2362200"/>
            <a:ext cx="1143000" cy="5334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V="1">
            <a:off x="1676400" y="2362200"/>
            <a:ext cx="609600" cy="448272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1676400" y="2286000"/>
            <a:ext cx="13716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1676400" y="2286000"/>
            <a:ext cx="20574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6576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7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191000" y="2993473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(Front,Rear,Queue,2)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109" name="Straight Arrow Connector 108"/>
          <p:cNvCxnSpPr>
            <a:stCxn id="73" idx="0"/>
          </p:cNvCxnSpPr>
          <p:nvPr/>
        </p:nvCxnSpPr>
        <p:spPr>
          <a:xfrm rot="5400000" flipH="1" flipV="1">
            <a:off x="1469083" y="2497783"/>
            <a:ext cx="452735" cy="1905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191000" y="3701049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(Front,Rear,Queue,9)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6002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pic>
        <p:nvPicPr>
          <p:cNvPr id="38" name="Picture 3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0" name="TextBox 39"/>
          <p:cNvSpPr txBox="1"/>
          <p:nvPr/>
        </p:nvSpPr>
        <p:spPr>
          <a:xfrm>
            <a:off x="4191000" y="3349545"/>
            <a:ext cx="5138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1143000" y="2286000"/>
            <a:ext cx="19050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33600" y="3581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8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91000" y="4052553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(Front,Rear,Queue,12)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00200" y="3962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Item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752600" y="3581400"/>
            <a:ext cx="1143000" cy="457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33600" y="3581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3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9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1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2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5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6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4" grpId="0"/>
      <p:bldP spid="25" grpId="0"/>
      <p:bldP spid="26" grpId="0"/>
      <p:bldP spid="27" grpId="0"/>
      <p:bldP spid="58" grpId="0"/>
      <p:bldP spid="72" grpId="0"/>
      <p:bldP spid="73" grpId="0"/>
      <p:bldP spid="74" grpId="0"/>
      <p:bldP spid="74" grpId="1"/>
      <p:bldP spid="91" grpId="0"/>
      <p:bldP spid="91" grpId="1"/>
      <p:bldP spid="92" grpId="0"/>
      <p:bldP spid="107" grpId="0"/>
      <p:bldP spid="108" grpId="0"/>
      <p:bldP spid="112" grpId="0"/>
      <p:bldP spid="113" grpId="0"/>
      <p:bldP spid="40" grpId="0"/>
      <p:bldP spid="43" grpId="0"/>
      <p:bldP spid="43" grpId="1"/>
      <p:bldP spid="44" grpId="0"/>
      <p:bldP spid="45" grpId="0"/>
      <p:bldP spid="46" grpId="0" animBg="1"/>
      <p:bldP spid="47" grpId="0"/>
      <p:bldP spid="4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LATIHAN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785" y="1295400"/>
            <a:ext cx="8694615" cy="4724400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en-US" sz="2400" b="1" dirty="0" err="1" smtClean="0">
                <a:solidFill>
                  <a:schemeClr val="tx2"/>
                </a:solidFill>
              </a:rPr>
              <a:t>Buatlah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dan</a:t>
            </a:r>
            <a:r>
              <a:rPr lang="en-US" sz="2400" b="1" dirty="0" smtClean="0">
                <a:solidFill>
                  <a:schemeClr val="tx2"/>
                </a:solidFill>
              </a:rPr>
              <a:t> Dequeue (</a:t>
            </a:r>
            <a:r>
              <a:rPr lang="en-US" sz="2400" b="1" dirty="0" smtClean="0">
                <a:solidFill>
                  <a:srgbClr val="FF0000"/>
                </a:solidFill>
              </a:rPr>
              <a:t>queue circular</a:t>
            </a:r>
            <a:r>
              <a:rPr lang="en-US" sz="2400" b="1" dirty="0" smtClean="0">
                <a:solidFill>
                  <a:schemeClr val="tx2"/>
                </a:solidFill>
              </a:rPr>
              <a:t>) </a:t>
            </a:r>
          </a:p>
          <a:p>
            <a:pPr marL="457200" indent="-457200" algn="just">
              <a:buAutoNum type="arabicPeriod"/>
            </a:pPr>
            <a:r>
              <a:rPr lang="en-US" sz="2400" b="1" dirty="0" err="1" smtClean="0">
                <a:solidFill>
                  <a:schemeClr val="tx2"/>
                </a:solidFill>
              </a:rPr>
              <a:t>Kerjakan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soal-soal</a:t>
            </a:r>
            <a:r>
              <a:rPr lang="en-US" sz="2400" b="1" dirty="0" smtClean="0">
                <a:solidFill>
                  <a:schemeClr val="tx2"/>
                </a:solidFill>
              </a:rPr>
              <a:t> yang </a:t>
            </a:r>
            <a:r>
              <a:rPr lang="en-US" sz="2400" b="1" dirty="0" err="1" smtClean="0">
                <a:solidFill>
                  <a:schemeClr val="tx2"/>
                </a:solidFill>
              </a:rPr>
              <a:t>ada</a:t>
            </a:r>
            <a:r>
              <a:rPr lang="en-US" sz="2400" b="1" dirty="0" smtClean="0">
                <a:solidFill>
                  <a:schemeClr val="tx2"/>
                </a:solidFill>
              </a:rPr>
              <a:t> di </a:t>
            </a:r>
            <a:r>
              <a:rPr lang="en-US" sz="2400" b="1" dirty="0" err="1" smtClean="0">
                <a:solidFill>
                  <a:schemeClr val="tx2"/>
                </a:solidFill>
              </a:rPr>
              <a:t>buku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Data Structure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/>
              <a:t>(Seymour </a:t>
            </a:r>
            <a:r>
              <a:rPr lang="en-US" sz="2400" b="1" i="1" dirty="0" err="1"/>
              <a:t>Lipschuctz</a:t>
            </a:r>
            <a:r>
              <a:rPr lang="en-US" sz="2400" b="1" i="1" dirty="0"/>
              <a:t>; </a:t>
            </a:r>
            <a:r>
              <a:rPr lang="en-US" sz="2400" b="1" i="1" dirty="0" err="1"/>
              <a:t>Schaum’s</a:t>
            </a:r>
            <a:r>
              <a:rPr lang="en-US" sz="2400" b="1" i="1" dirty="0"/>
              <a:t> Outline Series) </a:t>
            </a:r>
            <a:r>
              <a:rPr lang="en-US" sz="2400" b="1" dirty="0" err="1" smtClean="0">
                <a:solidFill>
                  <a:schemeClr val="tx2"/>
                </a:solidFill>
              </a:rPr>
              <a:t>hal</a:t>
            </a:r>
            <a:r>
              <a:rPr lang="en-US" sz="2400" b="1" dirty="0" smtClean="0">
                <a:solidFill>
                  <a:schemeClr val="tx2"/>
                </a:solidFill>
              </a:rPr>
              <a:t>. </a:t>
            </a:r>
            <a:r>
              <a:rPr lang="en-US" sz="2400" b="1" dirty="0" smtClean="0">
                <a:solidFill>
                  <a:srgbClr val="FF0000"/>
                </a:solidFill>
              </a:rPr>
              <a:t>212 No. 6.46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No. 6.48 </a:t>
            </a:r>
          </a:p>
          <a:p>
            <a:pPr marL="0" indent="0" algn="just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lvl="0" algn="just">
              <a:buNone/>
            </a:pP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4627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LATIHAN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785" y="1295400"/>
            <a:ext cx="8694615" cy="4724400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chemeClr val="tx2"/>
                </a:solidFill>
              </a:rPr>
              <a:t>Jawaban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ditulis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tangan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jangan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lupa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beri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identitas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anda</a:t>
            </a:r>
            <a:r>
              <a:rPr lang="en-US" sz="2400" b="1" dirty="0" smtClean="0">
                <a:solidFill>
                  <a:schemeClr val="tx2"/>
                </a:solidFill>
              </a:rPr>
              <a:t>!.</a:t>
            </a:r>
          </a:p>
          <a:p>
            <a:pPr algn="just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Nama file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subyek</a:t>
            </a:r>
            <a:r>
              <a:rPr lang="en-US" sz="2400" b="1" dirty="0" smtClean="0">
                <a:solidFill>
                  <a:srgbClr val="FF0000"/>
                </a:solidFill>
              </a:rPr>
              <a:t> email</a:t>
            </a:r>
            <a:r>
              <a:rPr lang="en-US" sz="2400" b="1" dirty="0" smtClean="0">
                <a:solidFill>
                  <a:schemeClr val="tx2"/>
                </a:solidFill>
              </a:rPr>
              <a:t> : </a:t>
            </a:r>
            <a:r>
              <a:rPr lang="en-US" sz="2400" b="1" dirty="0" err="1" smtClean="0">
                <a:solidFill>
                  <a:schemeClr val="tx2"/>
                </a:solidFill>
              </a:rPr>
              <a:t>Kelas_NIM_Q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contoh</a:t>
            </a:r>
            <a:r>
              <a:rPr lang="en-US" sz="2400" b="1" dirty="0" smtClean="0">
                <a:solidFill>
                  <a:schemeClr val="tx2"/>
                </a:solidFill>
              </a:rPr>
              <a:t>: </a:t>
            </a:r>
            <a:r>
              <a:rPr lang="en-US" sz="2400" b="1" dirty="0" smtClean="0">
                <a:solidFill>
                  <a:schemeClr val="tx2"/>
                </a:solidFill>
              </a:rPr>
              <a:t>IF2_10111234_Q</a:t>
            </a:r>
            <a:r>
              <a:rPr lang="en-US" sz="2400" b="1" dirty="0" smtClean="0">
                <a:solidFill>
                  <a:schemeClr val="tx2"/>
                </a:solidFill>
              </a:rPr>
              <a:t>), format file </a:t>
            </a:r>
            <a:r>
              <a:rPr lang="en-US" sz="2400" b="1" dirty="0" err="1" smtClean="0">
                <a:solidFill>
                  <a:schemeClr val="tx2"/>
                </a:solidFill>
              </a:rPr>
              <a:t>dalam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bentuk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.jpg</a:t>
            </a:r>
          </a:p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chemeClr val="tx2"/>
                </a:solidFill>
              </a:rPr>
              <a:t>Kumpulkan</a:t>
            </a:r>
            <a:r>
              <a:rPr lang="en-US" sz="2400" b="1" dirty="0" smtClean="0">
                <a:solidFill>
                  <a:schemeClr val="tx2"/>
                </a:solidFill>
              </a:rPr>
              <a:t> paling </a:t>
            </a:r>
            <a:r>
              <a:rPr lang="en-US" sz="2400" b="1" dirty="0" err="1" smtClean="0">
                <a:solidFill>
                  <a:schemeClr val="tx2"/>
                </a:solidFill>
              </a:rPr>
              <a:t>lambat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hari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Kamis</a:t>
            </a:r>
            <a:r>
              <a:rPr lang="en-US" sz="2400" b="1" dirty="0" smtClean="0">
                <a:solidFill>
                  <a:srgbClr val="FF0000"/>
                </a:solidFill>
              </a:rPr>
              <a:t> 25 </a:t>
            </a:r>
            <a:r>
              <a:rPr lang="en-US" sz="2400" b="1" dirty="0" err="1" smtClean="0">
                <a:solidFill>
                  <a:srgbClr val="FF0000"/>
                </a:solidFill>
              </a:rPr>
              <a:t>Juni</a:t>
            </a:r>
            <a:r>
              <a:rPr lang="en-US" sz="2400" b="1" dirty="0" smtClean="0">
                <a:solidFill>
                  <a:srgbClr val="FF0000"/>
                </a:solidFill>
              </a:rPr>
              <a:t> 2020 </a:t>
            </a:r>
            <a:r>
              <a:rPr lang="en-US" sz="2400" b="1" dirty="0" err="1" smtClean="0">
                <a:solidFill>
                  <a:srgbClr val="FF0000"/>
                </a:solidFill>
              </a:rPr>
              <a:t>pukul</a:t>
            </a:r>
            <a:r>
              <a:rPr lang="en-US" sz="2400" b="1" dirty="0" smtClean="0">
                <a:solidFill>
                  <a:srgbClr val="FF0000"/>
                </a:solidFill>
              </a:rPr>
              <a:t> 10:00 WIB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ke</a:t>
            </a:r>
            <a:r>
              <a:rPr lang="en-US" sz="2400" b="1" dirty="0" smtClean="0">
                <a:solidFill>
                  <a:schemeClr val="tx2"/>
                </a:solidFill>
              </a:rPr>
              <a:t> email </a:t>
            </a:r>
            <a:r>
              <a:rPr lang="en-US" sz="2400" b="1" dirty="0" err="1" smtClean="0">
                <a:solidFill>
                  <a:schemeClr val="tx2"/>
                </a:solidFill>
              </a:rPr>
              <a:t>saya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</a:rPr>
              <a:t>jangan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telat</a:t>
            </a:r>
            <a:r>
              <a:rPr lang="en-US" sz="2400" b="1" dirty="0" smtClean="0">
                <a:solidFill>
                  <a:srgbClr val="FF0000"/>
                </a:solidFill>
              </a:rPr>
              <a:t>! </a:t>
            </a:r>
            <a:r>
              <a:rPr lang="en-US" sz="2400" b="1" dirty="0" err="1" smtClean="0">
                <a:solidFill>
                  <a:srgbClr val="FF0000"/>
                </a:solidFill>
              </a:rPr>
              <a:t>Bagi</a:t>
            </a:r>
            <a:r>
              <a:rPr lang="en-US" sz="2400" b="1" dirty="0" smtClean="0">
                <a:solidFill>
                  <a:srgbClr val="FF0000"/>
                </a:solidFill>
              </a:rPr>
              <a:t> yang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sesuai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ketentuan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akan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saya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periksa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dianggap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mengumpulkan</a:t>
            </a:r>
            <a:r>
              <a:rPr lang="en-US" sz="2400" b="1" dirty="0" smtClean="0">
                <a:solidFill>
                  <a:srgbClr val="FF0000"/>
                </a:solidFill>
              </a:rPr>
              <a:t>!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lvl="0" algn="just">
              <a:buNone/>
            </a:pP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25323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WordArt 4"/>
          <p:cNvSpPr>
            <a:spLocks noChangeArrowheads="1" noChangeShapeType="1" noTextEdit="1"/>
          </p:cNvSpPr>
          <p:nvPr/>
        </p:nvSpPr>
        <p:spPr bwMode="gray">
          <a:xfrm>
            <a:off x="1692275" y="2997200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Terima</a:t>
            </a:r>
            <a:r>
              <a:rPr lang="en-US" sz="3600" b="1" kern="1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Kasih</a:t>
            </a:r>
            <a:endParaRPr lang="en-US" sz="3600" b="1" kern="1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4724400"/>
            <a:ext cx="19812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7543800" cy="7620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2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Pendeklarasian</a:t>
            </a:r>
            <a:r>
              <a:rPr lang="en-US" sz="32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 (Array)</a:t>
            </a:r>
            <a:endParaRPr lang="en-US" sz="32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82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2200" b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Const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dirty="0" err="1" smtClean="0">
                <a:solidFill>
                  <a:schemeClr val="tx2"/>
                </a:solidFill>
              </a:rPr>
              <a:t>MaxQueue</a:t>
            </a:r>
            <a:r>
              <a:rPr lang="en-US" sz="2200" b="1" dirty="0" smtClean="0">
                <a:solidFill>
                  <a:schemeClr val="tx2"/>
                </a:solidFill>
              </a:rPr>
              <a:t> = …..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Type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dirty="0" err="1" smtClean="0">
                <a:solidFill>
                  <a:schemeClr val="tx2"/>
                </a:solidFill>
              </a:rPr>
              <a:t>LarikQueue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u="sng" dirty="0" smtClean="0">
                <a:solidFill>
                  <a:schemeClr val="tx2"/>
                </a:solidFill>
              </a:rPr>
              <a:t>array</a:t>
            </a:r>
            <a:r>
              <a:rPr lang="en-US" sz="2200" b="1" dirty="0" smtClean="0">
                <a:solidFill>
                  <a:schemeClr val="tx2"/>
                </a:solidFill>
              </a:rPr>
              <a:t> [1..MaxQueue] </a:t>
            </a:r>
            <a:r>
              <a:rPr lang="en-US" sz="2200" b="1" u="sng" dirty="0" smtClean="0">
                <a:solidFill>
                  <a:schemeClr val="tx2"/>
                </a:solidFill>
              </a:rPr>
              <a:t>of</a:t>
            </a: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dirty="0" err="1" smtClean="0">
                <a:solidFill>
                  <a:schemeClr val="tx2"/>
                </a:solidFill>
              </a:rPr>
              <a:t>tipedata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</a:t>
            </a:r>
          </a:p>
          <a:p>
            <a:pPr marL="4629150" indent="-4452938"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Queue : </a:t>
            </a:r>
            <a:r>
              <a:rPr lang="en-US" sz="2200" b="1" dirty="0" err="1" smtClean="0">
                <a:solidFill>
                  <a:schemeClr val="tx2"/>
                </a:solidFill>
              </a:rPr>
              <a:t>LarikQueue</a:t>
            </a:r>
            <a:r>
              <a:rPr lang="en-US" sz="2200" b="1" dirty="0" smtClean="0">
                <a:solidFill>
                  <a:schemeClr val="tx2"/>
                </a:solidFill>
              </a:rPr>
              <a:t>   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nama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variabel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</a:p>
          <a:p>
            <a:pPr marL="4057650" indent="-4057650"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Front, Rear : </a:t>
            </a:r>
            <a:r>
              <a:rPr lang="en-US" sz="2200" b="1" u="sng" dirty="0" smtClean="0">
                <a:solidFill>
                  <a:schemeClr val="tx2"/>
                </a:solidFill>
              </a:rPr>
              <a:t>Integer</a:t>
            </a: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{Front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depan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queue, Rear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belakang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  <a:endParaRPr lang="en-US" sz="2200" b="1" i="1" u="sng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0"/>
            <a:endParaRPr lang="en-US" sz="2200" b="1" dirty="0" smtClean="0">
              <a:cs typeface="Courier New" pitchFamily="49" charset="0"/>
            </a:endParaRPr>
          </a:p>
          <a:p>
            <a:pPr>
              <a:buNone/>
            </a:pPr>
            <a:endParaRPr lang="en-US" sz="2200" b="1" dirty="0" smtClean="0">
              <a:cs typeface="Courier New" pitchFamily="49" charset="0"/>
            </a:endParaRPr>
          </a:p>
          <a:p>
            <a:endParaRPr lang="en-US" sz="2200" b="1" dirty="0" smtClean="0">
              <a:cs typeface="Courier New" pitchFamily="49" charset="0"/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61452"/>
            <a:ext cx="7543800" cy="990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Pendeklarasian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 </a:t>
            </a:r>
            <a:b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(Array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Statis-Algoritma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76325"/>
            <a:ext cx="8686800" cy="5248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2200" b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Const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</a:t>
            </a:r>
            <a:r>
              <a:rPr lang="en-US" sz="2200" b="1" dirty="0" err="1" smtClean="0">
                <a:solidFill>
                  <a:schemeClr val="tx2"/>
                </a:solidFill>
              </a:rPr>
              <a:t>MaxQueue</a:t>
            </a:r>
            <a:r>
              <a:rPr lang="en-US" sz="2200" b="1" dirty="0" smtClean="0">
                <a:solidFill>
                  <a:schemeClr val="tx2"/>
                </a:solidFill>
              </a:rPr>
              <a:t> = 4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Type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</a:t>
            </a:r>
            <a:r>
              <a:rPr lang="en-US" sz="2200" b="1" dirty="0" err="1" smtClean="0">
                <a:solidFill>
                  <a:schemeClr val="tx2"/>
                </a:solidFill>
              </a:rPr>
              <a:t>LarikQueue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u="sng" dirty="0" smtClean="0">
                <a:solidFill>
                  <a:schemeClr val="tx2"/>
                </a:solidFill>
              </a:rPr>
              <a:t>array</a:t>
            </a:r>
            <a:r>
              <a:rPr lang="en-US" sz="2200" b="1" dirty="0" smtClean="0">
                <a:solidFill>
                  <a:schemeClr val="tx2"/>
                </a:solidFill>
              </a:rPr>
              <a:t> [1..MaxQueue] of </a:t>
            </a:r>
            <a:r>
              <a:rPr lang="en-US" sz="2200" b="1" u="sng" dirty="0" smtClean="0">
                <a:solidFill>
                  <a:schemeClr val="tx2"/>
                </a:solidFill>
              </a:rPr>
              <a:t>integer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Queue : </a:t>
            </a:r>
            <a:r>
              <a:rPr lang="en-US" sz="2200" b="1" dirty="0" err="1" smtClean="0">
                <a:solidFill>
                  <a:schemeClr val="tx2"/>
                </a:solidFill>
              </a:rPr>
              <a:t>LarikQueue</a:t>
            </a:r>
            <a:r>
              <a:rPr lang="en-US" sz="2200" b="1" dirty="0" smtClean="0">
                <a:solidFill>
                  <a:schemeClr val="tx2"/>
                </a:solidFill>
              </a:rPr>
              <a:t>   	 	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nama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variabel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Front, Rear : </a:t>
            </a:r>
            <a:r>
              <a:rPr lang="en-US" sz="2200" b="1" u="sng" dirty="0" smtClean="0">
                <a:solidFill>
                  <a:schemeClr val="tx2"/>
                </a:solidFill>
              </a:rPr>
              <a:t>integer</a:t>
            </a:r>
            <a:r>
              <a:rPr lang="en-US" sz="2200" b="1" dirty="0" smtClean="0">
                <a:solidFill>
                  <a:schemeClr val="tx2"/>
                </a:solidFill>
              </a:rPr>
              <a:t>	      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  <a:endParaRPr lang="en-US" sz="2200" b="1" i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44244"/>
            <a:ext cx="7543800" cy="990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Pendeklarasian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 </a:t>
            </a:r>
            <a:b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(List-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Algoritma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76325"/>
            <a:ext cx="8686800" cy="5248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2200" b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Type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dirty="0" smtClean="0">
                <a:solidFill>
                  <a:schemeClr val="tx2"/>
                </a:solidFill>
                <a:cs typeface="Times New Roman"/>
              </a:rPr>
              <a:t>↑</a:t>
            </a:r>
            <a:r>
              <a:rPr lang="en-US" sz="2200" b="1" dirty="0" err="1" smtClean="0">
                <a:solidFill>
                  <a:schemeClr val="tx2"/>
                </a:solidFill>
                <a:cs typeface="Times New Roman"/>
              </a:rPr>
              <a:t>SimpulQueue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</a:t>
            </a:r>
            <a:r>
              <a:rPr lang="en-US" sz="2200" b="1" dirty="0" err="1" smtClean="0">
                <a:solidFill>
                  <a:schemeClr val="tx2"/>
                </a:solidFill>
              </a:rPr>
              <a:t>SimpulQueue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u="sng" dirty="0" smtClean="0">
                <a:solidFill>
                  <a:schemeClr val="tx2"/>
                </a:solidFill>
              </a:rPr>
              <a:t>Record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    </a:t>
            </a:r>
            <a:r>
              <a:rPr lang="en-US" sz="2200" b="1" dirty="0" err="1" smtClean="0">
                <a:solidFill>
                  <a:schemeClr val="tx2"/>
                </a:solidFill>
              </a:rPr>
              <a:t>MedanData</a:t>
            </a:r>
            <a:r>
              <a:rPr lang="en-US" sz="2200" b="1" dirty="0" smtClean="0">
                <a:solidFill>
                  <a:schemeClr val="tx2"/>
                </a:solidFill>
              </a:rPr>
              <a:t> : </a:t>
            </a:r>
            <a:r>
              <a:rPr lang="en-US" sz="2200" b="1" dirty="0" err="1" smtClean="0">
                <a:solidFill>
                  <a:schemeClr val="tx2"/>
                </a:solidFill>
              </a:rPr>
              <a:t>tipedata</a:t>
            </a:r>
            <a:r>
              <a:rPr lang="en-US" sz="2200" b="1" dirty="0" smtClean="0">
                <a:solidFill>
                  <a:schemeClr val="tx2"/>
                </a:solidFill>
              </a:rPr>
              <a:t>,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	       </a:t>
            </a:r>
            <a:r>
              <a:rPr lang="en-US" sz="2200" b="1" dirty="0" err="1" smtClean="0">
                <a:solidFill>
                  <a:schemeClr val="tx2"/>
                </a:solidFill>
              </a:rPr>
              <a:t>MedanSambungan</a:t>
            </a:r>
            <a:r>
              <a:rPr lang="en-US" sz="2200" b="1" dirty="0" smtClean="0">
                <a:solidFill>
                  <a:schemeClr val="tx2"/>
                </a:solidFill>
              </a:rPr>
              <a:t> :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  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EndRecord</a:t>
            </a:r>
            <a:endParaRPr lang="en-US" sz="2200" b="1" u="sng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Front, Rear  : 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2200" b="1" dirty="0" smtClean="0">
                <a:solidFill>
                  <a:schemeClr val="tx2"/>
                </a:solidFill>
              </a:rPr>
              <a:t>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148" y="-29496"/>
            <a:ext cx="7543800" cy="990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Pendeklarasian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 </a:t>
            </a:r>
            <a:b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(Linked List -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Algoritma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2200" b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Type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2200" b="1" dirty="0" smtClean="0">
                <a:solidFill>
                  <a:schemeClr val="tx2"/>
                </a:solidFill>
              </a:rPr>
              <a:t> = ↑</a:t>
            </a:r>
            <a:r>
              <a:rPr lang="en-US" sz="2200" b="1" dirty="0" err="1" smtClean="0">
                <a:solidFill>
                  <a:schemeClr val="tx2"/>
                </a:solidFill>
                <a:cs typeface="Times New Roman"/>
              </a:rPr>
              <a:t>SimpulQueue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dirty="0" err="1" smtClean="0">
                <a:solidFill>
                  <a:schemeClr val="tx2"/>
                </a:solidFill>
              </a:rPr>
              <a:t>SimpulQueue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u="sng" dirty="0" smtClean="0">
                <a:solidFill>
                  <a:schemeClr val="tx2"/>
                </a:solidFill>
              </a:rPr>
              <a:t>Record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   </a:t>
            </a:r>
            <a:r>
              <a:rPr lang="en-US" sz="2200" b="1" dirty="0" err="1" smtClean="0">
                <a:solidFill>
                  <a:schemeClr val="tx2"/>
                </a:solidFill>
              </a:rPr>
              <a:t>Angka</a:t>
            </a:r>
            <a:r>
              <a:rPr lang="en-US" sz="2200" b="1" dirty="0" smtClean="0">
                <a:solidFill>
                  <a:schemeClr val="tx2"/>
                </a:solidFill>
              </a:rPr>
              <a:t> : </a:t>
            </a:r>
            <a:r>
              <a:rPr lang="en-US" sz="2200" b="1" u="sng" dirty="0" smtClean="0">
                <a:solidFill>
                  <a:schemeClr val="tx2"/>
                </a:solidFill>
              </a:rPr>
              <a:t>integer</a:t>
            </a:r>
            <a:r>
              <a:rPr lang="en-US" sz="2200" b="1" dirty="0" smtClean="0">
                <a:solidFill>
                  <a:schemeClr val="tx2"/>
                </a:solidFill>
              </a:rPr>
              <a:t> ,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	      Next    :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 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EndRecord</a:t>
            </a:r>
            <a:endParaRPr lang="en-US" sz="2200" b="1" u="sng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</a:t>
            </a:r>
          </a:p>
          <a:p>
            <a:pPr marL="5543550" indent="-5543550"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Front, Rear :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2200" b="1" dirty="0" smtClean="0">
                <a:solidFill>
                  <a:schemeClr val="tx2"/>
                </a:solidFill>
              </a:rPr>
              <a:t>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Operasi-operasi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/>
          </a:p>
        </p:txBody>
      </p:sp>
      <p:sp>
        <p:nvSpPr>
          <p:cNvPr id="70702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03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6000"/>
                </a:srgbClr>
              </a:gs>
              <a:gs pos="100000">
                <a:srgbClr val="1B9AD9">
                  <a:gamma/>
                  <a:tint val="33725"/>
                  <a:invGamma/>
                </a:srgbClr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04" name="AutoShape 48"/>
          <p:cNvSpPr>
            <a:spLocks noChangeArrowheads="1"/>
          </p:cNvSpPr>
          <p:nvPr/>
        </p:nvSpPr>
        <p:spPr bwMode="gray">
          <a:xfrm>
            <a:off x="1822450" y="509905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smtClean="0">
                <a:solidFill>
                  <a:schemeClr val="tx2"/>
                </a:solidFill>
              </a:rPr>
              <a:t>Dequeue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5" name="AutoShape 49"/>
          <p:cNvSpPr>
            <a:spLocks noChangeArrowheads="1"/>
          </p:cNvSpPr>
          <p:nvPr/>
        </p:nvSpPr>
        <p:spPr bwMode="gray">
          <a:xfrm>
            <a:off x="2317750" y="4271963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err="1" smtClean="0">
                <a:solidFill>
                  <a:schemeClr val="tx2"/>
                </a:solidFill>
              </a:rPr>
              <a:t>Enqueue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6" name="AutoShape 50"/>
          <p:cNvSpPr>
            <a:spLocks noChangeArrowheads="1"/>
          </p:cNvSpPr>
          <p:nvPr/>
        </p:nvSpPr>
        <p:spPr bwMode="gray">
          <a:xfrm>
            <a:off x="2438400" y="3459163"/>
            <a:ext cx="48768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err="1" smtClean="0">
                <a:solidFill>
                  <a:schemeClr val="tx2"/>
                </a:solidFill>
              </a:rPr>
              <a:t>Operasi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Penuh</a:t>
            </a:r>
            <a:r>
              <a:rPr lang="en-US" sz="2000" b="1" dirty="0" smtClean="0">
                <a:solidFill>
                  <a:schemeClr val="tx2"/>
                </a:solidFill>
              </a:rPr>
              <a:t> / </a:t>
            </a:r>
            <a:r>
              <a:rPr lang="en-US" sz="2000" b="1" dirty="0" err="1" smtClean="0">
                <a:solidFill>
                  <a:schemeClr val="tx2"/>
                </a:solidFill>
              </a:rPr>
              <a:t>Operasi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Satu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Simpul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7" name="AutoShape 51"/>
          <p:cNvSpPr>
            <a:spLocks noChangeArrowheads="1"/>
          </p:cNvSpPr>
          <p:nvPr/>
        </p:nvSpPr>
        <p:spPr bwMode="gray">
          <a:xfrm>
            <a:off x="2286000" y="25908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err="1" smtClean="0">
                <a:solidFill>
                  <a:schemeClr val="tx2"/>
                </a:solidFill>
              </a:rPr>
              <a:t>Operasi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Kosong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8" name="AutoShape 52"/>
          <p:cNvSpPr>
            <a:spLocks noChangeArrowheads="1"/>
          </p:cNvSpPr>
          <p:nvPr/>
        </p:nvSpPr>
        <p:spPr bwMode="gray">
          <a:xfrm>
            <a:off x="1765300" y="1820863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err="1" smtClean="0">
                <a:solidFill>
                  <a:schemeClr val="tx2"/>
                </a:solidFill>
              </a:rPr>
              <a:t>Inisialisasi</a:t>
            </a:r>
            <a:endParaRPr lang="en-US" sz="2000" b="1" dirty="0">
              <a:solidFill>
                <a:schemeClr val="tx2"/>
              </a:solidFill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447800" y="1909763"/>
            <a:ext cx="381000" cy="381000"/>
            <a:chOff x="2078" y="1680"/>
            <a:chExt cx="1615" cy="1615"/>
          </a:xfrm>
        </p:grpSpPr>
        <p:sp>
          <p:nvSpPr>
            <p:cNvPr id="70710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1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2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13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14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15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1981200" y="2697163"/>
            <a:ext cx="381000" cy="381000"/>
            <a:chOff x="2078" y="1680"/>
            <a:chExt cx="1615" cy="1615"/>
          </a:xfrm>
        </p:grpSpPr>
        <p:sp>
          <p:nvSpPr>
            <p:cNvPr id="70717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8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9" name="Oval 6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20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21" name="Oval 6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22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2133600" y="3535363"/>
            <a:ext cx="381000" cy="381000"/>
            <a:chOff x="2078" y="1680"/>
            <a:chExt cx="1615" cy="1615"/>
          </a:xfrm>
        </p:grpSpPr>
        <p:sp>
          <p:nvSpPr>
            <p:cNvPr id="70724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5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6" name="Oval 7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27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28" name="Oval 7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29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1981200" y="4373563"/>
            <a:ext cx="381000" cy="381000"/>
            <a:chOff x="2078" y="1680"/>
            <a:chExt cx="1615" cy="1615"/>
          </a:xfrm>
        </p:grpSpPr>
        <p:sp>
          <p:nvSpPr>
            <p:cNvPr id="70731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2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3" name="Oval 7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34" name="Oval 7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35" name="Oval 7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36" name="Oval 8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1524000" y="5148263"/>
            <a:ext cx="355600" cy="381000"/>
            <a:chOff x="2078" y="1680"/>
            <a:chExt cx="1615" cy="1615"/>
          </a:xfrm>
        </p:grpSpPr>
        <p:sp>
          <p:nvSpPr>
            <p:cNvPr id="70738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9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0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41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42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43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4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2590800"/>
            <a:ext cx="1967389" cy="2438400"/>
          </a:xfrm>
          <a:prstGeom prst="rect">
            <a:avLst/>
          </a:prstGeom>
          <a:noFill/>
        </p:spPr>
      </p:pic>
      <p:pic>
        <p:nvPicPr>
          <p:cNvPr id="49" name="Picture 48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0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704" grpId="0" animBg="1"/>
      <p:bldP spid="70705" grpId="0" animBg="1"/>
      <p:bldP spid="70706" grpId="0" animBg="1"/>
      <p:bldP spid="70707" grpId="0" animBg="1"/>
      <p:bldP spid="707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Inisialisasi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2525"/>
            <a:ext cx="8229600" cy="52482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chemeClr val="tx2"/>
                </a:solidFill>
              </a:rPr>
              <a:t>Proses </a:t>
            </a:r>
            <a:r>
              <a:rPr lang="en-US" sz="2600" b="1" dirty="0" err="1" smtClean="0">
                <a:solidFill>
                  <a:schemeClr val="tx2"/>
                </a:solidFill>
              </a:rPr>
              <a:t>mempersiapkan</a:t>
            </a:r>
            <a:r>
              <a:rPr lang="en-US" sz="2600" b="1" dirty="0" smtClean="0">
                <a:solidFill>
                  <a:schemeClr val="tx2"/>
                </a:solidFill>
              </a:rPr>
              <a:t> Queue </a:t>
            </a:r>
            <a:r>
              <a:rPr lang="en-US" sz="2600" b="1" dirty="0" err="1" smtClean="0">
                <a:solidFill>
                  <a:schemeClr val="tx2"/>
                </a:solidFill>
              </a:rPr>
              <a:t>dengan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cara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memberi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harga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nol</a:t>
            </a:r>
            <a:r>
              <a:rPr lang="en-US" sz="2600" b="1" dirty="0" smtClean="0">
                <a:solidFill>
                  <a:srgbClr val="002060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pada</a:t>
            </a:r>
            <a:r>
              <a:rPr lang="en-US" sz="2600" b="1" dirty="0" smtClean="0">
                <a:solidFill>
                  <a:schemeClr val="tx2"/>
                </a:solidFill>
              </a:rPr>
              <a:t> array </a:t>
            </a:r>
            <a:r>
              <a:rPr lang="en-US" sz="2600" b="1" dirty="0" err="1" smtClean="0">
                <a:solidFill>
                  <a:schemeClr val="tx2"/>
                </a:solidFill>
              </a:rPr>
              <a:t>statis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atau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memberi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harga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nil/NULL</a:t>
            </a:r>
            <a:r>
              <a:rPr lang="en-US" sz="2600" b="1" dirty="0" smtClean="0">
                <a:solidFill>
                  <a:srgbClr val="002060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pada</a:t>
            </a:r>
            <a:r>
              <a:rPr lang="en-US" sz="2600" b="1" dirty="0" smtClean="0">
                <a:solidFill>
                  <a:schemeClr val="tx2"/>
                </a:solidFill>
              </a:rPr>
              <a:t> linked list </a:t>
            </a:r>
            <a:r>
              <a:rPr lang="en-US" sz="2600" b="1" dirty="0" err="1" smtClean="0">
                <a:solidFill>
                  <a:schemeClr val="tx2"/>
                </a:solidFill>
              </a:rPr>
              <a:t>untuk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penunjuk</a:t>
            </a:r>
            <a:r>
              <a:rPr lang="en-US" sz="2600" b="1" dirty="0" smtClean="0">
                <a:solidFill>
                  <a:schemeClr val="tx2"/>
                </a:solidFill>
              </a:rPr>
              <a:t> queue (</a:t>
            </a:r>
            <a:r>
              <a:rPr lang="en-US" sz="2600" b="1" dirty="0" smtClean="0">
                <a:solidFill>
                  <a:srgbClr val="FF0000"/>
                </a:solidFill>
              </a:rPr>
              <a:t>Front </a:t>
            </a:r>
            <a:r>
              <a:rPr lang="en-US" sz="2600" b="1" dirty="0" err="1" smtClean="0">
                <a:solidFill>
                  <a:srgbClr val="FF0000"/>
                </a:solidFill>
              </a:rPr>
              <a:t>dan</a:t>
            </a:r>
            <a:r>
              <a:rPr lang="en-US" sz="2600" b="1" dirty="0" smtClean="0">
                <a:solidFill>
                  <a:srgbClr val="FF0000"/>
                </a:solidFill>
              </a:rPr>
              <a:t> Rear</a:t>
            </a:r>
            <a:r>
              <a:rPr lang="en-US" sz="2600" b="1" dirty="0" smtClean="0">
                <a:solidFill>
                  <a:schemeClr val="tx2"/>
                </a:solidFill>
              </a:rPr>
              <a:t>).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err="1" smtClean="0">
                <a:solidFill>
                  <a:srgbClr val="FF0000"/>
                </a:solidFill>
              </a:rPr>
              <a:t>Perintah</a:t>
            </a:r>
            <a:r>
              <a:rPr lang="en-US" sz="2600" b="1" dirty="0" smtClean="0">
                <a:solidFill>
                  <a:srgbClr val="FF0000"/>
                </a:solidFill>
              </a:rPr>
              <a:t> (</a:t>
            </a:r>
            <a:r>
              <a:rPr lang="en-US" sz="2600" b="1" dirty="0" err="1" smtClean="0">
                <a:solidFill>
                  <a:srgbClr val="FF0000"/>
                </a:solidFill>
              </a:rPr>
              <a:t>dalam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bhs</a:t>
            </a:r>
            <a:r>
              <a:rPr lang="en-US" sz="2600" b="1" dirty="0" smtClean="0">
                <a:solidFill>
                  <a:srgbClr val="FF0000"/>
                </a:solidFill>
              </a:rPr>
              <a:t>. </a:t>
            </a:r>
            <a:r>
              <a:rPr lang="en-US" sz="2600" b="1" dirty="0" err="1" smtClean="0">
                <a:solidFill>
                  <a:srgbClr val="FF0000"/>
                </a:solidFill>
              </a:rPr>
              <a:t>Algoritmik</a:t>
            </a:r>
            <a:r>
              <a:rPr lang="en-US" sz="2600" b="1" dirty="0" smtClean="0">
                <a:solidFill>
                  <a:srgbClr val="FF0000"/>
                </a:solidFill>
              </a:rPr>
              <a:t>):</a:t>
            </a:r>
          </a:p>
          <a:p>
            <a:pPr marL="102870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chemeClr val="tx2"/>
                </a:solidFill>
              </a:rPr>
              <a:t>Front </a:t>
            </a:r>
            <a:r>
              <a:rPr lang="en-US" sz="26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Nil</a:t>
            </a:r>
          </a:p>
          <a:p>
            <a:pPr marL="102870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 Nil</a:t>
            </a:r>
            <a:endParaRPr lang="en-US" sz="2600" b="1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600" b="1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bstrac 3">
  <a:themeElements>
    <a:clrScheme name="sample 1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1B9AD9"/>
      </a:accent1>
      <a:accent2>
        <a:srgbClr val="1DB3AC"/>
      </a:accent2>
      <a:accent3>
        <a:srgbClr val="FFFFFF"/>
      </a:accent3>
      <a:accent4>
        <a:srgbClr val="174578"/>
      </a:accent4>
      <a:accent5>
        <a:srgbClr val="ABCAE9"/>
      </a:accent5>
      <a:accent6>
        <a:srgbClr val="19A29B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Abstrac 3</Template>
  <TotalTime>1173</TotalTime>
  <Words>1815</Words>
  <Application>Microsoft Office PowerPoint</Application>
  <PresentationFormat>On-screen Show (4:3)</PresentationFormat>
  <Paragraphs>412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Courier New</vt:lpstr>
      <vt:lpstr>Times New Roman</vt:lpstr>
      <vt:lpstr>Verdana</vt:lpstr>
      <vt:lpstr>Wingdings</vt:lpstr>
      <vt:lpstr>Abstrac 3</vt:lpstr>
      <vt:lpstr>Image</vt:lpstr>
      <vt:lpstr>Struktur Data </vt:lpstr>
      <vt:lpstr>Definisi Queue</vt:lpstr>
      <vt:lpstr>Operasi Dasar Queue</vt:lpstr>
      <vt:lpstr>Pendeklarasian Queue (Array)</vt:lpstr>
      <vt:lpstr>Contoh Pendeklarasian Queue  (Array Statis-Algoritma)</vt:lpstr>
      <vt:lpstr>Contoh Pendeklarasian Queue  (List-Algoritma)</vt:lpstr>
      <vt:lpstr>Contoh Pendeklarasian Queue  (Linked List -Algoritma)</vt:lpstr>
      <vt:lpstr>Operasi-operasi Queue</vt:lpstr>
      <vt:lpstr>Inisialisasi</vt:lpstr>
      <vt:lpstr>Operasi Kosong</vt:lpstr>
      <vt:lpstr>Algoritma Subrutin Operasi Kosong (Array_Queue)</vt:lpstr>
      <vt:lpstr>Algoritma Subrutin Operasi Kosong (List_Queue)</vt:lpstr>
      <vt:lpstr>Operasi Penuh</vt:lpstr>
      <vt:lpstr>Algoritma Subrutin Operasi Penuh (Array_Queue)</vt:lpstr>
      <vt:lpstr>Operasi Satu Simpul</vt:lpstr>
      <vt:lpstr>Algoritma Subrutin Operasi Satu Simpul (List_Queue)</vt:lpstr>
      <vt:lpstr>Enqueue (Array Statis)</vt:lpstr>
      <vt:lpstr>Illustrasi Enqueue (Array Statis)</vt:lpstr>
      <vt:lpstr>Algoritma Subrutin Operasi Enqueue (Array_Queue)</vt:lpstr>
      <vt:lpstr>Illustrasi Enqueue (Linked List)</vt:lpstr>
      <vt:lpstr>Illustrasi Enqueue (Linked List)</vt:lpstr>
      <vt:lpstr>Illustrasi Enqueue (Linked List)</vt:lpstr>
      <vt:lpstr>Algoritma Subrutin Enqueue (List_Queue)</vt:lpstr>
      <vt:lpstr>Dequeue (Array Statis)</vt:lpstr>
      <vt:lpstr>Illustrasi Dequeue (Array Statis)</vt:lpstr>
      <vt:lpstr>Algoritma Subrutin Operasi Dequeue (Array_Queue)</vt:lpstr>
      <vt:lpstr>Illustrasi Dequeue (Linked List)</vt:lpstr>
      <vt:lpstr>Illustrasi Dequeue (Linked List)</vt:lpstr>
      <vt:lpstr>Illustrasi Dequeue (Linked List)</vt:lpstr>
      <vt:lpstr>Algoritma Subrutin Dequeue (List_Queue)</vt:lpstr>
      <vt:lpstr>Enqueue(Queue Circular)</vt:lpstr>
      <vt:lpstr>Dequeue (Queue Circular)</vt:lpstr>
      <vt:lpstr>ILLUSTRASI QUEUE CIRCULAR</vt:lpstr>
      <vt:lpstr>LATIHAN</vt:lpstr>
      <vt:lpstr>LATIHAN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Data  Queue (Antrian)</dc:title>
  <dc:creator>DosenIF-1</dc:creator>
  <cp:lastModifiedBy>Tati Harihayati</cp:lastModifiedBy>
  <cp:revision>167</cp:revision>
  <dcterms:created xsi:type="dcterms:W3CDTF">2012-05-16T03:35:54Z</dcterms:created>
  <dcterms:modified xsi:type="dcterms:W3CDTF">2020-06-24T01:38:18Z</dcterms:modified>
</cp:coreProperties>
</file>