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sldIdLst>
    <p:sldId id="297" r:id="rId2"/>
    <p:sldId id="301" r:id="rId3"/>
    <p:sldId id="302" r:id="rId4"/>
    <p:sldId id="304" r:id="rId5"/>
    <p:sldId id="300" r:id="rId6"/>
    <p:sldId id="306" r:id="rId7"/>
    <p:sldId id="310" r:id="rId8"/>
    <p:sldId id="320" r:id="rId9"/>
    <p:sldId id="322" r:id="rId10"/>
    <p:sldId id="309" r:id="rId11"/>
    <p:sldId id="308" r:id="rId12"/>
    <p:sldId id="271" r:id="rId13"/>
    <p:sldId id="313" r:id="rId14"/>
    <p:sldId id="314" r:id="rId15"/>
    <p:sldId id="272" r:id="rId16"/>
    <p:sldId id="317" r:id="rId17"/>
    <p:sldId id="318" r:id="rId18"/>
    <p:sldId id="273" r:id="rId19"/>
    <p:sldId id="281" r:id="rId20"/>
    <p:sldId id="264" r:id="rId21"/>
    <p:sldId id="265" r:id="rId22"/>
    <p:sldId id="282" r:id="rId23"/>
    <p:sldId id="299" r:id="rId24"/>
  </p:sldIdLst>
  <p:sldSz cx="9144000" cy="6858000" type="screen4x3"/>
  <p:notesSz cx="6858000" cy="9144000"/>
  <p:defaultTextStyle>
    <a:defPPr>
      <a:defRPr lang="en-US"/>
    </a:defPPr>
    <a:lvl1pPr algn="l" rtl="0" eaLnBrk="0" fontAlgn="base" hangingPunct="0">
      <a:spcBef>
        <a:spcPct val="0"/>
      </a:spcBef>
      <a:spcAft>
        <a:spcPct val="0"/>
      </a:spcAft>
      <a:defRPr sz="20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0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0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0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000" kern="1200">
        <a:solidFill>
          <a:schemeClr val="tx1"/>
        </a:solidFill>
        <a:latin typeface="Times New Roman" pitchFamily="18" charset="0"/>
        <a:ea typeface="+mn-ea"/>
        <a:cs typeface="+mn-cs"/>
      </a:defRPr>
    </a:lvl5pPr>
    <a:lvl6pPr marL="2286000" algn="l" defTabSz="914400" rtl="0" eaLnBrk="1" latinLnBrk="0" hangingPunct="1">
      <a:defRPr sz="2000" kern="1200">
        <a:solidFill>
          <a:schemeClr val="tx1"/>
        </a:solidFill>
        <a:latin typeface="Times New Roman" pitchFamily="18" charset="0"/>
        <a:ea typeface="+mn-ea"/>
        <a:cs typeface="+mn-cs"/>
      </a:defRPr>
    </a:lvl6pPr>
    <a:lvl7pPr marL="2743200" algn="l" defTabSz="914400" rtl="0" eaLnBrk="1" latinLnBrk="0" hangingPunct="1">
      <a:defRPr sz="2000" kern="1200">
        <a:solidFill>
          <a:schemeClr val="tx1"/>
        </a:solidFill>
        <a:latin typeface="Times New Roman" pitchFamily="18" charset="0"/>
        <a:ea typeface="+mn-ea"/>
        <a:cs typeface="+mn-cs"/>
      </a:defRPr>
    </a:lvl7pPr>
    <a:lvl8pPr marL="3200400" algn="l" defTabSz="914400" rtl="0" eaLnBrk="1" latinLnBrk="0" hangingPunct="1">
      <a:defRPr sz="2000" kern="1200">
        <a:solidFill>
          <a:schemeClr val="tx1"/>
        </a:solidFill>
        <a:latin typeface="Times New Roman" pitchFamily="18" charset="0"/>
        <a:ea typeface="+mn-ea"/>
        <a:cs typeface="+mn-cs"/>
      </a:defRPr>
    </a:lvl8pPr>
    <a:lvl9pPr marL="3657600" algn="l" defTabSz="914400" rtl="0" eaLnBrk="1" latinLnBrk="0" hangingPunct="1">
      <a:defRPr sz="20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6699"/>
    <a:srgbClr val="FF9900"/>
    <a:srgbClr val="660066"/>
    <a:srgbClr val="FFCCFF"/>
    <a:srgbClr val="CC0000"/>
    <a:srgbClr val="9999FF"/>
    <a:srgbClr val="00FFFF"/>
    <a:srgbClr val="FFFF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2256" y="-7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902"/>
    </p:cViewPr>
  </p:sorterViewPr>
  <p:notesViewPr>
    <p:cSldViewPr>
      <p:cViewPr varScale="1">
        <p:scale>
          <a:sx n="37" d="100"/>
          <a:sy n="37" d="100"/>
        </p:scale>
        <p:origin x="-147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789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789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B6C807C-14E1-4BDB-8F4B-D453EB3D3CD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65CF20C-AB8B-4D13-85B4-07FE769DDCF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6A9E9AF-E213-4D80-A8FB-F90968341F3B}"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79B008C-B6AC-450C-9E61-DBAFB091CD0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4DD4870E-DE01-4030-A157-CE6EBB0D8083}"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39F95DB-22D5-425F-9A15-85BBC2B7CAA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6BD943A-B054-476B-8EFD-EA65A390AA8D}"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9DD90517-38F7-41CD-98CD-BF206931A08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658C67E7-848C-461C-84EB-A805DC7C969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4A32B653-E345-47A0-BB8D-495E382E4C0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7B01772-A586-4E64-91C8-7E2230D6A8C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959C69C0-7105-4FC0-A837-2C0744BB7B0A}"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CFFEDAB7-7269-4C4F-9C86-A7892D710039}"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4848761"/>
            <a:ext cx="8458200" cy="1631216"/>
          </a:xfrm>
          <a:prstGeom prst="rect">
            <a:avLst/>
          </a:prstGeom>
        </p:spPr>
        <p:txBody>
          <a:bodyPr wrap="square">
            <a:spAutoFit/>
          </a:bodyPr>
          <a:lstStyle/>
          <a:p>
            <a:pPr algn="ctr"/>
            <a:r>
              <a:rPr lang="en-US" sz="6000" b="1" dirty="0" smtClean="0"/>
              <a:t>HAK ASASI MANUSIA</a:t>
            </a:r>
          </a:p>
          <a:p>
            <a:pPr algn="ctr"/>
            <a:r>
              <a:rPr lang="en-US" b="1" dirty="0" smtClean="0">
                <a:solidFill>
                  <a:srgbClr val="0070C0"/>
                </a:solidFill>
                <a:latin typeface="Comic Sans MS" pitchFamily="66" charset="0"/>
              </a:rPr>
              <a:t>MENURUT PANCASILA DAN UUD </a:t>
            </a:r>
            <a:r>
              <a:rPr lang="en-US" b="1" dirty="0" smtClean="0">
                <a:solidFill>
                  <a:srgbClr val="0070C0"/>
                </a:solidFill>
                <a:latin typeface="Comic Sans MS" pitchFamily="66" charset="0"/>
              </a:rPr>
              <a:t>1945</a:t>
            </a:r>
          </a:p>
          <a:p>
            <a:pPr algn="ctr"/>
            <a:r>
              <a:rPr lang="en-US" b="1" dirty="0" smtClean="0">
                <a:solidFill>
                  <a:srgbClr val="FF0000"/>
                </a:solidFill>
                <a:latin typeface="Comic Sans MS" pitchFamily="66" charset="0"/>
              </a:rPr>
              <a:t>By: Dr. </a:t>
            </a:r>
            <a:r>
              <a:rPr lang="en-US" b="1" dirty="0" err="1" smtClean="0">
                <a:solidFill>
                  <a:srgbClr val="FF0000"/>
                </a:solidFill>
                <a:latin typeface="Comic Sans MS" pitchFamily="66" charset="0"/>
              </a:rPr>
              <a:t>Tatik</a:t>
            </a:r>
            <a:r>
              <a:rPr lang="en-US" b="1" dirty="0" smtClean="0">
                <a:solidFill>
                  <a:srgbClr val="FF0000"/>
                </a:solidFill>
                <a:latin typeface="Comic Sans MS" pitchFamily="66" charset="0"/>
              </a:rPr>
              <a:t> </a:t>
            </a:r>
            <a:r>
              <a:rPr lang="en-US" b="1" dirty="0" err="1" smtClean="0">
                <a:solidFill>
                  <a:srgbClr val="FF0000"/>
                </a:solidFill>
                <a:latin typeface="Comic Sans MS" pitchFamily="66" charset="0"/>
              </a:rPr>
              <a:t>Fidowaty</a:t>
            </a:r>
            <a:r>
              <a:rPr lang="en-US" b="1" dirty="0" smtClean="0">
                <a:solidFill>
                  <a:srgbClr val="FF0000"/>
                </a:solidFill>
                <a:latin typeface="Comic Sans MS" pitchFamily="66" charset="0"/>
              </a:rPr>
              <a:t>, S.IP., </a:t>
            </a:r>
            <a:r>
              <a:rPr lang="en-US" b="1" dirty="0" err="1" smtClean="0">
                <a:solidFill>
                  <a:srgbClr val="FF0000"/>
                </a:solidFill>
                <a:latin typeface="Comic Sans MS" pitchFamily="66" charset="0"/>
              </a:rPr>
              <a:t>M.Si</a:t>
            </a:r>
            <a:endParaRPr lang="en-US" b="1" dirty="0" smtClean="0">
              <a:solidFill>
                <a:srgbClr val="FF0000"/>
              </a:solidFill>
              <a:latin typeface="Comic Sans MS" pitchFamily="66" charset="0"/>
            </a:endParaRPr>
          </a:p>
        </p:txBody>
      </p:sp>
      <p:pic>
        <p:nvPicPr>
          <p:cNvPr id="4" name="Picture 3" descr="untitled1.bmp"/>
          <p:cNvPicPr>
            <a:picLocks noChangeAspect="1"/>
          </p:cNvPicPr>
          <p:nvPr/>
        </p:nvPicPr>
        <p:blipFill>
          <a:blip r:embed="rId2" cstate="print"/>
          <a:stretch>
            <a:fillRect/>
          </a:stretch>
        </p:blipFill>
        <p:spPr>
          <a:xfrm>
            <a:off x="3086100" y="533400"/>
            <a:ext cx="2971800" cy="390525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bwMode="auto">
          <a:xfrm>
            <a:off x="2209800" y="914400"/>
            <a:ext cx="5410200" cy="2209800"/>
          </a:xfrm>
          <a:prstGeom prst="ellipse">
            <a:avLst/>
          </a:prstGeom>
          <a:solidFill>
            <a:srgbClr val="FF6699"/>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effectLst/>
                <a:latin typeface="Times New Roman" pitchFamily="18" charset="0"/>
              </a:rPr>
              <a:t>BAGAIMANA  CARA  MELAKSANAKAN  PENERAPAN HAM ? </a:t>
            </a:r>
          </a:p>
        </p:txBody>
      </p:sp>
      <p:sp>
        <p:nvSpPr>
          <p:cNvPr id="3" name="Rectangle 2"/>
          <p:cNvSpPr/>
          <p:nvPr/>
        </p:nvSpPr>
        <p:spPr bwMode="auto">
          <a:xfrm>
            <a:off x="1600200" y="3962400"/>
            <a:ext cx="6553200" cy="1295400"/>
          </a:xfrm>
          <a:prstGeom prst="rect">
            <a:avLst/>
          </a:prstGeom>
          <a:solidFill>
            <a:srgbClr val="00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4000" b="1" i="0" u="none" strike="noStrike" cap="none" normalizeH="0" baseline="0" dirty="0" smtClean="0">
                <a:ln>
                  <a:noFill/>
                </a:ln>
                <a:solidFill>
                  <a:schemeClr val="tx1"/>
                </a:solidFill>
                <a:effectLst/>
                <a:latin typeface="Times New Roman" pitchFamily="18" charset="0"/>
              </a:rPr>
              <a:t>DIATUR OLEH HUKUM</a:t>
            </a:r>
            <a:r>
              <a:rPr kumimoji="0" lang="en-US" sz="4000" b="1" i="0" u="none" strike="noStrike" cap="none" normalizeH="0" dirty="0" smtClean="0">
                <a:ln>
                  <a:noFill/>
                </a:ln>
                <a:solidFill>
                  <a:schemeClr val="tx1"/>
                </a:solidFill>
                <a:effectLst/>
                <a:latin typeface="Times New Roman" pitchFamily="18" charset="0"/>
              </a:rPr>
              <a:t> YANG BERLAKU</a:t>
            </a:r>
            <a:endParaRPr kumimoji="0" lang="en-US" sz="4000" b="1" i="0" u="none" strike="noStrike" cap="none" normalizeH="0" baseline="0" dirty="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Effect transition="in" filter="fade">
                                      <p:cBhvr>
                                        <p:cTn id="7" dur="2000"/>
                                        <p:tgtEl>
                                          <p:spTgt spid="2">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fade">
                                      <p:cBhvr>
                                        <p:cTn id="10" dur="20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bg/>
                                          </p:spTgt>
                                        </p:tgtEl>
                                        <p:attrNameLst>
                                          <p:attrName>style.visibility</p:attrName>
                                        </p:attrNameLst>
                                      </p:cBhvr>
                                      <p:to>
                                        <p:strVal val="visible"/>
                                      </p:to>
                                    </p:set>
                                    <p:anim calcmode="lin" valueType="num">
                                      <p:cBhvr additive="base">
                                        <p:cTn id="15" dur="500" fill="hold"/>
                                        <p:tgtEl>
                                          <p:spTgt spid="3">
                                            <p:bg/>
                                          </p:spTgt>
                                        </p:tgtEl>
                                        <p:attrNameLst>
                                          <p:attrName>ppt_x</p:attrName>
                                        </p:attrNameLst>
                                      </p:cBhvr>
                                      <p:tavLst>
                                        <p:tav tm="0">
                                          <p:val>
                                            <p:strVal val="#ppt_x"/>
                                          </p:val>
                                        </p:tav>
                                        <p:tav tm="100000">
                                          <p:val>
                                            <p:strVal val="#ppt_x"/>
                                          </p:val>
                                        </p:tav>
                                      </p:tavLst>
                                    </p:anim>
                                    <p:anim calcmode="lin" valueType="num">
                                      <p:cBhvr additive="base">
                                        <p:cTn id="16"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 calcmode="lin" valueType="num">
                                      <p:cBhvr additive="base">
                                        <p:cTn id="2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animBg="1"/>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AutoShape 2"/>
          <p:cNvSpPr>
            <a:spLocks noChangeArrowheads="1"/>
          </p:cNvSpPr>
          <p:nvPr/>
        </p:nvSpPr>
        <p:spPr bwMode="auto">
          <a:xfrm>
            <a:off x="85725" y="123825"/>
            <a:ext cx="8953500" cy="6629400"/>
          </a:xfrm>
          <a:prstGeom prst="plaque">
            <a:avLst>
              <a:gd name="adj" fmla="val 1866"/>
            </a:avLst>
          </a:prstGeom>
          <a:gradFill rotWithShape="0">
            <a:gsLst>
              <a:gs pos="0">
                <a:srgbClr val="FFFF00"/>
              </a:gs>
              <a:gs pos="100000">
                <a:srgbClr val="FFFFFF"/>
              </a:gs>
            </a:gsLst>
            <a:path path="shape">
              <a:fillToRect l="50000" t="50000" r="50000" b="50000"/>
            </a:path>
          </a:gradFill>
          <a:ln w="9525">
            <a:solidFill>
              <a:schemeClr val="tx1"/>
            </a:solidFill>
            <a:miter lim="800000"/>
            <a:headEnd/>
            <a:tailEnd/>
          </a:ln>
          <a:effectLst/>
        </p:spPr>
        <p:txBody>
          <a:bodyPr wrap="none" anchor="ctr"/>
          <a:lstStyle/>
          <a:p>
            <a:pPr algn="ctr"/>
            <a:endParaRPr lang="en-US" sz="2400"/>
          </a:p>
        </p:txBody>
      </p:sp>
      <p:sp>
        <p:nvSpPr>
          <p:cNvPr id="29699" name="Text Box 3"/>
          <p:cNvSpPr txBox="1">
            <a:spLocks noChangeArrowheads="1"/>
          </p:cNvSpPr>
          <p:nvPr/>
        </p:nvSpPr>
        <p:spPr bwMode="auto">
          <a:xfrm>
            <a:off x="381000" y="304800"/>
            <a:ext cx="8321675" cy="1833563"/>
          </a:xfrm>
          <a:prstGeom prst="rect">
            <a:avLst/>
          </a:prstGeom>
          <a:noFill/>
          <a:ln w="9525">
            <a:noFill/>
            <a:miter lim="800000"/>
            <a:headEnd/>
            <a:tailEnd/>
          </a:ln>
          <a:effectLst/>
        </p:spPr>
        <p:txBody>
          <a:bodyPr>
            <a:spAutoFit/>
          </a:bodyPr>
          <a:lstStyle/>
          <a:p>
            <a:pPr marL="914400" indent="-914400" algn="just">
              <a:spcBef>
                <a:spcPct val="20000"/>
              </a:spcBef>
              <a:tabLst>
                <a:tab pos="400050" algn="l"/>
              </a:tabLst>
            </a:pPr>
            <a:r>
              <a:rPr lang="en-US" sz="2800" b="1">
                <a:solidFill>
                  <a:srgbClr val="0000CC"/>
                </a:solidFill>
                <a:latin typeface="Comic Sans MS" pitchFamily="66" charset="0"/>
              </a:rPr>
              <a:t>HUKUM BERFUNGSI UNTUK :</a:t>
            </a:r>
            <a:r>
              <a:rPr lang="en-US" b="1">
                <a:solidFill>
                  <a:srgbClr val="0000CC"/>
                </a:solidFill>
                <a:latin typeface="Arial Black" pitchFamily="34" charset="0"/>
              </a:rPr>
              <a:t> </a:t>
            </a:r>
          </a:p>
          <a:p>
            <a:pPr marL="914400" indent="-914400" algn="just">
              <a:spcBef>
                <a:spcPct val="20000"/>
              </a:spcBef>
              <a:tabLst>
                <a:tab pos="400050" algn="l"/>
              </a:tabLst>
            </a:pPr>
            <a:r>
              <a:rPr lang="en-US" sz="2400" b="1">
                <a:latin typeface="Arial" charset="0"/>
              </a:rPr>
              <a:t>- PENGENDALIAN SOSIAL (SOCIAL CONTROL)</a:t>
            </a:r>
          </a:p>
          <a:p>
            <a:pPr marL="914400" indent="-914400" algn="just">
              <a:spcBef>
                <a:spcPct val="20000"/>
              </a:spcBef>
              <a:tabLst>
                <a:tab pos="400050" algn="l"/>
              </a:tabLst>
            </a:pPr>
            <a:r>
              <a:rPr lang="en-US" sz="2400" b="1">
                <a:latin typeface="Arial" charset="0"/>
              </a:rPr>
              <a:t>- PENYELESAIAN SENGKETA (DISPUTE SETTLEMENT)</a:t>
            </a:r>
          </a:p>
          <a:p>
            <a:pPr marL="914400" indent="-914400" algn="just">
              <a:spcBef>
                <a:spcPct val="20000"/>
              </a:spcBef>
              <a:tabLst>
                <a:tab pos="400050" algn="l"/>
              </a:tabLst>
            </a:pPr>
            <a:r>
              <a:rPr lang="en-US" sz="2400" b="1">
                <a:latin typeface="Arial" charset="0"/>
              </a:rPr>
              <a:t>- REKAYASA SOSIAL (SOCIAL ENGINEERING)</a:t>
            </a:r>
            <a:r>
              <a:rPr lang="en-US" b="1">
                <a:latin typeface="Arial Black" pitchFamily="34" charset="0"/>
              </a:rPr>
              <a:t>   </a:t>
            </a:r>
          </a:p>
        </p:txBody>
      </p:sp>
      <p:sp>
        <p:nvSpPr>
          <p:cNvPr id="29701" name="Text Box 5"/>
          <p:cNvSpPr txBox="1">
            <a:spLocks noChangeArrowheads="1"/>
          </p:cNvSpPr>
          <p:nvPr/>
        </p:nvSpPr>
        <p:spPr bwMode="auto">
          <a:xfrm>
            <a:off x="2270125" y="2190750"/>
            <a:ext cx="3978275" cy="1747838"/>
          </a:xfrm>
          <a:prstGeom prst="rect">
            <a:avLst/>
          </a:prstGeom>
          <a:noFill/>
          <a:ln w="9525">
            <a:noFill/>
            <a:miter lim="800000"/>
            <a:headEnd/>
            <a:tailEnd/>
          </a:ln>
          <a:effectLst/>
        </p:spPr>
        <p:txBody>
          <a:bodyPr>
            <a:spAutoFit/>
          </a:bodyPr>
          <a:lstStyle/>
          <a:p>
            <a:pPr marL="914400" indent="-914400" algn="just">
              <a:lnSpc>
                <a:spcPct val="110000"/>
              </a:lnSpc>
              <a:spcBef>
                <a:spcPct val="20000"/>
              </a:spcBef>
              <a:tabLst>
                <a:tab pos="400050" algn="l"/>
              </a:tabLst>
            </a:pPr>
            <a:r>
              <a:rPr lang="en-US" sz="2800">
                <a:solidFill>
                  <a:srgbClr val="0000CC"/>
                </a:solidFill>
                <a:latin typeface="Comic Sans MS" pitchFamily="66" charset="0"/>
              </a:rPr>
              <a:t>TUJUAN HUKUM :</a:t>
            </a:r>
            <a:r>
              <a:rPr lang="en-US">
                <a:latin typeface="Arial Black" pitchFamily="34" charset="0"/>
              </a:rPr>
              <a:t> </a:t>
            </a:r>
          </a:p>
          <a:p>
            <a:pPr marL="914400" indent="-914400" algn="just">
              <a:lnSpc>
                <a:spcPct val="110000"/>
              </a:lnSpc>
              <a:spcBef>
                <a:spcPct val="20000"/>
              </a:spcBef>
              <a:tabLst>
                <a:tab pos="400050" algn="l"/>
              </a:tabLst>
            </a:pPr>
            <a:r>
              <a:rPr lang="en-US" b="1">
                <a:latin typeface="Arial" charset="0"/>
              </a:rPr>
              <a:t>- KEPASTIAN HUKUM</a:t>
            </a:r>
          </a:p>
          <a:p>
            <a:pPr marL="914400" indent="-914400" algn="just">
              <a:lnSpc>
                <a:spcPct val="110000"/>
              </a:lnSpc>
              <a:spcBef>
                <a:spcPct val="20000"/>
              </a:spcBef>
              <a:tabLst>
                <a:tab pos="400050" algn="l"/>
              </a:tabLst>
            </a:pPr>
            <a:r>
              <a:rPr lang="en-US" b="1">
                <a:latin typeface="Arial" charset="0"/>
              </a:rPr>
              <a:t>- KEADILAN</a:t>
            </a:r>
          </a:p>
          <a:p>
            <a:pPr marL="914400" indent="-914400" algn="just">
              <a:lnSpc>
                <a:spcPct val="110000"/>
              </a:lnSpc>
              <a:spcBef>
                <a:spcPct val="20000"/>
              </a:spcBef>
              <a:tabLst>
                <a:tab pos="400050" algn="l"/>
              </a:tabLst>
            </a:pPr>
            <a:r>
              <a:rPr lang="en-US" b="1">
                <a:latin typeface="Arial" charset="0"/>
              </a:rPr>
              <a:t>- MANFAAT</a:t>
            </a:r>
            <a:r>
              <a:rPr lang="en-US" b="1">
                <a:latin typeface="Arial Black" pitchFamily="34" charset="0"/>
              </a:rPr>
              <a:t>   </a:t>
            </a:r>
          </a:p>
        </p:txBody>
      </p:sp>
      <p:sp>
        <p:nvSpPr>
          <p:cNvPr id="29702" name="Text Box 6"/>
          <p:cNvSpPr txBox="1">
            <a:spLocks noChangeArrowheads="1"/>
          </p:cNvSpPr>
          <p:nvPr/>
        </p:nvSpPr>
        <p:spPr bwMode="auto">
          <a:xfrm>
            <a:off x="609600" y="4219575"/>
            <a:ext cx="7772400" cy="2505075"/>
          </a:xfrm>
          <a:prstGeom prst="rect">
            <a:avLst/>
          </a:prstGeom>
          <a:noFill/>
          <a:ln w="9525">
            <a:noFill/>
            <a:miter lim="800000"/>
            <a:headEnd/>
            <a:tailEnd/>
          </a:ln>
          <a:effectLst/>
        </p:spPr>
        <p:txBody>
          <a:bodyPr>
            <a:spAutoFit/>
          </a:bodyPr>
          <a:lstStyle/>
          <a:p>
            <a:pPr algn="just">
              <a:lnSpc>
                <a:spcPct val="110000"/>
              </a:lnSpc>
              <a:spcBef>
                <a:spcPct val="55000"/>
              </a:spcBef>
              <a:tabLst>
                <a:tab pos="400050" algn="l"/>
              </a:tabLst>
            </a:pPr>
            <a:r>
              <a:rPr lang="en-US" sz="2400" b="1">
                <a:latin typeface="Comic Sans MS" pitchFamily="66" charset="0"/>
              </a:rPr>
              <a:t>                </a:t>
            </a:r>
            <a:r>
              <a:rPr lang="en-US" sz="2400" b="1">
                <a:solidFill>
                  <a:srgbClr val="0000CC"/>
                </a:solidFill>
                <a:latin typeface="Comic Sans MS" pitchFamily="66" charset="0"/>
              </a:rPr>
              <a:t>PASAL 28 J AYAT (2) UUD 1945</a:t>
            </a:r>
            <a:endParaRPr lang="en-US" b="1">
              <a:latin typeface="Arial Black" pitchFamily="34" charset="0"/>
            </a:endParaRPr>
          </a:p>
          <a:p>
            <a:pPr algn="just">
              <a:lnSpc>
                <a:spcPct val="110000"/>
              </a:lnSpc>
              <a:spcBef>
                <a:spcPct val="55000"/>
              </a:spcBef>
              <a:tabLst>
                <a:tab pos="400050" algn="l"/>
              </a:tabLst>
            </a:pPr>
            <a:r>
              <a:rPr lang="en-US" b="1">
                <a:latin typeface="Arial" charset="0"/>
              </a:rPr>
              <a:t>DALAM MENJALANKAN HAK &amp; KEBEBASAN, SETIAP MASY. WAJIB TUNDUK PADA PEMBATASAN YANG DITETAPKAN DENGAN UU.</a:t>
            </a:r>
          </a:p>
          <a:p>
            <a:pPr algn="just">
              <a:lnSpc>
                <a:spcPct val="110000"/>
              </a:lnSpc>
              <a:spcBef>
                <a:spcPct val="55000"/>
              </a:spcBef>
              <a:tabLst>
                <a:tab pos="400050" algn="l"/>
              </a:tabLst>
            </a:pPr>
            <a:r>
              <a:rPr lang="en-US" b="1">
                <a:latin typeface="Arial" charset="0"/>
              </a:rPr>
              <a:t>		UNTUK JAMIN PENGAKUAN &amp; PENGHORMATAN  			ATAS HAK DAN KEBEBASAN ORANG LAIN.</a:t>
            </a:r>
            <a:r>
              <a:rPr lang="en-US" b="1">
                <a:latin typeface="Arial Black" pitchFamily="34" charset="0"/>
              </a:rPr>
              <a:t>   </a:t>
            </a:r>
          </a:p>
        </p:txBody>
      </p:sp>
      <p:sp>
        <p:nvSpPr>
          <p:cNvPr id="29703" name="AutoShape 7"/>
          <p:cNvSpPr>
            <a:spLocks noChangeArrowheads="1"/>
          </p:cNvSpPr>
          <p:nvPr/>
        </p:nvSpPr>
        <p:spPr bwMode="auto">
          <a:xfrm>
            <a:off x="781050" y="5962650"/>
            <a:ext cx="609600" cy="762000"/>
          </a:xfrm>
          <a:prstGeom prst="rightArrow">
            <a:avLst>
              <a:gd name="adj1" fmla="val 50000"/>
              <a:gd name="adj2" fmla="val 25000"/>
            </a:avLst>
          </a:prstGeom>
          <a:solidFill>
            <a:schemeClr val="accent1"/>
          </a:solidFill>
          <a:ln w="9525">
            <a:solidFill>
              <a:schemeClr val="tx1"/>
            </a:solidFill>
            <a:miter lim="800000"/>
            <a:headEnd/>
            <a:tailEnd/>
          </a:ln>
          <a:effectLst/>
        </p:spPr>
        <p:txBody>
          <a:bodyPr wrap="none" anchor="ctr"/>
          <a:lstStyle/>
          <a:p>
            <a:endParaRPr lang="en-US"/>
          </a:p>
        </p:txBody>
      </p:sp>
      <p:sp>
        <p:nvSpPr>
          <p:cNvPr id="29705" name="Rectangle 9"/>
          <p:cNvSpPr>
            <a:spLocks noChangeArrowheads="1"/>
          </p:cNvSpPr>
          <p:nvPr/>
        </p:nvSpPr>
        <p:spPr bwMode="auto">
          <a:xfrm>
            <a:off x="1981200" y="2286000"/>
            <a:ext cx="4038600" cy="1752600"/>
          </a:xfrm>
          <a:prstGeom prst="rect">
            <a:avLst/>
          </a:prstGeom>
          <a:noFill/>
          <a:ln w="38100">
            <a:solidFill>
              <a:srgbClr val="66FFFF"/>
            </a:solidFill>
            <a:miter lim="800000"/>
            <a:headEnd/>
            <a:tailEnd/>
          </a:ln>
          <a:effectLst/>
          <a:scene3d>
            <a:camera prst="legacyObliqueTopRight"/>
            <a:lightRig rig="legacyFlat3" dir="b"/>
          </a:scene3d>
          <a:sp3d extrusionH="430200" prstMaterial="legacyMatte">
            <a:bevelT w="13500" h="13500" prst="angle"/>
            <a:bevelB w="13500" h="13500" prst="angle"/>
            <a:extrusionClr>
              <a:srgbClr val="66FFFF"/>
            </a:extrusionClr>
          </a:sp3d>
        </p:spPr>
        <p:txBody>
          <a:bodyPr wrap="none" anchor="ctr">
            <a:flatTx/>
          </a:bodyPr>
          <a:lstStyle/>
          <a:p>
            <a:endParaRPr lang="en-US"/>
          </a:p>
        </p:txBody>
      </p:sp>
      <p:sp>
        <p:nvSpPr>
          <p:cNvPr id="29706" name="AutoShape 10"/>
          <p:cNvSpPr>
            <a:spLocks noChangeArrowheads="1"/>
          </p:cNvSpPr>
          <p:nvPr/>
        </p:nvSpPr>
        <p:spPr bwMode="auto">
          <a:xfrm>
            <a:off x="3105150" y="4000500"/>
            <a:ext cx="1981200" cy="304800"/>
          </a:xfrm>
          <a:prstGeom prst="downArrow">
            <a:avLst>
              <a:gd name="adj1" fmla="val 50000"/>
              <a:gd name="adj2" fmla="val 25000"/>
            </a:avLst>
          </a:prstGeom>
          <a:solidFill>
            <a:srgbClr val="CC0000"/>
          </a:solidFill>
          <a:ln w="9525">
            <a:noFill/>
            <a:miter lim="800000"/>
            <a:headEnd/>
            <a:tailEnd/>
          </a:ln>
          <a:effectLst/>
        </p:spPr>
        <p:txBody>
          <a:bodyPr wrap="none" anchor="ctr"/>
          <a:lstStyle/>
          <a:p>
            <a:endParaRPr lang="en-US"/>
          </a:p>
        </p:txBody>
      </p:sp>
      <p:sp>
        <p:nvSpPr>
          <p:cNvPr id="29707" name="Text Box 11"/>
          <p:cNvSpPr txBox="1">
            <a:spLocks noChangeArrowheads="1"/>
          </p:cNvSpPr>
          <p:nvPr/>
        </p:nvSpPr>
        <p:spPr bwMode="auto">
          <a:xfrm>
            <a:off x="8442325" y="6210300"/>
            <a:ext cx="412750" cy="366713"/>
          </a:xfrm>
          <a:prstGeom prst="rect">
            <a:avLst/>
          </a:prstGeom>
          <a:noFill/>
          <a:ln w="9525">
            <a:noFill/>
            <a:miter lim="800000"/>
            <a:headEnd/>
            <a:tailEnd/>
          </a:ln>
          <a:effectLst/>
        </p:spPr>
        <p:txBody>
          <a:bodyPr wrap="none">
            <a:spAutoFit/>
          </a:bodyPr>
          <a:lstStyle/>
          <a:p>
            <a:r>
              <a:rPr lang="en-US" sz="1800"/>
              <a:t>15</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29699"/>
                                        </p:tgtEl>
                                        <p:attrNameLst>
                                          <p:attrName>style.visibility</p:attrName>
                                        </p:attrNameLst>
                                      </p:cBhvr>
                                      <p:to>
                                        <p:strVal val="visible"/>
                                      </p:to>
                                    </p:set>
                                    <p:anim calcmode="lin" valueType="num">
                                      <p:cBhvr additive="base">
                                        <p:cTn id="7" dur="500" fill="hold"/>
                                        <p:tgtEl>
                                          <p:spTgt spid="29699"/>
                                        </p:tgtEl>
                                        <p:attrNameLst>
                                          <p:attrName>ppt_x</p:attrName>
                                        </p:attrNameLst>
                                      </p:cBhvr>
                                      <p:tavLst>
                                        <p:tav tm="0">
                                          <p:val>
                                            <p:strVal val="1+#ppt_w/2"/>
                                          </p:val>
                                        </p:tav>
                                        <p:tav tm="100000">
                                          <p:val>
                                            <p:strVal val="#ppt_x"/>
                                          </p:val>
                                        </p:tav>
                                      </p:tavLst>
                                    </p:anim>
                                    <p:anim calcmode="lin" valueType="num">
                                      <p:cBhvr additive="base">
                                        <p:cTn id="8" dur="500" fill="hold"/>
                                        <p:tgtEl>
                                          <p:spTgt spid="2969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29701"/>
                                        </p:tgtEl>
                                        <p:attrNameLst>
                                          <p:attrName>style.visibility</p:attrName>
                                        </p:attrNameLst>
                                      </p:cBhvr>
                                      <p:to>
                                        <p:strVal val="visible"/>
                                      </p:to>
                                    </p:set>
                                    <p:anim calcmode="lin" valueType="num">
                                      <p:cBhvr additive="base">
                                        <p:cTn id="12" dur="500" fill="hold"/>
                                        <p:tgtEl>
                                          <p:spTgt spid="29701"/>
                                        </p:tgtEl>
                                        <p:attrNameLst>
                                          <p:attrName>ppt_x</p:attrName>
                                        </p:attrNameLst>
                                      </p:cBhvr>
                                      <p:tavLst>
                                        <p:tav tm="0">
                                          <p:val>
                                            <p:strVal val="1+#ppt_w/2"/>
                                          </p:val>
                                        </p:tav>
                                        <p:tav tm="100000">
                                          <p:val>
                                            <p:strVal val="#ppt_x"/>
                                          </p:val>
                                        </p:tav>
                                      </p:tavLst>
                                    </p:anim>
                                    <p:anim calcmode="lin" valueType="num">
                                      <p:cBhvr additive="base">
                                        <p:cTn id="13" dur="500" fill="hold"/>
                                        <p:tgtEl>
                                          <p:spTgt spid="29701"/>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29702"/>
                                        </p:tgtEl>
                                        <p:attrNameLst>
                                          <p:attrName>style.visibility</p:attrName>
                                        </p:attrNameLst>
                                      </p:cBhvr>
                                      <p:to>
                                        <p:strVal val="visible"/>
                                      </p:to>
                                    </p:set>
                                    <p:anim calcmode="lin" valueType="num">
                                      <p:cBhvr additive="base">
                                        <p:cTn id="17" dur="500" fill="hold"/>
                                        <p:tgtEl>
                                          <p:spTgt spid="29702"/>
                                        </p:tgtEl>
                                        <p:attrNameLst>
                                          <p:attrName>ppt_x</p:attrName>
                                        </p:attrNameLst>
                                      </p:cBhvr>
                                      <p:tavLst>
                                        <p:tav tm="0">
                                          <p:val>
                                            <p:strVal val="1+#ppt_w/2"/>
                                          </p:val>
                                        </p:tav>
                                        <p:tav tm="100000">
                                          <p:val>
                                            <p:strVal val="#ppt_x"/>
                                          </p:val>
                                        </p:tav>
                                      </p:tavLst>
                                    </p:anim>
                                    <p:anim calcmode="lin" valueType="num">
                                      <p:cBhvr additive="base">
                                        <p:cTn id="18" dur="500" fill="hold"/>
                                        <p:tgtEl>
                                          <p:spTgt spid="29702"/>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6" fill="hold" grpId="0" nodeType="afterEffect">
                                  <p:stCondLst>
                                    <p:cond delay="0"/>
                                  </p:stCondLst>
                                  <p:childTnLst>
                                    <p:set>
                                      <p:cBhvr>
                                        <p:cTn id="21" dur="1" fill="hold">
                                          <p:stCondLst>
                                            <p:cond delay="0"/>
                                          </p:stCondLst>
                                        </p:cTn>
                                        <p:tgtEl>
                                          <p:spTgt spid="29703"/>
                                        </p:tgtEl>
                                        <p:attrNameLst>
                                          <p:attrName>style.visibility</p:attrName>
                                        </p:attrNameLst>
                                      </p:cBhvr>
                                      <p:to>
                                        <p:strVal val="visible"/>
                                      </p:to>
                                    </p:set>
                                    <p:anim calcmode="lin" valueType="num">
                                      <p:cBhvr additive="base">
                                        <p:cTn id="22" dur="500" fill="hold"/>
                                        <p:tgtEl>
                                          <p:spTgt spid="29703"/>
                                        </p:tgtEl>
                                        <p:attrNameLst>
                                          <p:attrName>ppt_x</p:attrName>
                                        </p:attrNameLst>
                                      </p:cBhvr>
                                      <p:tavLst>
                                        <p:tav tm="0">
                                          <p:val>
                                            <p:strVal val="1+#ppt_w/2"/>
                                          </p:val>
                                        </p:tav>
                                        <p:tav tm="100000">
                                          <p:val>
                                            <p:strVal val="#ppt_x"/>
                                          </p:val>
                                        </p:tav>
                                      </p:tavLst>
                                    </p:anim>
                                    <p:anim calcmode="lin" valueType="num">
                                      <p:cBhvr additive="base">
                                        <p:cTn id="23" dur="500" fill="hold"/>
                                        <p:tgtEl>
                                          <p:spTgt spid="29703"/>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2" presetClass="entr" presetSubtype="6" fill="hold" grpId="0" nodeType="afterEffect">
                                  <p:stCondLst>
                                    <p:cond delay="0"/>
                                  </p:stCondLst>
                                  <p:childTnLst>
                                    <p:set>
                                      <p:cBhvr>
                                        <p:cTn id="26" dur="1" fill="hold">
                                          <p:stCondLst>
                                            <p:cond delay="0"/>
                                          </p:stCondLst>
                                        </p:cTn>
                                        <p:tgtEl>
                                          <p:spTgt spid="29698"/>
                                        </p:tgtEl>
                                        <p:attrNameLst>
                                          <p:attrName>style.visibility</p:attrName>
                                        </p:attrNameLst>
                                      </p:cBhvr>
                                      <p:to>
                                        <p:strVal val="visible"/>
                                      </p:to>
                                    </p:set>
                                    <p:anim calcmode="lin" valueType="num">
                                      <p:cBhvr additive="base">
                                        <p:cTn id="27" dur="500" fill="hold"/>
                                        <p:tgtEl>
                                          <p:spTgt spid="29698"/>
                                        </p:tgtEl>
                                        <p:attrNameLst>
                                          <p:attrName>ppt_x</p:attrName>
                                        </p:attrNameLst>
                                      </p:cBhvr>
                                      <p:tavLst>
                                        <p:tav tm="0">
                                          <p:val>
                                            <p:strVal val="1+#ppt_w/2"/>
                                          </p:val>
                                        </p:tav>
                                        <p:tav tm="100000">
                                          <p:val>
                                            <p:strVal val="#ppt_x"/>
                                          </p:val>
                                        </p:tav>
                                      </p:tavLst>
                                    </p:anim>
                                    <p:anim calcmode="lin" valueType="num">
                                      <p:cBhvr additive="base">
                                        <p:cTn id="28" dur="500" fill="hold"/>
                                        <p:tgtEl>
                                          <p:spTgt spid="29698"/>
                                        </p:tgtEl>
                                        <p:attrNameLst>
                                          <p:attrName>ppt_y</p:attrName>
                                        </p:attrNameLst>
                                      </p:cBhvr>
                                      <p:tavLst>
                                        <p:tav tm="0">
                                          <p:val>
                                            <p:strVal val="1+#ppt_h/2"/>
                                          </p:val>
                                        </p:tav>
                                        <p:tav tm="100000">
                                          <p:val>
                                            <p:strVal val="#ppt_y"/>
                                          </p:val>
                                        </p:tav>
                                      </p:tavLst>
                                    </p:anim>
                                  </p:childTnLst>
                                </p:cTn>
                              </p:par>
                            </p:childTnLst>
                          </p:cTn>
                        </p:par>
                        <p:par>
                          <p:cTn id="29" fill="hold">
                            <p:stCondLst>
                              <p:cond delay="2500"/>
                            </p:stCondLst>
                            <p:childTnLst>
                              <p:par>
                                <p:cTn id="30" presetID="4" presetClass="entr" presetSubtype="32" fill="hold" grpId="0" nodeType="afterEffect">
                                  <p:stCondLst>
                                    <p:cond delay="0"/>
                                  </p:stCondLst>
                                  <p:childTnLst>
                                    <p:set>
                                      <p:cBhvr>
                                        <p:cTn id="31" dur="1" fill="hold">
                                          <p:stCondLst>
                                            <p:cond delay="0"/>
                                          </p:stCondLst>
                                        </p:cTn>
                                        <p:tgtEl>
                                          <p:spTgt spid="29705"/>
                                        </p:tgtEl>
                                        <p:attrNameLst>
                                          <p:attrName>style.visibility</p:attrName>
                                        </p:attrNameLst>
                                      </p:cBhvr>
                                      <p:to>
                                        <p:strVal val="visible"/>
                                      </p:to>
                                    </p:set>
                                    <p:animEffect transition="in" filter="box(out)">
                                      <p:cBhvr>
                                        <p:cTn id="32" dur="500"/>
                                        <p:tgtEl>
                                          <p:spTgt spid="29705"/>
                                        </p:tgtEl>
                                      </p:cBhvr>
                                    </p:animEffect>
                                  </p:childTnLst>
                                </p:cTn>
                              </p:par>
                            </p:childTnLst>
                          </p:cTn>
                        </p:par>
                        <p:par>
                          <p:cTn id="33" fill="hold">
                            <p:stCondLst>
                              <p:cond delay="3000"/>
                            </p:stCondLst>
                            <p:childTnLst>
                              <p:par>
                                <p:cTn id="34" presetID="4" presetClass="entr" presetSubtype="32" fill="hold" grpId="0" nodeType="afterEffect">
                                  <p:stCondLst>
                                    <p:cond delay="0"/>
                                  </p:stCondLst>
                                  <p:childTnLst>
                                    <p:set>
                                      <p:cBhvr>
                                        <p:cTn id="35" dur="1" fill="hold">
                                          <p:stCondLst>
                                            <p:cond delay="0"/>
                                          </p:stCondLst>
                                        </p:cTn>
                                        <p:tgtEl>
                                          <p:spTgt spid="29706"/>
                                        </p:tgtEl>
                                        <p:attrNameLst>
                                          <p:attrName>style.visibility</p:attrName>
                                        </p:attrNameLst>
                                      </p:cBhvr>
                                      <p:to>
                                        <p:strVal val="visible"/>
                                      </p:to>
                                    </p:set>
                                    <p:animEffect transition="in" filter="box(out)">
                                      <p:cBhvr>
                                        <p:cTn id="36" dur="500"/>
                                        <p:tgtEl>
                                          <p:spTgt spid="29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nimBg="1" autoUpdateAnimBg="0"/>
      <p:bldP spid="29699" grpId="0" autoUpdateAnimBg="0"/>
      <p:bldP spid="29701" grpId="0" autoUpdateAnimBg="0"/>
      <p:bldP spid="29702" grpId="0" autoUpdateAnimBg="0"/>
      <p:bldP spid="29703" grpId="0" animBg="1"/>
      <p:bldP spid="29705" grpId="0" animBg="1"/>
      <p:bldP spid="2970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52400" y="152400"/>
            <a:ext cx="8839200" cy="6553200"/>
          </a:xfrm>
          <a:prstGeom prst="rect">
            <a:avLst/>
          </a:prstGeom>
          <a:solidFill>
            <a:schemeClr val="tx2"/>
          </a:solidFill>
          <a:ln w="9525">
            <a:solidFill>
              <a:schemeClr val="tx1"/>
            </a:solidFill>
            <a:miter lim="800000"/>
            <a:headEnd/>
            <a:tailEnd/>
          </a:ln>
          <a:effectLst/>
        </p:spPr>
        <p:txBody>
          <a:bodyPr wrap="none" anchor="ctr"/>
          <a:lstStyle/>
          <a:p>
            <a:pPr algn="ctr"/>
            <a:endParaRPr lang="en-US" sz="2800"/>
          </a:p>
        </p:txBody>
      </p:sp>
      <p:sp>
        <p:nvSpPr>
          <p:cNvPr id="17411" name="WordArt 3"/>
          <p:cNvSpPr>
            <a:spLocks noChangeArrowheads="1" noChangeShapeType="1" noTextEdit="1"/>
          </p:cNvSpPr>
          <p:nvPr/>
        </p:nvSpPr>
        <p:spPr bwMode="auto">
          <a:xfrm>
            <a:off x="609600" y="609600"/>
            <a:ext cx="822960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a:rPr>
              <a:t> HAM MENURUT PANCASILA &amp; UUD 1945</a:t>
            </a:r>
          </a:p>
        </p:txBody>
      </p:sp>
      <p:sp>
        <p:nvSpPr>
          <p:cNvPr id="17412" name="Text Box 4"/>
          <p:cNvSpPr txBox="1">
            <a:spLocks noChangeArrowheads="1"/>
          </p:cNvSpPr>
          <p:nvPr/>
        </p:nvSpPr>
        <p:spPr bwMode="auto">
          <a:xfrm>
            <a:off x="609600" y="1676400"/>
            <a:ext cx="7924800" cy="4416425"/>
          </a:xfrm>
          <a:prstGeom prst="rect">
            <a:avLst/>
          </a:prstGeom>
          <a:noFill/>
          <a:ln w="9525">
            <a:noFill/>
            <a:miter lim="800000"/>
            <a:headEnd/>
            <a:tailEnd/>
          </a:ln>
          <a:effectLst/>
        </p:spPr>
        <p:txBody>
          <a:bodyPr>
            <a:spAutoFit/>
          </a:bodyPr>
          <a:lstStyle/>
          <a:p>
            <a:pPr marL="509588" indent="-509588" algn="just">
              <a:lnSpc>
                <a:spcPct val="120000"/>
              </a:lnSpc>
              <a:spcAft>
                <a:spcPct val="55000"/>
              </a:spcAft>
              <a:tabLst>
                <a:tab pos="465138" algn="l"/>
              </a:tabLst>
            </a:pPr>
            <a:r>
              <a:rPr lang="en-US" b="1">
                <a:solidFill>
                  <a:schemeClr val="bg1"/>
                </a:solidFill>
                <a:latin typeface="Arial" charset="0"/>
                <a:sym typeface="Monotype Sorts" pitchFamily="2" charset="2"/>
              </a:rPr>
              <a:t>	KEHIDUPAN YG SELARAS, SERASI &amp; SEIMBANG BER-TUMPU PADA NILAI BUDAYA NUSANTARA.</a:t>
            </a:r>
          </a:p>
          <a:p>
            <a:pPr marL="509588" indent="-509588" algn="just">
              <a:lnSpc>
                <a:spcPct val="120000"/>
              </a:lnSpc>
              <a:spcAft>
                <a:spcPct val="55000"/>
              </a:spcAft>
              <a:tabLst>
                <a:tab pos="465138" algn="l"/>
              </a:tabLst>
            </a:pPr>
            <a:r>
              <a:rPr lang="en-US" b="1">
                <a:solidFill>
                  <a:schemeClr val="bg1"/>
                </a:solidFill>
                <a:latin typeface="Arial" charset="0"/>
                <a:sym typeface="Monotype Sorts" pitchFamily="2" charset="2"/>
              </a:rPr>
              <a:t>	PANCASILA MERUPAKAN HASIL KOMPROMI BANGSA INDONESIA YG MAJEMUK, GUNA MENGGALANG &amp; MENJAMIN PERSATUAN BANGSA &amp; KEUTUHAN WILAYAH MENUJU CITA-CITA BERSAMA.</a:t>
            </a:r>
          </a:p>
          <a:p>
            <a:pPr marL="509588" indent="-509588" algn="just">
              <a:lnSpc>
                <a:spcPct val="120000"/>
              </a:lnSpc>
              <a:spcAft>
                <a:spcPct val="55000"/>
              </a:spcAft>
              <a:tabLst>
                <a:tab pos="465138" algn="l"/>
              </a:tabLst>
            </a:pPr>
            <a:r>
              <a:rPr lang="en-US" b="1">
                <a:solidFill>
                  <a:schemeClr val="bg1"/>
                </a:solidFill>
                <a:latin typeface="Arial" charset="0"/>
                <a:sym typeface="Monotype Sorts" pitchFamily="2" charset="2"/>
              </a:rPr>
              <a:t>	INDONESIA ADALAH NEGARA HUKUM BUKAN ATAS KEKUASAAN BELAKA (PANCASILA SBG SUMBER HUKUM, UUD 1945 SBG KONSTITUSI)</a:t>
            </a:r>
          </a:p>
          <a:p>
            <a:pPr marL="509588" indent="-509588" algn="just">
              <a:lnSpc>
                <a:spcPct val="120000"/>
              </a:lnSpc>
              <a:spcAft>
                <a:spcPct val="55000"/>
              </a:spcAft>
              <a:tabLst>
                <a:tab pos="465138" algn="l"/>
              </a:tabLst>
            </a:pPr>
            <a:r>
              <a:rPr lang="en-US" b="1">
                <a:solidFill>
                  <a:schemeClr val="bg1"/>
                </a:solidFill>
                <a:latin typeface="Arial" charset="0"/>
                <a:sym typeface="Monotype Sorts" pitchFamily="2" charset="2"/>
              </a:rPr>
              <a:t>	INDONESIA ADALAH NEGARA DEMOKRASI.</a:t>
            </a:r>
          </a:p>
        </p:txBody>
      </p:sp>
      <p:sp>
        <p:nvSpPr>
          <p:cNvPr id="17413" name="Text Box 5"/>
          <p:cNvSpPr txBox="1">
            <a:spLocks noChangeArrowheads="1"/>
          </p:cNvSpPr>
          <p:nvPr/>
        </p:nvSpPr>
        <p:spPr bwMode="auto">
          <a:xfrm>
            <a:off x="8518525" y="6210300"/>
            <a:ext cx="298450" cy="366713"/>
          </a:xfrm>
          <a:prstGeom prst="rect">
            <a:avLst/>
          </a:prstGeom>
          <a:solidFill>
            <a:schemeClr val="bg1"/>
          </a:solidFill>
          <a:ln w="9525">
            <a:noFill/>
            <a:miter lim="800000"/>
            <a:headEnd/>
            <a:tailEnd/>
          </a:ln>
          <a:effectLst/>
        </p:spPr>
        <p:txBody>
          <a:bodyPr wrap="none">
            <a:spAutoFit/>
          </a:bodyPr>
          <a:lstStyle/>
          <a:p>
            <a:r>
              <a:rPr lang="en-US" sz="1800"/>
              <a:t>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7411"/>
                                        </p:tgtEl>
                                        <p:attrNameLst>
                                          <p:attrName>style.visibility</p:attrName>
                                        </p:attrNameLst>
                                      </p:cBhvr>
                                      <p:to>
                                        <p:strVal val="visible"/>
                                      </p:to>
                                    </p:set>
                                    <p:anim calcmode="lin" valueType="num">
                                      <p:cBhvr additive="base">
                                        <p:cTn id="7" dur="500" fill="hold"/>
                                        <p:tgtEl>
                                          <p:spTgt spid="17411"/>
                                        </p:tgtEl>
                                        <p:attrNameLst>
                                          <p:attrName>ppt_x</p:attrName>
                                        </p:attrNameLst>
                                      </p:cBhvr>
                                      <p:tavLst>
                                        <p:tav tm="0">
                                          <p:val>
                                            <p:strVal val="1+#ppt_w/2"/>
                                          </p:val>
                                        </p:tav>
                                        <p:tav tm="100000">
                                          <p:val>
                                            <p:strVal val="#ppt_x"/>
                                          </p:val>
                                        </p:tav>
                                      </p:tavLst>
                                    </p:anim>
                                    <p:anim calcmode="lin" valueType="num">
                                      <p:cBhvr additive="base">
                                        <p:cTn id="8" dur="500" fill="hold"/>
                                        <p:tgtEl>
                                          <p:spTgt spid="1741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3" fill="hold" grpId="0" nodeType="afterEffect">
                                  <p:stCondLst>
                                    <p:cond delay="0"/>
                                  </p:stCondLst>
                                  <p:childTnLst>
                                    <p:set>
                                      <p:cBhvr>
                                        <p:cTn id="11" dur="1" fill="hold">
                                          <p:stCondLst>
                                            <p:cond delay="0"/>
                                          </p:stCondLst>
                                        </p:cTn>
                                        <p:tgtEl>
                                          <p:spTgt spid="17412"/>
                                        </p:tgtEl>
                                        <p:attrNameLst>
                                          <p:attrName>style.visibility</p:attrName>
                                        </p:attrNameLst>
                                      </p:cBhvr>
                                      <p:to>
                                        <p:strVal val="visible"/>
                                      </p:to>
                                    </p:set>
                                    <p:anim calcmode="lin" valueType="num">
                                      <p:cBhvr additive="base">
                                        <p:cTn id="12" dur="500" fill="hold"/>
                                        <p:tgtEl>
                                          <p:spTgt spid="17412"/>
                                        </p:tgtEl>
                                        <p:attrNameLst>
                                          <p:attrName>ppt_x</p:attrName>
                                        </p:attrNameLst>
                                      </p:cBhvr>
                                      <p:tavLst>
                                        <p:tav tm="0">
                                          <p:val>
                                            <p:strVal val="1+#ppt_w/2"/>
                                          </p:val>
                                        </p:tav>
                                        <p:tav tm="100000">
                                          <p:val>
                                            <p:strVal val="#ppt_x"/>
                                          </p:val>
                                        </p:tav>
                                      </p:tavLst>
                                    </p:anim>
                                    <p:anim calcmode="lin" valueType="num">
                                      <p:cBhvr additive="base">
                                        <p:cTn id="13" dur="500" fill="hold"/>
                                        <p:tgtEl>
                                          <p:spTgt spid="1741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animBg="1"/>
      <p:bldP spid="1741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685800"/>
            <a:ext cx="7772400" cy="5410200"/>
          </a:xfrm>
          <a:blipFill>
            <a:blip r:embed="rId2" cstate="print"/>
            <a:tile tx="0" ty="0" sx="100000" sy="100000" flip="none" algn="tl"/>
          </a:blipFill>
        </p:spPr>
        <p:txBody>
          <a:bodyPr/>
          <a:lstStyle/>
          <a:p>
            <a:r>
              <a:rPr lang="en-US" dirty="0" err="1" smtClean="0"/>
              <a:t>Dalam</a:t>
            </a:r>
            <a:r>
              <a:rPr lang="en-US" dirty="0" smtClean="0"/>
              <a:t> UUD 1945 (</a:t>
            </a:r>
            <a:r>
              <a:rPr lang="en-US" dirty="0" err="1" smtClean="0"/>
              <a:t>Pembukaan</a:t>
            </a:r>
            <a:r>
              <a:rPr lang="en-US" dirty="0" smtClean="0"/>
              <a:t>, </a:t>
            </a:r>
            <a:r>
              <a:rPr lang="en-US" dirty="0" err="1" smtClean="0"/>
              <a:t>Bab</a:t>
            </a:r>
            <a:r>
              <a:rPr lang="en-US" dirty="0" smtClean="0"/>
              <a:t> XA </a:t>
            </a:r>
            <a:r>
              <a:rPr lang="en-US" dirty="0" err="1" smtClean="0"/>
              <a:t>Pasal</a:t>
            </a:r>
            <a:r>
              <a:rPr lang="en-US" dirty="0" smtClean="0"/>
              <a:t> 28A,B,C,D,E,F,G,H,I,J) </a:t>
            </a:r>
            <a:r>
              <a:rPr lang="en-US" dirty="0" err="1" smtClean="0"/>
              <a:t>mengatur</a:t>
            </a:r>
            <a:r>
              <a:rPr lang="en-US" dirty="0" smtClean="0"/>
              <a:t> </a:t>
            </a:r>
            <a:r>
              <a:rPr lang="en-US" dirty="0" err="1" smtClean="0"/>
              <a:t>tentang</a:t>
            </a:r>
            <a:r>
              <a:rPr lang="en-US" dirty="0" smtClean="0"/>
              <a:t> </a:t>
            </a:r>
            <a:r>
              <a:rPr lang="en-US" dirty="0" err="1" smtClean="0"/>
              <a:t>hak-hak</a:t>
            </a:r>
            <a:r>
              <a:rPr lang="en-US" dirty="0" smtClean="0"/>
              <a:t> </a:t>
            </a:r>
            <a:r>
              <a:rPr lang="en-US" dirty="0" err="1" smtClean="0"/>
              <a:t>politik</a:t>
            </a:r>
            <a:r>
              <a:rPr lang="en-US" dirty="0" smtClean="0"/>
              <a:t>, </a:t>
            </a:r>
            <a:r>
              <a:rPr lang="en-US" dirty="0" err="1" smtClean="0"/>
              <a:t>sosial</a:t>
            </a:r>
            <a:r>
              <a:rPr lang="en-US" dirty="0" smtClean="0"/>
              <a:t>, </a:t>
            </a:r>
            <a:r>
              <a:rPr lang="en-US" dirty="0" err="1" smtClean="0"/>
              <a:t>hukum</a:t>
            </a:r>
            <a:r>
              <a:rPr lang="en-US" dirty="0" smtClean="0"/>
              <a:t> </a:t>
            </a:r>
            <a:r>
              <a:rPr lang="en-US" dirty="0" err="1" smtClean="0"/>
              <a:t>dan</a:t>
            </a:r>
            <a:r>
              <a:rPr lang="en-US" dirty="0" smtClean="0"/>
              <a:t> </a:t>
            </a:r>
            <a:r>
              <a:rPr lang="en-US" dirty="0" err="1" smtClean="0"/>
              <a:t>ekonomi</a:t>
            </a:r>
            <a:r>
              <a:rPr lang="en-US" dirty="0" smtClean="0"/>
              <a:t>, </a:t>
            </a:r>
          </a:p>
          <a:p>
            <a:r>
              <a:rPr lang="en-US" dirty="0" smtClean="0"/>
              <a:t>UU HAM No.39 </a:t>
            </a:r>
            <a:r>
              <a:rPr lang="en-US" dirty="0" err="1" smtClean="0"/>
              <a:t>Tahun</a:t>
            </a:r>
            <a:r>
              <a:rPr lang="en-US" dirty="0" smtClean="0"/>
              <a:t> 1999 (HAM, </a:t>
            </a:r>
            <a:r>
              <a:rPr lang="en-US" dirty="0" err="1" smtClean="0"/>
              <a:t>perlindungan</a:t>
            </a:r>
            <a:r>
              <a:rPr lang="en-US" dirty="0" smtClean="0"/>
              <a:t> HAM, </a:t>
            </a:r>
            <a:r>
              <a:rPr lang="en-US" dirty="0" err="1" smtClean="0"/>
              <a:t>pembatasan</a:t>
            </a:r>
            <a:r>
              <a:rPr lang="en-US" dirty="0" smtClean="0"/>
              <a:t> </a:t>
            </a:r>
            <a:r>
              <a:rPr lang="en-US" dirty="0" err="1" smtClean="0"/>
              <a:t>kewenangan</a:t>
            </a:r>
            <a:r>
              <a:rPr lang="en-US" dirty="0" smtClean="0"/>
              <a:t> </a:t>
            </a:r>
            <a:r>
              <a:rPr lang="en-US" dirty="0" err="1" smtClean="0"/>
              <a:t>negara</a:t>
            </a:r>
            <a:r>
              <a:rPr lang="en-US" dirty="0" smtClean="0"/>
              <a:t>, </a:t>
            </a:r>
            <a:r>
              <a:rPr lang="en-US" dirty="0" err="1" smtClean="0"/>
              <a:t>serta</a:t>
            </a:r>
            <a:r>
              <a:rPr lang="en-US" dirty="0" smtClean="0"/>
              <a:t>  KOMNAS HAM)</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es-ES" b="1" dirty="0" smtClean="0"/>
              <a:t>UU NO. 39/1999 TTG. HAM</a:t>
            </a:r>
            <a:endParaRPr lang="en-US" dirty="0"/>
          </a:p>
        </p:txBody>
      </p:sp>
      <p:sp>
        <p:nvSpPr>
          <p:cNvPr id="3" name="Content Placeholder 2"/>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r>
              <a:rPr lang="en-US" sz="2800" dirty="0" smtClean="0"/>
              <a:t>SEPERANGKAT HAK YG MELEKAT PD HAKEKAT DAN KEBERADAAN MANUSIA SBG. MAHLUK TUHAN Y.M.E. DAN MRPKN. ANUGERAHNYA, YG. WAJIB DIHORMATI, DIJUNJUNG TINGGI DAN DILINDUNGI OLEH NEGARA, HUKUM, PEMERINTAH DAN SETIAP ORANG DEMI KEHORMATAN DAN MARTABAT MANUSIA (</a:t>
            </a:r>
            <a:r>
              <a:rPr lang="en-US" sz="2800" dirty="0" err="1" smtClean="0"/>
              <a:t>Pasal</a:t>
            </a:r>
            <a:r>
              <a:rPr lang="en-US" sz="2800" dirty="0" smtClean="0"/>
              <a:t> 1)</a:t>
            </a:r>
            <a:endParaRPr lang="en-US"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52400" y="152400"/>
            <a:ext cx="8839200" cy="6553200"/>
          </a:xfrm>
          <a:prstGeom prst="rect">
            <a:avLst/>
          </a:prstGeom>
          <a:solidFill>
            <a:schemeClr val="accent2"/>
          </a:solidFill>
          <a:ln w="9525">
            <a:solidFill>
              <a:schemeClr val="tx1"/>
            </a:solidFill>
            <a:miter lim="800000"/>
            <a:headEnd/>
            <a:tailEnd/>
          </a:ln>
          <a:effectLst/>
        </p:spPr>
        <p:txBody>
          <a:bodyPr wrap="none" anchor="ctr"/>
          <a:lstStyle/>
          <a:p>
            <a:pPr algn="ctr"/>
            <a:endParaRPr lang="en-US" sz="2800"/>
          </a:p>
        </p:txBody>
      </p:sp>
      <p:sp>
        <p:nvSpPr>
          <p:cNvPr id="18437" name="Text Box 5"/>
          <p:cNvSpPr txBox="1">
            <a:spLocks noChangeArrowheads="1"/>
          </p:cNvSpPr>
          <p:nvPr/>
        </p:nvSpPr>
        <p:spPr bwMode="auto">
          <a:xfrm>
            <a:off x="609600" y="1524001"/>
            <a:ext cx="8153400" cy="4007251"/>
          </a:xfrm>
          <a:prstGeom prst="rect">
            <a:avLst/>
          </a:prstGeom>
          <a:noFill/>
          <a:ln w="9525">
            <a:noFill/>
            <a:miter lim="800000"/>
            <a:headEnd/>
            <a:tailEnd/>
          </a:ln>
          <a:effectLst/>
        </p:spPr>
        <p:txBody>
          <a:bodyPr wrap="square">
            <a:spAutoFit/>
          </a:bodyPr>
          <a:lstStyle/>
          <a:p>
            <a:pPr marL="331788" indent="-331788" algn="just">
              <a:lnSpc>
                <a:spcPct val="80000"/>
              </a:lnSpc>
              <a:spcAft>
                <a:spcPct val="20000"/>
              </a:spcAft>
              <a:tabLst>
                <a:tab pos="331788" algn="l"/>
              </a:tabLst>
            </a:pPr>
            <a:r>
              <a:rPr lang="en-US" b="1" dirty="0">
                <a:solidFill>
                  <a:schemeClr val="bg1"/>
                </a:solidFill>
                <a:latin typeface="Arial" charset="0"/>
                <a:sym typeface="Wingdings" pitchFamily="2" charset="2"/>
              </a:rPr>
              <a:t>	</a:t>
            </a:r>
            <a:r>
              <a:rPr lang="en-US" sz="2400" b="1" dirty="0">
                <a:solidFill>
                  <a:schemeClr val="bg1"/>
                </a:solidFill>
                <a:latin typeface="Arial" charset="0"/>
                <a:sym typeface="Wingdings" pitchFamily="2" charset="2"/>
              </a:rPr>
              <a:t>HAK UNTUK HIDUP</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UNTUK BERKELUARGA &amp; MELANJUTKAN KETURUNAN</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UNTUK MENGEMBANGKAN DIRI</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UNTUK MEMPEROLEH RASA KEADILAN</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ATAS KEBEBASAN PRIBADI</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ATAS RASA AMAN</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ATAS KESEJAHTERAAN</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TURUT SERTA DALAM PEMERINTAHAN</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WANITA</a:t>
            </a:r>
          </a:p>
          <a:p>
            <a:pPr marL="331788" indent="-331788" algn="just">
              <a:lnSpc>
                <a:spcPct val="80000"/>
              </a:lnSpc>
              <a:spcAft>
                <a:spcPct val="20000"/>
              </a:spcAft>
              <a:tabLst>
                <a:tab pos="331788" algn="l"/>
              </a:tabLst>
            </a:pPr>
            <a:r>
              <a:rPr lang="en-US" sz="2400" b="1" dirty="0">
                <a:solidFill>
                  <a:schemeClr val="bg1"/>
                </a:solidFill>
                <a:latin typeface="Arial" charset="0"/>
                <a:sym typeface="Wingdings" pitchFamily="2" charset="2"/>
              </a:rPr>
              <a:t>	HAK ANAK</a:t>
            </a:r>
          </a:p>
        </p:txBody>
      </p:sp>
      <p:sp>
        <p:nvSpPr>
          <p:cNvPr id="18438" name="Text Box 6"/>
          <p:cNvSpPr txBox="1">
            <a:spLocks noChangeArrowheads="1"/>
          </p:cNvSpPr>
          <p:nvPr/>
        </p:nvSpPr>
        <p:spPr bwMode="auto">
          <a:xfrm>
            <a:off x="381000" y="609600"/>
            <a:ext cx="8245475" cy="749300"/>
          </a:xfrm>
          <a:prstGeom prst="rect">
            <a:avLst/>
          </a:prstGeom>
          <a:noFill/>
          <a:ln w="9525">
            <a:noFill/>
            <a:miter lim="800000"/>
            <a:headEnd/>
            <a:tailEnd/>
          </a:ln>
          <a:effectLst/>
        </p:spPr>
        <p:txBody>
          <a:bodyPr>
            <a:spAutoFit/>
          </a:bodyPr>
          <a:lstStyle/>
          <a:p>
            <a:pPr>
              <a:lnSpc>
                <a:spcPct val="90000"/>
              </a:lnSpc>
            </a:pPr>
            <a:r>
              <a:rPr lang="en-US" sz="2400" dirty="0">
                <a:solidFill>
                  <a:srgbClr val="FFFF00"/>
                </a:solidFill>
                <a:latin typeface="Arial Black" pitchFamily="34" charset="0"/>
              </a:rPr>
              <a:t>HAM &amp; KEBEBASAN DASAR MANUSIA TERDIRI DARI 10 BAGIAN :</a:t>
            </a:r>
          </a:p>
        </p:txBody>
      </p:sp>
      <p:sp>
        <p:nvSpPr>
          <p:cNvPr id="18439" name="Text Box 7"/>
          <p:cNvSpPr txBox="1">
            <a:spLocks noChangeArrowheads="1"/>
          </p:cNvSpPr>
          <p:nvPr/>
        </p:nvSpPr>
        <p:spPr bwMode="auto">
          <a:xfrm>
            <a:off x="8289925" y="6210300"/>
            <a:ext cx="412750" cy="366713"/>
          </a:xfrm>
          <a:prstGeom prst="rect">
            <a:avLst/>
          </a:prstGeom>
          <a:noFill/>
          <a:ln w="9525">
            <a:noFill/>
            <a:miter lim="800000"/>
            <a:headEnd/>
            <a:tailEnd/>
          </a:ln>
          <a:effectLst/>
        </p:spPr>
        <p:txBody>
          <a:bodyPr wrap="none">
            <a:spAutoFit/>
          </a:bodyPr>
          <a:lstStyle/>
          <a:p>
            <a:r>
              <a:rPr lang="en-US" sz="1800"/>
              <a:t>10</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18438"/>
                                        </p:tgtEl>
                                        <p:attrNameLst>
                                          <p:attrName>style.visibility</p:attrName>
                                        </p:attrNameLst>
                                      </p:cBhvr>
                                      <p:to>
                                        <p:strVal val="visible"/>
                                      </p:to>
                                    </p:set>
                                    <p:anim calcmode="lin" valueType="num">
                                      <p:cBhvr additive="base">
                                        <p:cTn id="7" dur="500" fill="hold"/>
                                        <p:tgtEl>
                                          <p:spTgt spid="18438"/>
                                        </p:tgtEl>
                                        <p:attrNameLst>
                                          <p:attrName>ppt_x</p:attrName>
                                        </p:attrNameLst>
                                      </p:cBhvr>
                                      <p:tavLst>
                                        <p:tav tm="0">
                                          <p:val>
                                            <p:strVal val="0-#ppt_w/2"/>
                                          </p:val>
                                        </p:tav>
                                        <p:tav tm="100000">
                                          <p:val>
                                            <p:strVal val="#ppt_x"/>
                                          </p:val>
                                        </p:tav>
                                      </p:tavLst>
                                    </p:anim>
                                    <p:anim calcmode="lin" valueType="num">
                                      <p:cBhvr additive="base">
                                        <p:cTn id="8" dur="500" fill="hold"/>
                                        <p:tgtEl>
                                          <p:spTgt spid="1843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12" fill="hold" grpId="0" nodeType="afterEffect">
                                  <p:stCondLst>
                                    <p:cond delay="0"/>
                                  </p:stCondLst>
                                  <p:childTnLst>
                                    <p:set>
                                      <p:cBhvr>
                                        <p:cTn id="11" dur="1" fill="hold">
                                          <p:stCondLst>
                                            <p:cond delay="0"/>
                                          </p:stCondLst>
                                        </p:cTn>
                                        <p:tgtEl>
                                          <p:spTgt spid="18437"/>
                                        </p:tgtEl>
                                        <p:attrNameLst>
                                          <p:attrName>style.visibility</p:attrName>
                                        </p:attrNameLst>
                                      </p:cBhvr>
                                      <p:to>
                                        <p:strVal val="visible"/>
                                      </p:to>
                                    </p:set>
                                    <p:anim calcmode="lin" valueType="num">
                                      <p:cBhvr additive="base">
                                        <p:cTn id="12" dur="500" fill="hold"/>
                                        <p:tgtEl>
                                          <p:spTgt spid="18437"/>
                                        </p:tgtEl>
                                        <p:attrNameLst>
                                          <p:attrName>ppt_x</p:attrName>
                                        </p:attrNameLst>
                                      </p:cBhvr>
                                      <p:tavLst>
                                        <p:tav tm="0">
                                          <p:val>
                                            <p:strVal val="0-#ppt_w/2"/>
                                          </p:val>
                                        </p:tav>
                                        <p:tav tm="100000">
                                          <p:val>
                                            <p:strVal val="#ppt_x"/>
                                          </p:val>
                                        </p:tav>
                                      </p:tavLst>
                                    </p:anim>
                                    <p:anim calcmode="lin" valueType="num">
                                      <p:cBhvr additive="base">
                                        <p:cTn id="13" dur="500" fill="hold"/>
                                        <p:tgtEl>
                                          <p:spTgt spid="1843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7" grpId="0" autoUpdateAnimBg="0"/>
      <p:bldP spid="1843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772400" cy="838200"/>
          </a:xfrm>
        </p:spPr>
        <p:style>
          <a:lnRef idx="0">
            <a:schemeClr val="accent2"/>
          </a:lnRef>
          <a:fillRef idx="3">
            <a:schemeClr val="accent2"/>
          </a:fillRef>
          <a:effectRef idx="3">
            <a:schemeClr val="accent2"/>
          </a:effectRef>
          <a:fontRef idx="minor">
            <a:schemeClr val="lt1"/>
          </a:fontRef>
        </p:style>
        <p:txBody>
          <a:bodyPr/>
          <a:lstStyle/>
          <a:p>
            <a:r>
              <a:rPr lang="en-US" sz="3600" dirty="0" smtClean="0"/>
              <a:t>DEKLARASI UNIVERSAL HAM</a:t>
            </a:r>
            <a:endParaRPr lang="en-US" sz="3600" dirty="0"/>
          </a:p>
        </p:txBody>
      </p:sp>
      <p:sp>
        <p:nvSpPr>
          <p:cNvPr id="4" name="Content Placeholder 3"/>
          <p:cNvSpPr>
            <a:spLocks noGrp="1"/>
          </p:cNvSpPr>
          <p:nvPr>
            <p:ph sz="half" idx="1"/>
          </p:nvPr>
        </p:nvSpPr>
        <p:spPr>
          <a:xfrm>
            <a:off x="381000" y="1371600"/>
            <a:ext cx="3886200" cy="5181600"/>
          </a:xfrm>
        </p:spPr>
        <p:style>
          <a:lnRef idx="0">
            <a:schemeClr val="accent4"/>
          </a:lnRef>
          <a:fillRef idx="3">
            <a:schemeClr val="accent4"/>
          </a:fillRef>
          <a:effectRef idx="3">
            <a:schemeClr val="accent4"/>
          </a:effectRef>
          <a:fontRef idx="minor">
            <a:schemeClr val="lt1"/>
          </a:fontRef>
        </p:style>
        <p:txBody>
          <a:bodyPr/>
          <a:lstStyle/>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untuk</a:t>
            </a:r>
            <a:r>
              <a:rPr lang="en-US" b="1" dirty="0" smtClean="0">
                <a:latin typeface="Agency FB" pitchFamily="34" charset="0"/>
              </a:rPr>
              <a:t> </a:t>
            </a:r>
            <a:r>
              <a:rPr lang="en-US" b="1" dirty="0" err="1" smtClean="0">
                <a:latin typeface="Agency FB" pitchFamily="34" charset="0"/>
              </a:rPr>
              <a:t>hidup</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atas</a:t>
            </a:r>
            <a:r>
              <a:rPr lang="en-US" b="1" dirty="0" smtClean="0">
                <a:latin typeface="Agency FB" pitchFamily="34" charset="0"/>
              </a:rPr>
              <a:t> </a:t>
            </a:r>
            <a:r>
              <a:rPr lang="en-US" b="1" dirty="0" err="1" smtClean="0">
                <a:latin typeface="Agency FB" pitchFamily="34" charset="0"/>
              </a:rPr>
              <a:t>kebebasan</a:t>
            </a:r>
            <a:r>
              <a:rPr lang="en-US" b="1" dirty="0" smtClean="0">
                <a:latin typeface="Agency FB" pitchFamily="34" charset="0"/>
              </a:rPr>
              <a:t> &amp;</a:t>
            </a:r>
          </a:p>
          <a:p>
            <a:r>
              <a:rPr lang="en-US" b="1" dirty="0" err="1" smtClean="0">
                <a:latin typeface="Agency FB" pitchFamily="34" charset="0"/>
              </a:rPr>
              <a:t>keamanan</a:t>
            </a:r>
            <a:r>
              <a:rPr lang="en-US" b="1" dirty="0" smtClean="0">
                <a:latin typeface="Agency FB" pitchFamily="34" charset="0"/>
              </a:rPr>
              <a:t> </a:t>
            </a:r>
            <a:r>
              <a:rPr lang="en-US" b="1" dirty="0" err="1" smtClean="0">
                <a:latin typeface="Agency FB" pitchFamily="34" charset="0"/>
              </a:rPr>
              <a:t>pribadi</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untuk</a:t>
            </a:r>
            <a:r>
              <a:rPr lang="en-US" b="1" dirty="0" smtClean="0">
                <a:latin typeface="Agency FB" pitchFamily="34" charset="0"/>
              </a:rPr>
              <a:t> </a:t>
            </a:r>
            <a:r>
              <a:rPr lang="en-US" b="1" dirty="0" err="1" smtClean="0">
                <a:latin typeface="Agency FB" pitchFamily="34" charset="0"/>
              </a:rPr>
              <a:t>bebas</a:t>
            </a:r>
            <a:r>
              <a:rPr lang="en-US" b="1" dirty="0" smtClean="0">
                <a:latin typeface="Agency FB" pitchFamily="34" charset="0"/>
              </a:rPr>
              <a:t> </a:t>
            </a:r>
            <a:r>
              <a:rPr lang="en-US" b="1" dirty="0" err="1" smtClean="0">
                <a:latin typeface="Agency FB" pitchFamily="34" charset="0"/>
              </a:rPr>
              <a:t>dari</a:t>
            </a:r>
            <a:r>
              <a:rPr lang="en-US" b="1" dirty="0" smtClean="0">
                <a:latin typeface="Agency FB" pitchFamily="34" charset="0"/>
              </a:rPr>
              <a:t> </a:t>
            </a:r>
            <a:r>
              <a:rPr lang="en-US" b="1" dirty="0" err="1" smtClean="0">
                <a:latin typeface="Agency FB" pitchFamily="34" charset="0"/>
              </a:rPr>
              <a:t>penyiksaan</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partisipasi</a:t>
            </a:r>
            <a:r>
              <a:rPr lang="en-US" b="1" dirty="0" smtClean="0">
                <a:latin typeface="Agency FB" pitchFamily="34" charset="0"/>
              </a:rPr>
              <a:t> </a:t>
            </a:r>
            <a:r>
              <a:rPr lang="en-US" b="1" dirty="0" err="1" smtClean="0">
                <a:latin typeface="Agency FB" pitchFamily="34" charset="0"/>
              </a:rPr>
              <a:t>politik</a:t>
            </a:r>
            <a:endParaRPr lang="en-US" b="1" dirty="0" smtClean="0">
              <a:latin typeface="Agency FB" pitchFamily="34" charset="0"/>
            </a:endParaRPr>
          </a:p>
          <a:p>
            <a:r>
              <a:rPr lang="sv-SE" b="1" dirty="0" smtClean="0">
                <a:latin typeface="Agency FB" pitchFamily="34" charset="0"/>
              </a:rPr>
              <a:t>hak atas harta benda</a:t>
            </a: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atas</a:t>
            </a:r>
            <a:r>
              <a:rPr lang="en-US" b="1" dirty="0" smtClean="0">
                <a:latin typeface="Agency FB" pitchFamily="34" charset="0"/>
              </a:rPr>
              <a:t> </a:t>
            </a:r>
            <a:r>
              <a:rPr lang="en-US" b="1" dirty="0" err="1" smtClean="0">
                <a:latin typeface="Agency FB" pitchFamily="34" charset="0"/>
              </a:rPr>
              <a:t>perkawinan</a:t>
            </a:r>
            <a:r>
              <a:rPr lang="en-US" b="1" dirty="0" smtClean="0">
                <a:latin typeface="Agency FB" pitchFamily="34" charset="0"/>
              </a:rPr>
              <a:t> &amp;</a:t>
            </a:r>
          </a:p>
          <a:p>
            <a:r>
              <a:rPr lang="en-US" b="1" dirty="0" err="1" smtClean="0">
                <a:latin typeface="Agency FB" pitchFamily="34" charset="0"/>
              </a:rPr>
              <a:t>membentuk</a:t>
            </a:r>
            <a:r>
              <a:rPr lang="en-US" b="1" dirty="0" smtClean="0">
                <a:latin typeface="Agency FB" pitchFamily="34" charset="0"/>
              </a:rPr>
              <a:t> </a:t>
            </a:r>
            <a:r>
              <a:rPr lang="en-US" b="1" dirty="0" err="1" smtClean="0">
                <a:latin typeface="Agency FB" pitchFamily="34" charset="0"/>
              </a:rPr>
              <a:t>keluarga</a:t>
            </a:r>
            <a:endParaRPr lang="en-US" b="1" dirty="0" smtClean="0">
              <a:latin typeface="Agency FB" pitchFamily="34" charset="0"/>
            </a:endParaRPr>
          </a:p>
        </p:txBody>
      </p:sp>
      <p:sp>
        <p:nvSpPr>
          <p:cNvPr id="5" name="Content Placeholder 4"/>
          <p:cNvSpPr>
            <a:spLocks noGrp="1"/>
          </p:cNvSpPr>
          <p:nvPr>
            <p:ph sz="half" idx="2"/>
          </p:nvPr>
        </p:nvSpPr>
        <p:spPr>
          <a:xfrm>
            <a:off x="4495800" y="1447800"/>
            <a:ext cx="4267200" cy="5105400"/>
          </a:xfrm>
        </p:spPr>
        <p:style>
          <a:lnRef idx="0">
            <a:schemeClr val="accent4"/>
          </a:lnRef>
          <a:fillRef idx="3">
            <a:schemeClr val="accent4"/>
          </a:fillRef>
          <a:effectRef idx="3">
            <a:schemeClr val="accent4"/>
          </a:effectRef>
          <a:fontRef idx="minor">
            <a:schemeClr val="lt1"/>
          </a:fontRef>
        </p:style>
        <p:txBody>
          <a:bodyPr/>
          <a:lstStyle/>
          <a:p>
            <a:r>
              <a:rPr lang="nb-NO" b="1" dirty="0" smtClean="0">
                <a:latin typeface="Agency FB" pitchFamily="34" charset="0"/>
              </a:rPr>
              <a:t>hak utk bebas mengemukakan </a:t>
            </a:r>
            <a:r>
              <a:rPr lang="en-US" b="1" dirty="0" err="1" smtClean="0">
                <a:latin typeface="Agency FB" pitchFamily="34" charset="0"/>
              </a:rPr>
              <a:t>pendapat</a:t>
            </a:r>
            <a:r>
              <a:rPr lang="en-US" b="1" dirty="0" smtClean="0">
                <a:latin typeface="Agency FB" pitchFamily="34" charset="0"/>
              </a:rPr>
              <a:t> &amp; </a:t>
            </a:r>
            <a:r>
              <a:rPr lang="en-US" b="1" dirty="0" err="1" smtClean="0">
                <a:latin typeface="Agency FB" pitchFamily="34" charset="0"/>
              </a:rPr>
              <a:t>pikiran</a:t>
            </a:r>
            <a:endParaRPr lang="en-US"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untuk</a:t>
            </a:r>
            <a:r>
              <a:rPr lang="en-US" b="1" dirty="0" smtClean="0">
                <a:latin typeface="Agency FB" pitchFamily="34" charset="0"/>
              </a:rPr>
              <a:t> </a:t>
            </a:r>
            <a:r>
              <a:rPr lang="en-US" b="1" dirty="0" err="1" smtClean="0">
                <a:latin typeface="Agency FB" pitchFamily="34" charset="0"/>
              </a:rPr>
              <a:t>memeluk</a:t>
            </a:r>
            <a:r>
              <a:rPr lang="en-US" b="1" dirty="0" smtClean="0">
                <a:latin typeface="Agency FB" pitchFamily="34" charset="0"/>
              </a:rPr>
              <a:t> agama</a:t>
            </a: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kebebasan</a:t>
            </a:r>
            <a:r>
              <a:rPr lang="en-US" b="1" dirty="0" smtClean="0">
                <a:latin typeface="Agency FB" pitchFamily="34" charset="0"/>
              </a:rPr>
              <a:t> </a:t>
            </a:r>
            <a:r>
              <a:rPr lang="en-US" b="1" dirty="0" err="1" smtClean="0">
                <a:latin typeface="Agency FB" pitchFamily="34" charset="0"/>
              </a:rPr>
              <a:t>utk</a:t>
            </a:r>
            <a:r>
              <a:rPr lang="en-US" b="1" dirty="0" smtClean="0">
                <a:latin typeface="Agency FB" pitchFamily="34" charset="0"/>
              </a:rPr>
              <a:t> </a:t>
            </a:r>
            <a:r>
              <a:rPr lang="en-US" b="1" dirty="0" err="1" smtClean="0">
                <a:latin typeface="Agency FB" pitchFamily="34" charset="0"/>
              </a:rPr>
              <a:t>berkumpul</a:t>
            </a:r>
            <a:r>
              <a:rPr lang="en-US" b="1" dirty="0" smtClean="0">
                <a:latin typeface="Agency FB" pitchFamily="34" charset="0"/>
              </a:rPr>
              <a:t> </a:t>
            </a: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atas</a:t>
            </a:r>
            <a:r>
              <a:rPr lang="en-US" b="1" dirty="0" smtClean="0">
                <a:latin typeface="Agency FB" pitchFamily="34" charset="0"/>
              </a:rPr>
              <a:t> </a:t>
            </a:r>
            <a:r>
              <a:rPr lang="en-US" b="1" dirty="0" err="1" smtClean="0">
                <a:latin typeface="Agency FB" pitchFamily="34" charset="0"/>
              </a:rPr>
              <a:t>pekerjaan</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atas</a:t>
            </a:r>
            <a:r>
              <a:rPr lang="en-US" b="1" dirty="0" smtClean="0">
                <a:latin typeface="Agency FB" pitchFamily="34" charset="0"/>
              </a:rPr>
              <a:t> </a:t>
            </a:r>
            <a:r>
              <a:rPr lang="en-US" b="1" dirty="0" err="1" smtClean="0">
                <a:latin typeface="Agency FB" pitchFamily="34" charset="0"/>
              </a:rPr>
              <a:t>kehidupan</a:t>
            </a:r>
            <a:r>
              <a:rPr lang="en-US" b="1" dirty="0" smtClean="0">
                <a:latin typeface="Agency FB" pitchFamily="34" charset="0"/>
              </a:rPr>
              <a:t> yang </a:t>
            </a:r>
            <a:r>
              <a:rPr lang="en-US" b="1" dirty="0" err="1" smtClean="0">
                <a:latin typeface="Agency FB" pitchFamily="34" charset="0"/>
              </a:rPr>
              <a:t>layak</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atas</a:t>
            </a:r>
            <a:r>
              <a:rPr lang="en-US" b="1" dirty="0" smtClean="0">
                <a:latin typeface="Agency FB" pitchFamily="34" charset="0"/>
              </a:rPr>
              <a:t> </a:t>
            </a:r>
            <a:r>
              <a:rPr lang="en-US" b="1" dirty="0" err="1" smtClean="0">
                <a:latin typeface="Agency FB" pitchFamily="34" charset="0"/>
              </a:rPr>
              <a:t>pendidikan</a:t>
            </a:r>
            <a:endParaRPr lang="en-US" b="1" dirty="0" smtClean="0">
              <a:latin typeface="Agency FB" pitchFamily="34" charset="0"/>
            </a:endParaRPr>
          </a:p>
          <a:p>
            <a:r>
              <a:rPr lang="en-US" b="1" dirty="0" err="1" smtClean="0">
                <a:latin typeface="Agency FB" pitchFamily="34" charset="0"/>
              </a:rPr>
              <a:t>hak</a:t>
            </a:r>
            <a:r>
              <a:rPr lang="en-US" b="1" dirty="0" smtClean="0">
                <a:latin typeface="Agency FB" pitchFamily="34" charset="0"/>
              </a:rPr>
              <a:t> </a:t>
            </a:r>
            <a:r>
              <a:rPr lang="en-US" b="1" dirty="0" err="1" smtClean="0">
                <a:latin typeface="Agency FB" pitchFamily="34" charset="0"/>
              </a:rPr>
              <a:t>untuk</a:t>
            </a:r>
            <a:r>
              <a:rPr lang="en-US" b="1" dirty="0" smtClean="0">
                <a:latin typeface="Agency FB" pitchFamily="34" charset="0"/>
              </a:rPr>
              <a:t> </a:t>
            </a:r>
            <a:r>
              <a:rPr lang="en-US" b="1" dirty="0" err="1" smtClean="0">
                <a:latin typeface="Agency FB" pitchFamily="34" charset="0"/>
              </a:rPr>
              <a:t>menikmati</a:t>
            </a:r>
            <a:r>
              <a:rPr lang="en-US" b="1" dirty="0" smtClean="0">
                <a:latin typeface="Agency FB" pitchFamily="34" charset="0"/>
              </a:rPr>
              <a:t> </a:t>
            </a:r>
            <a:r>
              <a:rPr lang="en-US" b="1" dirty="0" err="1" smtClean="0">
                <a:latin typeface="Agency FB" pitchFamily="34" charset="0"/>
              </a:rPr>
              <a:t>kebudayaan</a:t>
            </a:r>
            <a:endParaRPr lang="en-US" b="1" dirty="0">
              <a:latin typeface="Agency FB"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en-US" b="1" dirty="0" err="1" smtClean="0"/>
              <a:t>Pembatasan</a:t>
            </a:r>
            <a:r>
              <a:rPr lang="en-US" b="1" dirty="0" smtClean="0"/>
              <a:t> </a:t>
            </a:r>
            <a:r>
              <a:rPr lang="en-US" b="1" dirty="0" err="1" smtClean="0"/>
              <a:t>Hak</a:t>
            </a:r>
            <a:r>
              <a:rPr lang="en-US" b="1" dirty="0" smtClean="0"/>
              <a:t> &amp; </a:t>
            </a:r>
            <a:r>
              <a:rPr lang="en-US" b="1" dirty="0" err="1" smtClean="0"/>
              <a:t>Kebebasan</a:t>
            </a:r>
            <a:endParaRPr lang="en-US" dirty="0"/>
          </a:p>
        </p:txBody>
      </p:sp>
      <p:sp>
        <p:nvSpPr>
          <p:cNvPr id="5" name="Content Placeholder 4"/>
          <p:cNvSpPr>
            <a:spLocks noGrp="1"/>
          </p:cNvSpPr>
          <p:nvPr>
            <p:ph idx="1"/>
          </p:nvPr>
        </p:nvSpPr>
        <p:spPr/>
        <p:style>
          <a:lnRef idx="0">
            <a:schemeClr val="accent2"/>
          </a:lnRef>
          <a:fillRef idx="3">
            <a:schemeClr val="accent2"/>
          </a:fillRef>
          <a:effectRef idx="3">
            <a:schemeClr val="accent2"/>
          </a:effectRef>
          <a:fontRef idx="minor">
            <a:schemeClr val="lt1"/>
          </a:fontRef>
        </p:style>
        <p:txBody>
          <a:bodyPr/>
          <a:lstStyle/>
          <a:p>
            <a:r>
              <a:rPr lang="en-US" dirty="0" err="1" smtClean="0">
                <a:latin typeface="Arial Black" pitchFamily="34" charset="0"/>
              </a:rPr>
              <a:t>Kesusilaan</a:t>
            </a:r>
            <a:endParaRPr lang="en-US" dirty="0" smtClean="0">
              <a:latin typeface="Arial Black" pitchFamily="34" charset="0"/>
            </a:endParaRPr>
          </a:p>
          <a:p>
            <a:r>
              <a:rPr lang="en-US" dirty="0" err="1" smtClean="0">
                <a:latin typeface="Arial Black" pitchFamily="34" charset="0"/>
              </a:rPr>
              <a:t>Ketertiban</a:t>
            </a:r>
            <a:r>
              <a:rPr lang="en-US" dirty="0" smtClean="0">
                <a:latin typeface="Arial Black" pitchFamily="34" charset="0"/>
              </a:rPr>
              <a:t> / </a:t>
            </a:r>
            <a:r>
              <a:rPr lang="en-US" dirty="0" err="1" smtClean="0">
                <a:latin typeface="Arial Black" pitchFamily="34" charset="0"/>
              </a:rPr>
              <a:t>kepentingan</a:t>
            </a:r>
            <a:r>
              <a:rPr lang="en-US" dirty="0" smtClean="0">
                <a:latin typeface="Arial Black" pitchFamily="34" charset="0"/>
              </a:rPr>
              <a:t> </a:t>
            </a:r>
            <a:r>
              <a:rPr lang="en-US" dirty="0" err="1" smtClean="0">
                <a:latin typeface="Arial Black" pitchFamily="34" charset="0"/>
              </a:rPr>
              <a:t>umum</a:t>
            </a:r>
            <a:endParaRPr lang="en-US" dirty="0" smtClean="0">
              <a:latin typeface="Arial Black" pitchFamily="34" charset="0"/>
            </a:endParaRPr>
          </a:p>
          <a:p>
            <a:r>
              <a:rPr lang="en-US" dirty="0" err="1" smtClean="0">
                <a:latin typeface="Arial Black" pitchFamily="34" charset="0"/>
              </a:rPr>
              <a:t>Moralitas</a:t>
            </a:r>
            <a:endParaRPr lang="en-US" dirty="0">
              <a:latin typeface="Arial Black"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52400" y="152400"/>
            <a:ext cx="8839200" cy="6553200"/>
          </a:xfrm>
          <a:prstGeom prst="rect">
            <a:avLst/>
          </a:prstGeom>
          <a:solidFill>
            <a:srgbClr val="660066"/>
          </a:solidFill>
          <a:ln w="9525">
            <a:solidFill>
              <a:schemeClr val="tx1"/>
            </a:solidFill>
            <a:miter lim="800000"/>
            <a:headEnd/>
            <a:tailEnd/>
          </a:ln>
          <a:effectLst/>
        </p:spPr>
        <p:txBody>
          <a:bodyPr wrap="none" anchor="ctr"/>
          <a:lstStyle/>
          <a:p>
            <a:pPr algn="ctr"/>
            <a:endParaRPr lang="en-US" sz="2800"/>
          </a:p>
        </p:txBody>
      </p:sp>
      <p:sp>
        <p:nvSpPr>
          <p:cNvPr id="19459" name="WordArt 3"/>
          <p:cNvSpPr>
            <a:spLocks noChangeArrowheads="1" noChangeShapeType="1" noTextEdit="1"/>
          </p:cNvSpPr>
          <p:nvPr/>
        </p:nvSpPr>
        <p:spPr bwMode="auto">
          <a:xfrm>
            <a:off x="609600" y="685800"/>
            <a:ext cx="6324600" cy="4572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a:rPr>
              <a:t>KEWAJIBAN DASAR MANUSIA</a:t>
            </a:r>
          </a:p>
        </p:txBody>
      </p:sp>
      <p:sp>
        <p:nvSpPr>
          <p:cNvPr id="19460" name="Text Box 4"/>
          <p:cNvSpPr txBox="1">
            <a:spLocks noChangeArrowheads="1"/>
          </p:cNvSpPr>
          <p:nvPr/>
        </p:nvSpPr>
        <p:spPr bwMode="auto">
          <a:xfrm>
            <a:off x="609600" y="1554163"/>
            <a:ext cx="7924800" cy="4529702"/>
          </a:xfrm>
          <a:prstGeom prst="rect">
            <a:avLst/>
          </a:prstGeom>
          <a:noFill/>
          <a:ln w="9525">
            <a:noFill/>
            <a:miter lim="800000"/>
            <a:headEnd/>
            <a:tailEnd/>
          </a:ln>
          <a:effectLst/>
        </p:spPr>
        <p:txBody>
          <a:bodyPr wrap="square">
            <a:spAutoFit/>
          </a:bodyPr>
          <a:lstStyle/>
          <a:p>
            <a:pPr marL="509588" indent="-509588">
              <a:lnSpc>
                <a:spcPct val="70000"/>
              </a:lnSpc>
              <a:spcAft>
                <a:spcPct val="55000"/>
              </a:spcAft>
              <a:tabLst>
                <a:tab pos="465138" algn="l"/>
              </a:tabLst>
            </a:pPr>
            <a:r>
              <a:rPr lang="en-US" b="1" dirty="0">
                <a:solidFill>
                  <a:schemeClr val="bg1"/>
                </a:solidFill>
                <a:latin typeface="Arial" charset="0"/>
                <a:sym typeface="Monotype Sorts" pitchFamily="2" charset="2"/>
              </a:rPr>
              <a:t>	</a:t>
            </a:r>
            <a:r>
              <a:rPr lang="en-US" sz="2400" b="1" dirty="0">
                <a:solidFill>
                  <a:schemeClr val="bg1"/>
                </a:solidFill>
                <a:latin typeface="Cambria" pitchFamily="18" charset="0"/>
                <a:sym typeface="Monotype Sorts" pitchFamily="2" charset="2"/>
              </a:rPr>
              <a:t>SETIAP ORANG YG BERADA DI WIL RI WAJIB PATUH PADA ATURAN.</a:t>
            </a:r>
          </a:p>
          <a:p>
            <a:pPr marL="509588" indent="-509588">
              <a:lnSpc>
                <a:spcPct val="70000"/>
              </a:lnSpc>
              <a:spcAft>
                <a:spcPct val="55000"/>
              </a:spcAft>
              <a:tabLst>
                <a:tab pos="465138" algn="l"/>
              </a:tabLst>
            </a:pPr>
            <a:r>
              <a:rPr lang="en-US" sz="2400" b="1" dirty="0">
                <a:solidFill>
                  <a:schemeClr val="bg1"/>
                </a:solidFill>
                <a:latin typeface="Cambria" pitchFamily="18" charset="0"/>
                <a:sym typeface="Monotype Sorts" pitchFamily="2" charset="2"/>
              </a:rPr>
              <a:t>	SETIAP WARGA NEGARA WAJIB IKUT DALAM PEM-BELAAN NEGARA</a:t>
            </a:r>
          </a:p>
          <a:p>
            <a:pPr marL="509588" indent="-509588">
              <a:lnSpc>
                <a:spcPct val="70000"/>
              </a:lnSpc>
              <a:spcAft>
                <a:spcPct val="55000"/>
              </a:spcAft>
              <a:tabLst>
                <a:tab pos="465138" algn="l"/>
              </a:tabLst>
            </a:pPr>
            <a:r>
              <a:rPr lang="en-US" sz="2400" b="1" dirty="0">
                <a:solidFill>
                  <a:schemeClr val="bg1"/>
                </a:solidFill>
                <a:latin typeface="Cambria" pitchFamily="18" charset="0"/>
                <a:sym typeface="Monotype Sorts" pitchFamily="2" charset="2"/>
              </a:rPr>
              <a:t>	SETIAP ORANG WAJIB MENGHORMATI HAM YANG LAIN</a:t>
            </a:r>
          </a:p>
          <a:p>
            <a:pPr marL="509588" indent="-509588">
              <a:lnSpc>
                <a:spcPct val="70000"/>
              </a:lnSpc>
              <a:spcAft>
                <a:spcPct val="55000"/>
              </a:spcAft>
              <a:tabLst>
                <a:tab pos="465138" algn="l"/>
              </a:tabLst>
            </a:pPr>
            <a:r>
              <a:rPr lang="en-US" sz="2400" b="1" dirty="0">
                <a:solidFill>
                  <a:schemeClr val="bg1"/>
                </a:solidFill>
                <a:latin typeface="Cambria" pitchFamily="18" charset="0"/>
                <a:sym typeface="Monotype Sorts" pitchFamily="2" charset="2"/>
              </a:rPr>
              <a:t>	SETIAP HAM SESEORANG MENIMBULKAN KEWAJIBAN DASAR &amp; TANGGUNG JAWAB UNTUK MENGHORMATI HAM  ORANG LAIN SECARA TIMBAL BALIK.</a:t>
            </a:r>
          </a:p>
          <a:p>
            <a:pPr marL="509588" indent="-509588">
              <a:lnSpc>
                <a:spcPct val="70000"/>
              </a:lnSpc>
              <a:spcAft>
                <a:spcPct val="55000"/>
              </a:spcAft>
              <a:tabLst>
                <a:tab pos="465138" algn="l"/>
              </a:tabLst>
            </a:pPr>
            <a:r>
              <a:rPr lang="en-US" sz="2400" b="1" dirty="0">
                <a:solidFill>
                  <a:schemeClr val="bg1"/>
                </a:solidFill>
                <a:latin typeface="Cambria" pitchFamily="18" charset="0"/>
                <a:sym typeface="Monotype Sorts" pitchFamily="2" charset="2"/>
              </a:rPr>
              <a:t>	DLM MENJALANKAN HAK &amp; KEBEBASANNYA, SETIAP ORANG WAJIB TUNDUK KEPADA PEMBATASAN YG DITETAPKAN OLEH UNDANG-UNDANG.</a:t>
            </a:r>
          </a:p>
        </p:txBody>
      </p:sp>
      <p:sp>
        <p:nvSpPr>
          <p:cNvPr id="19463" name="Text Box 7"/>
          <p:cNvSpPr txBox="1">
            <a:spLocks noChangeArrowheads="1"/>
          </p:cNvSpPr>
          <p:nvPr/>
        </p:nvSpPr>
        <p:spPr bwMode="auto">
          <a:xfrm>
            <a:off x="8442325" y="6286500"/>
            <a:ext cx="412750" cy="366713"/>
          </a:xfrm>
          <a:prstGeom prst="rect">
            <a:avLst/>
          </a:prstGeom>
          <a:noFill/>
          <a:ln w="9525">
            <a:noFill/>
            <a:miter lim="800000"/>
            <a:headEnd/>
            <a:tailEnd/>
          </a:ln>
          <a:effectLst/>
        </p:spPr>
        <p:txBody>
          <a:bodyPr wrap="none">
            <a:spAutoFit/>
          </a:bodyPr>
          <a:lstStyle/>
          <a:p>
            <a:r>
              <a:rPr lang="en-US" sz="1800"/>
              <a:t>11</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5" fill="hold" grpId="0" nodeType="afterEffect">
                                  <p:stCondLst>
                                    <p:cond delay="0"/>
                                  </p:stCondLst>
                                  <p:childTnLst>
                                    <p:set>
                                      <p:cBhvr>
                                        <p:cTn id="6" dur="1" fill="hold">
                                          <p:stCondLst>
                                            <p:cond delay="0"/>
                                          </p:stCondLst>
                                        </p:cTn>
                                        <p:tgtEl>
                                          <p:spTgt spid="19459"/>
                                        </p:tgtEl>
                                        <p:attrNameLst>
                                          <p:attrName>style.visibility</p:attrName>
                                        </p:attrNameLst>
                                      </p:cBhvr>
                                      <p:to>
                                        <p:strVal val="visible"/>
                                      </p:to>
                                    </p:set>
                                    <p:animEffect transition="in" filter="blinds(vertical)">
                                      <p:cBhvr>
                                        <p:cTn id="7" dur="500"/>
                                        <p:tgtEl>
                                          <p:spTgt spid="19459"/>
                                        </p:tgtEl>
                                      </p:cBhvr>
                                    </p:animEffect>
                                  </p:childTnLst>
                                </p:cTn>
                              </p:par>
                            </p:childTnLst>
                          </p:cTn>
                        </p:par>
                        <p:par>
                          <p:cTn id="8" fill="hold">
                            <p:stCondLst>
                              <p:cond delay="500"/>
                            </p:stCondLst>
                            <p:childTnLst>
                              <p:par>
                                <p:cTn id="9" presetID="2" presetClass="entr" presetSubtype="2" fill="hold" grpId="0" nodeType="afterEffect">
                                  <p:stCondLst>
                                    <p:cond delay="0"/>
                                  </p:stCondLst>
                                  <p:childTnLst>
                                    <p:set>
                                      <p:cBhvr>
                                        <p:cTn id="10" dur="1" fill="hold">
                                          <p:stCondLst>
                                            <p:cond delay="0"/>
                                          </p:stCondLst>
                                        </p:cTn>
                                        <p:tgtEl>
                                          <p:spTgt spid="19460"/>
                                        </p:tgtEl>
                                        <p:attrNameLst>
                                          <p:attrName>style.visibility</p:attrName>
                                        </p:attrNameLst>
                                      </p:cBhvr>
                                      <p:to>
                                        <p:strVal val="visible"/>
                                      </p:to>
                                    </p:set>
                                    <p:anim calcmode="lin" valueType="num">
                                      <p:cBhvr additive="base">
                                        <p:cTn id="11" dur="500" fill="hold"/>
                                        <p:tgtEl>
                                          <p:spTgt spid="19460"/>
                                        </p:tgtEl>
                                        <p:attrNameLst>
                                          <p:attrName>ppt_x</p:attrName>
                                        </p:attrNameLst>
                                      </p:cBhvr>
                                      <p:tavLst>
                                        <p:tav tm="0">
                                          <p:val>
                                            <p:strVal val="1+#ppt_w/2"/>
                                          </p:val>
                                        </p:tav>
                                        <p:tav tm="100000">
                                          <p:val>
                                            <p:strVal val="#ppt_x"/>
                                          </p:val>
                                        </p:tav>
                                      </p:tavLst>
                                    </p:anim>
                                    <p:anim calcmode="lin" valueType="num">
                                      <p:cBhvr additive="base">
                                        <p:cTn id="12" dur="500" fill="hold"/>
                                        <p:tgtEl>
                                          <p:spTgt spid="194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P spid="1946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AutoShape 2"/>
          <p:cNvSpPr>
            <a:spLocks noChangeArrowheads="1"/>
          </p:cNvSpPr>
          <p:nvPr/>
        </p:nvSpPr>
        <p:spPr bwMode="auto">
          <a:xfrm>
            <a:off x="85725" y="123825"/>
            <a:ext cx="8953500" cy="6629400"/>
          </a:xfrm>
          <a:prstGeom prst="plaque">
            <a:avLst>
              <a:gd name="adj" fmla="val 1866"/>
            </a:avLst>
          </a:prstGeom>
          <a:gradFill rotWithShape="0">
            <a:gsLst>
              <a:gs pos="0">
                <a:srgbClr val="FFFF00"/>
              </a:gs>
              <a:gs pos="100000">
                <a:srgbClr val="FFFFFF"/>
              </a:gs>
            </a:gsLst>
            <a:path path="shape">
              <a:fillToRect l="50000" t="50000" r="50000" b="50000"/>
            </a:path>
          </a:gradFill>
          <a:ln w="9525">
            <a:solidFill>
              <a:schemeClr val="tx1"/>
            </a:solidFill>
            <a:miter lim="800000"/>
            <a:headEnd/>
            <a:tailEnd/>
          </a:ln>
          <a:effectLst/>
        </p:spPr>
        <p:txBody>
          <a:bodyPr wrap="none" anchor="ctr"/>
          <a:lstStyle/>
          <a:p>
            <a:pPr algn="ctr"/>
            <a:endParaRPr lang="en-US" sz="2400"/>
          </a:p>
        </p:txBody>
      </p:sp>
      <p:sp>
        <p:nvSpPr>
          <p:cNvPr id="27651" name="Text Box 3"/>
          <p:cNvSpPr txBox="1">
            <a:spLocks noChangeArrowheads="1"/>
          </p:cNvSpPr>
          <p:nvPr/>
        </p:nvSpPr>
        <p:spPr bwMode="auto">
          <a:xfrm>
            <a:off x="365125" y="1371600"/>
            <a:ext cx="8321675" cy="4900613"/>
          </a:xfrm>
          <a:prstGeom prst="rect">
            <a:avLst/>
          </a:prstGeom>
          <a:noFill/>
          <a:ln w="9525">
            <a:noFill/>
            <a:miter lim="800000"/>
            <a:headEnd/>
            <a:tailEnd/>
          </a:ln>
          <a:effectLst/>
        </p:spPr>
        <p:txBody>
          <a:bodyPr>
            <a:spAutoFit/>
          </a:bodyPr>
          <a:lstStyle/>
          <a:p>
            <a:pPr marL="914400" indent="-914400" algn="just">
              <a:lnSpc>
                <a:spcPct val="110000"/>
              </a:lnSpc>
              <a:spcBef>
                <a:spcPct val="55000"/>
              </a:spcBef>
              <a:tabLst>
                <a:tab pos="400050" algn="l"/>
              </a:tabLst>
            </a:pPr>
            <a:r>
              <a:rPr lang="en-US" sz="1800">
                <a:solidFill>
                  <a:schemeClr val="accent2"/>
                </a:solidFill>
                <a:latin typeface="Arial" charset="0"/>
              </a:rPr>
              <a:t> </a:t>
            </a:r>
            <a:r>
              <a:rPr lang="en-US" sz="2400" b="1">
                <a:solidFill>
                  <a:schemeClr val="accent2"/>
                </a:solidFill>
                <a:latin typeface="Comic Sans MS" pitchFamily="66" charset="0"/>
              </a:rPr>
              <a:t>KEJAHATAN GENOSIDA”,</a:t>
            </a:r>
            <a:r>
              <a:rPr lang="en-US">
                <a:solidFill>
                  <a:schemeClr val="accent2"/>
                </a:solidFill>
                <a:latin typeface="Arial" charset="0"/>
              </a:rPr>
              <a:t> </a:t>
            </a:r>
          </a:p>
          <a:p>
            <a:pPr marL="914400" indent="-914400" algn="just">
              <a:lnSpc>
                <a:spcPct val="110000"/>
              </a:lnSpc>
              <a:spcBef>
                <a:spcPct val="55000"/>
              </a:spcBef>
              <a:tabLst>
                <a:tab pos="400050" algn="l"/>
              </a:tabLst>
            </a:pPr>
            <a:r>
              <a:rPr lang="en-US" b="1">
                <a:latin typeface="Comic Sans MS" pitchFamily="66" charset="0"/>
              </a:rPr>
              <a:t>ADALAH SETIAP PERBUATAN YG DILAKUKAN DGN MAKSUD UTK MENGHANCURKAN ATAU MEMUSNAHKAN SELURUH ATAU SEBAGIAN KELOMPOK BANGSA, RAS KELOMPOK ETNIS, KELOMPOK AGAMA, DNG CARA :</a:t>
            </a:r>
          </a:p>
          <a:p>
            <a:pPr marL="914400" indent="-914400" algn="just">
              <a:lnSpc>
                <a:spcPct val="110000"/>
              </a:lnSpc>
              <a:spcBef>
                <a:spcPct val="55000"/>
              </a:spcBef>
              <a:tabLst>
                <a:tab pos="400050" algn="l"/>
              </a:tabLst>
            </a:pPr>
            <a:endParaRPr lang="en-US">
              <a:latin typeface="Comic Sans MS" pitchFamily="66" charset="0"/>
            </a:endParaRPr>
          </a:p>
          <a:p>
            <a:pPr marL="914400" indent="-914400" algn="just">
              <a:lnSpc>
                <a:spcPct val="105000"/>
              </a:lnSpc>
              <a:spcBef>
                <a:spcPct val="10000"/>
              </a:spcBef>
              <a:tabLst>
                <a:tab pos="400050" algn="l"/>
              </a:tabLst>
            </a:pPr>
            <a:r>
              <a:rPr lang="en-US">
                <a:latin typeface="Arial" charset="0"/>
              </a:rPr>
              <a:t>	</a:t>
            </a:r>
            <a:r>
              <a:rPr lang="en-US" b="1">
                <a:solidFill>
                  <a:srgbClr val="FF3300"/>
                </a:solidFill>
                <a:latin typeface="Arial" charset="0"/>
                <a:sym typeface="Monotype Sorts" pitchFamily="2" charset="2"/>
              </a:rPr>
              <a:t>	MEMBUNUH ANGGOTA KELOMPOK</a:t>
            </a:r>
          </a:p>
          <a:p>
            <a:pPr marL="914400" indent="-914400" algn="just">
              <a:lnSpc>
                <a:spcPct val="105000"/>
              </a:lnSpc>
              <a:spcBef>
                <a:spcPct val="10000"/>
              </a:spcBef>
              <a:tabLst>
                <a:tab pos="400050" algn="l"/>
              </a:tabLst>
            </a:pPr>
            <a:r>
              <a:rPr lang="en-US" b="1">
                <a:solidFill>
                  <a:srgbClr val="FF3300"/>
                </a:solidFill>
                <a:latin typeface="Arial" charset="0"/>
              </a:rPr>
              <a:t>	</a:t>
            </a:r>
            <a:r>
              <a:rPr lang="en-US" b="1">
                <a:solidFill>
                  <a:srgbClr val="FF3300"/>
                </a:solidFill>
                <a:latin typeface="Arial" charset="0"/>
                <a:sym typeface="Monotype Sorts" pitchFamily="2" charset="2"/>
              </a:rPr>
              <a:t>	MENGAKIBATKAN PENDERITAAN FISIK DAN MENTAL YG BERAT</a:t>
            </a:r>
          </a:p>
          <a:p>
            <a:pPr marL="914400" indent="-914400" algn="just">
              <a:lnSpc>
                <a:spcPct val="105000"/>
              </a:lnSpc>
              <a:spcBef>
                <a:spcPct val="10000"/>
              </a:spcBef>
              <a:tabLst>
                <a:tab pos="400050" algn="l"/>
              </a:tabLst>
            </a:pPr>
            <a:r>
              <a:rPr lang="en-US" b="1">
                <a:solidFill>
                  <a:srgbClr val="FF3300"/>
                </a:solidFill>
                <a:latin typeface="Arial" charset="0"/>
                <a:sym typeface="Monotype Sorts" pitchFamily="2" charset="2"/>
              </a:rPr>
              <a:t>		MENCIPTAKAN KONDISI KEHIDUPAN YG BERAKIBAT KEMUSNAHAN</a:t>
            </a:r>
          </a:p>
          <a:p>
            <a:pPr marL="914400" indent="-914400" algn="just">
              <a:lnSpc>
                <a:spcPct val="105000"/>
              </a:lnSpc>
              <a:spcBef>
                <a:spcPct val="10000"/>
              </a:spcBef>
              <a:tabLst>
                <a:tab pos="400050" algn="l"/>
              </a:tabLst>
            </a:pPr>
            <a:r>
              <a:rPr lang="en-US" b="1">
                <a:solidFill>
                  <a:srgbClr val="FF3300"/>
                </a:solidFill>
                <a:latin typeface="Arial" charset="0"/>
                <a:sym typeface="Monotype Sorts" pitchFamily="2" charset="2"/>
              </a:rPr>
              <a:t>		MENCEGAH KELAHIRAN</a:t>
            </a:r>
          </a:p>
          <a:p>
            <a:pPr marL="914400" indent="-914400" algn="just">
              <a:lnSpc>
                <a:spcPct val="105000"/>
              </a:lnSpc>
              <a:spcBef>
                <a:spcPct val="10000"/>
              </a:spcBef>
              <a:tabLst>
                <a:tab pos="400050" algn="l"/>
              </a:tabLst>
            </a:pPr>
            <a:r>
              <a:rPr lang="en-US" b="1">
                <a:solidFill>
                  <a:srgbClr val="FF3300"/>
                </a:solidFill>
                <a:latin typeface="Arial" charset="0"/>
                <a:sym typeface="Monotype Sorts" pitchFamily="2" charset="2"/>
              </a:rPr>
              <a:t>		MEMINDAHKAN SECARA PAKSA</a:t>
            </a:r>
            <a:r>
              <a:rPr lang="en-US" b="1">
                <a:solidFill>
                  <a:srgbClr val="FF3300"/>
                </a:solidFill>
                <a:latin typeface="Arial" charset="0"/>
              </a:rPr>
              <a:t> 	</a:t>
            </a:r>
            <a:endParaRPr lang="en-US">
              <a:latin typeface="Arial" charset="0"/>
            </a:endParaRPr>
          </a:p>
        </p:txBody>
      </p:sp>
      <p:sp>
        <p:nvSpPr>
          <p:cNvPr id="27652" name="Text Box 4"/>
          <p:cNvSpPr txBox="1">
            <a:spLocks noChangeArrowheads="1"/>
          </p:cNvSpPr>
          <p:nvPr/>
        </p:nvSpPr>
        <p:spPr bwMode="auto">
          <a:xfrm>
            <a:off x="304800" y="563563"/>
            <a:ext cx="6513513" cy="579437"/>
          </a:xfrm>
          <a:prstGeom prst="rect">
            <a:avLst/>
          </a:prstGeom>
          <a:noFill/>
          <a:ln w="9525">
            <a:noFill/>
            <a:miter lim="800000"/>
            <a:headEnd/>
            <a:tailEnd/>
          </a:ln>
          <a:effectLst/>
        </p:spPr>
        <p:txBody>
          <a:bodyPr wrap="none">
            <a:spAutoFit/>
          </a:bodyPr>
          <a:lstStyle/>
          <a:p>
            <a:r>
              <a:rPr lang="en-US" sz="3200" b="1">
                <a:solidFill>
                  <a:schemeClr val="accent2"/>
                </a:solidFill>
                <a:latin typeface="Arial Black" pitchFamily="34" charset="0"/>
              </a:rPr>
              <a:t>PELANGGARAN HAM BERAT</a:t>
            </a:r>
          </a:p>
        </p:txBody>
      </p:sp>
      <p:sp>
        <p:nvSpPr>
          <p:cNvPr id="27656" name="Text Box 8"/>
          <p:cNvSpPr txBox="1">
            <a:spLocks noChangeArrowheads="1"/>
          </p:cNvSpPr>
          <p:nvPr/>
        </p:nvSpPr>
        <p:spPr bwMode="auto">
          <a:xfrm>
            <a:off x="8366125" y="6286500"/>
            <a:ext cx="412750" cy="366713"/>
          </a:xfrm>
          <a:prstGeom prst="rect">
            <a:avLst/>
          </a:prstGeom>
          <a:noFill/>
          <a:ln w="9525">
            <a:noFill/>
            <a:miter lim="800000"/>
            <a:headEnd/>
            <a:tailEnd/>
          </a:ln>
          <a:effectLst/>
        </p:spPr>
        <p:txBody>
          <a:bodyPr wrap="none">
            <a:spAutoFit/>
          </a:bodyPr>
          <a:lstStyle/>
          <a:p>
            <a:r>
              <a:rPr lang="en-US" sz="1800"/>
              <a:t>16</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7652"/>
                                        </p:tgtEl>
                                        <p:attrNameLst>
                                          <p:attrName>style.visibility</p:attrName>
                                        </p:attrNameLst>
                                      </p:cBhvr>
                                      <p:to>
                                        <p:strVal val="visible"/>
                                      </p:to>
                                    </p:set>
                                    <p:anim calcmode="lin" valueType="num">
                                      <p:cBhvr additive="base">
                                        <p:cTn id="7" dur="500" fill="hold"/>
                                        <p:tgtEl>
                                          <p:spTgt spid="27652"/>
                                        </p:tgtEl>
                                        <p:attrNameLst>
                                          <p:attrName>ppt_x</p:attrName>
                                        </p:attrNameLst>
                                      </p:cBhvr>
                                      <p:tavLst>
                                        <p:tav tm="0">
                                          <p:val>
                                            <p:strVal val="#ppt_x"/>
                                          </p:val>
                                        </p:tav>
                                        <p:tav tm="100000">
                                          <p:val>
                                            <p:strVal val="#ppt_x"/>
                                          </p:val>
                                        </p:tav>
                                      </p:tavLst>
                                    </p:anim>
                                    <p:anim calcmode="lin" valueType="num">
                                      <p:cBhvr additive="base">
                                        <p:cTn id="8" dur="500" fill="hold"/>
                                        <p:tgtEl>
                                          <p:spTgt spid="27652"/>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27651"/>
                                        </p:tgtEl>
                                        <p:attrNameLst>
                                          <p:attrName>style.visibility</p:attrName>
                                        </p:attrNameLst>
                                      </p:cBhvr>
                                      <p:to>
                                        <p:strVal val="visible"/>
                                      </p:to>
                                    </p:set>
                                    <p:anim calcmode="lin" valueType="num">
                                      <p:cBhvr additive="base">
                                        <p:cTn id="12" dur="500" fill="hold"/>
                                        <p:tgtEl>
                                          <p:spTgt spid="27651"/>
                                        </p:tgtEl>
                                        <p:attrNameLst>
                                          <p:attrName>ppt_x</p:attrName>
                                        </p:attrNameLst>
                                      </p:cBhvr>
                                      <p:tavLst>
                                        <p:tav tm="0">
                                          <p:val>
                                            <p:strVal val="1+#ppt_w/2"/>
                                          </p:val>
                                        </p:tav>
                                        <p:tav tm="100000">
                                          <p:val>
                                            <p:strVal val="#ppt_x"/>
                                          </p:val>
                                        </p:tav>
                                      </p:tavLst>
                                    </p:anim>
                                    <p:anim calcmode="lin" valueType="num">
                                      <p:cBhvr additive="base">
                                        <p:cTn id="13" dur="500" fill="hold"/>
                                        <p:tgtEl>
                                          <p:spTgt spid="2765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utoUpdateAnimBg="0"/>
      <p:bldP spid="27652"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772400" cy="5334000"/>
          </a:xfrm>
          <a:solidFill>
            <a:srgbClr val="00FF00"/>
          </a:solidFill>
        </p:spPr>
        <p:txBody>
          <a:bodyPr/>
          <a:lstStyle/>
          <a:p>
            <a:r>
              <a:rPr lang="en-US" dirty="0" smtClean="0"/>
              <a:t>Di Indonesia </a:t>
            </a:r>
            <a:r>
              <a:rPr lang="en-US" dirty="0" err="1" smtClean="0"/>
              <a:t>telah</a:t>
            </a:r>
            <a:r>
              <a:rPr lang="en-US" dirty="0" smtClean="0"/>
              <a:t> </a:t>
            </a:r>
            <a:r>
              <a:rPr lang="en-US" dirty="0" err="1" smtClean="0"/>
              <a:t>terjadi</a:t>
            </a:r>
            <a:r>
              <a:rPr lang="en-US" dirty="0" smtClean="0"/>
              <a:t> </a:t>
            </a:r>
            <a:r>
              <a:rPr lang="en-US" dirty="0" err="1" smtClean="0"/>
              <a:t>degradasi</a:t>
            </a:r>
            <a:r>
              <a:rPr lang="en-US" dirty="0" smtClean="0"/>
              <a:t> </a:t>
            </a:r>
            <a:r>
              <a:rPr lang="en-US" dirty="0" err="1" smtClean="0"/>
              <a:t>dalam</a:t>
            </a:r>
            <a:r>
              <a:rPr lang="en-US" dirty="0" smtClean="0"/>
              <a:t> </a:t>
            </a:r>
            <a:r>
              <a:rPr lang="en-US" dirty="0" err="1" smtClean="0"/>
              <a:t>nilai-nilai</a:t>
            </a:r>
            <a:r>
              <a:rPr lang="en-US" dirty="0" smtClean="0"/>
              <a:t> </a:t>
            </a:r>
            <a:r>
              <a:rPr lang="en-US" dirty="0" err="1" smtClean="0"/>
              <a:t>sosial</a:t>
            </a:r>
            <a:r>
              <a:rPr lang="en-US" dirty="0" smtClean="0"/>
              <a:t>, </a:t>
            </a:r>
            <a:r>
              <a:rPr lang="en-US" dirty="0" err="1" smtClean="0"/>
              <a:t>budaya</a:t>
            </a:r>
            <a:r>
              <a:rPr lang="en-US" dirty="0" smtClean="0"/>
              <a:t> </a:t>
            </a:r>
            <a:r>
              <a:rPr lang="en-US" dirty="0" err="1" smtClean="0"/>
              <a:t>dan</a:t>
            </a:r>
            <a:r>
              <a:rPr lang="en-US" dirty="0" smtClean="0"/>
              <a:t> agama. </a:t>
            </a:r>
            <a:r>
              <a:rPr lang="en-US" dirty="0" err="1" smtClean="0"/>
              <a:t>Sifat-sifat</a:t>
            </a:r>
            <a:r>
              <a:rPr lang="en-US" dirty="0" smtClean="0"/>
              <a:t> </a:t>
            </a:r>
            <a:r>
              <a:rPr lang="en-US" dirty="0" err="1" smtClean="0"/>
              <a:t>sebagai</a:t>
            </a:r>
            <a:r>
              <a:rPr lang="en-US" dirty="0" smtClean="0"/>
              <a:t> </a:t>
            </a:r>
            <a:r>
              <a:rPr lang="en-US" dirty="0" err="1" smtClean="0"/>
              <a:t>bangsa</a:t>
            </a:r>
            <a:r>
              <a:rPr lang="en-US" dirty="0" smtClean="0"/>
              <a:t> yang </a:t>
            </a:r>
            <a:r>
              <a:rPr lang="en-US" dirty="0" err="1" smtClean="0"/>
              <a:t>ramah</a:t>
            </a:r>
            <a:r>
              <a:rPr lang="en-US" dirty="0" smtClean="0"/>
              <a:t>, </a:t>
            </a:r>
            <a:r>
              <a:rPr lang="en-US" dirty="0" err="1" smtClean="0"/>
              <a:t>rukun</a:t>
            </a:r>
            <a:r>
              <a:rPr lang="en-US" dirty="0" smtClean="0"/>
              <a:t>,  </a:t>
            </a:r>
            <a:r>
              <a:rPr lang="en-US" dirty="0" err="1" smtClean="0"/>
              <a:t>berjiwa</a:t>
            </a:r>
            <a:r>
              <a:rPr lang="en-US" dirty="0" smtClean="0"/>
              <a:t> </a:t>
            </a:r>
            <a:r>
              <a:rPr lang="en-US" dirty="0" err="1" smtClean="0"/>
              <a:t>gotong</a:t>
            </a:r>
            <a:r>
              <a:rPr lang="en-US" dirty="0" smtClean="0"/>
              <a:t> </a:t>
            </a:r>
            <a:r>
              <a:rPr lang="en-US" dirty="0" err="1" smtClean="0"/>
              <a:t>royong</a:t>
            </a:r>
            <a:r>
              <a:rPr lang="en-US" dirty="0" smtClean="0"/>
              <a:t> </a:t>
            </a:r>
            <a:r>
              <a:rPr lang="en-US" dirty="0" err="1" smtClean="0"/>
              <a:t>telah</a:t>
            </a:r>
            <a:r>
              <a:rPr lang="en-US" dirty="0" smtClean="0"/>
              <a:t> </a:t>
            </a:r>
            <a:r>
              <a:rPr lang="en-US" dirty="0" err="1" smtClean="0"/>
              <a:t>luntur</a:t>
            </a:r>
            <a:r>
              <a:rPr lang="en-US" dirty="0" smtClean="0"/>
              <a:t>                 </a:t>
            </a:r>
            <a:r>
              <a:rPr lang="en-US" dirty="0" err="1" smtClean="0"/>
              <a:t>menjadi</a:t>
            </a:r>
            <a:r>
              <a:rPr lang="en-US" dirty="0" smtClean="0"/>
              <a:t> </a:t>
            </a:r>
            <a:r>
              <a:rPr lang="en-US" dirty="0" err="1" smtClean="0"/>
              <a:t>bangsa</a:t>
            </a:r>
            <a:r>
              <a:rPr lang="en-US" dirty="0" smtClean="0"/>
              <a:t> yang  </a:t>
            </a:r>
            <a:r>
              <a:rPr lang="en-US" dirty="0" err="1" smtClean="0"/>
              <a:t>menampilkan</a:t>
            </a:r>
            <a:r>
              <a:rPr lang="en-US" dirty="0" smtClean="0"/>
              <a:t> </a:t>
            </a:r>
            <a:r>
              <a:rPr lang="en-US" dirty="0" err="1" smtClean="0"/>
              <a:t>kekerasan</a:t>
            </a:r>
            <a:r>
              <a:rPr lang="en-US" dirty="0" smtClean="0"/>
              <a:t>, </a:t>
            </a:r>
            <a:r>
              <a:rPr lang="en-US" dirty="0" err="1" smtClean="0"/>
              <a:t>melanggar</a:t>
            </a:r>
            <a:r>
              <a:rPr lang="en-US" dirty="0" smtClean="0"/>
              <a:t> HAM.</a:t>
            </a:r>
          </a:p>
          <a:p>
            <a:r>
              <a:rPr lang="en-US" dirty="0" err="1" smtClean="0"/>
              <a:t>Kondisi</a:t>
            </a:r>
            <a:r>
              <a:rPr lang="en-US" dirty="0" smtClean="0"/>
              <a:t> </a:t>
            </a:r>
            <a:r>
              <a:rPr lang="en-US" dirty="0" err="1" smtClean="0"/>
              <a:t>ini</a:t>
            </a:r>
            <a:r>
              <a:rPr lang="en-US" dirty="0" smtClean="0"/>
              <a:t> </a:t>
            </a:r>
            <a:r>
              <a:rPr lang="en-US" dirty="0" err="1" smtClean="0"/>
              <a:t>dipahami</a:t>
            </a:r>
            <a:r>
              <a:rPr lang="en-US" dirty="0" smtClean="0"/>
              <a:t> </a:t>
            </a:r>
            <a:r>
              <a:rPr lang="en-US" dirty="0" err="1" smtClean="0"/>
              <a:t>sebagai</a:t>
            </a:r>
            <a:r>
              <a:rPr lang="en-US" dirty="0" smtClean="0"/>
              <a:t> </a:t>
            </a:r>
            <a:r>
              <a:rPr lang="en-US" dirty="0" err="1" smtClean="0"/>
              <a:t>akibat</a:t>
            </a:r>
            <a:r>
              <a:rPr lang="en-US" dirty="0" smtClean="0"/>
              <a:t> </a:t>
            </a:r>
            <a:r>
              <a:rPr lang="en-US" dirty="0" err="1" smtClean="0"/>
              <a:t>dari</a:t>
            </a:r>
            <a:r>
              <a:rPr lang="en-US" dirty="0" smtClean="0"/>
              <a:t> </a:t>
            </a:r>
            <a:r>
              <a:rPr lang="en-US" dirty="0" err="1" smtClean="0"/>
              <a:t>berbagai</a:t>
            </a:r>
            <a:r>
              <a:rPr lang="en-US" dirty="0" smtClean="0"/>
              <a:t> </a:t>
            </a:r>
            <a:r>
              <a:rPr lang="en-US" dirty="0" err="1" smtClean="0"/>
              <a:t>akumulasi</a:t>
            </a:r>
            <a:r>
              <a:rPr lang="en-US" dirty="0" smtClean="0"/>
              <a:t> </a:t>
            </a:r>
            <a:r>
              <a:rPr lang="en-US" dirty="0" err="1" smtClean="0"/>
              <a:t>persoalan</a:t>
            </a:r>
            <a:r>
              <a:rPr lang="en-US" dirty="0" smtClean="0"/>
              <a:t> </a:t>
            </a:r>
            <a:r>
              <a:rPr lang="en-US" dirty="0" err="1" smtClean="0"/>
              <a:t>kehidupan</a:t>
            </a:r>
            <a:r>
              <a:rPr lang="en-US" dirty="0" smtClean="0"/>
              <a:t> </a:t>
            </a:r>
            <a:r>
              <a:rPr lang="en-US" dirty="0" err="1" smtClean="0"/>
              <a:t>bangsa</a:t>
            </a:r>
            <a:r>
              <a:rPr lang="en-US" dirty="0" smtClean="0"/>
              <a: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2"/>
          <p:cNvSpPr>
            <a:spLocks noChangeArrowheads="1"/>
          </p:cNvSpPr>
          <p:nvPr/>
        </p:nvSpPr>
        <p:spPr bwMode="auto">
          <a:xfrm>
            <a:off x="85725" y="114300"/>
            <a:ext cx="8915400" cy="6629400"/>
          </a:xfrm>
          <a:prstGeom prst="plaque">
            <a:avLst>
              <a:gd name="adj" fmla="val 2157"/>
            </a:avLst>
          </a:prstGeom>
          <a:solidFill>
            <a:schemeClr val="accent2"/>
          </a:solidFill>
          <a:ln w="9525">
            <a:solidFill>
              <a:schemeClr val="tx1"/>
            </a:solidFill>
            <a:miter lim="800000"/>
            <a:headEnd/>
            <a:tailEnd/>
          </a:ln>
          <a:effectLst/>
        </p:spPr>
        <p:txBody>
          <a:bodyPr wrap="none" anchor="ctr"/>
          <a:lstStyle/>
          <a:p>
            <a:pPr algn="ctr"/>
            <a:r>
              <a:rPr lang="en-US" sz="1800"/>
              <a:t>17</a:t>
            </a:r>
          </a:p>
        </p:txBody>
      </p:sp>
      <p:sp>
        <p:nvSpPr>
          <p:cNvPr id="10243" name="Text Box 3"/>
          <p:cNvSpPr txBox="1">
            <a:spLocks noChangeArrowheads="1"/>
          </p:cNvSpPr>
          <p:nvPr/>
        </p:nvSpPr>
        <p:spPr bwMode="auto">
          <a:xfrm>
            <a:off x="381000" y="238125"/>
            <a:ext cx="8321675" cy="6135688"/>
          </a:xfrm>
          <a:prstGeom prst="rect">
            <a:avLst/>
          </a:prstGeom>
          <a:noFill/>
          <a:ln w="9525">
            <a:noFill/>
            <a:miter lim="800000"/>
            <a:headEnd/>
            <a:tailEnd/>
          </a:ln>
          <a:effectLst/>
        </p:spPr>
        <p:txBody>
          <a:bodyPr>
            <a:spAutoFit/>
          </a:bodyPr>
          <a:lstStyle/>
          <a:p>
            <a:pPr marL="222250" indent="-222250" algn="just">
              <a:lnSpc>
                <a:spcPct val="110000"/>
              </a:lnSpc>
              <a:spcBef>
                <a:spcPct val="55000"/>
              </a:spcBef>
            </a:pPr>
            <a:r>
              <a:rPr lang="en-US" sz="2400">
                <a:solidFill>
                  <a:srgbClr val="FFFF00"/>
                </a:solidFill>
                <a:latin typeface="Arial Black" pitchFamily="34" charset="0"/>
              </a:rPr>
              <a:t>“ KEJAHATAN THD KEMANUSIAAN “</a:t>
            </a:r>
          </a:p>
          <a:p>
            <a:pPr marL="222250" indent="-222250" algn="just">
              <a:lnSpc>
                <a:spcPct val="110000"/>
              </a:lnSpc>
              <a:spcBef>
                <a:spcPct val="55000"/>
              </a:spcBef>
            </a:pPr>
            <a:r>
              <a:rPr lang="en-US" sz="2400">
                <a:solidFill>
                  <a:srgbClr val="FFFF00"/>
                </a:solidFill>
                <a:latin typeface="Arial Black" pitchFamily="34" charset="0"/>
              </a:rPr>
              <a:t>  </a:t>
            </a:r>
            <a:r>
              <a:rPr lang="en-US" sz="1800">
                <a:solidFill>
                  <a:srgbClr val="FFFF00"/>
                </a:solidFill>
                <a:latin typeface="Arial Black" pitchFamily="34" charset="0"/>
              </a:rPr>
              <a:t>SERANGAN MELUAS/SISTEMATIK YG DI KETAHUINYA BAHWA SERANGAN TERSEBUT DITUJUKAN SCR LANGSUNG THD PENDD SIPIL, BERUPA :</a:t>
            </a:r>
          </a:p>
          <a:p>
            <a:pPr marL="222250" indent="-222250" algn="just">
              <a:spcBef>
                <a:spcPct val="30000"/>
              </a:spcBef>
            </a:pPr>
            <a:r>
              <a:rPr lang="en-US">
                <a:latin typeface="Arial Black" pitchFamily="34" charset="0"/>
              </a:rPr>
              <a:t>	</a:t>
            </a:r>
            <a:r>
              <a:rPr lang="en-US" sz="1800">
                <a:solidFill>
                  <a:schemeClr val="bg1"/>
                </a:solidFill>
                <a:latin typeface="Arial Black" pitchFamily="34" charset="0"/>
                <a:sym typeface="Monotype Sorts" pitchFamily="2" charset="2"/>
              </a:rPr>
              <a:t>	PEMBUNUHAN</a:t>
            </a:r>
          </a:p>
          <a:p>
            <a:pPr marL="222250" indent="-222250" algn="just">
              <a:spcBef>
                <a:spcPct val="30000"/>
              </a:spcBef>
            </a:pPr>
            <a:r>
              <a:rPr lang="en-US" sz="1800">
                <a:solidFill>
                  <a:schemeClr val="bg1"/>
                </a:solidFill>
                <a:latin typeface="Arial Black" pitchFamily="34" charset="0"/>
              </a:rPr>
              <a:t>	</a:t>
            </a:r>
            <a:r>
              <a:rPr lang="en-US" sz="1800">
                <a:solidFill>
                  <a:schemeClr val="bg1"/>
                </a:solidFill>
                <a:latin typeface="Arial Black" pitchFamily="34" charset="0"/>
                <a:sym typeface="Monotype Sorts" pitchFamily="2" charset="2"/>
              </a:rPr>
              <a:t>	PEMUSNAHAN</a:t>
            </a:r>
          </a:p>
          <a:p>
            <a:pPr marL="222250" indent="-222250" algn="just">
              <a:spcBef>
                <a:spcPct val="30000"/>
              </a:spcBef>
            </a:pPr>
            <a:r>
              <a:rPr lang="en-US" sz="1800">
                <a:solidFill>
                  <a:schemeClr val="bg1"/>
                </a:solidFill>
                <a:latin typeface="Arial Black" pitchFamily="34" charset="0"/>
                <a:sym typeface="Monotype Sorts" pitchFamily="2" charset="2"/>
              </a:rPr>
              <a:t>		PERBUDAKAN</a:t>
            </a:r>
          </a:p>
          <a:p>
            <a:pPr marL="222250" indent="-222250" algn="just">
              <a:spcBef>
                <a:spcPct val="30000"/>
              </a:spcBef>
            </a:pPr>
            <a:r>
              <a:rPr lang="en-US" sz="1800">
                <a:solidFill>
                  <a:schemeClr val="bg1"/>
                </a:solidFill>
                <a:latin typeface="Arial Black" pitchFamily="34" charset="0"/>
                <a:sym typeface="Monotype Sorts" pitchFamily="2" charset="2"/>
              </a:rPr>
              <a:t>		PENGUSIRAN / PEMINDAHAN PAKSA</a:t>
            </a:r>
          </a:p>
          <a:p>
            <a:pPr marL="222250" indent="-222250" algn="just">
              <a:spcBef>
                <a:spcPct val="30000"/>
              </a:spcBef>
            </a:pPr>
            <a:r>
              <a:rPr lang="en-US" sz="1800">
                <a:solidFill>
                  <a:schemeClr val="bg1"/>
                </a:solidFill>
                <a:latin typeface="Arial Black" pitchFamily="34" charset="0"/>
                <a:sym typeface="Monotype Sorts" pitchFamily="2" charset="2"/>
              </a:rPr>
              <a:t>		MEMINDAHKAN SECARA PAKSA PERAMPASAN  		KEMERDEKAAN / KEBEBASAN FISIK</a:t>
            </a:r>
            <a:r>
              <a:rPr lang="en-US" sz="1800">
                <a:solidFill>
                  <a:schemeClr val="bg1"/>
                </a:solidFill>
                <a:latin typeface="Arial Black" pitchFamily="34" charset="0"/>
              </a:rPr>
              <a:t> </a:t>
            </a:r>
          </a:p>
          <a:p>
            <a:pPr marL="222250" indent="-222250" algn="just">
              <a:spcBef>
                <a:spcPct val="30000"/>
              </a:spcBef>
            </a:pPr>
            <a:r>
              <a:rPr lang="en-US" sz="1800">
                <a:solidFill>
                  <a:schemeClr val="bg1"/>
                </a:solidFill>
                <a:latin typeface="Arial Black" pitchFamily="34" charset="0"/>
              </a:rPr>
              <a:t>	</a:t>
            </a:r>
            <a:r>
              <a:rPr lang="en-US" sz="1800">
                <a:solidFill>
                  <a:schemeClr val="bg1"/>
                </a:solidFill>
                <a:latin typeface="Arial Black" pitchFamily="34" charset="0"/>
                <a:sym typeface="Monotype Sorts" pitchFamily="2" charset="2"/>
              </a:rPr>
              <a:t>	PENYIKSAAN</a:t>
            </a:r>
          </a:p>
          <a:p>
            <a:pPr marL="222250" indent="-222250" algn="just">
              <a:spcBef>
                <a:spcPct val="30000"/>
              </a:spcBef>
            </a:pPr>
            <a:r>
              <a:rPr lang="en-US" sz="1800">
                <a:solidFill>
                  <a:schemeClr val="bg1"/>
                </a:solidFill>
                <a:latin typeface="Arial Black" pitchFamily="34" charset="0"/>
                <a:sym typeface="Monotype Sorts" pitchFamily="2" charset="2"/>
              </a:rPr>
              <a:t>		PERKOSAAN, PERBUDAKAN SEKSUAL, PELACURAN SCR 	PAKSA, ATAU BENTUK-BENTUK KEKERASAN SEKSUAL 	LAIN YG SETARA</a:t>
            </a:r>
          </a:p>
          <a:p>
            <a:pPr marL="222250" indent="-222250" algn="just">
              <a:spcBef>
                <a:spcPct val="30000"/>
              </a:spcBef>
            </a:pPr>
            <a:r>
              <a:rPr lang="en-US" sz="1800">
                <a:solidFill>
                  <a:schemeClr val="bg1"/>
                </a:solidFill>
                <a:latin typeface="Arial Black" pitchFamily="34" charset="0"/>
                <a:sym typeface="Monotype Sorts" pitchFamily="2" charset="2"/>
              </a:rPr>
              <a:t>		PENGANIAYAAN</a:t>
            </a:r>
          </a:p>
          <a:p>
            <a:pPr marL="222250" indent="-222250" algn="just">
              <a:spcBef>
                <a:spcPct val="30000"/>
              </a:spcBef>
            </a:pPr>
            <a:r>
              <a:rPr lang="en-US" sz="1800">
                <a:solidFill>
                  <a:schemeClr val="bg1"/>
                </a:solidFill>
                <a:latin typeface="Arial Black" pitchFamily="34" charset="0"/>
                <a:sym typeface="Monotype Sorts" pitchFamily="2" charset="2"/>
              </a:rPr>
              <a:t>		PENGHILANGAN ORANG SCR PAKSA</a:t>
            </a:r>
          </a:p>
          <a:p>
            <a:pPr marL="222250" indent="-222250" algn="just">
              <a:spcBef>
                <a:spcPct val="30000"/>
              </a:spcBef>
            </a:pPr>
            <a:r>
              <a:rPr lang="en-US" sz="1800">
                <a:solidFill>
                  <a:schemeClr val="bg1"/>
                </a:solidFill>
                <a:latin typeface="Arial Black" pitchFamily="34" charset="0"/>
                <a:sym typeface="Monotype Sorts" pitchFamily="2" charset="2"/>
              </a:rPr>
              <a:t>		KEJAHATAN APARTHEID</a:t>
            </a:r>
            <a:r>
              <a:rPr lang="en-US" sz="1800">
                <a:solidFill>
                  <a:schemeClr val="bg1"/>
                </a:solidFill>
                <a:latin typeface="Arial Black" pitchFamily="34" charset="0"/>
              </a:rPr>
              <a:t> 	</a:t>
            </a:r>
          </a:p>
        </p:txBody>
      </p:sp>
      <p:sp>
        <p:nvSpPr>
          <p:cNvPr id="10245" name="Text Box 5"/>
          <p:cNvSpPr txBox="1">
            <a:spLocks noChangeArrowheads="1"/>
          </p:cNvSpPr>
          <p:nvPr/>
        </p:nvSpPr>
        <p:spPr bwMode="auto">
          <a:xfrm>
            <a:off x="8137525" y="6286500"/>
            <a:ext cx="412750" cy="366713"/>
          </a:xfrm>
          <a:prstGeom prst="rect">
            <a:avLst/>
          </a:prstGeom>
          <a:noFill/>
          <a:ln w="9525">
            <a:noFill/>
            <a:miter lim="800000"/>
            <a:headEnd/>
            <a:tailEnd/>
          </a:ln>
          <a:effectLst/>
        </p:spPr>
        <p:txBody>
          <a:bodyPr wrap="none">
            <a:spAutoFit/>
          </a:bodyPr>
          <a:lstStyle/>
          <a:p>
            <a:r>
              <a:rPr lang="en-US" sz="1800"/>
              <a:t>17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0243"/>
                                        </p:tgtEl>
                                        <p:attrNameLst>
                                          <p:attrName>style.visibility</p:attrName>
                                        </p:attrNameLst>
                                      </p:cBhvr>
                                      <p:to>
                                        <p:strVal val="visible"/>
                                      </p:to>
                                    </p:set>
                                    <p:anim calcmode="lin" valueType="num">
                                      <p:cBhvr additive="base">
                                        <p:cTn id="7" dur="500" fill="hold"/>
                                        <p:tgtEl>
                                          <p:spTgt spid="10243"/>
                                        </p:tgtEl>
                                        <p:attrNameLst>
                                          <p:attrName>ppt_x</p:attrName>
                                        </p:attrNameLst>
                                      </p:cBhvr>
                                      <p:tavLst>
                                        <p:tav tm="0">
                                          <p:val>
                                            <p:strVal val="1+#ppt_w/2"/>
                                          </p:val>
                                        </p:tav>
                                        <p:tav tm="100000">
                                          <p:val>
                                            <p:strVal val="#ppt_x"/>
                                          </p:val>
                                        </p:tav>
                                      </p:tavLst>
                                    </p:anim>
                                    <p:anim calcmode="lin" valueType="num">
                                      <p:cBhvr additive="base">
                                        <p:cTn id="8" dur="500" fill="hold"/>
                                        <p:tgtEl>
                                          <p:spTgt spid="10243"/>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AutoShape 2" descr="Green marble"/>
          <p:cNvSpPr>
            <a:spLocks noChangeArrowheads="1"/>
          </p:cNvSpPr>
          <p:nvPr/>
        </p:nvSpPr>
        <p:spPr bwMode="auto">
          <a:xfrm>
            <a:off x="85725" y="114300"/>
            <a:ext cx="8915400" cy="6629400"/>
          </a:xfrm>
          <a:prstGeom prst="plaque">
            <a:avLst>
              <a:gd name="adj" fmla="val 2157"/>
            </a:avLst>
          </a:prstGeom>
          <a:blipFill dpi="0" rotWithShape="0">
            <a:blip r:embed="rId2"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11269" name="Text Box 5"/>
          <p:cNvSpPr txBox="1">
            <a:spLocks noChangeArrowheads="1"/>
          </p:cNvSpPr>
          <p:nvPr/>
        </p:nvSpPr>
        <p:spPr bwMode="auto">
          <a:xfrm>
            <a:off x="441325" y="1166813"/>
            <a:ext cx="8321675" cy="5313362"/>
          </a:xfrm>
          <a:prstGeom prst="rect">
            <a:avLst/>
          </a:prstGeom>
          <a:noFill/>
          <a:ln w="9525">
            <a:noFill/>
            <a:miter lim="800000"/>
            <a:headEnd/>
            <a:tailEnd/>
          </a:ln>
          <a:effectLst/>
        </p:spPr>
        <p:txBody>
          <a:bodyPr>
            <a:spAutoFit/>
          </a:bodyPr>
          <a:lstStyle/>
          <a:p>
            <a:pPr marL="342900" indent="-342900" algn="just">
              <a:lnSpc>
                <a:spcPct val="90000"/>
              </a:lnSpc>
              <a:spcBef>
                <a:spcPct val="55000"/>
              </a:spcBef>
              <a:tabLst>
                <a:tab pos="685800" algn="l"/>
              </a:tabLst>
            </a:pPr>
            <a:r>
              <a:rPr lang="en-US" sz="4800" b="1" dirty="0">
                <a:solidFill>
                  <a:schemeClr val="bg1"/>
                </a:solidFill>
                <a:latin typeface="Arial Narrow" pitchFamily="34" charset="0"/>
              </a:rPr>
              <a:t>TUJUAN :</a:t>
            </a:r>
            <a:endParaRPr lang="en-US" sz="4000" b="1" dirty="0">
              <a:solidFill>
                <a:srgbClr val="FF3300"/>
              </a:solidFill>
              <a:latin typeface="Arial Narrow" pitchFamily="34" charset="0"/>
            </a:endParaRPr>
          </a:p>
          <a:p>
            <a:pPr marL="746125" indent="-746125" algn="just">
              <a:lnSpc>
                <a:spcPct val="90000"/>
              </a:lnSpc>
              <a:spcBef>
                <a:spcPct val="55000"/>
              </a:spcBef>
              <a:tabLst>
                <a:tab pos="685800" algn="l"/>
              </a:tabLst>
            </a:pPr>
            <a:r>
              <a:rPr lang="en-US" sz="2800" b="1" dirty="0">
                <a:solidFill>
                  <a:srgbClr val="FFFF00"/>
                </a:solidFill>
                <a:latin typeface="Arial Narrow" pitchFamily="34" charset="0"/>
                <a:sym typeface="Monotype Sorts" pitchFamily="2" charset="2"/>
              </a:rPr>
              <a:t>	MENGEMBANGKAN KONDISI YG KONDUSIF BAGI PELAKSANAAN HAM SESUAI </a:t>
            </a:r>
            <a:r>
              <a:rPr lang="en-US" sz="4000" b="1" dirty="0">
                <a:solidFill>
                  <a:srgbClr val="FFFF00"/>
                </a:solidFill>
                <a:latin typeface="Arial Narrow" pitchFamily="34" charset="0"/>
                <a:sym typeface="Monotype Sorts" pitchFamily="2" charset="2"/>
              </a:rPr>
              <a:t>P</a:t>
            </a:r>
            <a:r>
              <a:rPr lang="en-US" sz="2800" b="1" dirty="0">
                <a:solidFill>
                  <a:srgbClr val="FFFF00"/>
                </a:solidFill>
                <a:latin typeface="Arial Narrow" pitchFamily="34" charset="0"/>
                <a:sym typeface="Monotype Sorts" pitchFamily="2" charset="2"/>
              </a:rPr>
              <a:t>ANCASILA, UUD 1945, PIAGAM PBB DAN </a:t>
            </a:r>
            <a:r>
              <a:rPr lang="en-US" sz="2800" b="1" dirty="0" smtClean="0">
                <a:solidFill>
                  <a:srgbClr val="FFFF00"/>
                </a:solidFill>
                <a:latin typeface="Arial Narrow" pitchFamily="34" charset="0"/>
                <a:sym typeface="Monotype Sorts" pitchFamily="2" charset="2"/>
              </a:rPr>
              <a:t> HUKUM INTERNASIONAL</a:t>
            </a:r>
            <a:endParaRPr lang="en-US" sz="2800" b="1" dirty="0">
              <a:solidFill>
                <a:srgbClr val="FFFF00"/>
              </a:solidFill>
              <a:latin typeface="Arial Narrow" pitchFamily="34" charset="0"/>
              <a:sym typeface="Monotype Sorts" pitchFamily="2" charset="2"/>
            </a:endParaRPr>
          </a:p>
          <a:p>
            <a:pPr marL="698500" indent="-698500" algn="just">
              <a:lnSpc>
                <a:spcPct val="90000"/>
              </a:lnSpc>
              <a:spcBef>
                <a:spcPct val="55000"/>
              </a:spcBef>
              <a:tabLst>
                <a:tab pos="685800" algn="l"/>
              </a:tabLst>
            </a:pPr>
            <a:r>
              <a:rPr lang="en-US" sz="2800" b="1" dirty="0">
                <a:solidFill>
                  <a:srgbClr val="FFFF00"/>
                </a:solidFill>
                <a:latin typeface="Arial Narrow" pitchFamily="34" charset="0"/>
                <a:sym typeface="Monotype Sorts" pitchFamily="2" charset="2"/>
              </a:rPr>
              <a:t>	MENINGKATKAN PERLINDUNGAN DAN PENEGAKAN HAM GUNA</a:t>
            </a:r>
            <a:r>
              <a:rPr lang="en-US" sz="2800" b="1" dirty="0">
                <a:latin typeface="Arial Narrow" pitchFamily="34" charset="0"/>
                <a:sym typeface="Monotype Sorts" pitchFamily="2" charset="2"/>
              </a:rPr>
              <a:t> </a:t>
            </a:r>
            <a:r>
              <a:rPr lang="en-US" sz="2800" b="1" dirty="0">
                <a:solidFill>
                  <a:srgbClr val="FFFF00"/>
                </a:solidFill>
                <a:latin typeface="Arial Narrow" pitchFamily="34" charset="0"/>
                <a:sym typeface="Monotype Sorts" pitchFamily="2" charset="2"/>
              </a:rPr>
              <a:t>:</a:t>
            </a:r>
          </a:p>
          <a:p>
            <a:pPr marL="342900" indent="-342900" algn="just">
              <a:lnSpc>
                <a:spcPct val="90000"/>
              </a:lnSpc>
              <a:spcBef>
                <a:spcPct val="55000"/>
              </a:spcBef>
              <a:tabLst>
                <a:tab pos="685800" algn="l"/>
              </a:tabLst>
            </a:pPr>
            <a:r>
              <a:rPr lang="en-US" sz="2800" b="1" dirty="0">
                <a:latin typeface="Arial Narrow" pitchFamily="34" charset="0"/>
                <a:sym typeface="Monotype Sorts" pitchFamily="2" charset="2"/>
              </a:rPr>
              <a:t>	</a:t>
            </a:r>
            <a:r>
              <a:rPr lang="en-US" sz="2800" b="1" dirty="0">
                <a:solidFill>
                  <a:schemeClr val="bg1"/>
                </a:solidFill>
                <a:latin typeface="Arial Narrow" pitchFamily="34" charset="0"/>
                <a:sym typeface="Monotype Sorts" pitchFamily="2" charset="2"/>
              </a:rPr>
              <a:t>	BERKEMBANGNYA PRIBADI MANUSIA INDONESIA     	SEUTUHNYA</a:t>
            </a:r>
          </a:p>
          <a:p>
            <a:pPr marL="342900" indent="-342900" algn="just">
              <a:lnSpc>
                <a:spcPct val="90000"/>
              </a:lnSpc>
              <a:spcBef>
                <a:spcPct val="55000"/>
              </a:spcBef>
              <a:tabLst>
                <a:tab pos="685800" algn="l"/>
              </a:tabLst>
            </a:pPr>
            <a:r>
              <a:rPr lang="en-US" sz="2800" b="1" dirty="0">
                <a:solidFill>
                  <a:schemeClr val="bg1"/>
                </a:solidFill>
                <a:latin typeface="Arial Narrow" pitchFamily="34" charset="0"/>
                <a:sym typeface="Monotype Sorts" pitchFamily="2" charset="2"/>
              </a:rPr>
              <a:t>		KEMAMPUANNYA BERPARTISIPASI DLM BERBAGAI 	KEHIDUPAN</a:t>
            </a:r>
          </a:p>
        </p:txBody>
      </p:sp>
      <p:sp>
        <p:nvSpPr>
          <p:cNvPr id="11270" name="WordArt 6"/>
          <p:cNvSpPr>
            <a:spLocks noChangeArrowheads="1" noChangeShapeType="1" noTextEdit="1"/>
          </p:cNvSpPr>
          <p:nvPr/>
        </p:nvSpPr>
        <p:spPr bwMode="auto">
          <a:xfrm>
            <a:off x="533400" y="279400"/>
            <a:ext cx="3886200" cy="711200"/>
          </a:xfrm>
          <a:prstGeom prst="rect">
            <a:avLst/>
          </a:prstGeom>
        </p:spPr>
        <p:txBody>
          <a:bodyPr wrap="none" fromWordArt="1">
            <a:prstTxWarp prst="textWave2">
              <a:avLst>
                <a:gd name="adj1" fmla="val 13005"/>
                <a:gd name="adj2" fmla="val 0"/>
              </a:avLst>
            </a:prstTxWarp>
            <a:scene3d>
              <a:camera prst="legacyObliqueTopLeft"/>
              <a:lightRig rig="legacyNormal3" dir="r"/>
            </a:scene3d>
            <a:sp3d extrusionH="201600" prstMaterial="legacyMatte">
              <a:extrusionClr>
                <a:srgbClr val="0066CC"/>
              </a:extrusionClr>
            </a:sp3d>
          </a:bodyPr>
          <a:lstStyle/>
          <a:p>
            <a:pPr algn="ctr"/>
            <a:r>
              <a:rPr lang="en-US" sz="3600" kern="10">
                <a:ln w="9525">
                  <a:round/>
                  <a:headEnd/>
                  <a:tailEnd/>
                </a:ln>
                <a:gradFill rotWithShape="0">
                  <a:gsLst>
                    <a:gs pos="0">
                      <a:srgbClr val="FFFFCC"/>
                    </a:gs>
                    <a:gs pos="100000">
                      <a:srgbClr val="FF9999"/>
                    </a:gs>
                  </a:gsLst>
                  <a:lin ang="5400000" scaled="1"/>
                </a:gradFill>
                <a:latin typeface="Arial Black"/>
              </a:rPr>
              <a:t>KOMNAS HAM</a:t>
            </a:r>
          </a:p>
        </p:txBody>
      </p:sp>
      <p:sp>
        <p:nvSpPr>
          <p:cNvPr id="11272" name="Text Box 8"/>
          <p:cNvSpPr txBox="1">
            <a:spLocks noChangeArrowheads="1"/>
          </p:cNvSpPr>
          <p:nvPr/>
        </p:nvSpPr>
        <p:spPr bwMode="auto">
          <a:xfrm>
            <a:off x="8366125" y="6210300"/>
            <a:ext cx="412750" cy="366713"/>
          </a:xfrm>
          <a:prstGeom prst="rect">
            <a:avLst/>
          </a:prstGeom>
          <a:noFill/>
          <a:ln w="9525">
            <a:noFill/>
            <a:miter lim="800000"/>
            <a:headEnd/>
            <a:tailEnd/>
          </a:ln>
          <a:effectLst/>
        </p:spPr>
        <p:txBody>
          <a:bodyPr wrap="none">
            <a:spAutoFit/>
          </a:bodyPr>
          <a:lstStyle/>
          <a:p>
            <a:r>
              <a:rPr lang="en-US" sz="1800"/>
              <a:t>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270"/>
                                        </p:tgtEl>
                                        <p:attrNameLst>
                                          <p:attrName>style.visibility</p:attrName>
                                        </p:attrNameLst>
                                      </p:cBhvr>
                                      <p:to>
                                        <p:strVal val="visible"/>
                                      </p:to>
                                    </p:set>
                                    <p:animEffect transition="in" filter="wipe(left)">
                                      <p:cBhvr>
                                        <p:cTn id="7" dur="500"/>
                                        <p:tgtEl>
                                          <p:spTgt spid="11270"/>
                                        </p:tgtEl>
                                      </p:cBhvr>
                                    </p:animEffect>
                                  </p:childTnLst>
                                </p:cTn>
                              </p:par>
                            </p:childTnLst>
                          </p:cTn>
                        </p:par>
                        <p:par>
                          <p:cTn id="8" fill="hold">
                            <p:stCondLst>
                              <p:cond delay="500"/>
                            </p:stCondLst>
                            <p:childTnLst>
                              <p:par>
                                <p:cTn id="9" presetID="12" presetClass="entr" presetSubtype="4" fill="hold" grpId="0" nodeType="afterEffect">
                                  <p:stCondLst>
                                    <p:cond delay="0"/>
                                  </p:stCondLst>
                                  <p:childTnLst>
                                    <p:set>
                                      <p:cBhvr>
                                        <p:cTn id="10" dur="1" fill="hold">
                                          <p:stCondLst>
                                            <p:cond delay="0"/>
                                          </p:stCondLst>
                                        </p:cTn>
                                        <p:tgtEl>
                                          <p:spTgt spid="11269"/>
                                        </p:tgtEl>
                                        <p:attrNameLst>
                                          <p:attrName>style.visibility</p:attrName>
                                        </p:attrNameLst>
                                      </p:cBhvr>
                                      <p:to>
                                        <p:strVal val="visible"/>
                                      </p:to>
                                    </p:set>
                                    <p:animEffect transition="in" filter="slide(fromBottom)">
                                      <p:cBhvr>
                                        <p:cTn id="11" dur="500"/>
                                        <p:tgtEl>
                                          <p:spTgt spid="112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9" grpId="0" autoUpdateAnimBg="0"/>
      <p:bldP spid="11270"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AutoShape 2" descr="Green marble"/>
          <p:cNvSpPr>
            <a:spLocks noChangeArrowheads="1"/>
          </p:cNvSpPr>
          <p:nvPr/>
        </p:nvSpPr>
        <p:spPr bwMode="auto">
          <a:xfrm>
            <a:off x="85725" y="114300"/>
            <a:ext cx="8915400" cy="6629400"/>
          </a:xfrm>
          <a:prstGeom prst="plaque">
            <a:avLst>
              <a:gd name="adj" fmla="val 2157"/>
            </a:avLst>
          </a:prstGeom>
          <a:blipFill dpi="0" rotWithShape="0">
            <a:blip r:embed="rId2" cstate="print"/>
            <a:srcRect/>
            <a:tile tx="0" ty="0" sx="100000" sy="100000" flip="none" algn="tl"/>
          </a:blipFill>
          <a:ln w="9525">
            <a:solidFill>
              <a:schemeClr val="tx1"/>
            </a:solidFill>
            <a:miter lim="800000"/>
            <a:headEnd/>
            <a:tailEnd/>
          </a:ln>
          <a:effectLst/>
        </p:spPr>
        <p:txBody>
          <a:bodyPr wrap="none" anchor="ctr"/>
          <a:lstStyle/>
          <a:p>
            <a:pPr algn="ctr"/>
            <a:endParaRPr lang="en-US" sz="1800"/>
          </a:p>
        </p:txBody>
      </p:sp>
      <p:sp>
        <p:nvSpPr>
          <p:cNvPr id="28675" name="Text Box 3"/>
          <p:cNvSpPr txBox="1">
            <a:spLocks noChangeArrowheads="1"/>
          </p:cNvSpPr>
          <p:nvPr/>
        </p:nvSpPr>
        <p:spPr bwMode="auto">
          <a:xfrm>
            <a:off x="441325" y="211138"/>
            <a:ext cx="8321675" cy="6162675"/>
          </a:xfrm>
          <a:prstGeom prst="rect">
            <a:avLst/>
          </a:prstGeom>
          <a:noFill/>
          <a:ln w="9525">
            <a:noFill/>
            <a:miter lim="800000"/>
            <a:headEnd/>
            <a:tailEnd/>
          </a:ln>
          <a:effectLst/>
        </p:spPr>
        <p:txBody>
          <a:bodyPr>
            <a:spAutoFit/>
          </a:bodyPr>
          <a:lstStyle/>
          <a:p>
            <a:pPr algn="just">
              <a:lnSpc>
                <a:spcPct val="90000"/>
              </a:lnSpc>
              <a:spcBef>
                <a:spcPct val="55000"/>
              </a:spcBef>
              <a:tabLst>
                <a:tab pos="457200" algn="l"/>
              </a:tabLst>
            </a:pPr>
            <a:r>
              <a:rPr lang="en-US" sz="4000" b="1">
                <a:solidFill>
                  <a:schemeClr val="bg1"/>
                </a:solidFill>
                <a:latin typeface="Arial Narrow" pitchFamily="34" charset="0"/>
              </a:rPr>
              <a:t>FUNGSI :</a:t>
            </a:r>
          </a:p>
          <a:p>
            <a:pPr algn="just">
              <a:lnSpc>
                <a:spcPct val="90000"/>
              </a:lnSpc>
              <a:spcBef>
                <a:spcPct val="40000"/>
              </a:spcBef>
              <a:tabLst>
                <a:tab pos="457200" algn="l"/>
              </a:tabLst>
            </a:pPr>
            <a:r>
              <a:rPr lang="en-US" sz="2800" b="1">
                <a:solidFill>
                  <a:schemeClr val="bg1"/>
                </a:solidFill>
                <a:latin typeface="Arial Narrow" pitchFamily="34" charset="0"/>
              </a:rPr>
              <a:t>UNTUK MENCAPAI TUJUANNYA KOMNAS HAK LAKSANAKAN FUNGSI :</a:t>
            </a:r>
            <a:endParaRPr lang="en-US" sz="2400" b="1">
              <a:solidFill>
                <a:schemeClr val="bg1"/>
              </a:solidFill>
              <a:latin typeface="Arial Narrow" pitchFamily="34" charset="0"/>
            </a:endParaRPr>
          </a:p>
          <a:p>
            <a:pPr algn="just">
              <a:lnSpc>
                <a:spcPct val="90000"/>
              </a:lnSpc>
              <a:spcBef>
                <a:spcPct val="40000"/>
              </a:spcBef>
              <a:tabLst>
                <a:tab pos="457200" algn="l"/>
              </a:tabLst>
            </a:pPr>
            <a:r>
              <a:rPr lang="en-US" sz="2400" b="1">
                <a:solidFill>
                  <a:srgbClr val="FFFF00"/>
                </a:solidFill>
                <a:latin typeface="Arial Narrow" pitchFamily="34" charset="0"/>
                <a:sym typeface="Monotype Sorts" pitchFamily="2" charset="2"/>
              </a:rPr>
              <a:t>	PENGKAJIAN, PENELITIAN, PENYULUHAN, PEMANTAUAN &amp; 	MEDIASI TTG HAM. </a:t>
            </a:r>
          </a:p>
          <a:p>
            <a:pPr algn="just">
              <a:lnSpc>
                <a:spcPct val="90000"/>
              </a:lnSpc>
              <a:spcBef>
                <a:spcPct val="40000"/>
              </a:spcBef>
              <a:tabLst>
                <a:tab pos="457200" algn="l"/>
              </a:tabLst>
            </a:pPr>
            <a:r>
              <a:rPr lang="en-US" sz="2400" b="1">
                <a:solidFill>
                  <a:srgbClr val="FFFF00"/>
                </a:solidFill>
                <a:latin typeface="Arial Narrow" pitchFamily="34" charset="0"/>
                <a:sym typeface="Monotype Sorts" pitchFamily="2" charset="2"/>
              </a:rPr>
              <a:t>	PEMANTAUAN, TUGAS &amp; WEWENANG :</a:t>
            </a:r>
          </a:p>
          <a:p>
            <a:pPr algn="just">
              <a:lnSpc>
                <a:spcPct val="90000"/>
              </a:lnSpc>
              <a:spcBef>
                <a:spcPct val="20000"/>
              </a:spcBef>
              <a:tabLst>
                <a:tab pos="457200" algn="l"/>
              </a:tabLst>
            </a:pPr>
            <a:r>
              <a:rPr lang="en-US" sz="2800" b="1">
                <a:latin typeface="Arial Narrow" pitchFamily="34" charset="0"/>
                <a:sym typeface="Monotype Sorts" pitchFamily="2" charset="2"/>
              </a:rPr>
              <a:t>	</a:t>
            </a:r>
            <a:r>
              <a:rPr lang="en-US" b="1">
                <a:solidFill>
                  <a:schemeClr val="bg1"/>
                </a:solidFill>
                <a:latin typeface="Arial Narrow" pitchFamily="34" charset="0"/>
                <a:sym typeface="Monotype Sorts" pitchFamily="2" charset="2"/>
              </a:rPr>
              <a:t>	PENGAMATAN PELAKSANAAN &amp; HAM BUAT LAPORAN.</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LIDIK &amp; RIKSA TERHADAP PERISTIWA DI MASY. BERDASARKAN 		SIFAT &amp; YG DIDUGA TERDAPAT GAR HAM.</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PEMANGGILAN UTK DPT KAT TERHADAP PENGADUAN/ KORBAN, 		PIHAK YANG DIADUKAN.</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PEMANGGILAN SAKSI</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TINJAUAN TEMPAT KEJADIAN</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PANGGIL PIHAK TERKAIT</a:t>
            </a:r>
          </a:p>
          <a:p>
            <a:pPr algn="just">
              <a:lnSpc>
                <a:spcPct val="90000"/>
              </a:lnSpc>
              <a:spcBef>
                <a:spcPct val="20000"/>
              </a:spcBef>
              <a:tabLst>
                <a:tab pos="457200" algn="l"/>
              </a:tabLst>
            </a:pPr>
            <a:r>
              <a:rPr lang="en-US" b="1">
                <a:solidFill>
                  <a:schemeClr val="bg1"/>
                </a:solidFill>
                <a:latin typeface="Arial Narrow" pitchFamily="34" charset="0"/>
                <a:sym typeface="Monotype Sorts" pitchFamily="2" charset="2"/>
              </a:rPr>
              <a:t>		BERI PENDAPAT BERDASARKAN BERSETUJUAN KANTOR 			PENGADILAN THD PERKAM YG DLM PROSES PERADILAN. </a:t>
            </a:r>
          </a:p>
        </p:txBody>
      </p:sp>
      <p:sp>
        <p:nvSpPr>
          <p:cNvPr id="28678" name="Text Box 6"/>
          <p:cNvSpPr txBox="1">
            <a:spLocks noChangeArrowheads="1"/>
          </p:cNvSpPr>
          <p:nvPr/>
        </p:nvSpPr>
        <p:spPr bwMode="auto">
          <a:xfrm>
            <a:off x="8213725" y="6362700"/>
            <a:ext cx="412750" cy="366713"/>
          </a:xfrm>
          <a:prstGeom prst="rect">
            <a:avLst/>
          </a:prstGeom>
          <a:noFill/>
          <a:ln w="9525">
            <a:noFill/>
            <a:miter lim="800000"/>
            <a:headEnd/>
            <a:tailEnd/>
          </a:ln>
          <a:effectLst/>
        </p:spPr>
        <p:txBody>
          <a:bodyPr wrap="none">
            <a:spAutoFit/>
          </a:bodyPr>
          <a:lstStyle/>
          <a:p>
            <a:r>
              <a:rPr lang="en-US" sz="1800"/>
              <a:t>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4" fill="hold" grpId="0" nodeType="after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slide(fromBottom)">
                                      <p:cBhvr>
                                        <p:cTn id="7"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5301" name="Picture 5" descr="User avatar"/>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5303" name="WordArt 7"/>
          <p:cNvSpPr>
            <a:spLocks noChangeArrowheads="1" noChangeShapeType="1" noTextEdit="1"/>
          </p:cNvSpPr>
          <p:nvPr/>
        </p:nvSpPr>
        <p:spPr bwMode="auto">
          <a:xfrm>
            <a:off x="2057400" y="2057400"/>
            <a:ext cx="4676775" cy="2362200"/>
          </a:xfrm>
          <a:prstGeom prst="rect">
            <a:avLst/>
          </a:prstGeom>
        </p:spPr>
        <p:txBody>
          <a:bodyPr spcFirstLastPara="1" wrap="none" fromWordArt="1">
            <a:prstTxWarp prst="textArchUp">
              <a:avLst>
                <a:gd name="adj" fmla="val 10800000"/>
              </a:avLst>
            </a:prstTxWarp>
          </a:bodyPr>
          <a:lstStyle/>
          <a:p>
            <a:pPr algn="ctr"/>
            <a:r>
              <a:rPr lang="en-US" sz="6600" kern="10" dirty="0">
                <a:ln w="9525">
                  <a:solidFill>
                    <a:schemeClr val="accent2"/>
                  </a:solidFill>
                  <a:round/>
                  <a:headEnd/>
                  <a:tailEnd/>
                </a:ln>
                <a:solidFill>
                  <a:srgbClr val="00FF00"/>
                </a:solidFill>
                <a:latin typeface="Arial Black"/>
              </a:rPr>
              <a:t>TERIMA KASIH</a:t>
            </a:r>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bwMode="auto">
          <a:xfrm>
            <a:off x="2590800" y="381000"/>
            <a:ext cx="3276600" cy="1295400"/>
          </a:xfrm>
          <a:prstGeom prst="ellipse">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b="1" dirty="0" smtClean="0"/>
              <a:t>STOP  JANGAN DITERUSKAN !</a:t>
            </a:r>
            <a:endParaRPr kumimoji="0" lang="en-US" sz="2000" b="1" i="0" u="none" strike="noStrike" cap="none" normalizeH="0" baseline="0" dirty="0" smtClean="0">
              <a:ln>
                <a:noFill/>
              </a:ln>
              <a:solidFill>
                <a:schemeClr val="tx1"/>
              </a:solidFill>
              <a:effectLst/>
              <a:latin typeface="Times New Roman" pitchFamily="18" charset="0"/>
            </a:endParaRPr>
          </a:p>
        </p:txBody>
      </p:sp>
      <p:pic>
        <p:nvPicPr>
          <p:cNvPr id="5" name="Picture 4" descr="2.bmp"/>
          <p:cNvPicPr>
            <a:picLocks noChangeAspect="1"/>
          </p:cNvPicPr>
          <p:nvPr/>
        </p:nvPicPr>
        <p:blipFill>
          <a:blip r:embed="rId2" cstate="print"/>
          <a:stretch>
            <a:fillRect/>
          </a:stretch>
        </p:blipFill>
        <p:spPr>
          <a:xfrm>
            <a:off x="381000" y="2362200"/>
            <a:ext cx="2857500" cy="1876425"/>
          </a:xfrm>
          <a:prstGeom prst="rect">
            <a:avLst/>
          </a:prstGeom>
        </p:spPr>
      </p:pic>
      <p:pic>
        <p:nvPicPr>
          <p:cNvPr id="6" name="Picture 5" descr="ricuh-dprd-sumut.jpg"/>
          <p:cNvPicPr>
            <a:picLocks noChangeAspect="1"/>
          </p:cNvPicPr>
          <p:nvPr/>
        </p:nvPicPr>
        <p:blipFill>
          <a:blip r:embed="rId3" cstate="print"/>
          <a:stretch>
            <a:fillRect/>
          </a:stretch>
        </p:blipFill>
        <p:spPr>
          <a:xfrm>
            <a:off x="3505200" y="3581400"/>
            <a:ext cx="2362200" cy="1771650"/>
          </a:xfrm>
          <a:prstGeom prst="rect">
            <a:avLst/>
          </a:prstGeom>
        </p:spPr>
      </p:pic>
      <p:pic>
        <p:nvPicPr>
          <p:cNvPr id="7" name="Picture 6" descr="20080601_100150_fpi.jpg"/>
          <p:cNvPicPr>
            <a:picLocks noChangeAspect="1"/>
          </p:cNvPicPr>
          <p:nvPr/>
        </p:nvPicPr>
        <p:blipFill>
          <a:blip r:embed="rId4" cstate="print"/>
          <a:stretch>
            <a:fillRect/>
          </a:stretch>
        </p:blipFill>
        <p:spPr>
          <a:xfrm>
            <a:off x="5943600" y="1757363"/>
            <a:ext cx="2575858" cy="2052637"/>
          </a:xfrm>
          <a:prstGeom prst="rect">
            <a:avLst/>
          </a:prstGeom>
        </p:spPr>
      </p:pic>
      <p:cxnSp>
        <p:nvCxnSpPr>
          <p:cNvPr id="9" name="Straight Arrow Connector 8"/>
          <p:cNvCxnSpPr/>
          <p:nvPr/>
        </p:nvCxnSpPr>
        <p:spPr bwMode="auto">
          <a:xfrm flipV="1">
            <a:off x="990600" y="1524000"/>
            <a:ext cx="1143000" cy="6858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1" name="Straight Arrow Connector 10"/>
          <p:cNvCxnSpPr/>
          <p:nvPr/>
        </p:nvCxnSpPr>
        <p:spPr bwMode="auto">
          <a:xfrm rot="5400000" flipH="1" flipV="1">
            <a:off x="3619500" y="2628900"/>
            <a:ext cx="1752600" cy="1588"/>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rot="10800000">
            <a:off x="6248400" y="1295400"/>
            <a:ext cx="1219200" cy="457200"/>
          </a:xfrm>
          <a:prstGeom prst="straightConnector1">
            <a:avLst/>
          </a:prstGeom>
          <a:solidFill>
            <a:schemeClr val="accent1"/>
          </a:solidFill>
          <a:ln w="38100" cap="flat" cmpd="sng" algn="ctr">
            <a:solidFill>
              <a:schemeClr val="tx1"/>
            </a:solidFill>
            <a:prstDash val="solid"/>
            <a:round/>
            <a:headEnd type="none" w="med" len="med"/>
            <a:tailEnd type="arrow"/>
          </a:ln>
          <a:effectLst/>
        </p:spPr>
      </p:cxnSp>
      <p:sp>
        <p:nvSpPr>
          <p:cNvPr id="15" name="Rectangle 14"/>
          <p:cNvSpPr/>
          <p:nvPr/>
        </p:nvSpPr>
        <p:spPr bwMode="auto">
          <a:xfrm>
            <a:off x="1143000" y="5486400"/>
            <a:ext cx="6934200" cy="1143000"/>
          </a:xfrm>
          <a:prstGeom prst="rect">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effectLst/>
                <a:latin typeface="Times New Roman" pitchFamily="18" charset="0"/>
              </a:rPr>
              <a:t>PRILAKU MERENDAHKAN MARTABAT BANGSA</a:t>
            </a:r>
          </a:p>
        </p:txBody>
      </p:sp>
      <p:pic>
        <p:nvPicPr>
          <p:cNvPr id="10" name="Picture 9" descr="images11.jpg"/>
          <p:cNvPicPr>
            <a:picLocks noChangeAspect="1"/>
          </p:cNvPicPr>
          <p:nvPr/>
        </p:nvPicPr>
        <p:blipFill>
          <a:blip r:embed="rId5" cstate="print"/>
          <a:stretch>
            <a:fillRect/>
          </a:stretch>
        </p:blipFill>
        <p:spPr>
          <a:xfrm>
            <a:off x="2133600" y="0"/>
            <a:ext cx="4038600" cy="1752600"/>
          </a:xfrm>
          <a:prstGeom prst="rect">
            <a:avLst/>
          </a:prstGeom>
        </p:spPr>
      </p:pic>
      <p:sp>
        <p:nvSpPr>
          <p:cNvPr id="12" name="Rectangle 11"/>
          <p:cNvSpPr/>
          <p:nvPr/>
        </p:nvSpPr>
        <p:spPr>
          <a:xfrm>
            <a:off x="626712" y="435114"/>
            <a:ext cx="7298088" cy="707886"/>
          </a:xfrm>
          <a:prstGeom prst="rect">
            <a:avLst/>
          </a:prstGeom>
          <a:noFill/>
        </p:spPr>
        <p:txBody>
          <a:bodyPr wrap="none" lIns="91440" tIns="45720" rIns="91440" bIns="45720">
            <a:spAutoFit/>
          </a:bodyPr>
          <a:lstStyle/>
          <a:p>
            <a:pPr algn="ctr"/>
            <a:r>
              <a:rPr lang="en-US" sz="4000" b="1" cap="none" spc="0" dirty="0" smtClean="0">
                <a:ln w="1905"/>
                <a:solidFill>
                  <a:srgbClr val="C00000"/>
                </a:solidFill>
                <a:effectLst>
                  <a:innerShdw blurRad="69850" dist="43180" dir="5400000">
                    <a:srgbClr val="000000">
                      <a:alpha val="65000"/>
                    </a:srgbClr>
                  </a:innerShdw>
                </a:effectLst>
              </a:rPr>
              <a:t>STOP JANGAN DITERUSKAN</a:t>
            </a:r>
            <a:endParaRPr lang="en-US" sz="4000" b="1" cap="none" spc="0" dirty="0">
              <a:ln w="1905"/>
              <a:solidFill>
                <a:srgbClr val="C00000"/>
              </a:soli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20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20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20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5">
                                            <p:bg/>
                                          </p:spTgt>
                                        </p:tgtEl>
                                        <p:attrNameLst>
                                          <p:attrName>style.visibility</p:attrName>
                                        </p:attrNameLst>
                                      </p:cBhvr>
                                      <p:to>
                                        <p:strVal val="visible"/>
                                      </p:to>
                                    </p:set>
                                    <p:animEffect transition="in" filter="fade">
                                      <p:cBhvr>
                                        <p:cTn id="37" dur="2000"/>
                                        <p:tgtEl>
                                          <p:spTgt spid="15">
                                            <p:bg/>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0" end="0"/>
                                            </p:txEl>
                                          </p:spTgt>
                                        </p:tgtEl>
                                        <p:attrNameLst>
                                          <p:attrName>style.visibility</p:attrName>
                                        </p:attrNameLst>
                                      </p:cBhvr>
                                      <p:to>
                                        <p:strVal val="visible"/>
                                      </p:to>
                                    </p:set>
                                    <p:animEffect transition="in" filter="fade">
                                      <p:cBhvr>
                                        <p:cTn id="42" dur="2000"/>
                                        <p:tgtEl>
                                          <p:spTgt spid="1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4">
                                            <p:bg/>
                                          </p:spTgt>
                                        </p:tgtEl>
                                        <p:attrNameLst>
                                          <p:attrName>style.visibility</p:attrName>
                                        </p:attrNameLst>
                                      </p:cBhvr>
                                      <p:to>
                                        <p:strVal val="visible"/>
                                      </p:to>
                                    </p:set>
                                    <p:animEffect transition="in" filter="fade">
                                      <p:cBhvr>
                                        <p:cTn id="47" dur="2000"/>
                                        <p:tgtEl>
                                          <p:spTgt spid="4">
                                            <p:bg/>
                                          </p:spTgt>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4">
                                            <p:txEl>
                                              <p:pRg st="0" end="0"/>
                                            </p:txEl>
                                          </p:spTgt>
                                        </p:tgtEl>
                                        <p:attrNameLst>
                                          <p:attrName>style.visibility</p:attrName>
                                        </p:attrNameLst>
                                      </p:cBhvr>
                                      <p:to>
                                        <p:strVal val="visible"/>
                                      </p:to>
                                    </p:set>
                                    <p:animEffect transition="in" filter="fade">
                                      <p:cBhvr>
                                        <p:cTn id="50" dur="2000"/>
                                        <p:tgtEl>
                                          <p:spTgt spid="4">
                                            <p:txEl>
                                              <p:pRg st="0" end="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grpId="0" nodeType="clickEffect">
                                  <p:stCondLst>
                                    <p:cond delay="0"/>
                                  </p:stCondLst>
                                  <p:childTnLst>
                                    <p:set>
                                      <p:cBhvr>
                                        <p:cTn id="54" dur="1" fill="hold">
                                          <p:stCondLst>
                                            <p:cond delay="0"/>
                                          </p:stCondLst>
                                        </p:cTn>
                                        <p:tgtEl>
                                          <p:spTgt spid="12">
                                            <p:txEl>
                                              <p:pRg st="0" end="0"/>
                                            </p:txEl>
                                          </p:spTgt>
                                        </p:tgtEl>
                                        <p:attrNameLst>
                                          <p:attrName>style.visibility</p:attrName>
                                        </p:attrNameLst>
                                      </p:cBhvr>
                                      <p:to>
                                        <p:strVal val="visible"/>
                                      </p:to>
                                    </p:set>
                                    <p:animEffect transition="in" filter="fade">
                                      <p:cBhvr>
                                        <p:cTn id="55"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animBg="1"/>
      <p:bldP spid="15" grpId="0" build="p" animBg="1"/>
      <p:bldP spid="1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entagon 6"/>
          <p:cNvSpPr/>
          <p:nvPr/>
        </p:nvSpPr>
        <p:spPr bwMode="auto">
          <a:xfrm>
            <a:off x="609600" y="4876800"/>
            <a:ext cx="3657600" cy="1676400"/>
          </a:xfrm>
          <a:prstGeom prst="homePlat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chemeClr val="tx1"/>
              </a:solidFill>
              <a:effectLst/>
              <a:latin typeface="Times New Roman" pitchFamily="18" charset="0"/>
            </a:endParaRPr>
          </a:p>
        </p:txBody>
      </p:sp>
      <p:sp>
        <p:nvSpPr>
          <p:cNvPr id="4" name="Rectangle 3"/>
          <p:cNvSpPr/>
          <p:nvPr/>
        </p:nvSpPr>
        <p:spPr bwMode="auto">
          <a:xfrm>
            <a:off x="2895600" y="609600"/>
            <a:ext cx="3200400" cy="762000"/>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Times New Roman" pitchFamily="18" charset="0"/>
              </a:rPr>
              <a:t>APA</a:t>
            </a:r>
            <a:r>
              <a:rPr kumimoji="0" lang="en-US" sz="3200" b="1" i="0" u="none" strike="noStrike" cap="none" normalizeH="0" dirty="0" smtClean="0">
                <a:ln>
                  <a:noFill/>
                </a:ln>
                <a:solidFill>
                  <a:schemeClr val="tx1"/>
                </a:solidFill>
                <a:effectLst/>
                <a:latin typeface="Times New Roman" pitchFamily="18" charset="0"/>
              </a:rPr>
              <a:t> ITU HAK ?</a:t>
            </a:r>
            <a:endParaRPr kumimoji="0" lang="en-US" sz="3200" b="1" i="0" u="none" strike="noStrike" cap="none" normalizeH="0" baseline="0" dirty="0" smtClean="0">
              <a:ln>
                <a:noFill/>
              </a:ln>
              <a:solidFill>
                <a:schemeClr val="tx1"/>
              </a:solidFill>
              <a:effectLst/>
              <a:latin typeface="Times New Roman" pitchFamily="18" charset="0"/>
            </a:endParaRPr>
          </a:p>
        </p:txBody>
      </p:sp>
      <p:sp>
        <p:nvSpPr>
          <p:cNvPr id="5" name="Oval 4"/>
          <p:cNvSpPr/>
          <p:nvPr/>
        </p:nvSpPr>
        <p:spPr bwMode="auto">
          <a:xfrm>
            <a:off x="1600200" y="1676400"/>
            <a:ext cx="6096000" cy="2971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a:r>
              <a:rPr lang="sv-SE" sz="3200" dirty="0" smtClean="0"/>
              <a:t>Hak adalah kuasa untuk menerima atau melakukan suatu yang sem</a:t>
            </a:r>
            <a:r>
              <a:rPr lang="id-ID" sz="3200" dirty="0" smtClean="0"/>
              <a:t>e</a:t>
            </a:r>
            <a:r>
              <a:rPr lang="sv-SE" sz="3200" dirty="0" smtClean="0"/>
              <a:t>stinya diterima atau dilakukan</a:t>
            </a:r>
            <a:endParaRPr kumimoji="0" lang="en-US" sz="3200" b="0" i="0" u="none" strike="noStrike" cap="none" normalizeH="0" baseline="0" dirty="0" smtClean="0">
              <a:ln>
                <a:noFill/>
              </a:ln>
              <a:solidFill>
                <a:schemeClr val="tx1"/>
              </a:solidFill>
              <a:effectLst/>
              <a:latin typeface="Times New Roman" pitchFamily="18" charset="0"/>
            </a:endParaRPr>
          </a:p>
        </p:txBody>
      </p:sp>
      <p:sp>
        <p:nvSpPr>
          <p:cNvPr id="6" name="Rounded Rectangle 5"/>
          <p:cNvSpPr/>
          <p:nvPr/>
        </p:nvSpPr>
        <p:spPr bwMode="auto">
          <a:xfrm>
            <a:off x="838200" y="5334000"/>
            <a:ext cx="2971800" cy="685800"/>
          </a:xfrm>
          <a:prstGeom prst="roundRect">
            <a:avLst/>
          </a:prstGeom>
          <a:solidFill>
            <a:schemeClr val="accent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bg1"/>
                </a:solidFill>
                <a:effectLst/>
                <a:latin typeface="Times New Roman" pitchFamily="18" charset="0"/>
              </a:rPr>
              <a:t>APA ITU WAJIB ?</a:t>
            </a:r>
          </a:p>
        </p:txBody>
      </p:sp>
      <p:sp>
        <p:nvSpPr>
          <p:cNvPr id="8" name="Rounded Rectangle 7"/>
          <p:cNvSpPr/>
          <p:nvPr/>
        </p:nvSpPr>
        <p:spPr bwMode="auto">
          <a:xfrm>
            <a:off x="5105400" y="5029200"/>
            <a:ext cx="3581400" cy="1295400"/>
          </a:xfrm>
          <a:prstGeom prst="round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SESUATU YANG HARUS DILAKUKAN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bg/>
                                          </p:spTgt>
                                        </p:tgtEl>
                                        <p:attrNameLst>
                                          <p:attrName>style.visibility</p:attrName>
                                        </p:attrNameLst>
                                      </p:cBhvr>
                                      <p:to>
                                        <p:strVal val="visible"/>
                                      </p:to>
                                    </p:set>
                                    <p:animEffect transition="in" filter="fade">
                                      <p:cBhvr>
                                        <p:cTn id="17" dur="2000"/>
                                        <p:tgtEl>
                                          <p:spTgt spid="5">
                                            <p:bg/>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fade">
                                      <p:cBhvr>
                                        <p:cTn id="22" dur="20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bg/>
                                          </p:spTgt>
                                        </p:tgtEl>
                                        <p:attrNameLst>
                                          <p:attrName>style.visibility</p:attrName>
                                        </p:attrNameLst>
                                      </p:cBhvr>
                                      <p:to>
                                        <p:strVal val="visible"/>
                                      </p:to>
                                    </p:set>
                                    <p:animEffect transition="in" filter="fade">
                                      <p:cBhvr>
                                        <p:cTn id="32" dur="2000"/>
                                        <p:tgtEl>
                                          <p:spTgt spid="6">
                                            <p:bg/>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fade">
                                      <p:cBhvr>
                                        <p:cTn id="37" dur="20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8">
                                            <p:bg/>
                                          </p:spTgt>
                                        </p:tgtEl>
                                        <p:attrNameLst>
                                          <p:attrName>style.visibility</p:attrName>
                                        </p:attrNameLst>
                                      </p:cBhvr>
                                      <p:to>
                                        <p:strVal val="visible"/>
                                      </p:to>
                                    </p:set>
                                    <p:anim calcmode="lin" valueType="num">
                                      <p:cBhvr additive="base">
                                        <p:cTn id="42" dur="500" fill="hold"/>
                                        <p:tgtEl>
                                          <p:spTgt spid="8">
                                            <p:bg/>
                                          </p:spTgt>
                                        </p:tgtEl>
                                        <p:attrNameLst>
                                          <p:attrName>ppt_x</p:attrName>
                                        </p:attrNameLst>
                                      </p:cBhvr>
                                      <p:tavLst>
                                        <p:tav tm="0">
                                          <p:val>
                                            <p:strVal val="#ppt_x"/>
                                          </p:val>
                                        </p:tav>
                                        <p:tav tm="100000">
                                          <p:val>
                                            <p:strVal val="#ppt_x"/>
                                          </p:val>
                                        </p:tav>
                                      </p:tavLst>
                                    </p:anim>
                                    <p:anim calcmode="lin" valueType="num">
                                      <p:cBhvr additive="base">
                                        <p:cTn id="43" dur="500" fill="hold"/>
                                        <p:tgtEl>
                                          <p:spTgt spid="8">
                                            <p:bg/>
                                          </p:spTgt>
                                        </p:tgtEl>
                                        <p:attrNameLst>
                                          <p:attrName>ppt_y</p:attrName>
                                        </p:attrNameLst>
                                      </p:cBhvr>
                                      <p:tavLst>
                                        <p:tav tm="0">
                                          <p:val>
                                            <p:strVal val="1+#ppt_h/2"/>
                                          </p:val>
                                        </p:tav>
                                        <p:tav tm="100000">
                                          <p:val>
                                            <p:strVal val="#ppt_y"/>
                                          </p:val>
                                        </p:tav>
                                      </p:tavLst>
                                    </p:anim>
                                  </p:childTnLst>
                                </p:cTn>
                              </p:par>
                              <p:par>
                                <p:cTn id="44" presetID="2" presetClass="entr" presetSubtype="4" fill="hold" grpId="0" nodeType="withEffect">
                                  <p:stCondLst>
                                    <p:cond delay="0"/>
                                  </p:stCondLst>
                                  <p:childTnLst>
                                    <p:set>
                                      <p:cBhvr>
                                        <p:cTn id="45" dur="1" fill="hold">
                                          <p:stCondLst>
                                            <p:cond delay="0"/>
                                          </p:stCondLst>
                                        </p:cTn>
                                        <p:tgtEl>
                                          <p:spTgt spid="8">
                                            <p:txEl>
                                              <p:pRg st="0" end="0"/>
                                            </p:txEl>
                                          </p:spTgt>
                                        </p:tgtEl>
                                        <p:attrNameLst>
                                          <p:attrName>style.visibility</p:attrName>
                                        </p:attrNameLst>
                                      </p:cBhvr>
                                      <p:to>
                                        <p:strVal val="visible"/>
                                      </p:to>
                                    </p:set>
                                    <p:anim calcmode="lin" valueType="num">
                                      <p:cBhvr additive="base">
                                        <p:cTn id="46"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4" grpId="0" build="p" animBg="1"/>
      <p:bldP spid="5" grpId="0" build="p" animBg="1"/>
      <p:bldP spid="6" grpId="0" build="p" animBg="1"/>
      <p:bldP spid="8" grpId="0" build="allAtOnce"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685800" y="457200"/>
            <a:ext cx="8104188" cy="5509200"/>
          </a:xfrm>
          <a:prstGeom prst="rect">
            <a:avLst/>
          </a:prstGeom>
          <a:solidFill>
            <a:srgbClr val="FFCCFF"/>
          </a:solidFill>
          <a:ln w="9525">
            <a:noFill/>
            <a:miter lim="800000"/>
            <a:headEnd/>
            <a:tailEnd/>
          </a:ln>
          <a:effectLst/>
        </p:spPr>
        <p:txBody>
          <a:bodyPr wrap="square">
            <a:spAutoFit/>
          </a:bodyPr>
          <a:lstStyle/>
          <a:p>
            <a:pPr marL="465138" indent="-465138">
              <a:tabLst>
                <a:tab pos="465138" algn="l"/>
              </a:tabLst>
            </a:pPr>
            <a:r>
              <a:rPr lang="en-US" b="1" dirty="0">
                <a:latin typeface="Arial" charset="0"/>
                <a:sym typeface="Monotype Sorts" pitchFamily="2" charset="2"/>
              </a:rPr>
              <a:t>	</a:t>
            </a:r>
            <a:r>
              <a:rPr lang="en-US" sz="3200" b="1" dirty="0">
                <a:latin typeface="Arial" charset="0"/>
                <a:sym typeface="Monotype Sorts" pitchFamily="2" charset="2"/>
              </a:rPr>
              <a:t>HAK ASASI MANUSIA ADALAH SEPERANGKAT </a:t>
            </a:r>
            <a:r>
              <a:rPr lang="en-US" sz="3200" b="1" dirty="0">
                <a:solidFill>
                  <a:srgbClr val="FF0000"/>
                </a:solidFill>
                <a:latin typeface="Arial" charset="0"/>
                <a:sym typeface="Monotype Sorts" pitchFamily="2" charset="2"/>
              </a:rPr>
              <a:t>HAK YG MELEKAT </a:t>
            </a:r>
            <a:r>
              <a:rPr lang="en-US" sz="3200" b="1" dirty="0">
                <a:latin typeface="Arial" charset="0"/>
                <a:sym typeface="Monotype Sorts" pitchFamily="2" charset="2"/>
              </a:rPr>
              <a:t>PADA HAKEKAT &amp; KEBERADAAN MANUSIA SBG MAKHLUK TUHAN YME &amp; MERUPAKAN ANUGERAH-NYA </a:t>
            </a:r>
            <a:r>
              <a:rPr lang="en-US" sz="3200" b="1" dirty="0">
                <a:solidFill>
                  <a:srgbClr val="FF0000"/>
                </a:solidFill>
                <a:latin typeface="Arial" charset="0"/>
                <a:sym typeface="Monotype Sorts" pitchFamily="2" charset="2"/>
              </a:rPr>
              <a:t>YG WAJIB DIHORMATI</a:t>
            </a:r>
            <a:r>
              <a:rPr lang="en-US" sz="3200" b="1" dirty="0">
                <a:latin typeface="Arial" charset="0"/>
                <a:sym typeface="Monotype Sorts" pitchFamily="2" charset="2"/>
              </a:rPr>
              <a:t>, DIJUNJUNG TINGGI &amp; DILINDUNGI OLEH NEGARA, PEMERINTAH DAN SETIAP ORANG DEMI KEHORMATAN SERTA PERLINDUNGAN HARKAT &amp; MARTABAT MANUSIA.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AutoShape 2"/>
          <p:cNvSpPr>
            <a:spLocks noChangeArrowheads="1"/>
          </p:cNvSpPr>
          <p:nvPr/>
        </p:nvSpPr>
        <p:spPr bwMode="auto">
          <a:xfrm>
            <a:off x="85725" y="123825"/>
            <a:ext cx="8953500" cy="6629400"/>
          </a:xfrm>
          <a:prstGeom prst="plaque">
            <a:avLst>
              <a:gd name="adj" fmla="val 1866"/>
            </a:avLst>
          </a:prstGeom>
          <a:gradFill rotWithShape="0">
            <a:gsLst>
              <a:gs pos="0">
                <a:srgbClr val="FFFF00"/>
              </a:gs>
              <a:gs pos="100000">
                <a:srgbClr val="FFFFFF"/>
              </a:gs>
            </a:gsLst>
            <a:path path="shape">
              <a:fillToRect l="50000" t="50000" r="50000" b="50000"/>
            </a:path>
          </a:gradFill>
          <a:ln w="9525">
            <a:solidFill>
              <a:schemeClr val="tx1"/>
            </a:solidFill>
            <a:miter lim="800000"/>
            <a:headEnd/>
            <a:tailEnd/>
          </a:ln>
          <a:effectLst/>
        </p:spPr>
        <p:txBody>
          <a:bodyPr wrap="none" anchor="ctr"/>
          <a:lstStyle/>
          <a:p>
            <a:pPr algn="ctr"/>
            <a:endParaRPr lang="en-US" sz="2400"/>
          </a:p>
        </p:txBody>
      </p:sp>
      <p:sp>
        <p:nvSpPr>
          <p:cNvPr id="9227" name="Rectangle 11"/>
          <p:cNvSpPr>
            <a:spLocks noChangeArrowheads="1"/>
          </p:cNvSpPr>
          <p:nvPr/>
        </p:nvSpPr>
        <p:spPr bwMode="auto">
          <a:xfrm>
            <a:off x="228600" y="3505200"/>
            <a:ext cx="8686800" cy="2133600"/>
          </a:xfrm>
          <a:prstGeom prst="rect">
            <a:avLst/>
          </a:prstGeom>
          <a:solidFill>
            <a:srgbClr val="CCFFFF"/>
          </a:solidFill>
          <a:ln w="9525">
            <a:solidFill>
              <a:schemeClr val="tx1"/>
            </a:solidFill>
            <a:miter lim="800000"/>
            <a:headEnd/>
            <a:tailEnd/>
          </a:ln>
          <a:effectLst/>
        </p:spPr>
        <p:txBody>
          <a:bodyPr wrap="none" anchor="ctr"/>
          <a:lstStyle/>
          <a:p>
            <a:endParaRPr lang="en-US"/>
          </a:p>
        </p:txBody>
      </p:sp>
      <p:sp>
        <p:nvSpPr>
          <p:cNvPr id="9228" name="Rectangle 12"/>
          <p:cNvSpPr>
            <a:spLocks noChangeArrowheads="1"/>
          </p:cNvSpPr>
          <p:nvPr/>
        </p:nvSpPr>
        <p:spPr bwMode="auto">
          <a:xfrm>
            <a:off x="228600" y="1447800"/>
            <a:ext cx="8686800" cy="1600200"/>
          </a:xfrm>
          <a:prstGeom prst="rect">
            <a:avLst/>
          </a:prstGeom>
          <a:solidFill>
            <a:srgbClr val="FFCCFF"/>
          </a:solidFill>
          <a:ln w="9525">
            <a:solidFill>
              <a:schemeClr val="tx1"/>
            </a:solidFill>
            <a:miter lim="800000"/>
            <a:headEnd/>
            <a:tailEnd/>
          </a:ln>
          <a:effectLst/>
        </p:spPr>
        <p:txBody>
          <a:bodyPr wrap="none" anchor="ctr"/>
          <a:lstStyle/>
          <a:p>
            <a:endParaRPr lang="en-US"/>
          </a:p>
        </p:txBody>
      </p:sp>
      <p:sp>
        <p:nvSpPr>
          <p:cNvPr id="9221" name="Text Box 5"/>
          <p:cNvSpPr txBox="1">
            <a:spLocks noChangeArrowheads="1"/>
          </p:cNvSpPr>
          <p:nvPr/>
        </p:nvSpPr>
        <p:spPr bwMode="auto">
          <a:xfrm>
            <a:off x="441325" y="1614488"/>
            <a:ext cx="8321675" cy="3948112"/>
          </a:xfrm>
          <a:prstGeom prst="rect">
            <a:avLst/>
          </a:prstGeom>
          <a:noFill/>
          <a:ln w="9525">
            <a:noFill/>
            <a:miter lim="800000"/>
            <a:headEnd/>
            <a:tailEnd/>
          </a:ln>
          <a:effectLst/>
        </p:spPr>
        <p:txBody>
          <a:bodyPr>
            <a:spAutoFit/>
          </a:bodyPr>
          <a:lstStyle/>
          <a:p>
            <a:pPr marL="914400" indent="-914400" algn="just">
              <a:lnSpc>
                <a:spcPct val="110000"/>
              </a:lnSpc>
              <a:spcBef>
                <a:spcPct val="55000"/>
              </a:spcBef>
              <a:tabLst>
                <a:tab pos="400050" algn="l"/>
              </a:tabLst>
            </a:pPr>
            <a:r>
              <a:rPr lang="en-US" sz="2400" b="1">
                <a:latin typeface="Comic Sans MS" pitchFamily="66" charset="0"/>
              </a:rPr>
              <a:t>JAK DONELLY (1990) :</a:t>
            </a:r>
            <a:endParaRPr lang="en-US" b="1">
              <a:latin typeface="Arial Black" pitchFamily="34" charset="0"/>
            </a:endParaRPr>
          </a:p>
          <a:p>
            <a:pPr marL="914400" indent="-914400" algn="just">
              <a:lnSpc>
                <a:spcPct val="110000"/>
              </a:lnSpc>
              <a:spcBef>
                <a:spcPct val="55000"/>
              </a:spcBef>
              <a:tabLst>
                <a:tab pos="400050" algn="l"/>
              </a:tabLst>
            </a:pPr>
            <a:r>
              <a:rPr lang="en-US" b="1">
                <a:latin typeface="Arial Black" pitchFamily="34" charset="0"/>
              </a:rPr>
              <a:t>	</a:t>
            </a:r>
            <a:r>
              <a:rPr lang="en-US" b="1">
                <a:latin typeface="Arial" charset="0"/>
              </a:rPr>
              <a:t>HAM ITU MELEKAT PADA KODRAT MANUSIA ITU SENDIRI</a:t>
            </a:r>
            <a:endParaRPr lang="en-US" b="1">
              <a:latin typeface="Arial Black" pitchFamily="34" charset="0"/>
            </a:endParaRPr>
          </a:p>
          <a:p>
            <a:pPr marL="914400" indent="-914400" algn="just">
              <a:lnSpc>
                <a:spcPct val="110000"/>
              </a:lnSpc>
              <a:spcBef>
                <a:spcPct val="55000"/>
              </a:spcBef>
              <a:tabLst>
                <a:tab pos="400050" algn="l"/>
              </a:tabLst>
            </a:pPr>
            <a:endParaRPr lang="en-US" b="1">
              <a:latin typeface="Arial Black" pitchFamily="34" charset="0"/>
            </a:endParaRPr>
          </a:p>
          <a:p>
            <a:pPr marL="914400" indent="-914400" algn="just">
              <a:lnSpc>
                <a:spcPct val="110000"/>
              </a:lnSpc>
              <a:spcBef>
                <a:spcPct val="55000"/>
              </a:spcBef>
              <a:tabLst>
                <a:tab pos="400050" algn="l"/>
              </a:tabLst>
            </a:pPr>
            <a:endParaRPr lang="en-US" b="1">
              <a:latin typeface="Arial Black" pitchFamily="34" charset="0"/>
            </a:endParaRPr>
          </a:p>
          <a:p>
            <a:pPr marL="914400" indent="-914400" algn="just">
              <a:lnSpc>
                <a:spcPct val="110000"/>
              </a:lnSpc>
              <a:spcBef>
                <a:spcPct val="55000"/>
              </a:spcBef>
              <a:tabLst>
                <a:tab pos="400050" algn="l"/>
              </a:tabLst>
            </a:pPr>
            <a:r>
              <a:rPr lang="en-US" sz="2400" b="1">
                <a:solidFill>
                  <a:srgbClr val="FF3300"/>
                </a:solidFill>
                <a:latin typeface="Comic Sans MS" pitchFamily="66" charset="0"/>
                <a:sym typeface="Monotype Sorts" pitchFamily="2" charset="2"/>
              </a:rPr>
              <a:t>LANDASAN HAM :</a:t>
            </a:r>
            <a:endParaRPr lang="en-US" b="1">
              <a:solidFill>
                <a:srgbClr val="FF3300"/>
              </a:solidFill>
              <a:latin typeface="Arial Black" pitchFamily="34" charset="0"/>
              <a:sym typeface="Monotype Sorts" pitchFamily="2" charset="2"/>
            </a:endParaRPr>
          </a:p>
          <a:p>
            <a:pPr marL="914400" indent="-914400" algn="just">
              <a:lnSpc>
                <a:spcPct val="110000"/>
              </a:lnSpc>
              <a:spcBef>
                <a:spcPct val="55000"/>
              </a:spcBef>
              <a:tabLst>
                <a:tab pos="400050" algn="l"/>
              </a:tabLst>
            </a:pPr>
            <a:r>
              <a:rPr lang="en-US" b="1">
                <a:solidFill>
                  <a:srgbClr val="FF3300"/>
                </a:solidFill>
                <a:latin typeface="Arial Black" pitchFamily="34" charset="0"/>
              </a:rPr>
              <a:t>	</a:t>
            </a:r>
            <a:r>
              <a:rPr lang="en-US" b="1">
                <a:solidFill>
                  <a:srgbClr val="FF3300"/>
                </a:solidFill>
                <a:latin typeface="Arial" charset="0"/>
                <a:sym typeface="Monotype Sorts" pitchFamily="2" charset="2"/>
              </a:rPr>
              <a:t>	KODRAT MANUSIA </a:t>
            </a:r>
          </a:p>
          <a:p>
            <a:pPr marL="914400" indent="-914400" algn="just">
              <a:lnSpc>
                <a:spcPct val="110000"/>
              </a:lnSpc>
              <a:spcBef>
                <a:spcPct val="55000"/>
              </a:spcBef>
              <a:tabLst>
                <a:tab pos="400050" algn="l"/>
              </a:tabLst>
            </a:pPr>
            <a:r>
              <a:rPr lang="en-US" b="1">
                <a:solidFill>
                  <a:srgbClr val="FF3300"/>
                </a:solidFill>
                <a:latin typeface="Arial" charset="0"/>
                <a:sym typeface="Monotype Sorts" pitchFamily="2" charset="2"/>
              </a:rPr>
              <a:t>		TUHAN CIPTAKAN MANUSIA YANG MENGHENDAKI         CAPAI DERAJAT KESEMPURNAAN </a:t>
            </a:r>
            <a:r>
              <a:rPr lang="en-US" b="1">
                <a:solidFill>
                  <a:srgbClr val="FF3300"/>
                </a:solidFill>
                <a:latin typeface="Arial" charset="0"/>
              </a:rPr>
              <a:t>	</a:t>
            </a:r>
            <a:endParaRPr lang="en-US" b="1">
              <a:latin typeface="Arial Black" pitchFamily="34" charset="0"/>
            </a:endParaRPr>
          </a:p>
        </p:txBody>
      </p:sp>
      <p:sp>
        <p:nvSpPr>
          <p:cNvPr id="9229" name="Text Box 13"/>
          <p:cNvSpPr txBox="1">
            <a:spLocks noChangeArrowheads="1"/>
          </p:cNvSpPr>
          <p:nvPr/>
        </p:nvSpPr>
        <p:spPr bwMode="auto">
          <a:xfrm>
            <a:off x="8366125" y="6286500"/>
            <a:ext cx="412750" cy="366713"/>
          </a:xfrm>
          <a:prstGeom prst="rect">
            <a:avLst/>
          </a:prstGeom>
          <a:noFill/>
          <a:ln w="9525">
            <a:noFill/>
            <a:miter lim="800000"/>
            <a:headEnd/>
            <a:tailEnd/>
          </a:ln>
          <a:effectLst/>
        </p:spPr>
        <p:txBody>
          <a:bodyPr wrap="none">
            <a:spAutoFit/>
          </a:bodyPr>
          <a:lstStyle/>
          <a:p>
            <a:r>
              <a:rPr lang="en-US" sz="1800"/>
              <a:t>12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500" fill="hold"/>
                                        <p:tgtEl>
                                          <p:spTgt spid="9221"/>
                                        </p:tgtEl>
                                        <p:attrNameLst>
                                          <p:attrName>ppt_x</p:attrName>
                                        </p:attrNameLst>
                                      </p:cBhvr>
                                      <p:tavLst>
                                        <p:tav tm="0">
                                          <p:val>
                                            <p:strVal val="1+#ppt_w/2"/>
                                          </p:val>
                                        </p:tav>
                                        <p:tav tm="100000">
                                          <p:val>
                                            <p:strVal val="#ppt_x"/>
                                          </p:val>
                                        </p:tav>
                                      </p:tavLst>
                                    </p:anim>
                                    <p:anim calcmode="lin" valueType="num">
                                      <p:cBhvr additive="base">
                                        <p:cTn id="8" dur="500" fill="hold"/>
                                        <p:tgtEl>
                                          <p:spTgt spid="9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lstStyle/>
          <a:p>
            <a:r>
              <a:rPr lang="en-US" b="1" dirty="0" err="1" smtClean="0"/>
              <a:t>Perkembangan</a:t>
            </a:r>
            <a:r>
              <a:rPr lang="en-US" b="1" dirty="0" smtClean="0"/>
              <a:t> HAM</a:t>
            </a:r>
            <a:endParaRPr lang="en-US" b="1" dirty="0"/>
          </a:p>
        </p:txBody>
      </p:sp>
      <p:sp>
        <p:nvSpPr>
          <p:cNvPr id="4" name="Content Placeholder 3"/>
          <p:cNvSpPr>
            <a:spLocks noGrp="1"/>
          </p:cNvSpPr>
          <p:nvPr>
            <p:ph idx="1"/>
          </p:nvPr>
        </p:nvSpPr>
        <p:spPr/>
        <p:style>
          <a:lnRef idx="0">
            <a:schemeClr val="accent4"/>
          </a:lnRef>
          <a:fillRef idx="3">
            <a:schemeClr val="accent4"/>
          </a:fillRef>
          <a:effectRef idx="3">
            <a:schemeClr val="accent4"/>
          </a:effectRef>
          <a:fontRef idx="minor">
            <a:schemeClr val="lt1"/>
          </a:fontRef>
        </p:style>
        <p:txBody>
          <a:bodyPr/>
          <a:lstStyle/>
          <a:p>
            <a:r>
              <a:rPr lang="en-US" dirty="0" smtClean="0"/>
              <a:t>Declaration of Independence  AS 1776 (</a:t>
            </a:r>
            <a:r>
              <a:rPr lang="en-US" dirty="0" err="1" smtClean="0"/>
              <a:t>bahwa</a:t>
            </a:r>
            <a:r>
              <a:rPr lang="en-US" dirty="0" smtClean="0"/>
              <a:t> </a:t>
            </a:r>
            <a:r>
              <a:rPr lang="en-US" dirty="0" err="1" smtClean="0"/>
              <a:t>seluruh</a:t>
            </a:r>
            <a:r>
              <a:rPr lang="en-US" dirty="0" smtClean="0"/>
              <a:t> </a:t>
            </a:r>
            <a:r>
              <a:rPr lang="en-US" dirty="0" err="1" smtClean="0"/>
              <a:t>manusia</a:t>
            </a:r>
            <a:r>
              <a:rPr lang="en-US" dirty="0" smtClean="0"/>
              <a:t> </a:t>
            </a:r>
            <a:r>
              <a:rPr lang="en-US" dirty="0" err="1" smtClean="0"/>
              <a:t>dikaruniai</a:t>
            </a:r>
            <a:r>
              <a:rPr lang="en-US" dirty="0" smtClean="0"/>
              <a:t> </a:t>
            </a:r>
            <a:r>
              <a:rPr lang="en-US" dirty="0" err="1" smtClean="0"/>
              <a:t>oleh</a:t>
            </a:r>
            <a:r>
              <a:rPr lang="en-US" dirty="0" smtClean="0"/>
              <a:t> TUHAN YME </a:t>
            </a:r>
            <a:r>
              <a:rPr lang="en-US" dirty="0" err="1" smtClean="0"/>
              <a:t>beberapa</a:t>
            </a:r>
            <a:r>
              <a:rPr lang="en-US" dirty="0" smtClean="0"/>
              <a:t> </a:t>
            </a:r>
            <a:r>
              <a:rPr lang="en-US" dirty="0" err="1" smtClean="0"/>
              <a:t>hak</a:t>
            </a:r>
            <a:r>
              <a:rPr lang="en-US" dirty="0" smtClean="0"/>
              <a:t> yang </a:t>
            </a:r>
            <a:r>
              <a:rPr lang="en-US" dirty="0" err="1" smtClean="0"/>
              <a:t>melekat</a:t>
            </a:r>
            <a:r>
              <a:rPr lang="en-US" dirty="0" smtClean="0"/>
              <a:t>)</a:t>
            </a:r>
          </a:p>
          <a:p>
            <a:r>
              <a:rPr lang="en-US" dirty="0" smtClean="0"/>
              <a:t>Di </a:t>
            </a:r>
            <a:r>
              <a:rPr lang="en-US" dirty="0" err="1" smtClean="0"/>
              <a:t>Prancis</a:t>
            </a:r>
            <a:r>
              <a:rPr lang="en-US" dirty="0" smtClean="0"/>
              <a:t> 1789 (</a:t>
            </a:r>
            <a:r>
              <a:rPr lang="en-US" dirty="0" err="1" smtClean="0"/>
              <a:t>liberte</a:t>
            </a:r>
            <a:r>
              <a:rPr lang="en-US" dirty="0" smtClean="0"/>
              <a:t>, </a:t>
            </a:r>
            <a:r>
              <a:rPr lang="en-US" dirty="0" err="1" smtClean="0"/>
              <a:t>egalite</a:t>
            </a:r>
            <a:r>
              <a:rPr lang="en-US" dirty="0" smtClean="0"/>
              <a:t>, </a:t>
            </a:r>
            <a:r>
              <a:rPr lang="en-US" dirty="0" err="1" smtClean="0"/>
              <a:t>fraternite</a:t>
            </a:r>
            <a:r>
              <a:rPr lang="en-US" dirty="0" smtClean="0"/>
              <a:t>)</a:t>
            </a:r>
          </a:p>
          <a:p>
            <a:r>
              <a:rPr lang="en-US" dirty="0" smtClean="0"/>
              <a:t>Franklin D Roosevelt (freedom of speech-of religion-from fear)</a:t>
            </a:r>
          </a:p>
          <a:p>
            <a:r>
              <a:rPr lang="en-US" dirty="0" smtClean="0"/>
              <a:t>Declaration of Human Right PBB 1948</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152400" y="152400"/>
            <a:ext cx="8839200" cy="6553200"/>
          </a:xfrm>
          <a:prstGeom prst="rect">
            <a:avLst/>
          </a:prstGeom>
          <a:solidFill>
            <a:srgbClr val="660066"/>
          </a:solidFill>
          <a:ln w="9525">
            <a:solidFill>
              <a:schemeClr val="tx1"/>
            </a:solidFill>
            <a:miter lim="800000"/>
            <a:headEnd/>
            <a:tailEnd/>
          </a:ln>
          <a:effectLst/>
        </p:spPr>
        <p:txBody>
          <a:bodyPr wrap="none" anchor="ctr"/>
          <a:lstStyle/>
          <a:p>
            <a:pPr algn="ctr"/>
            <a:endParaRPr lang="en-US" sz="2800"/>
          </a:p>
        </p:txBody>
      </p:sp>
      <p:sp>
        <p:nvSpPr>
          <p:cNvPr id="16387" name="WordArt 3"/>
          <p:cNvSpPr>
            <a:spLocks noChangeArrowheads="1" noChangeShapeType="1" noTextEdit="1"/>
          </p:cNvSpPr>
          <p:nvPr/>
        </p:nvSpPr>
        <p:spPr bwMode="auto">
          <a:xfrm>
            <a:off x="533400" y="304800"/>
            <a:ext cx="82296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a:rPr>
              <a:t>HAM DLM PERSPEKTIF UNIVERSAL &amp; REGIONAL</a:t>
            </a:r>
          </a:p>
        </p:txBody>
      </p:sp>
      <p:sp>
        <p:nvSpPr>
          <p:cNvPr id="16388" name="Text Box 4"/>
          <p:cNvSpPr txBox="1">
            <a:spLocks noChangeArrowheads="1"/>
          </p:cNvSpPr>
          <p:nvPr/>
        </p:nvSpPr>
        <p:spPr bwMode="auto">
          <a:xfrm>
            <a:off x="609600" y="817563"/>
            <a:ext cx="8077200" cy="4327338"/>
          </a:xfrm>
          <a:prstGeom prst="rect">
            <a:avLst/>
          </a:prstGeom>
          <a:noFill/>
          <a:ln w="9525">
            <a:noFill/>
            <a:miter lim="800000"/>
            <a:headEnd/>
            <a:tailEnd/>
          </a:ln>
          <a:effectLst/>
        </p:spPr>
        <p:txBody>
          <a:bodyPr>
            <a:spAutoFit/>
          </a:bodyPr>
          <a:lstStyle/>
          <a:p>
            <a:pPr marL="331788" indent="-331788" algn="just">
              <a:lnSpc>
                <a:spcPct val="90000"/>
              </a:lnSpc>
              <a:spcAft>
                <a:spcPct val="40000"/>
              </a:spcAft>
              <a:tabLst>
                <a:tab pos="331788" algn="l"/>
              </a:tabLst>
            </a:pPr>
            <a:r>
              <a:rPr lang="en-US" sz="2400" b="1" dirty="0">
                <a:solidFill>
                  <a:schemeClr val="bg1"/>
                </a:solidFill>
                <a:latin typeface="Comic Sans MS" pitchFamily="66" charset="0"/>
                <a:sym typeface="Monotype Sorts" pitchFamily="2" charset="2"/>
              </a:rPr>
              <a:t>	MERUPAKAN ISU GLOBAL</a:t>
            </a:r>
          </a:p>
          <a:p>
            <a:pPr marL="331788" indent="-331788" algn="just">
              <a:lnSpc>
                <a:spcPct val="90000"/>
              </a:lnSpc>
              <a:spcAft>
                <a:spcPct val="40000"/>
              </a:spcAft>
              <a:tabLst>
                <a:tab pos="331788" algn="l"/>
              </a:tabLst>
            </a:pPr>
            <a:r>
              <a:rPr lang="en-US" b="1" dirty="0">
                <a:solidFill>
                  <a:schemeClr val="bg1"/>
                </a:solidFill>
                <a:latin typeface="Arial" charset="0"/>
                <a:sym typeface="Monotype Sorts" pitchFamily="2" charset="2"/>
              </a:rPr>
              <a:t>     -  DEMOKRASI</a:t>
            </a:r>
          </a:p>
          <a:p>
            <a:pPr marL="331788" indent="-331788" algn="just">
              <a:lnSpc>
                <a:spcPct val="90000"/>
              </a:lnSpc>
              <a:spcAft>
                <a:spcPct val="40000"/>
              </a:spcAft>
              <a:tabLst>
                <a:tab pos="331788" algn="l"/>
              </a:tabLst>
            </a:pPr>
            <a:r>
              <a:rPr lang="en-US" b="1" dirty="0">
                <a:solidFill>
                  <a:schemeClr val="bg1"/>
                </a:solidFill>
                <a:latin typeface="Arial" charset="0"/>
                <a:sym typeface="Monotype Sorts" pitchFamily="2" charset="2"/>
              </a:rPr>
              <a:t>	-  LINGKUNGAN HIDUP</a:t>
            </a:r>
          </a:p>
          <a:p>
            <a:pPr marL="331788" indent="-331788" algn="just">
              <a:lnSpc>
                <a:spcPct val="90000"/>
              </a:lnSpc>
              <a:spcAft>
                <a:spcPct val="40000"/>
              </a:spcAft>
              <a:tabLst>
                <a:tab pos="331788" algn="l"/>
              </a:tabLst>
            </a:pPr>
            <a:r>
              <a:rPr lang="en-US" b="1" dirty="0">
                <a:solidFill>
                  <a:schemeClr val="bg1"/>
                </a:solidFill>
                <a:latin typeface="Arial" charset="0"/>
                <a:sym typeface="Monotype Sorts" pitchFamily="2" charset="2"/>
              </a:rPr>
              <a:t>	-  HAM</a:t>
            </a:r>
          </a:p>
          <a:p>
            <a:pPr marL="331788" indent="-331788" algn="just">
              <a:lnSpc>
                <a:spcPct val="90000"/>
              </a:lnSpc>
              <a:spcAft>
                <a:spcPct val="40000"/>
              </a:spcAft>
              <a:tabLst>
                <a:tab pos="331788" algn="l"/>
              </a:tabLst>
            </a:pPr>
            <a:r>
              <a:rPr lang="en-US" b="1" dirty="0">
                <a:solidFill>
                  <a:schemeClr val="bg1"/>
                </a:solidFill>
                <a:latin typeface="Arial" charset="0"/>
                <a:sym typeface="Monotype Sorts" pitchFamily="2" charset="2"/>
              </a:rPr>
              <a:t>	-  TERORISME</a:t>
            </a:r>
          </a:p>
          <a:p>
            <a:pPr marL="331788" indent="-331788">
              <a:lnSpc>
                <a:spcPct val="90000"/>
              </a:lnSpc>
              <a:spcAft>
                <a:spcPct val="40000"/>
              </a:spcAft>
              <a:tabLst>
                <a:tab pos="331788" algn="l"/>
              </a:tabLst>
            </a:pPr>
            <a:r>
              <a:rPr lang="en-US" b="1" dirty="0">
                <a:solidFill>
                  <a:schemeClr val="bg1"/>
                </a:solidFill>
                <a:latin typeface="Arial" charset="0"/>
                <a:sym typeface="Monotype Sorts" pitchFamily="2" charset="2"/>
              </a:rPr>
              <a:t>	HAM MERUPAKAN TERJEMAHAN DARI “HUMAN RIGHT”</a:t>
            </a:r>
          </a:p>
          <a:p>
            <a:pPr marL="331788" indent="-331788">
              <a:lnSpc>
                <a:spcPct val="90000"/>
              </a:lnSpc>
              <a:spcAft>
                <a:spcPct val="40000"/>
              </a:spcAft>
              <a:tabLst>
                <a:tab pos="331788" algn="l"/>
              </a:tabLst>
            </a:pPr>
            <a:r>
              <a:rPr lang="en-US" b="1" dirty="0">
                <a:solidFill>
                  <a:schemeClr val="bg1"/>
                </a:solidFill>
                <a:latin typeface="Arial" charset="0"/>
                <a:sym typeface="Monotype Sorts" pitchFamily="2" charset="2"/>
              </a:rPr>
              <a:t>    (HAK MANUSIA) = MENSEN RECHTEN</a:t>
            </a:r>
          </a:p>
          <a:p>
            <a:pPr marL="331788" indent="-331788">
              <a:lnSpc>
                <a:spcPct val="90000"/>
              </a:lnSpc>
              <a:spcAft>
                <a:spcPct val="40000"/>
              </a:spcAft>
              <a:tabLst>
                <a:tab pos="331788" algn="l"/>
              </a:tabLst>
            </a:pPr>
            <a:r>
              <a:rPr lang="en-US" b="1" dirty="0">
                <a:solidFill>
                  <a:schemeClr val="bg1"/>
                </a:solidFill>
                <a:latin typeface="Arial" charset="0"/>
                <a:sym typeface="Monotype Sorts" pitchFamily="2" charset="2"/>
              </a:rPr>
              <a:t>	</a:t>
            </a:r>
            <a:r>
              <a:rPr lang="en-US" b="1" dirty="0" smtClean="0">
                <a:solidFill>
                  <a:schemeClr val="bg1"/>
                </a:solidFill>
                <a:latin typeface="Arial" charset="0"/>
                <a:sym typeface="Monotype Sorts" pitchFamily="2" charset="2"/>
              </a:rPr>
              <a:t>DASAR </a:t>
            </a:r>
            <a:r>
              <a:rPr lang="en-US" b="1" dirty="0">
                <a:solidFill>
                  <a:schemeClr val="bg1"/>
                </a:solidFill>
                <a:latin typeface="Arial" charset="0"/>
                <a:sym typeface="Monotype Sorts" pitchFamily="2" charset="2"/>
              </a:rPr>
              <a:t>= ASASI ----&gt; YANG DASAR = YANG ASASI</a:t>
            </a:r>
          </a:p>
          <a:p>
            <a:pPr marL="331788" indent="-331788">
              <a:lnSpc>
                <a:spcPct val="90000"/>
              </a:lnSpc>
              <a:spcAft>
                <a:spcPct val="40000"/>
              </a:spcAft>
              <a:tabLst>
                <a:tab pos="331788" algn="l"/>
              </a:tabLst>
            </a:pPr>
            <a:r>
              <a:rPr lang="en-US" b="1" dirty="0">
                <a:solidFill>
                  <a:schemeClr val="bg1"/>
                </a:solidFill>
                <a:latin typeface="Arial" charset="0"/>
                <a:sym typeface="Monotype Sorts" pitchFamily="2" charset="2"/>
              </a:rPr>
              <a:t>	GRON RECHTEN (BLD) = GRUNDRECHTE (JERMAN) = BASIC RIGHT (INGGRIS).</a:t>
            </a:r>
          </a:p>
          <a:p>
            <a:pPr marL="331788" indent="-331788">
              <a:lnSpc>
                <a:spcPct val="90000"/>
              </a:lnSpc>
              <a:spcAft>
                <a:spcPct val="50000"/>
              </a:spcAft>
              <a:tabLst>
                <a:tab pos="331788" algn="l"/>
              </a:tabLst>
            </a:pPr>
            <a:r>
              <a:rPr lang="en-US" b="1" dirty="0">
                <a:solidFill>
                  <a:schemeClr val="bg1"/>
                </a:solidFill>
                <a:latin typeface="Arial" charset="0"/>
                <a:sym typeface="Monotype Sorts" pitchFamily="2" charset="2"/>
              </a:rPr>
              <a:t>	</a:t>
            </a:r>
          </a:p>
        </p:txBody>
      </p:sp>
      <p:sp>
        <p:nvSpPr>
          <p:cNvPr id="16390" name="Text Box 6"/>
          <p:cNvSpPr txBox="1">
            <a:spLocks noChangeArrowheads="1"/>
          </p:cNvSpPr>
          <p:nvPr/>
        </p:nvSpPr>
        <p:spPr bwMode="auto">
          <a:xfrm>
            <a:off x="8594725" y="6286500"/>
            <a:ext cx="298450" cy="366713"/>
          </a:xfrm>
          <a:prstGeom prst="rect">
            <a:avLst/>
          </a:prstGeom>
          <a:noFill/>
          <a:ln w="9525">
            <a:noFill/>
            <a:miter lim="800000"/>
            <a:headEnd/>
            <a:tailEnd/>
          </a:ln>
          <a:effectLst/>
        </p:spPr>
        <p:txBody>
          <a:bodyPr wrap="none">
            <a:spAutoFit/>
          </a:bodyPr>
          <a:lstStyle/>
          <a:p>
            <a:r>
              <a:rPr lang="en-US" sz="1800"/>
              <a:t>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16387"/>
                                        </p:tgtEl>
                                        <p:attrNameLst>
                                          <p:attrName>style.visibility</p:attrName>
                                        </p:attrNameLst>
                                      </p:cBhvr>
                                      <p:to>
                                        <p:strVal val="visible"/>
                                      </p:to>
                                    </p:set>
                                    <p:anim calcmode="lin" valueType="num">
                                      <p:cBhvr additive="base">
                                        <p:cTn id="7" dur="500" fill="hold"/>
                                        <p:tgtEl>
                                          <p:spTgt spid="16387"/>
                                        </p:tgtEl>
                                        <p:attrNameLst>
                                          <p:attrName>ppt_x</p:attrName>
                                        </p:attrNameLst>
                                      </p:cBhvr>
                                      <p:tavLst>
                                        <p:tav tm="0">
                                          <p:val>
                                            <p:strVal val="1+#ppt_w/2"/>
                                          </p:val>
                                        </p:tav>
                                        <p:tav tm="100000">
                                          <p:val>
                                            <p:strVal val="#ppt_x"/>
                                          </p:val>
                                        </p:tav>
                                      </p:tavLst>
                                    </p:anim>
                                    <p:anim calcmode="lin" valueType="num">
                                      <p:cBhvr additive="base">
                                        <p:cTn id="8" dur="500" fill="hold"/>
                                        <p:tgtEl>
                                          <p:spTgt spid="16387"/>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16388"/>
                                        </p:tgtEl>
                                        <p:attrNameLst>
                                          <p:attrName>style.visibility</p:attrName>
                                        </p:attrNameLst>
                                      </p:cBhvr>
                                      <p:to>
                                        <p:strVal val="visible"/>
                                      </p:to>
                                    </p:set>
                                    <p:anim calcmode="lin" valueType="num">
                                      <p:cBhvr additive="base">
                                        <p:cTn id="12" dur="500" fill="hold"/>
                                        <p:tgtEl>
                                          <p:spTgt spid="16388"/>
                                        </p:tgtEl>
                                        <p:attrNameLst>
                                          <p:attrName>ppt_x</p:attrName>
                                        </p:attrNameLst>
                                      </p:cBhvr>
                                      <p:tavLst>
                                        <p:tav tm="0">
                                          <p:val>
                                            <p:strVal val="1+#ppt_w/2"/>
                                          </p:val>
                                        </p:tav>
                                        <p:tav tm="100000">
                                          <p:val>
                                            <p:strVal val="#ppt_x"/>
                                          </p:val>
                                        </p:tav>
                                      </p:tavLst>
                                    </p:anim>
                                    <p:anim calcmode="lin" valueType="num">
                                      <p:cBhvr additive="base">
                                        <p:cTn id="13" dur="500" fill="hold"/>
                                        <p:tgtEl>
                                          <p:spTgt spid="163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animBg="1"/>
      <p:bldP spid="16388"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52400" y="152400"/>
            <a:ext cx="8839200" cy="6553200"/>
          </a:xfrm>
          <a:prstGeom prst="rect">
            <a:avLst/>
          </a:prstGeom>
          <a:solidFill>
            <a:srgbClr val="660066"/>
          </a:solidFill>
          <a:ln w="9525">
            <a:solidFill>
              <a:schemeClr val="tx1"/>
            </a:solidFill>
            <a:miter lim="800000"/>
            <a:headEnd/>
            <a:tailEnd/>
          </a:ln>
          <a:effectLst/>
        </p:spPr>
        <p:txBody>
          <a:bodyPr wrap="none" anchor="ctr"/>
          <a:lstStyle/>
          <a:p>
            <a:pPr algn="ctr"/>
            <a:endParaRPr lang="en-US" sz="2800"/>
          </a:p>
        </p:txBody>
      </p:sp>
      <p:sp>
        <p:nvSpPr>
          <p:cNvPr id="24580" name="Text Box 4"/>
          <p:cNvSpPr txBox="1">
            <a:spLocks noChangeArrowheads="1"/>
          </p:cNvSpPr>
          <p:nvPr/>
        </p:nvSpPr>
        <p:spPr bwMode="auto">
          <a:xfrm>
            <a:off x="457200" y="779463"/>
            <a:ext cx="8077200" cy="1585049"/>
          </a:xfrm>
          <a:prstGeom prst="rect">
            <a:avLst/>
          </a:prstGeom>
          <a:noFill/>
          <a:ln w="9525">
            <a:noFill/>
            <a:miter lim="800000"/>
            <a:headEnd/>
            <a:tailEnd/>
          </a:ln>
          <a:effectLst/>
        </p:spPr>
        <p:txBody>
          <a:bodyPr>
            <a:spAutoFit/>
          </a:bodyPr>
          <a:lstStyle/>
          <a:p>
            <a:pPr marL="331788" indent="-331788">
              <a:lnSpc>
                <a:spcPct val="110000"/>
              </a:lnSpc>
              <a:spcAft>
                <a:spcPct val="45000"/>
              </a:spcAft>
              <a:tabLst>
                <a:tab pos="331788" algn="l"/>
              </a:tabLst>
            </a:pPr>
            <a:r>
              <a:rPr lang="en-US" b="1" dirty="0">
                <a:solidFill>
                  <a:schemeClr val="bg1"/>
                </a:solidFill>
                <a:latin typeface="Comic Sans MS" pitchFamily="66" charset="0"/>
                <a:sym typeface="Monotype Sorts" pitchFamily="2" charset="2"/>
              </a:rPr>
              <a:t>	PERANG DUNIA I &amp; II RUNTUHNYA HARKAT &amp; MARTABAT.</a:t>
            </a:r>
          </a:p>
          <a:p>
            <a:pPr marL="331788" indent="-331788">
              <a:lnSpc>
                <a:spcPct val="110000"/>
              </a:lnSpc>
              <a:spcAft>
                <a:spcPct val="45000"/>
              </a:spcAft>
              <a:tabLst>
                <a:tab pos="331788" algn="l"/>
              </a:tabLst>
            </a:pPr>
            <a:r>
              <a:rPr lang="en-US" b="1" dirty="0">
                <a:solidFill>
                  <a:schemeClr val="bg1"/>
                </a:solidFill>
                <a:latin typeface="Comic Sans MS" pitchFamily="66" charset="0"/>
                <a:sym typeface="Monotype Sorts" pitchFamily="2" charset="2"/>
              </a:rPr>
              <a:t>	PBB MEMBENTUK KOMISI HAM, DIPIMPIN              FRANKLIN DELANO ROOSEVELT, 10 DESEMBER 1948.</a:t>
            </a:r>
          </a:p>
        </p:txBody>
      </p:sp>
      <p:sp>
        <p:nvSpPr>
          <p:cNvPr id="24586" name="AutoShape 10"/>
          <p:cNvSpPr>
            <a:spLocks noChangeArrowheads="1"/>
          </p:cNvSpPr>
          <p:nvPr/>
        </p:nvSpPr>
        <p:spPr bwMode="auto">
          <a:xfrm>
            <a:off x="381000" y="4343400"/>
            <a:ext cx="8458200" cy="1219200"/>
          </a:xfrm>
          <a:prstGeom prst="roundRect">
            <a:avLst>
              <a:gd name="adj" fmla="val 16667"/>
            </a:avLst>
          </a:prstGeom>
          <a:solidFill>
            <a:schemeClr val="bg1"/>
          </a:solidFill>
          <a:ln w="9525">
            <a:solidFill>
              <a:schemeClr val="tx1"/>
            </a:solidFill>
            <a:round/>
            <a:headEnd/>
            <a:tailEnd/>
          </a:ln>
          <a:effectLst/>
        </p:spPr>
        <p:txBody>
          <a:bodyPr wrap="none" anchor="ctr"/>
          <a:lstStyle/>
          <a:p>
            <a:endParaRPr lang="en-US"/>
          </a:p>
        </p:txBody>
      </p:sp>
      <p:sp>
        <p:nvSpPr>
          <p:cNvPr id="24587" name="AutoShape 11"/>
          <p:cNvSpPr>
            <a:spLocks noChangeArrowheads="1"/>
          </p:cNvSpPr>
          <p:nvPr/>
        </p:nvSpPr>
        <p:spPr bwMode="auto">
          <a:xfrm>
            <a:off x="381000" y="2667000"/>
            <a:ext cx="8458200" cy="1371600"/>
          </a:xfrm>
          <a:prstGeom prst="roundRect">
            <a:avLst>
              <a:gd name="adj" fmla="val 16667"/>
            </a:avLst>
          </a:prstGeom>
          <a:solidFill>
            <a:srgbClr val="FFFF99"/>
          </a:solidFill>
          <a:ln w="9525">
            <a:solidFill>
              <a:schemeClr val="tx1"/>
            </a:solidFill>
            <a:round/>
            <a:headEnd/>
            <a:tailEnd/>
          </a:ln>
          <a:effectLst/>
        </p:spPr>
        <p:txBody>
          <a:bodyPr wrap="none" anchor="ctr"/>
          <a:lstStyle/>
          <a:p>
            <a:endParaRPr lang="en-US"/>
          </a:p>
        </p:txBody>
      </p:sp>
      <p:sp>
        <p:nvSpPr>
          <p:cNvPr id="24588" name="Text Box 12"/>
          <p:cNvSpPr txBox="1">
            <a:spLocks noChangeArrowheads="1"/>
          </p:cNvSpPr>
          <p:nvPr/>
        </p:nvSpPr>
        <p:spPr bwMode="auto">
          <a:xfrm>
            <a:off x="533400" y="2743200"/>
            <a:ext cx="8077200" cy="2570447"/>
          </a:xfrm>
          <a:prstGeom prst="rect">
            <a:avLst/>
          </a:prstGeom>
          <a:noFill/>
          <a:ln w="9525">
            <a:noFill/>
            <a:miter lim="800000"/>
            <a:headEnd/>
            <a:tailEnd/>
          </a:ln>
          <a:effectLst/>
        </p:spPr>
        <p:txBody>
          <a:bodyPr>
            <a:spAutoFit/>
          </a:bodyPr>
          <a:lstStyle/>
          <a:p>
            <a:pPr marL="331788" indent="-331788" algn="just">
              <a:lnSpc>
                <a:spcPct val="110000"/>
              </a:lnSpc>
              <a:spcAft>
                <a:spcPct val="45000"/>
              </a:spcAft>
              <a:tabLst>
                <a:tab pos="331788" algn="l"/>
              </a:tabLst>
            </a:pPr>
            <a:r>
              <a:rPr lang="en-US" sz="1600" b="1" dirty="0">
                <a:latin typeface="Arial" charset="0"/>
                <a:sym typeface="Monotype Sorts" pitchFamily="2" charset="2"/>
              </a:rPr>
              <a:t>	DECLARATION OF INDEPENDENCE (A.S. 4-7-1776) </a:t>
            </a:r>
          </a:p>
          <a:p>
            <a:pPr marL="331788" indent="-331788" algn="just">
              <a:lnSpc>
                <a:spcPct val="110000"/>
              </a:lnSpc>
              <a:spcAft>
                <a:spcPct val="45000"/>
              </a:spcAft>
              <a:tabLst>
                <a:tab pos="331788" algn="l"/>
              </a:tabLst>
            </a:pPr>
            <a:r>
              <a:rPr lang="en-US" sz="1600" b="1" dirty="0">
                <a:latin typeface="Arial" charset="0"/>
                <a:sym typeface="Monotype Sorts" pitchFamily="2" charset="2"/>
              </a:rPr>
              <a:t>     “ …………. BAHWA </a:t>
            </a:r>
            <a:r>
              <a:rPr lang="en-US" sz="1600" b="1" dirty="0" smtClean="0">
                <a:latin typeface="Arial" charset="0"/>
                <a:sym typeface="Monotype Sorts" pitchFamily="2" charset="2"/>
              </a:rPr>
              <a:t>MANUSIA </a:t>
            </a:r>
            <a:r>
              <a:rPr lang="en-US" sz="1600" b="1" dirty="0">
                <a:latin typeface="Arial" charset="0"/>
                <a:sym typeface="Monotype Sorts" pitchFamily="2" charset="2"/>
              </a:rPr>
              <a:t>DIKARUNIAI OLEH SANG PENCIPTA DENGAN HAK-2 UNTUK ………… BAHWA MENJAMIN HAK-HAK INI DIPERLUKAN PEMERINTAHAN YANG DIBENTUK DIKALANGAN MANUSIA ……….”</a:t>
            </a:r>
          </a:p>
          <a:p>
            <a:pPr marL="331788" indent="-331788" algn="just">
              <a:lnSpc>
                <a:spcPct val="110000"/>
              </a:lnSpc>
              <a:spcAft>
                <a:spcPct val="45000"/>
              </a:spcAft>
              <a:tabLst>
                <a:tab pos="331788" algn="l"/>
              </a:tabLst>
            </a:pPr>
            <a:endParaRPr lang="en-US" sz="1600" b="1" dirty="0">
              <a:latin typeface="Arial" charset="0"/>
              <a:sym typeface="Monotype Sorts" pitchFamily="2" charset="2"/>
            </a:endParaRPr>
          </a:p>
          <a:p>
            <a:pPr marL="331788" indent="-331788" algn="just">
              <a:lnSpc>
                <a:spcPct val="110000"/>
              </a:lnSpc>
              <a:spcAft>
                <a:spcPct val="45000"/>
              </a:spcAft>
              <a:tabLst>
                <a:tab pos="331788" algn="l"/>
              </a:tabLst>
            </a:pPr>
            <a:r>
              <a:rPr lang="en-US" sz="1600" b="1" dirty="0">
                <a:latin typeface="Arial" charset="0"/>
                <a:sym typeface="Monotype Sorts" pitchFamily="2" charset="2"/>
              </a:rPr>
              <a:t>	PRES JOHN F.KENEDY PADA PIDATO PELANTIKAN 3 - 1 - 1961 : …….. BAHWA HAM BUKAN DATANG DARI TERBENTUKNYA NEGARA, MELAINKAN DARI TANGAN TUHAN. </a:t>
            </a:r>
          </a:p>
        </p:txBody>
      </p:sp>
      <p:sp>
        <p:nvSpPr>
          <p:cNvPr id="24589" name="WordArt 13"/>
          <p:cNvSpPr>
            <a:spLocks noChangeArrowheads="1" noChangeShapeType="1" noTextEdit="1"/>
          </p:cNvSpPr>
          <p:nvPr/>
        </p:nvSpPr>
        <p:spPr bwMode="auto">
          <a:xfrm>
            <a:off x="533400" y="304800"/>
            <a:ext cx="822960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FFFF00"/>
                </a:solidFill>
                <a:latin typeface="Arial Black"/>
              </a:rPr>
              <a:t>HAM DLM PERSPEKTIF UNIVERSAL &amp; REGIONAL</a:t>
            </a:r>
          </a:p>
        </p:txBody>
      </p:sp>
      <p:sp>
        <p:nvSpPr>
          <p:cNvPr id="24590" name="Text Box 14"/>
          <p:cNvSpPr txBox="1">
            <a:spLocks noChangeArrowheads="1"/>
          </p:cNvSpPr>
          <p:nvPr/>
        </p:nvSpPr>
        <p:spPr bwMode="auto">
          <a:xfrm>
            <a:off x="8594725" y="6286500"/>
            <a:ext cx="298450" cy="366713"/>
          </a:xfrm>
          <a:prstGeom prst="rect">
            <a:avLst/>
          </a:prstGeom>
          <a:noFill/>
          <a:ln w="9525">
            <a:noFill/>
            <a:miter lim="800000"/>
            <a:headEnd/>
            <a:tailEnd/>
          </a:ln>
          <a:effectLst/>
        </p:spPr>
        <p:txBody>
          <a:bodyPr wrap="none">
            <a:spAutoFit/>
          </a:bodyPr>
          <a:lstStyle/>
          <a:p>
            <a:r>
              <a:rPr lang="en-US" sz="1800"/>
              <a:t>7</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4589"/>
                                        </p:tgtEl>
                                        <p:attrNameLst>
                                          <p:attrName>style.visibility</p:attrName>
                                        </p:attrNameLst>
                                      </p:cBhvr>
                                      <p:to>
                                        <p:strVal val="visible"/>
                                      </p:to>
                                    </p:set>
                                    <p:anim calcmode="lin" valueType="num">
                                      <p:cBhvr additive="base">
                                        <p:cTn id="7" dur="500" fill="hold"/>
                                        <p:tgtEl>
                                          <p:spTgt spid="24589"/>
                                        </p:tgtEl>
                                        <p:attrNameLst>
                                          <p:attrName>ppt_x</p:attrName>
                                        </p:attrNameLst>
                                      </p:cBhvr>
                                      <p:tavLst>
                                        <p:tav tm="0">
                                          <p:val>
                                            <p:strVal val="1+#ppt_w/2"/>
                                          </p:val>
                                        </p:tav>
                                        <p:tav tm="100000">
                                          <p:val>
                                            <p:strVal val="#ppt_x"/>
                                          </p:val>
                                        </p:tav>
                                      </p:tavLst>
                                    </p:anim>
                                    <p:anim calcmode="lin" valueType="num">
                                      <p:cBhvr additive="base">
                                        <p:cTn id="8" dur="500" fill="hold"/>
                                        <p:tgtEl>
                                          <p:spTgt spid="2458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24580"/>
                                        </p:tgtEl>
                                        <p:attrNameLst>
                                          <p:attrName>style.visibility</p:attrName>
                                        </p:attrNameLst>
                                      </p:cBhvr>
                                      <p:to>
                                        <p:strVal val="visible"/>
                                      </p:to>
                                    </p:set>
                                    <p:anim calcmode="lin" valueType="num">
                                      <p:cBhvr additive="base">
                                        <p:cTn id="12" dur="500" fill="hold"/>
                                        <p:tgtEl>
                                          <p:spTgt spid="24580"/>
                                        </p:tgtEl>
                                        <p:attrNameLst>
                                          <p:attrName>ppt_x</p:attrName>
                                        </p:attrNameLst>
                                      </p:cBhvr>
                                      <p:tavLst>
                                        <p:tav tm="0">
                                          <p:val>
                                            <p:strVal val="1+#ppt_w/2"/>
                                          </p:val>
                                        </p:tav>
                                        <p:tav tm="100000">
                                          <p:val>
                                            <p:strVal val="#ppt_x"/>
                                          </p:val>
                                        </p:tav>
                                      </p:tavLst>
                                    </p:anim>
                                    <p:anim calcmode="lin" valueType="num">
                                      <p:cBhvr additive="base">
                                        <p:cTn id="13" dur="500" fill="hold"/>
                                        <p:tgtEl>
                                          <p:spTgt spid="2458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6" fill="hold" grpId="0" nodeType="afterEffect">
                                  <p:stCondLst>
                                    <p:cond delay="0"/>
                                  </p:stCondLst>
                                  <p:childTnLst>
                                    <p:set>
                                      <p:cBhvr>
                                        <p:cTn id="16" dur="1" fill="hold">
                                          <p:stCondLst>
                                            <p:cond delay="0"/>
                                          </p:stCondLst>
                                        </p:cTn>
                                        <p:tgtEl>
                                          <p:spTgt spid="24588"/>
                                        </p:tgtEl>
                                        <p:attrNameLst>
                                          <p:attrName>style.visibility</p:attrName>
                                        </p:attrNameLst>
                                      </p:cBhvr>
                                      <p:to>
                                        <p:strVal val="visible"/>
                                      </p:to>
                                    </p:set>
                                    <p:anim calcmode="lin" valueType="num">
                                      <p:cBhvr additive="base">
                                        <p:cTn id="17" dur="500" fill="hold"/>
                                        <p:tgtEl>
                                          <p:spTgt spid="24588"/>
                                        </p:tgtEl>
                                        <p:attrNameLst>
                                          <p:attrName>ppt_x</p:attrName>
                                        </p:attrNameLst>
                                      </p:cBhvr>
                                      <p:tavLst>
                                        <p:tav tm="0">
                                          <p:val>
                                            <p:strVal val="1+#ppt_w/2"/>
                                          </p:val>
                                        </p:tav>
                                        <p:tav tm="100000">
                                          <p:val>
                                            <p:strVal val="#ppt_x"/>
                                          </p:val>
                                        </p:tav>
                                      </p:tavLst>
                                    </p:anim>
                                    <p:anim calcmode="lin" valueType="num">
                                      <p:cBhvr additive="base">
                                        <p:cTn id="18" dur="500" fill="hold"/>
                                        <p:tgtEl>
                                          <p:spTgt spid="2458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0" grpId="0" autoUpdateAnimBg="0"/>
      <p:bldP spid="24588" grpId="0" autoUpdateAnimBg="0"/>
      <p:bldP spid="24589" grpId="0"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1296</TotalTime>
  <Words>520</Words>
  <Application>Microsoft Office PowerPoint</Application>
  <PresentationFormat>On-screen Show (4:3)</PresentationFormat>
  <Paragraphs>153</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Slide 1</vt:lpstr>
      <vt:lpstr>Slide 2</vt:lpstr>
      <vt:lpstr>Slide 3</vt:lpstr>
      <vt:lpstr>Slide 4</vt:lpstr>
      <vt:lpstr>Slide 5</vt:lpstr>
      <vt:lpstr>Slide 6</vt:lpstr>
      <vt:lpstr>Perkembangan HAM</vt:lpstr>
      <vt:lpstr>Slide 8</vt:lpstr>
      <vt:lpstr>Slide 9</vt:lpstr>
      <vt:lpstr>Slide 10</vt:lpstr>
      <vt:lpstr>Slide 11</vt:lpstr>
      <vt:lpstr>Slide 12</vt:lpstr>
      <vt:lpstr>Slide 13</vt:lpstr>
      <vt:lpstr>UU NO. 39/1999 TTG. HAM</vt:lpstr>
      <vt:lpstr>Slide 15</vt:lpstr>
      <vt:lpstr>DEKLARASI UNIVERSAL HAM</vt:lpstr>
      <vt:lpstr>Pembatasan Hak &amp; Kebebasan</vt:lpstr>
      <vt:lpstr>Slide 18</vt:lpstr>
      <vt:lpstr>Slide 19</vt:lpstr>
      <vt:lpstr>Slide 20</vt:lpstr>
      <vt:lpstr>Slide 21</vt:lpstr>
      <vt:lpstr>Slide 22</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TJ 2000</dc:creator>
  <cp:lastModifiedBy>A314-33</cp:lastModifiedBy>
  <cp:revision>67</cp:revision>
  <cp:lastPrinted>2003-08-12T19:38:49Z</cp:lastPrinted>
  <dcterms:created xsi:type="dcterms:W3CDTF">2002-06-19T06:09:30Z</dcterms:created>
  <dcterms:modified xsi:type="dcterms:W3CDTF">2020-06-10T00:24:18Z</dcterms:modified>
</cp:coreProperties>
</file>