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9" r:id="rId1"/>
  </p:sldMasterIdLst>
  <p:notesMasterIdLst>
    <p:notesMasterId r:id="rId23"/>
  </p:notesMasterIdLst>
  <p:sldIdLst>
    <p:sldId id="256" r:id="rId2"/>
    <p:sldId id="257" r:id="rId3"/>
    <p:sldId id="277" r:id="rId4"/>
    <p:sldId id="297" r:id="rId5"/>
    <p:sldId id="298" r:id="rId6"/>
    <p:sldId id="300" r:id="rId7"/>
    <p:sldId id="286" r:id="rId8"/>
    <p:sldId id="293" r:id="rId9"/>
    <p:sldId id="292" r:id="rId10"/>
    <p:sldId id="265" r:id="rId11"/>
    <p:sldId id="278" r:id="rId12"/>
    <p:sldId id="285" r:id="rId13"/>
    <p:sldId id="273" r:id="rId14"/>
    <p:sldId id="269" r:id="rId15"/>
    <p:sldId id="288" r:id="rId16"/>
    <p:sldId id="295" r:id="rId17"/>
    <p:sldId id="282" r:id="rId18"/>
    <p:sldId id="287" r:id="rId19"/>
    <p:sldId id="289" r:id="rId20"/>
    <p:sldId id="291" r:id="rId21"/>
    <p:sldId id="284" r:id="rId2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41"/>
    <p:restoredTop sz="92245"/>
  </p:normalViewPr>
  <p:slideViewPr>
    <p:cSldViewPr>
      <p:cViewPr varScale="1">
        <p:scale>
          <a:sx n="112" d="100"/>
          <a:sy n="112" d="100"/>
        </p:scale>
        <p:origin x="880" y="19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778FF49-21D7-415B-AF53-F504D54E77C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36700C-2FF4-42BC-83FB-48731243468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066761A-F1D6-43A1-8F00-6BE7042F7436}" type="datetimeFigureOut">
              <a:rPr lang="id-ID"/>
              <a:pPr>
                <a:defRPr/>
              </a:pPr>
              <a:t>24/06/20</a:t>
            </a:fld>
            <a:endParaRPr lang="id-ID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7DE42BE-0E2F-4499-81D1-E4A588BAC14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DABA94C-8949-4E25-BBE6-34AF9571B4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id-ID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1502B3-B3B4-4433-B0BA-2B6F2C59029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7422C9-568F-4C17-A7D6-50151135A75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257D3B6-781F-4ABA-B3F6-5DF5B4527661}" type="slidenum">
              <a:rPr lang="id-ID" altLang="id-ID"/>
              <a:pPr/>
              <a:t>‹#›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3005130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D3B6-781F-4ABA-B3F6-5DF5B4527661}" type="slidenum">
              <a:rPr lang="id-ID" altLang="id-ID" smtClean="0"/>
              <a:pPr/>
              <a:t>2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3221548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B9FB1942-E2ED-4C77-B01F-CDBDD14BB3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0903536-6F52-44BE-AC27-710475C08B5D}" type="slidenum">
              <a:rPr lang="en-US" altLang="id-ID">
                <a:cs typeface="Arial" panose="020B0604020202020204" pitchFamily="34" charset="0"/>
              </a:rPr>
              <a:pPr eaLnBrk="1" hangingPunct="1"/>
              <a:t>3</a:t>
            </a:fld>
            <a:endParaRPr lang="en-US" altLang="id-ID">
              <a:cs typeface="Arial" panose="020B0604020202020204" pitchFamily="34" charset="0"/>
            </a:endParaRP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CF739A9E-CAC7-4E71-9162-2F13C2FDB2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6AEC13D4-D153-460A-9D84-C5F003324C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9200" cy="41163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3287" tIns="46644" rIns="93287" bIns="46644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altLang="id-ID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B9FB1942-E2ED-4C77-B01F-CDBDD14BB3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0903536-6F52-44BE-AC27-710475C08B5D}" type="slidenum">
              <a:rPr lang="en-US" altLang="id-ID">
                <a:cs typeface="Arial" panose="020B0604020202020204" pitchFamily="34" charset="0"/>
              </a:rPr>
              <a:pPr eaLnBrk="1" hangingPunct="1"/>
              <a:t>4</a:t>
            </a:fld>
            <a:endParaRPr lang="en-US" altLang="id-ID">
              <a:cs typeface="Arial" panose="020B0604020202020204" pitchFamily="34" charset="0"/>
            </a:endParaRP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CF739A9E-CAC7-4E71-9162-2F13C2FDB2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6AEC13D4-D153-460A-9D84-C5F003324C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9200" cy="41163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3287" tIns="46644" rIns="93287" bIns="46644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altLang="id-ID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4036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B9FB1942-E2ED-4C77-B01F-CDBDD14BB3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0903536-6F52-44BE-AC27-710475C08B5D}" type="slidenum">
              <a:rPr lang="en-US" altLang="id-ID">
                <a:cs typeface="Arial" panose="020B0604020202020204" pitchFamily="34" charset="0"/>
              </a:rPr>
              <a:pPr eaLnBrk="1" hangingPunct="1"/>
              <a:t>5</a:t>
            </a:fld>
            <a:endParaRPr lang="en-US" altLang="id-ID">
              <a:cs typeface="Arial" panose="020B0604020202020204" pitchFamily="34" charset="0"/>
            </a:endParaRP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CF739A9E-CAC7-4E71-9162-2F13C2FDB2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6AEC13D4-D153-460A-9D84-C5F003324C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9200" cy="41163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3287" tIns="46644" rIns="93287" bIns="46644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altLang="id-ID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672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B9FB1942-E2ED-4C77-B01F-CDBDD14BB3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0903536-6F52-44BE-AC27-710475C08B5D}" type="slidenum">
              <a:rPr lang="en-US" altLang="id-ID">
                <a:cs typeface="Arial" panose="020B0604020202020204" pitchFamily="34" charset="0"/>
              </a:rPr>
              <a:pPr eaLnBrk="1" hangingPunct="1"/>
              <a:t>6</a:t>
            </a:fld>
            <a:endParaRPr lang="en-US" altLang="id-ID">
              <a:cs typeface="Arial" panose="020B0604020202020204" pitchFamily="34" charset="0"/>
            </a:endParaRP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CF739A9E-CAC7-4E71-9162-2F13C2FDB2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6AEC13D4-D153-460A-9D84-C5F003324C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9200" cy="41163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3287" tIns="46644" rIns="93287" bIns="46644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altLang="id-ID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855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F5DED344-E8C5-40D2-9C99-6B7A77930B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C20A45B-54BF-4BC3-A870-8F14534D3269}" type="slidenum">
              <a:rPr lang="en-US" altLang="id-ID">
                <a:cs typeface="Arial" panose="020B0604020202020204" pitchFamily="34" charset="0"/>
              </a:rPr>
              <a:pPr eaLnBrk="1" hangingPunct="1"/>
              <a:t>11</a:t>
            </a:fld>
            <a:endParaRPr lang="en-US" altLang="id-ID">
              <a:cs typeface="Arial" panose="020B0604020202020204" pitchFamily="34" charset="0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595FDE94-61FC-4347-B3A7-94F1E3F7C4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E054E7DF-6B30-430B-8E5D-E45A3FDA9D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9200" cy="41163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3287" tIns="46644" rIns="93287" bIns="46644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altLang="id-ID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120904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3CA984-6090-480A-A2BA-EDD73FE0A7B3}" type="datetimeFigureOut">
              <a:rPr lang="en-US" smtClean="0"/>
              <a:pPr>
                <a:defRPr/>
              </a:pPr>
              <a:t>6/24/20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E7AE3-71E0-4BC0-BD0C-C0163CAA117A}" type="slidenum">
              <a:rPr lang="en-US" altLang="id-ID" smtClean="0"/>
              <a:pPr/>
              <a:t>‹#›</a:t>
            </a:fld>
            <a:endParaRPr lang="en-US" altLang="id-ID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6604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6401859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130426"/>
            <a:ext cx="58928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733800"/>
            <a:ext cx="58928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F78504-4800-4EA8-AF19-EB82CAD2B18E}" type="datetimeFigureOut">
              <a:rPr lang="en-US" smtClean="0"/>
              <a:pPr>
                <a:defRPr/>
              </a:pPr>
              <a:t>6/24/20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FBA60-79B4-4325-AC2A-E7D9DBB82F5B}" type="slidenum">
              <a:rPr lang="en-US" altLang="id-ID" smtClean="0"/>
              <a:pPr/>
              <a:t>‹#›</a:t>
            </a:fld>
            <a:endParaRPr lang="en-US" alt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E2E4B2-FFA2-4B4F-9C1A-6924809963B9}" type="datetimeFigureOut">
              <a:rPr lang="en-US" smtClean="0"/>
              <a:pPr>
                <a:defRPr/>
              </a:pPr>
              <a:t>6/24/20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D3A5B-978D-4836-9C9C-D4A7DBFE2989}" type="slidenum">
              <a:rPr lang="en-US" altLang="id-ID" smtClean="0"/>
              <a:pPr/>
              <a:t>‹#›</a:t>
            </a:fld>
            <a:endParaRPr lang="en-US" alt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30725"/>
          </a:xfrm>
        </p:spPr>
        <p:txBody>
          <a:bodyPr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451B84-A041-485C-A319-41B6BC90A2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EA4752-CA22-441D-AAFB-486D106416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737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097DF0BF-DC43-4BD4-8F6B-B8E161D4980C}" type="slidenum">
              <a:rPr lang="en-US" altLang="id-ID"/>
              <a:pPr/>
              <a:t>‹#›</a:t>
            </a:fld>
            <a:endParaRPr lang="en-US" altLang="id-ID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2116B05-B319-420B-B28C-B5679DDB6AC5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208512"/>
      </p:ext>
    </p:extLst>
  </p:cSld>
  <p:clrMapOvr>
    <a:masterClrMapping/>
  </p:clrMapOvr>
  <p:transition>
    <p:check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CDCBEE-E2E4-49AE-BF04-D06F22EA1A3C}" type="datetimeFigureOut">
              <a:rPr lang="en-US" smtClean="0"/>
              <a:pPr>
                <a:defRPr/>
              </a:pPr>
              <a:t>6/24/20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13E7E-093E-4133-813E-8AE0E910309F}" type="slidenum">
              <a:rPr lang="en-US" altLang="id-ID" smtClean="0"/>
              <a:pPr/>
              <a:t>‹#›</a:t>
            </a:fld>
            <a:endParaRPr lang="en-US" alt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2" y="-30478"/>
            <a:ext cx="120903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12192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12192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12192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621365"/>
            <a:ext cx="110744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609600" y="4463568"/>
            <a:ext cx="11074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678BCE-2415-4110-AA70-7E51CA351A07}" type="datetimeFigureOut">
              <a:rPr lang="en-US" smtClean="0"/>
              <a:pPr>
                <a:defRPr/>
              </a:pPr>
              <a:t>6/24/20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3646C-E193-4605-8ECC-5537922BDE21}" type="slidenum">
              <a:rPr lang="en-US" altLang="id-ID" smtClean="0"/>
              <a:pPr/>
              <a:t>‹#›</a:t>
            </a:fld>
            <a:endParaRPr lang="en-US" alt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ED00A4-0C47-427D-9DC1-24156573F7D2}" type="datetimeFigureOut">
              <a:rPr lang="en-US" smtClean="0"/>
              <a:pPr>
                <a:defRPr/>
              </a:pPr>
              <a:t>6/24/20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668C0-C1E5-4F19-B570-E32223D9F97A}" type="slidenum">
              <a:rPr lang="en-US" altLang="id-ID" smtClean="0"/>
              <a:pPr/>
              <a:t>‹#›</a:t>
            </a:fld>
            <a:endParaRPr lang="en-US" alt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201049-3FF6-4BC0-9D26-49EE172EA874}" type="datetimeFigureOut">
              <a:rPr lang="en-US" smtClean="0"/>
              <a:pPr>
                <a:defRPr/>
              </a:pPr>
              <a:t>6/24/20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2EE56-B4AF-4F99-A8E4-E59C20EDF113}" type="slidenum">
              <a:rPr lang="en-US" altLang="id-ID" smtClean="0"/>
              <a:pPr/>
              <a:t>‹#›</a:t>
            </a:fld>
            <a:endParaRPr lang="en-US" alt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CA10D0-9F01-47F8-B168-DFE2457B7EFB}" type="datetimeFigureOut">
              <a:rPr lang="en-US" smtClean="0"/>
              <a:pPr>
                <a:defRPr/>
              </a:pPr>
              <a:t>6/24/20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E63F3-75C0-4BCD-8D6B-D65EBB32959B}" type="slidenum">
              <a:rPr lang="en-US" altLang="id-ID" smtClean="0"/>
              <a:pPr/>
              <a:t>‹#›</a:t>
            </a:fld>
            <a:endParaRPr lang="en-US" alt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06FFDA-BE6D-4E14-BE8E-D9AAB9AE9219}" type="datetimeFigureOut">
              <a:rPr lang="en-US" smtClean="0"/>
              <a:pPr>
                <a:defRPr/>
              </a:pPr>
              <a:t>6/24/20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2B7FC-EA99-43DC-B4BA-112CDA62C486}" type="slidenum">
              <a:rPr lang="en-US" altLang="id-ID" smtClean="0"/>
              <a:pPr/>
              <a:t>‹#›</a:t>
            </a:fld>
            <a:endParaRPr lang="en-US" alt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0" y="273051"/>
            <a:ext cx="7315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E35A24-7583-40B8-A47D-FCBDF48F3F0A}" type="datetimeFigureOut">
              <a:rPr lang="en-US" smtClean="0"/>
              <a:pPr>
                <a:defRPr/>
              </a:pPr>
              <a:t>6/24/20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8FB4E-F8B4-4A5D-AE79-5F38F666C6C6}" type="slidenum">
              <a:rPr lang="en-US" altLang="id-ID" smtClean="0"/>
              <a:pPr/>
              <a:t>‹#›</a:t>
            </a:fld>
            <a:endParaRPr lang="en-US" altLang="id-ID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3681984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2007129" y="3221207"/>
            <a:ext cx="3017520" cy="1059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353568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353568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901952"/>
            <a:ext cx="316992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3200" y="3273552"/>
            <a:ext cx="316992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67200" y="381000"/>
            <a:ext cx="74168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F05B2D-E317-4721-8786-DA2992BF24A7}" type="datetimeFigureOut">
              <a:rPr lang="en-US" smtClean="0"/>
              <a:pPr>
                <a:defRPr/>
              </a:pPr>
              <a:t>6/24/20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A918-DC4E-4327-864B-603C16EB1855}" type="slidenum">
              <a:rPr lang="en-US" altLang="id-ID" smtClean="0"/>
              <a:pPr/>
              <a:t>‹#›</a:t>
            </a:fld>
            <a:endParaRPr lang="en-US" altLang="id-ID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3681984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2007129" y="3221207"/>
            <a:ext cx="3017520" cy="1059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353568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353568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264" y="1905000"/>
            <a:ext cx="316992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3200" y="3276600"/>
            <a:ext cx="316992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99136" y="137160"/>
            <a:ext cx="1182624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1240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D6B7230-C32E-4241-A853-09641CE4682D}" type="datetimeFigureOut">
              <a:rPr lang="en-US" smtClean="0"/>
              <a:pPr>
                <a:defRPr/>
              </a:pPr>
              <a:t>6/24/20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74831" y="6312409"/>
            <a:ext cx="4642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1240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8E6C4A7-1CAD-421B-8204-1FBE65E205C6}" type="slidenum">
              <a:rPr lang="en-US" altLang="id-ID" smtClean="0"/>
              <a:pPr/>
              <a:t>‹#›</a:t>
            </a:fld>
            <a:endParaRPr lang="en-US" alt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  <p:sldLayoutId id="2147483851" r:id="rId12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microsoft.com/office/2007/relationships/hdphoto" Target="../media/hdphoto5.wdp"/><Relationship Id="rId5" Type="http://schemas.microsoft.com/office/2007/relationships/hdphoto" Target="../media/hdphoto2.wdp"/><Relationship Id="rId10" Type="http://schemas.openxmlformats.org/officeDocument/2006/relationships/image" Target="../media/image7.png"/><Relationship Id="rId4" Type="http://schemas.openxmlformats.org/officeDocument/2006/relationships/image" Target="../media/image4.png"/><Relationship Id="rId9" Type="http://schemas.microsoft.com/office/2007/relationships/hdphoto" Target="../media/hdphoto4.wdp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Unikom\pajak\058177200_1533533408-15335334084033659bb9b362b5aa-1505467190-35056cf3019b02c1b7c4cbcfec9d39f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30" r="11736" b="2765"/>
          <a:stretch/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6C93CA3-F75C-43A8-B81B-EA13DA2C42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467600" cy="838200"/>
          </a:xfr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id-ID" dirty="0">
                <a:solidFill>
                  <a:schemeClr val="bg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AJAK </a:t>
            </a:r>
            <a:r>
              <a:rPr lang="en-US" dirty="0">
                <a:solidFill>
                  <a:schemeClr val="bg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PENGHASILAN</a:t>
            </a:r>
            <a:r>
              <a:rPr lang="id-ID" dirty="0">
                <a:solidFill>
                  <a:schemeClr val="bg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bg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PASAL 22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8077200" y="3276600"/>
            <a:ext cx="4100051" cy="3581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KELOMPOK 2 :</a:t>
            </a: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Helmy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Andanie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</a:t>
            </a:r>
            <a:r>
              <a:rPr lang="id-ID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21216122</a:t>
            </a:r>
          </a:p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Rizky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Hidayatullah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21216110</a:t>
            </a:r>
          </a:p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Fitri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Ramadhanti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</a:t>
            </a:r>
            <a:r>
              <a:rPr lang="id-ID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21216079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Windy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Sukmayanti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21216095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Lidia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Fitriani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Silaban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21216105</a:t>
            </a:r>
          </a:p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Yosi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Rahma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Maharani </a:t>
            </a:r>
            <a:r>
              <a:rPr lang="id-ID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21216108</a:t>
            </a:r>
          </a:p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Irpan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Sarip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Hidayat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id-ID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21216111</a:t>
            </a:r>
          </a:p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Andrean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Pradipta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   </a:t>
            </a:r>
            <a:r>
              <a:rPr lang="id-ID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21216118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D:\Unikom\pajak\images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93000"/>
                    </a14:imgEffect>
                    <a14:imgEffect>
                      <a14:brightnessContrast bright="-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28600" y="133162"/>
            <a:ext cx="7848600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sz="3600" b="1" kern="1200" cap="none" spc="5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0" dirty="0" err="1">
                <a:solidFill>
                  <a:schemeClr val="bg1"/>
                </a:solidFill>
              </a:rPr>
              <a:t>PPh</a:t>
            </a:r>
            <a:r>
              <a:rPr lang="en-US" sz="1800" b="0" dirty="0">
                <a:solidFill>
                  <a:schemeClr val="bg1"/>
                </a:solidFill>
              </a:rPr>
              <a:t> </a:t>
            </a:r>
            <a:r>
              <a:rPr lang="en-US" sz="1800" b="0" dirty="0" err="1">
                <a:solidFill>
                  <a:schemeClr val="bg1"/>
                </a:solidFill>
              </a:rPr>
              <a:t>Pasal</a:t>
            </a:r>
            <a:r>
              <a:rPr lang="en-US" sz="1800" b="0" dirty="0">
                <a:solidFill>
                  <a:schemeClr val="bg1"/>
                </a:solidFill>
              </a:rPr>
              <a:t> 22 </a:t>
            </a:r>
            <a:r>
              <a:rPr lang="en-US" sz="1800" b="0" dirty="0" err="1">
                <a:solidFill>
                  <a:schemeClr val="bg1"/>
                </a:solidFill>
              </a:rPr>
              <a:t>atas</a:t>
            </a:r>
            <a:r>
              <a:rPr lang="en-US" sz="1800" b="0" dirty="0">
                <a:solidFill>
                  <a:schemeClr val="bg1"/>
                </a:solidFill>
              </a:rPr>
              <a:t> </a:t>
            </a:r>
            <a:r>
              <a:rPr lang="en-US" sz="1800" b="0" dirty="0" err="1">
                <a:solidFill>
                  <a:schemeClr val="bg1"/>
                </a:solidFill>
              </a:rPr>
              <a:t>Pembelian</a:t>
            </a:r>
            <a:r>
              <a:rPr lang="en-US" sz="1800" b="0" dirty="0">
                <a:solidFill>
                  <a:schemeClr val="bg1"/>
                </a:solidFill>
              </a:rPr>
              <a:t> </a:t>
            </a:r>
            <a:r>
              <a:rPr lang="en-US" sz="1800" b="0" dirty="0" err="1">
                <a:solidFill>
                  <a:schemeClr val="bg1"/>
                </a:solidFill>
              </a:rPr>
              <a:t>Komoditas</a:t>
            </a:r>
            <a:r>
              <a:rPr lang="en-US" sz="1800" b="0" dirty="0">
                <a:solidFill>
                  <a:schemeClr val="bg1"/>
                </a:solidFill>
              </a:rPr>
              <a:t> Batubara, Mineral </a:t>
            </a:r>
            <a:r>
              <a:rPr lang="en-US" sz="1800" b="0" dirty="0" err="1">
                <a:solidFill>
                  <a:schemeClr val="bg1"/>
                </a:solidFill>
              </a:rPr>
              <a:t>Logam</a:t>
            </a:r>
            <a:r>
              <a:rPr lang="en-US" sz="1800" b="0" dirty="0">
                <a:solidFill>
                  <a:schemeClr val="bg1"/>
                </a:solidFill>
              </a:rPr>
              <a:t> </a:t>
            </a:r>
            <a:r>
              <a:rPr lang="en-US" sz="1800" b="0" dirty="0" err="1">
                <a:solidFill>
                  <a:schemeClr val="bg1"/>
                </a:solidFill>
              </a:rPr>
              <a:t>dan</a:t>
            </a:r>
            <a:r>
              <a:rPr lang="en-US" sz="1800" b="0" dirty="0">
                <a:solidFill>
                  <a:schemeClr val="bg1"/>
                </a:solidFill>
              </a:rPr>
              <a:t> Mineral </a:t>
            </a:r>
            <a:r>
              <a:rPr lang="en-US" sz="1800" b="0" dirty="0" err="1">
                <a:solidFill>
                  <a:schemeClr val="bg1"/>
                </a:solidFill>
              </a:rPr>
              <a:t>Bukan</a:t>
            </a:r>
            <a:r>
              <a:rPr lang="en-US" sz="1800" b="0" dirty="0">
                <a:solidFill>
                  <a:schemeClr val="bg1"/>
                </a:solidFill>
              </a:rPr>
              <a:t> </a:t>
            </a:r>
            <a:r>
              <a:rPr lang="en-US" sz="1800" b="0" dirty="0" err="1">
                <a:solidFill>
                  <a:schemeClr val="bg1"/>
                </a:solidFill>
              </a:rPr>
              <a:t>Logam</a:t>
            </a:r>
            <a:r>
              <a:rPr lang="en-US" sz="1800" b="0" dirty="0">
                <a:solidFill>
                  <a:schemeClr val="bg1"/>
                </a:solidFill>
              </a:rPr>
              <a:t> </a:t>
            </a:r>
            <a:r>
              <a:rPr lang="en-US" sz="1800" b="0" dirty="0" err="1">
                <a:solidFill>
                  <a:schemeClr val="bg1"/>
                </a:solidFill>
              </a:rPr>
              <a:t>dari</a:t>
            </a:r>
            <a:r>
              <a:rPr lang="en-US" sz="1800" b="0" dirty="0">
                <a:solidFill>
                  <a:schemeClr val="bg1"/>
                </a:solidFill>
              </a:rPr>
              <a:t> </a:t>
            </a:r>
            <a:r>
              <a:rPr lang="en-US" sz="1800" b="0" dirty="0" err="1">
                <a:solidFill>
                  <a:schemeClr val="bg1"/>
                </a:solidFill>
              </a:rPr>
              <a:t>Badan</a:t>
            </a:r>
            <a:r>
              <a:rPr lang="en-US" sz="1800" b="0" dirty="0">
                <a:solidFill>
                  <a:schemeClr val="bg1"/>
                </a:solidFill>
              </a:rPr>
              <a:t> Usaha </a:t>
            </a:r>
            <a:r>
              <a:rPr lang="en-US" sz="1800" b="0" dirty="0" err="1">
                <a:solidFill>
                  <a:schemeClr val="bg1"/>
                </a:solidFill>
              </a:rPr>
              <a:t>atau</a:t>
            </a:r>
            <a:r>
              <a:rPr lang="en-US" sz="1800" b="0" dirty="0">
                <a:solidFill>
                  <a:schemeClr val="bg1"/>
                </a:solidFill>
              </a:rPr>
              <a:t> Orang </a:t>
            </a:r>
            <a:r>
              <a:rPr lang="en-US" sz="1800" b="0" dirty="0" err="1">
                <a:solidFill>
                  <a:schemeClr val="bg1"/>
                </a:solidFill>
              </a:rPr>
              <a:t>Pribadi</a:t>
            </a:r>
            <a:r>
              <a:rPr lang="en-US" sz="1800" b="0" dirty="0">
                <a:solidFill>
                  <a:schemeClr val="bg1"/>
                </a:solidFill>
              </a:rPr>
              <a:t> </a:t>
            </a:r>
            <a:r>
              <a:rPr lang="en-US" sz="1800" b="0" dirty="0" err="1">
                <a:solidFill>
                  <a:schemeClr val="bg1"/>
                </a:solidFill>
              </a:rPr>
              <a:t>Pemegang</a:t>
            </a:r>
            <a:r>
              <a:rPr lang="en-US" sz="1800" b="0" dirty="0">
                <a:solidFill>
                  <a:schemeClr val="bg1"/>
                </a:solidFill>
              </a:rPr>
              <a:t> </a:t>
            </a:r>
            <a:r>
              <a:rPr lang="en-US" sz="1800" b="0" dirty="0" err="1">
                <a:solidFill>
                  <a:schemeClr val="bg1"/>
                </a:solidFill>
              </a:rPr>
              <a:t>Izin</a:t>
            </a:r>
            <a:r>
              <a:rPr lang="en-US" sz="1800" b="0" dirty="0">
                <a:solidFill>
                  <a:schemeClr val="bg1"/>
                </a:solidFill>
              </a:rPr>
              <a:t> Usaha </a:t>
            </a:r>
            <a:r>
              <a:rPr lang="en-US" sz="1800" b="0" dirty="0" err="1">
                <a:solidFill>
                  <a:schemeClr val="bg1"/>
                </a:solidFill>
              </a:rPr>
              <a:t>Pertambangan</a:t>
            </a:r>
            <a:endParaRPr lang="en-US" sz="1800" b="0" dirty="0">
              <a:solidFill>
                <a:schemeClr val="bg1"/>
              </a:solidFill>
            </a:endParaRPr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EB862235-D0AA-46EC-A167-DDA958358B5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019198"/>
              </p:ext>
            </p:extLst>
          </p:nvPr>
        </p:nvGraphicFramePr>
        <p:xfrm>
          <a:off x="2819400" y="1447800"/>
          <a:ext cx="6858000" cy="1716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55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124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0084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aseline="0" dirty="0">
                          <a:latin typeface="+mj-lt"/>
                        </a:rPr>
                        <a:t>TARIF </a:t>
                      </a:r>
                      <a:r>
                        <a:rPr lang="en-US" sz="1800" baseline="0" dirty="0" err="1">
                          <a:latin typeface="+mj-lt"/>
                        </a:rPr>
                        <a:t>PPh</a:t>
                      </a:r>
                      <a:r>
                        <a:rPr lang="en-US" sz="1800" baseline="0" dirty="0">
                          <a:latin typeface="+mj-lt"/>
                        </a:rPr>
                        <a:t> PASAL 22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T="45726" marB="45726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145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/>
                        <a:t>Keterangan</a:t>
                      </a:r>
                      <a:endParaRPr lang="en-US" sz="1600" b="1" dirty="0"/>
                    </a:p>
                  </a:txBody>
                  <a:tcPr marT="45726" marB="45726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/>
                        <a:t>Tarif</a:t>
                      </a:r>
                      <a:endParaRPr lang="en-US" sz="1600" b="1" dirty="0"/>
                    </a:p>
                  </a:txBody>
                  <a:tcPr marT="45726" marB="45726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8927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Batubara, Mineral </a:t>
                      </a:r>
                      <a:r>
                        <a:rPr lang="en-US" sz="1600" b="0" dirty="0" err="1">
                          <a:solidFill>
                            <a:schemeClr val="bg1"/>
                          </a:solidFill>
                        </a:rPr>
                        <a:t>Logam</a:t>
                      </a:r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chemeClr val="bg1"/>
                          </a:solidFill>
                        </a:rPr>
                        <a:t>dan</a:t>
                      </a:r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 Mineral </a:t>
                      </a:r>
                      <a:r>
                        <a:rPr lang="en-US" sz="1600" b="0" dirty="0" err="1">
                          <a:solidFill>
                            <a:schemeClr val="bg1"/>
                          </a:solidFill>
                        </a:rPr>
                        <a:t>Bukan</a:t>
                      </a:r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chemeClr val="bg1"/>
                          </a:solidFill>
                        </a:rPr>
                        <a:t>Logam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+mj-lt"/>
                        </a:rPr>
                        <a:t>= 1.5 % x </a:t>
                      </a:r>
                      <a:r>
                        <a:rPr lang="en-US" sz="1600" dirty="0" err="1">
                          <a:latin typeface="+mj-lt"/>
                        </a:rPr>
                        <a:t>Harga</a:t>
                      </a:r>
                      <a:r>
                        <a:rPr lang="en-US" sz="1600" baseline="0" dirty="0">
                          <a:latin typeface="+mj-lt"/>
                        </a:rPr>
                        <a:t> </a:t>
                      </a:r>
                      <a:r>
                        <a:rPr lang="en-US" sz="1600" baseline="0" dirty="0" err="1">
                          <a:latin typeface="+mj-lt"/>
                        </a:rPr>
                        <a:t>pembelian</a:t>
                      </a:r>
                      <a:r>
                        <a:rPr lang="en-US" sz="1600" baseline="0" dirty="0">
                          <a:latin typeface="+mj-lt"/>
                        </a:rPr>
                        <a:t> (Excl PPN)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228600" y="3601278"/>
            <a:ext cx="5638800" cy="609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sz="3600" b="1" kern="1200" cap="none" spc="5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0" dirty="0" err="1">
                <a:solidFill>
                  <a:schemeClr val="bg1"/>
                </a:solidFill>
              </a:rPr>
              <a:t>PPh</a:t>
            </a:r>
            <a:r>
              <a:rPr lang="en-US" sz="1600" b="0" dirty="0">
                <a:solidFill>
                  <a:schemeClr val="bg1"/>
                </a:solidFill>
              </a:rPr>
              <a:t> </a:t>
            </a:r>
            <a:r>
              <a:rPr lang="en-US" sz="1600" b="0" dirty="0" err="1">
                <a:solidFill>
                  <a:schemeClr val="bg1"/>
                </a:solidFill>
              </a:rPr>
              <a:t>Pasal</a:t>
            </a:r>
            <a:r>
              <a:rPr lang="en-US" sz="1600" b="0" dirty="0">
                <a:solidFill>
                  <a:schemeClr val="bg1"/>
                </a:solidFill>
              </a:rPr>
              <a:t> 22 </a:t>
            </a:r>
            <a:r>
              <a:rPr lang="en-US" sz="1600" b="0" dirty="0" err="1">
                <a:solidFill>
                  <a:schemeClr val="bg1"/>
                </a:solidFill>
              </a:rPr>
              <a:t>atas</a:t>
            </a:r>
            <a:r>
              <a:rPr lang="en-US" sz="1600" b="0" dirty="0">
                <a:solidFill>
                  <a:schemeClr val="bg1"/>
                </a:solidFill>
              </a:rPr>
              <a:t> </a:t>
            </a:r>
            <a:r>
              <a:rPr lang="en-US" sz="1600" b="0" dirty="0" err="1">
                <a:solidFill>
                  <a:schemeClr val="bg1"/>
                </a:solidFill>
              </a:rPr>
              <a:t>Penjualan</a:t>
            </a:r>
            <a:r>
              <a:rPr lang="en-US" sz="1600" b="0" dirty="0">
                <a:solidFill>
                  <a:schemeClr val="bg1"/>
                </a:solidFill>
              </a:rPr>
              <a:t> </a:t>
            </a:r>
            <a:r>
              <a:rPr lang="en-US" sz="1600" b="0" dirty="0" err="1">
                <a:solidFill>
                  <a:schemeClr val="bg1"/>
                </a:solidFill>
              </a:rPr>
              <a:t>Emas</a:t>
            </a:r>
            <a:r>
              <a:rPr lang="en-US" sz="1600" b="0" dirty="0">
                <a:solidFill>
                  <a:schemeClr val="bg1"/>
                </a:solidFill>
              </a:rPr>
              <a:t> </a:t>
            </a:r>
            <a:r>
              <a:rPr lang="en-US" sz="1600" b="0" dirty="0" err="1">
                <a:solidFill>
                  <a:schemeClr val="bg1"/>
                </a:solidFill>
              </a:rPr>
              <a:t>Batangan</a:t>
            </a:r>
            <a:r>
              <a:rPr lang="en-US" sz="1600" b="0" dirty="0">
                <a:solidFill>
                  <a:schemeClr val="bg1"/>
                </a:solidFill>
              </a:rPr>
              <a:t> di </a:t>
            </a:r>
            <a:r>
              <a:rPr lang="en-US" sz="1600" b="0" dirty="0" err="1">
                <a:solidFill>
                  <a:schemeClr val="bg1"/>
                </a:solidFill>
              </a:rPr>
              <a:t>Dalam</a:t>
            </a:r>
            <a:r>
              <a:rPr lang="en-US" sz="1600" b="0" dirty="0">
                <a:solidFill>
                  <a:schemeClr val="bg1"/>
                </a:solidFill>
              </a:rPr>
              <a:t> </a:t>
            </a:r>
            <a:r>
              <a:rPr lang="en-US" sz="1600" b="0" dirty="0" err="1">
                <a:solidFill>
                  <a:schemeClr val="bg1"/>
                </a:solidFill>
              </a:rPr>
              <a:t>Negeri</a:t>
            </a:r>
            <a:endParaRPr lang="en-US" sz="1600" b="0" dirty="0">
              <a:solidFill>
                <a:schemeClr val="bg1"/>
              </a:solidFill>
            </a:endParaRPr>
          </a:p>
        </p:txBody>
      </p:sp>
      <p:graphicFrame>
        <p:nvGraphicFramePr>
          <p:cNvPr id="10" name="Content Placeholder 4">
            <a:extLst>
              <a:ext uri="{FF2B5EF4-FFF2-40B4-BE49-F238E27FC236}">
                <a16:creationId xmlns:a16="http://schemas.microsoft.com/office/drawing/2014/main" id="{EB862235-D0AA-46EC-A167-DDA958358B5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0299865"/>
              </p:ext>
            </p:extLst>
          </p:nvPr>
        </p:nvGraphicFramePr>
        <p:xfrm>
          <a:off x="2819400" y="4648200"/>
          <a:ext cx="6858000" cy="1716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55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124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0084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aseline="0" dirty="0">
                          <a:latin typeface="+mj-lt"/>
                        </a:rPr>
                        <a:t>TARIF </a:t>
                      </a:r>
                      <a:r>
                        <a:rPr lang="en-US" sz="1800" baseline="0" dirty="0" err="1">
                          <a:latin typeface="+mj-lt"/>
                        </a:rPr>
                        <a:t>PPh</a:t>
                      </a:r>
                      <a:r>
                        <a:rPr lang="en-US" sz="1800" baseline="0" dirty="0">
                          <a:latin typeface="+mj-lt"/>
                        </a:rPr>
                        <a:t> PASAL 22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T="45726" marB="45726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145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/>
                        <a:t>Keterangan</a:t>
                      </a:r>
                      <a:endParaRPr lang="en-US" sz="1600" b="1" dirty="0"/>
                    </a:p>
                  </a:txBody>
                  <a:tcPr marT="45726" marB="45726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/>
                        <a:t>Tarif</a:t>
                      </a:r>
                      <a:endParaRPr lang="en-US" sz="1600" b="1" dirty="0"/>
                    </a:p>
                  </a:txBody>
                  <a:tcPr marT="45726" marB="45726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8927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>
                          <a:solidFill>
                            <a:schemeClr val="bg1"/>
                          </a:solidFill>
                        </a:rPr>
                        <a:t>Emas</a:t>
                      </a:r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chemeClr val="bg1"/>
                          </a:solidFill>
                        </a:rPr>
                        <a:t>Batangan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+mj-lt"/>
                        </a:rPr>
                        <a:t>= 0.45 % x </a:t>
                      </a:r>
                      <a:r>
                        <a:rPr lang="en-US" sz="1600" dirty="0" err="1">
                          <a:latin typeface="+mj-lt"/>
                        </a:rPr>
                        <a:t>Harga</a:t>
                      </a:r>
                      <a:r>
                        <a:rPr lang="en-US" sz="1600" dirty="0">
                          <a:latin typeface="+mj-lt"/>
                        </a:rPr>
                        <a:t> </a:t>
                      </a:r>
                      <a:r>
                        <a:rPr lang="en-US" sz="1600" dirty="0" err="1">
                          <a:latin typeface="+mj-lt"/>
                        </a:rPr>
                        <a:t>Jual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D:\Unikom\pajak\images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93000"/>
                    </a14:imgEffect>
                    <a14:imgEffect>
                      <a14:brightnessContrast bright="-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1" name="Rectangle 3">
            <a:extLst>
              <a:ext uri="{FF2B5EF4-FFF2-40B4-BE49-F238E27FC236}">
                <a16:creationId xmlns:a16="http://schemas.microsoft.com/office/drawing/2014/main" id="{5FBA4B63-04FD-44CF-9D8A-58744900F0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5200" y="6229350"/>
            <a:ext cx="18288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id-ID" altLang="id-ID" sz="2400" b="1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4F7DFC3F-F532-4DF2-8EAC-FCA6D4295B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3600" y="6229350"/>
            <a:ext cx="28448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id-ID" altLang="id-ID" sz="2400" b="1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522F4448-D70F-4D55-8E76-DEF806AF49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5200" y="6229350"/>
            <a:ext cx="18288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id-ID" altLang="id-ID" sz="2400" b="1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4" name="Rectangle 6">
            <a:extLst>
              <a:ext uri="{FF2B5EF4-FFF2-40B4-BE49-F238E27FC236}">
                <a16:creationId xmlns:a16="http://schemas.microsoft.com/office/drawing/2014/main" id="{B62971D5-7B50-4BC9-86C8-869A6E85F8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3600" y="6229350"/>
            <a:ext cx="28448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id-ID" altLang="id-ID" sz="2400" b="1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5" name="Rectangle 7">
            <a:extLst>
              <a:ext uri="{FF2B5EF4-FFF2-40B4-BE49-F238E27FC236}">
                <a16:creationId xmlns:a16="http://schemas.microsoft.com/office/drawing/2014/main" id="{5897C36A-0D08-419E-B2ED-7A261B7543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5200" y="6229350"/>
            <a:ext cx="18288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id-ID" altLang="id-ID" sz="2400" b="1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6" name="Rectangle 8">
            <a:extLst>
              <a:ext uri="{FF2B5EF4-FFF2-40B4-BE49-F238E27FC236}">
                <a16:creationId xmlns:a16="http://schemas.microsoft.com/office/drawing/2014/main" id="{695F4654-943A-4D7B-B816-AE2A3F2567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3600" y="6229350"/>
            <a:ext cx="28448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id-ID" altLang="id-ID" sz="2400" b="1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7" name="Line 9">
            <a:extLst>
              <a:ext uri="{FF2B5EF4-FFF2-40B4-BE49-F238E27FC236}">
                <a16:creationId xmlns:a16="http://schemas.microsoft.com/office/drawing/2014/main" id="{841CC0C1-9A21-4D48-AF5B-9350D745570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37264" y="5843589"/>
            <a:ext cx="58737" cy="16192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id-ID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8" name="Rectangle 10">
            <a:extLst>
              <a:ext uri="{FF2B5EF4-FFF2-40B4-BE49-F238E27FC236}">
                <a16:creationId xmlns:a16="http://schemas.microsoft.com/office/drawing/2014/main" id="{E0DA776C-E4E0-4652-B1BE-9B19B45764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0164" y="508001"/>
            <a:ext cx="186013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id-ID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9" name="Rectangle 11">
            <a:extLst>
              <a:ext uri="{FF2B5EF4-FFF2-40B4-BE49-F238E27FC236}">
                <a16:creationId xmlns:a16="http://schemas.microsoft.com/office/drawing/2014/main" id="{E8759C7B-C3EC-470A-A658-0D34C9CC9A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5200" y="6229350"/>
            <a:ext cx="18288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id-ID" altLang="id-ID" sz="2400" b="1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00" name="Rectangle 12">
            <a:extLst>
              <a:ext uri="{FF2B5EF4-FFF2-40B4-BE49-F238E27FC236}">
                <a16:creationId xmlns:a16="http://schemas.microsoft.com/office/drawing/2014/main" id="{4F2FC13C-5A35-4EAD-A55F-EE763BCE3C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3600" y="6229350"/>
            <a:ext cx="28448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id-ID" altLang="id-ID" sz="2400" b="1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58" name="Rectangle 14">
            <a:extLst>
              <a:ext uri="{FF2B5EF4-FFF2-40B4-BE49-F238E27FC236}">
                <a16:creationId xmlns:a16="http://schemas.microsoft.com/office/drawing/2014/main" id="{F771735A-8B15-454F-9F1A-39A3A19E4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5838" y="1968751"/>
            <a:ext cx="4152900" cy="464585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marL="342900" indent="-342900" algn="just" eaLnBrk="0" hangingPunct="0">
              <a:buFontTx/>
              <a:buChar char="-"/>
              <a:defRPr/>
            </a:pPr>
            <a:r>
              <a:rPr lang="id-ID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PT Pupuk Sriwidjaja Palembang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 eaLnBrk="0" hangingPunct="0">
              <a:buFontTx/>
              <a:buChar char="-"/>
              <a:defRPr/>
            </a:pPr>
            <a:r>
              <a:rPr lang="id-ID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PT Petrokimia Gresik</a:t>
            </a:r>
          </a:p>
          <a:p>
            <a:pPr marL="342900" indent="-342900" algn="just" eaLnBrk="0" hangingPunct="0">
              <a:buFontTx/>
              <a:buChar char="-"/>
              <a:defRPr/>
            </a:pPr>
            <a:r>
              <a:rPr lang="id-ID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PT Pupuk kujang		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 eaLnBrk="0" hangingPunct="0">
              <a:buFontTx/>
              <a:buChar char="-"/>
              <a:defRPr/>
            </a:pPr>
            <a:r>
              <a:rPr lang="id-ID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PT Pupuk Kalimantan Timur</a:t>
            </a:r>
          </a:p>
          <a:p>
            <a:pPr marL="342900" indent="-342900" algn="just" eaLnBrk="0" hangingPunct="0">
              <a:buFontTx/>
              <a:buChar char="-"/>
              <a:defRPr/>
            </a:pPr>
            <a:r>
              <a:rPr lang="id-ID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PT Pupuk Iskandar Muda		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 eaLnBrk="0" hangingPunct="0">
              <a:buFontTx/>
              <a:buChar char="-"/>
              <a:defRPr/>
            </a:pPr>
            <a:r>
              <a:rPr lang="id-ID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PT Telekomunikasi Selular</a:t>
            </a:r>
          </a:p>
          <a:p>
            <a:pPr marL="342900" indent="-342900" algn="just" eaLnBrk="0" hangingPunct="0">
              <a:buFontTx/>
              <a:buChar char="-"/>
              <a:defRPr/>
            </a:pPr>
            <a:r>
              <a:rPr lang="id-ID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PT Indonesia Power		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</a:p>
          <a:p>
            <a:pPr marL="342900" indent="-342900" algn="just" eaLnBrk="0" hangingPunct="0">
              <a:buFontTx/>
              <a:buChar char="-"/>
              <a:defRPr/>
            </a:pPr>
            <a:r>
              <a:rPr lang="id-ID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PT Pembangkitan Jawa-Bali</a:t>
            </a:r>
          </a:p>
          <a:p>
            <a:pPr marL="342900" indent="-342900" algn="just" eaLnBrk="0" hangingPunct="0">
              <a:buFontTx/>
              <a:buChar char="-"/>
              <a:defRPr/>
            </a:pPr>
            <a:r>
              <a:rPr lang="id-ID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PT Semen Padang			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 eaLnBrk="0" hangingPunct="0">
              <a:buFontTx/>
              <a:buChar char="-"/>
              <a:defRPr/>
            </a:pPr>
            <a:r>
              <a:rPr lang="id-ID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PT Semen Tonasa</a:t>
            </a:r>
          </a:p>
          <a:p>
            <a:pPr marL="342900" indent="-342900" algn="just" eaLnBrk="0" hangingPunct="0">
              <a:buFontTx/>
              <a:buChar char="-"/>
              <a:defRPr/>
            </a:pPr>
            <a:r>
              <a:rPr lang="id-ID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PT Elnusa Tbk			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 eaLnBrk="0" hangingPunct="0">
              <a:buFontTx/>
              <a:buChar char="-"/>
              <a:defRPr/>
            </a:pPr>
            <a:r>
              <a:rPr lang="id-ID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PT Rajawali Nusindo		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 eaLnBrk="0" hangingPunct="0">
              <a:buFontTx/>
              <a:buChar char="-"/>
              <a:defRPr/>
            </a:pPr>
            <a:r>
              <a:rPr lang="id-ID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PT Kimia Farma Apotek		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 eaLnBrk="0" hangingPunct="0">
              <a:buFontTx/>
              <a:buChar char="-"/>
              <a:defRPr/>
            </a:pPr>
            <a:r>
              <a:rPr lang="id-ID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PT. Kimia Farma Trading &amp; Dist.	</a:t>
            </a:r>
          </a:p>
          <a:p>
            <a:pPr marL="342900" indent="-342900" algn="just" eaLnBrk="0" hangingPunct="0">
              <a:buFontTx/>
              <a:buChar char="-"/>
              <a:defRPr/>
            </a:pPr>
            <a:r>
              <a:rPr lang="id-ID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PT Tambang Timah		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</a:p>
          <a:p>
            <a:pPr marL="342900" indent="-342900" algn="just" eaLnBrk="0" hangingPunct="0">
              <a:buFontTx/>
              <a:buChar char="-"/>
              <a:defRPr/>
            </a:pPr>
            <a:r>
              <a:rPr lang="id-ID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PT Bank Syariah Mandiri		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 eaLnBrk="0" hangingPunct="0">
              <a:buFontTx/>
              <a:buChar char="-"/>
              <a:defRPr/>
            </a:pPr>
            <a:r>
              <a:rPr lang="id-ID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PT Bank BRI Syariah</a:t>
            </a:r>
          </a:p>
          <a:p>
            <a:pPr marL="342900" indent="-342900" algn="just" eaLnBrk="0" hangingPunct="0">
              <a:buFontTx/>
              <a:buChar char="-"/>
              <a:defRPr/>
            </a:pPr>
            <a:r>
              <a:rPr lang="id-ID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PT Bank BNI Syariah, 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63" name="AutoShape 19">
            <a:extLst>
              <a:ext uri="{FF2B5EF4-FFF2-40B4-BE49-F238E27FC236}">
                <a16:creationId xmlns:a16="http://schemas.microsoft.com/office/drawing/2014/main" id="{35DF3F49-6CE2-44B7-AE73-C0EF5449DE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25034" y="967732"/>
            <a:ext cx="4174509" cy="808111"/>
          </a:xfrm>
          <a:prstGeom prst="roundRect">
            <a:avLst>
              <a:gd name="adj" fmla="val 12449"/>
            </a:avLst>
          </a:prstGeom>
          <a:gradFill rotWithShape="0">
            <a:gsLst>
              <a:gs pos="0">
                <a:srgbClr val="A3F25F"/>
              </a:gs>
              <a:gs pos="50000">
                <a:srgbClr val="BEF68F"/>
              </a:gs>
              <a:gs pos="100000">
                <a:srgbClr val="A3F25F"/>
              </a:gs>
            </a:gsLst>
            <a:lin ang="2700000" scaled="1"/>
          </a:gradFill>
          <a:ln w="12700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lIns="90488" tIns="44450" rIns="90488" bIns="44450" anchor="ctr"/>
          <a:lstStyle/>
          <a:p>
            <a:pPr algn="ctr" eaLnBrk="0" hangingPunct="0">
              <a:defRPr/>
            </a:pPr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ea typeface="Adobe Fan Heiti Std B" pitchFamily="34" charset="-128"/>
                <a:cs typeface="Times New Roman" panose="02020603050405020304" pitchFamily="18" charset="0"/>
              </a:rPr>
              <a:t>BADAN USAHA</a:t>
            </a:r>
            <a:r>
              <a:rPr lang="id-ID" sz="1400" b="1" dirty="0">
                <a:solidFill>
                  <a:schemeClr val="bg1"/>
                </a:solidFill>
                <a:latin typeface="Times New Roman" panose="02020603050405020304" pitchFamily="18" charset="0"/>
                <a:ea typeface="Adobe Fan Heiti Std B" pitchFamily="34" charset="-128"/>
                <a:cs typeface="Times New Roman" panose="02020603050405020304" pitchFamily="18" charset="0"/>
              </a:rPr>
              <a:t> TERTENTU YANG </a:t>
            </a:r>
          </a:p>
          <a:p>
            <a:pPr algn="ctr" eaLnBrk="0" hangingPunct="0">
              <a:defRPr/>
            </a:pPr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ea typeface="Adobe Fan Heiti Std B" pitchFamily="34" charset="-128"/>
                <a:cs typeface="Times New Roman" panose="02020603050405020304" pitchFamily="18" charset="0"/>
              </a:rPr>
              <a:t>DIMILIKI SECARA LANGSUNG OLEH BUMN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27654" y="16221"/>
            <a:ext cx="6324600" cy="7597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7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sz="3600" b="1" kern="1200" cap="none" spc="5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PPh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Pasal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22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atas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Pembelian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barang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oleh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Badan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Usaha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Tertentu</a:t>
            </a:r>
            <a:endParaRPr lang="en-US" sz="2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D:\Unikom\pajak\bumn-all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3181" y="1065658"/>
            <a:ext cx="3752838" cy="4024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AutoShape 19">
            <a:extLst>
              <a:ext uri="{FF2B5EF4-FFF2-40B4-BE49-F238E27FC236}">
                <a16:creationId xmlns:a16="http://schemas.microsoft.com/office/drawing/2014/main" id="{35DF3F49-6CE2-44B7-AE73-C0EF5449DE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156" y="5379459"/>
            <a:ext cx="4879846" cy="808111"/>
          </a:xfrm>
          <a:prstGeom prst="roundRect">
            <a:avLst>
              <a:gd name="adj" fmla="val 12449"/>
            </a:avLst>
          </a:prstGeom>
          <a:solidFill>
            <a:srgbClr val="FFC000"/>
          </a:solidFill>
          <a:ln w="12700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lIns="90488" tIns="44450" rIns="90488" bIns="44450" anchor="ctr"/>
          <a:lstStyle/>
          <a:p>
            <a:pPr algn="ctr" eaLnBrk="0" hangingPunct="0">
              <a:defRPr/>
            </a:pPr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ea typeface="Adobe Fan Heiti Std B" pitchFamily="34" charset="-128"/>
                <a:cs typeface="Times New Roman" panose="02020603050405020304" pitchFamily="18" charset="0"/>
              </a:rPr>
              <a:t>BADAN USAHA</a:t>
            </a:r>
            <a:r>
              <a:rPr lang="id-ID" sz="1400" b="1" dirty="0">
                <a:solidFill>
                  <a:schemeClr val="bg1"/>
                </a:solidFill>
                <a:latin typeface="Times New Roman" panose="02020603050405020304" pitchFamily="18" charset="0"/>
                <a:ea typeface="Adobe Fan Heiti Std B" pitchFamily="34" charset="-128"/>
                <a:cs typeface="Times New Roman" panose="02020603050405020304" pitchFamily="18" charset="0"/>
              </a:rPr>
              <a:t> </a:t>
            </a:r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ea typeface="Adobe Fan Heiti Std B" pitchFamily="34" charset="-128"/>
                <a:cs typeface="Times New Roman" panose="02020603050405020304" pitchFamily="18" charset="0"/>
              </a:rPr>
              <a:t>DAN BUMN HASIL RESTRUKTURASI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Unikom\pajak\images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93000"/>
                    </a14:imgEffect>
                    <a14:imgEffect>
                      <a14:brightnessContrast bright="-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808871" y="2218006"/>
            <a:ext cx="2209800" cy="692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r>
              <a:rPr lang="en-US" sz="3200" b="1" dirty="0" err="1">
                <a:solidFill>
                  <a:schemeClr val="tx1"/>
                </a:solidFill>
              </a:rPr>
              <a:t>Luar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Negeri</a:t>
            </a:r>
            <a:endParaRPr lang="en-US" sz="3200" b="1" dirty="0">
              <a:solidFill>
                <a:schemeClr val="tx1"/>
              </a:solidFill>
            </a:endParaRPr>
          </a:p>
        </p:txBody>
      </p:sp>
      <p:pic>
        <p:nvPicPr>
          <p:cNvPr id="1027" name="Picture 3" descr="D:\Unikom\pajak\kisspng-building-bank-architecture-hand-painted-bank-building-5a97bda42340d8.1931487515198939241444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5736" y="4419601"/>
            <a:ext cx="2229729" cy="2229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D:\Unikom\pajak\png-transparent-hungarian-national-bank-finance-banco-financiero-financial-bank-building-building-logo-payment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9938" b="89974" l="10000" r="9554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989" y="2110575"/>
            <a:ext cx="2133600" cy="2636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 bwMode="auto">
          <a:xfrm>
            <a:off x="7912723" y="5864437"/>
            <a:ext cx="1552135" cy="784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</a:rPr>
              <a:t>Bank </a:t>
            </a:r>
            <a:r>
              <a:rPr lang="en-US" sz="2400" dirty="0" err="1">
                <a:solidFill>
                  <a:schemeClr val="tx1"/>
                </a:solidFill>
              </a:rPr>
              <a:t>Devisa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8376324" y="4101962"/>
            <a:ext cx="1104900" cy="603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</a:rPr>
              <a:t>DJBC</a:t>
            </a:r>
          </a:p>
        </p:txBody>
      </p:sp>
      <p:sp>
        <p:nvSpPr>
          <p:cNvPr id="4" name="Rounded Rectangular Callout 3"/>
          <p:cNvSpPr/>
          <p:nvPr/>
        </p:nvSpPr>
        <p:spPr>
          <a:xfrm>
            <a:off x="6095452" y="511712"/>
            <a:ext cx="4534448" cy="2057400"/>
          </a:xfrm>
          <a:prstGeom prst="wedgeRoundRectCallout">
            <a:avLst>
              <a:gd name="adj1" fmla="val -44771"/>
              <a:gd name="adj2" fmla="val 82751"/>
              <a:gd name="adj3" fmla="val 16667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Tx/>
              <a:buChar char="-"/>
            </a:pPr>
            <a:r>
              <a:rPr lang="en-US" sz="1600" dirty="0" err="1">
                <a:solidFill>
                  <a:schemeClr val="bg1"/>
                </a:solidFill>
              </a:rPr>
              <a:t>Terutang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dan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dilunasi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bersamaan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dengan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saat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pembayaran</a:t>
            </a:r>
            <a:r>
              <a:rPr lang="en-US" sz="1600" dirty="0">
                <a:solidFill>
                  <a:schemeClr val="bg1"/>
                </a:solidFill>
              </a:rPr>
              <a:t> Bea </a:t>
            </a:r>
            <a:r>
              <a:rPr lang="en-US" sz="1600" dirty="0" err="1">
                <a:solidFill>
                  <a:schemeClr val="bg1"/>
                </a:solidFill>
              </a:rPr>
              <a:t>Masuk</a:t>
            </a:r>
            <a:endParaRPr lang="en-US" sz="1600" dirty="0">
              <a:solidFill>
                <a:schemeClr val="bg1"/>
              </a:solidFill>
            </a:endParaRPr>
          </a:p>
          <a:p>
            <a:pPr marL="285750" indent="-285750" algn="ctr">
              <a:buFontTx/>
              <a:buChar char="-"/>
            </a:pPr>
            <a:endParaRPr lang="en-US" sz="1600" dirty="0">
              <a:solidFill>
                <a:schemeClr val="bg1"/>
              </a:solidFill>
            </a:endParaRPr>
          </a:p>
          <a:p>
            <a:pPr marL="285750" indent="-285750" algn="ctr">
              <a:buFontTx/>
              <a:buChar char="-"/>
            </a:pPr>
            <a:r>
              <a:rPr lang="en-US" sz="1600" dirty="0" err="1">
                <a:solidFill>
                  <a:schemeClr val="bg1"/>
                </a:solidFill>
              </a:rPr>
              <a:t>Dalam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hal</a:t>
            </a:r>
            <a:r>
              <a:rPr lang="en-US" sz="1600" dirty="0">
                <a:solidFill>
                  <a:schemeClr val="bg1"/>
                </a:solidFill>
              </a:rPr>
              <a:t> Bea </a:t>
            </a:r>
            <a:r>
              <a:rPr lang="en-US" sz="1600" dirty="0" err="1">
                <a:solidFill>
                  <a:schemeClr val="bg1"/>
                </a:solidFill>
              </a:rPr>
              <a:t>Masuk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ditunda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atau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dibebaskan</a:t>
            </a:r>
            <a:r>
              <a:rPr lang="en-US" sz="1600" dirty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PPh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Pasal</a:t>
            </a:r>
            <a:r>
              <a:rPr lang="en-US" sz="1600" dirty="0">
                <a:solidFill>
                  <a:schemeClr val="bg1"/>
                </a:solidFill>
              </a:rPr>
              <a:t> 22 </a:t>
            </a:r>
            <a:r>
              <a:rPr lang="en-US" sz="1600" dirty="0" err="1">
                <a:solidFill>
                  <a:schemeClr val="bg1"/>
                </a:solidFill>
              </a:rPr>
              <a:t>atas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Impor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harus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dilunasi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pada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saat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penyelesaian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dokumen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pemberitahuan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pabean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impor</a:t>
            </a:r>
            <a:endParaRPr lang="en-US" sz="1600" dirty="0">
              <a:solidFill>
                <a:schemeClr val="bg1"/>
              </a:solidFill>
            </a:endParaRPr>
          </a:p>
        </p:txBody>
      </p:sp>
      <p:pic>
        <p:nvPicPr>
          <p:cNvPr id="1031" name="Picture 7" descr="D:\Unikom\pajak\images.png"/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100000" l="0" r="100000">
                        <a14:foregroundMark x1="37611" y1="40807" x2="37611" y2="40807"/>
                        <a14:foregroundMark x1="37611" y1="49776" x2="37611" y2="49776"/>
                        <a14:foregroundMark x1="38496" y1="57399" x2="38496" y2="57399"/>
                        <a14:foregroundMark x1="38938" y1="65471" x2="38938" y2="65471"/>
                        <a14:foregroundMark x1="4867" y1="17937" x2="7965" y2="91031"/>
                        <a14:foregroundMark x1="9292" y1="91480" x2="60177" y2="88789"/>
                        <a14:foregroundMark x1="60177" y1="88789" x2="57522" y2="31839"/>
                        <a14:foregroundMark x1="57522" y1="32287" x2="38938" y2="14798"/>
                        <a14:foregroundMark x1="38938" y1="15247" x2="4867" y2="17489"/>
                        <a14:foregroundMark x1="8850" y1="19731" x2="17257" y2="26457"/>
                        <a14:foregroundMark x1="13717" y1="21973" x2="38938" y2="23767"/>
                        <a14:foregroundMark x1="38938" y1="24215" x2="11947" y2="37220"/>
                        <a14:foregroundMark x1="50885" y1="45291" x2="55310" y2="73094"/>
                        <a14:foregroundMark x1="52655" y1="78027" x2="26106" y2="78924"/>
                        <a14:foregroundMark x1="15044" y1="53812" x2="51327" y2="52018"/>
                        <a14:foregroundMark x1="50000" y1="44395" x2="11504" y2="45740"/>
                        <a14:foregroundMark x1="12389" y1="61883" x2="49115" y2="58744"/>
                        <a14:foregroundMark x1="64159" y1="41256" x2="84513" y2="52018"/>
                        <a14:foregroundMark x1="65044" y1="51121" x2="80531" y2="59193"/>
                        <a14:foregroundMark x1="65487" y1="60987" x2="77434" y2="66368"/>
                        <a14:foregroundMark x1="64602" y1="24215" x2="88938" y2="44395"/>
                        <a14:foregroundMark x1="60177" y1="14350" x2="82743" y2="28251"/>
                        <a14:foregroundMark x1="69469" y1="86099" x2="79646" y2="6726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085692"/>
            <a:ext cx="1679646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itle 1"/>
          <p:cNvSpPr txBox="1">
            <a:spLocks/>
          </p:cNvSpPr>
          <p:nvPr/>
        </p:nvSpPr>
        <p:spPr bwMode="auto">
          <a:xfrm>
            <a:off x="5486400" y="4487234"/>
            <a:ext cx="1146246" cy="784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r>
              <a:rPr lang="en-US" sz="3200" dirty="0">
                <a:solidFill>
                  <a:schemeClr val="tx1"/>
                </a:solidFill>
              </a:rPr>
              <a:t>PIB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600200" y="152400"/>
            <a:ext cx="4495252" cy="6096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bg1"/>
                </a:solidFill>
                <a:latin typeface="+mj-lt"/>
              </a:rPr>
              <a:t>PPh</a:t>
            </a:r>
            <a:r>
              <a:rPr lang="en-US" sz="24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+mj-lt"/>
              </a:rPr>
              <a:t>Pasal</a:t>
            </a:r>
            <a:r>
              <a:rPr lang="en-US" sz="2400" b="1" dirty="0">
                <a:solidFill>
                  <a:schemeClr val="bg1"/>
                </a:solidFill>
                <a:latin typeface="+mj-lt"/>
              </a:rPr>
              <a:t> 22 </a:t>
            </a:r>
            <a:r>
              <a:rPr lang="en-US" sz="2400" b="1" dirty="0" err="1">
                <a:solidFill>
                  <a:schemeClr val="bg1"/>
                </a:solidFill>
                <a:latin typeface="+mj-lt"/>
              </a:rPr>
              <a:t>Impor</a:t>
            </a:r>
            <a:r>
              <a:rPr lang="en-US" sz="24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+mj-lt"/>
              </a:rPr>
              <a:t>dan</a:t>
            </a:r>
            <a:r>
              <a:rPr lang="en-US" sz="24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+mj-lt"/>
              </a:rPr>
              <a:t>Ekspor</a:t>
            </a:r>
            <a:endParaRPr lang="en-US" sz="2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032" name="Picture 8" descr="D:\Unikom\pajak\background-poster-cartoon-drawing-building-architecture-gedung-kartun-house-logo-png-clip-art-thumbnail.png"/>
          <p:cNvPicPr>
            <a:picLocks noChangeAspect="1" noChangeArrowheads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910840"/>
            <a:ext cx="2182104" cy="2057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itle 1"/>
          <p:cNvSpPr txBox="1">
            <a:spLocks/>
          </p:cNvSpPr>
          <p:nvPr/>
        </p:nvSpPr>
        <p:spPr bwMode="auto">
          <a:xfrm>
            <a:off x="2607317" y="4705914"/>
            <a:ext cx="1387071" cy="56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r>
              <a:rPr lang="en-US" sz="3200" dirty="0" err="1">
                <a:solidFill>
                  <a:schemeClr val="tx1"/>
                </a:solidFill>
              </a:rPr>
              <a:t>Importir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5369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Unikom\pajak\images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93000"/>
                    </a14:imgEffect>
                    <a14:imgEffect>
                      <a14:brightnessContrast bright="-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1666" name="Rectangle 2">
            <a:extLst>
              <a:ext uri="{FF2B5EF4-FFF2-40B4-BE49-F238E27FC236}">
                <a16:creationId xmlns:a16="http://schemas.microsoft.com/office/drawing/2014/main" id="{6EA87B6E-F2DA-4BAA-9555-403402DF12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15794" y="228600"/>
            <a:ext cx="9142904" cy="609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484632" algn="ctr">
              <a:defRPr/>
            </a:pPr>
            <a:r>
              <a:rPr lang="en-US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Jangka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 Waktu </a:t>
            </a:r>
            <a:r>
              <a:rPr lang="en-US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Penyetoran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 dan </a:t>
            </a:r>
            <a:r>
              <a:rPr lang="en-US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Pelaporan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PPh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Pasal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 22</a:t>
            </a:r>
          </a:p>
        </p:txBody>
      </p:sp>
      <p:graphicFrame>
        <p:nvGraphicFramePr>
          <p:cNvPr id="6" name="Table Placeholder 5">
            <a:extLst>
              <a:ext uri="{FF2B5EF4-FFF2-40B4-BE49-F238E27FC236}">
                <a16:creationId xmlns:a16="http://schemas.microsoft.com/office/drawing/2014/main" id="{59516D14-E79B-4767-B823-4A6760A1D000}"/>
              </a:ext>
            </a:extLst>
          </p:cNvPr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491879842"/>
              </p:ext>
            </p:extLst>
          </p:nvPr>
        </p:nvGraphicFramePr>
        <p:xfrm>
          <a:off x="1752600" y="1066800"/>
          <a:ext cx="8643936" cy="539918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2881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1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1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76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600" b="1" dirty="0"/>
                        <a:t>JENIS PEMBAYARAN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600" b="1" dirty="0"/>
                        <a:t>PALING LAMBAT PEMBAYARAN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600" b="1" dirty="0"/>
                        <a:t>PALING LAMBAT PELAPORAN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309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+mj-lt"/>
                        </a:rPr>
                        <a:t>PPh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+mj-lt"/>
                        </a:rPr>
                        <a:t>Pasal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+mj-lt"/>
                        </a:rPr>
                        <a:t> 22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+mj-lt"/>
                        </a:rPr>
                        <a:t>dan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+mj-lt"/>
                        </a:rPr>
                        <a:t> PPN/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+mj-lt"/>
                        </a:rPr>
                        <a:t>PPnBM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+mj-lt"/>
                        </a:rPr>
                        <a:t>atas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+mj-lt"/>
                        </a:rPr>
                        <a:t>Impor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600" dirty="0">
                          <a:solidFill>
                            <a:schemeClr val="tx1"/>
                          </a:solidFill>
                          <a:latin typeface="+mj-lt"/>
                        </a:rPr>
                        <a:t>Dilunasi oleh WP bersamaan dengan saat pembayaran Bea Masuk. Apabila pembayaran Bea Masuk ditunda/dibebaskan oleh DJBC, maka harus dilunasi saat penyelesaian dokumen impor.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309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+mj-lt"/>
                        </a:rPr>
                        <a:t>PPh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+mj-lt"/>
                        </a:rPr>
                        <a:t>Pasal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+mj-lt"/>
                        </a:rPr>
                        <a:t> 22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+mj-lt"/>
                        </a:rPr>
                        <a:t>dan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+mj-lt"/>
                        </a:rPr>
                        <a:t> PPN/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+mj-lt"/>
                        </a:rPr>
                        <a:t>PPnBM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+mj-lt"/>
                        </a:rPr>
                        <a:t>atas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+mj-lt"/>
                        </a:rPr>
                        <a:t>Impor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+mj-lt"/>
                        </a:rPr>
                        <a:t> yang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+mj-lt"/>
                        </a:rPr>
                        <a:t>dipungut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+mj-lt"/>
                        </a:rPr>
                        <a:t> DJBC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+mj-lt"/>
                        </a:rPr>
                        <a:t>Disetor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+mj-lt"/>
                        </a:rPr>
                        <a:t>dalam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+mj-lt"/>
                        </a:rPr>
                        <a:t>jangka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+mj-lt"/>
                        </a:rPr>
                        <a:t>waktu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+mj-lt"/>
                        </a:rPr>
                        <a:t>sehari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+mj-lt"/>
                        </a:rPr>
                        <a:t>setelah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+mj-lt"/>
                        </a:rPr>
                        <a:t>pemungutan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+mj-lt"/>
                        </a:rPr>
                        <a:t>dilakukan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+mj-lt"/>
                        </a:rPr>
                        <a:t>.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+mj-lt"/>
                        </a:rPr>
                        <a:t>Dilaporkan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+mj-lt"/>
                        </a:rPr>
                        <a:t> paling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+mj-lt"/>
                        </a:rPr>
                        <a:t>lambat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+mj-lt"/>
                        </a:rPr>
                        <a:t> 7 (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+mj-lt"/>
                        </a:rPr>
                        <a:t>tujuh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+mj-lt"/>
                        </a:rPr>
                        <a:t>)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+mj-lt"/>
                        </a:rPr>
                        <a:t>hari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+mj-lt"/>
                        </a:rPr>
                        <a:t>setelah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+mj-lt"/>
                        </a:rPr>
                        <a:t>batas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+mj-lt"/>
                        </a:rPr>
                        <a:t>waktu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+mj-lt"/>
                        </a:rPr>
                        <a:t>penyetoran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+mj-lt"/>
                        </a:rPr>
                        <a:t>pajak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+mj-lt"/>
                        </a:rPr>
                        <a:t>berakhir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+mj-lt"/>
                        </a:rPr>
                        <a:t>.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746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600" dirty="0">
                          <a:solidFill>
                            <a:schemeClr val="tx1"/>
                          </a:solidFill>
                          <a:latin typeface="+mj-lt"/>
                        </a:rPr>
                        <a:t>PPh Pasal 22 dari penyerahan Pertamina atas hasil produksi dan penyerahan bahan bakar &amp; gas oleh Badan usaha lain.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+mj-lt"/>
                        </a:rPr>
                        <a:t>Dilunasi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+mj-lt"/>
                        </a:rPr>
                        <a:t> WP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+mj-lt"/>
                        </a:rPr>
                        <a:t>sebelum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+mj-lt"/>
                        </a:rPr>
                        <a:t> Delivery Order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+mj-lt"/>
                        </a:rPr>
                        <a:t>ditebus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+mj-lt"/>
                        </a:rPr>
                        <a:t>.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600" dirty="0">
                          <a:solidFill>
                            <a:schemeClr val="tx1"/>
                          </a:solidFill>
                          <a:latin typeface="+mj-lt"/>
                        </a:rPr>
                        <a:t>Dilakukan oleh pihak yang melakukan penyerahan, dalam waktu 20 hari setelah masa pajak berakhir.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910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600" dirty="0">
                          <a:solidFill>
                            <a:schemeClr val="tx1"/>
                          </a:solidFill>
                          <a:latin typeface="+mj-lt"/>
                        </a:rPr>
                        <a:t>PPh Pasal 22 Bendaharawan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600" dirty="0">
                          <a:solidFill>
                            <a:schemeClr val="tx1"/>
                          </a:solidFill>
                          <a:latin typeface="+mj-lt"/>
                        </a:rPr>
                        <a:t>Disetor pada hari yang sama dengan pelaksanaan pembayaran atas penyerahan barang yang dibiayai dari APBN/D.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600" dirty="0">
                          <a:solidFill>
                            <a:schemeClr val="tx1"/>
                          </a:solidFill>
                          <a:latin typeface="+mj-lt"/>
                        </a:rPr>
                        <a:t>Hasil pemungutan dilaporkan paling lambat 14 hari setelah masa pajak berakhir.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873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600" dirty="0">
                          <a:solidFill>
                            <a:schemeClr val="tx1"/>
                          </a:solidFill>
                          <a:latin typeface="+mj-lt"/>
                        </a:rPr>
                        <a:t>PPh Psl 22 Badan </a:t>
                      </a:r>
                      <a:r>
                        <a:rPr lang="id-ID" sz="1600" dirty="0">
                          <a:solidFill>
                            <a:schemeClr val="tx1"/>
                          </a:solidFill>
                          <a:latin typeface="+mj-lt"/>
                        </a:rPr>
                        <a:t>T</a:t>
                      </a:r>
                      <a:r>
                        <a:rPr lang="fi-FI" sz="1600" dirty="0">
                          <a:solidFill>
                            <a:schemeClr val="tx1"/>
                          </a:solidFill>
                          <a:latin typeface="+mj-lt"/>
                        </a:rPr>
                        <a:t>ertentu</a:t>
                      </a:r>
                      <a:r>
                        <a:rPr lang="id-ID" sz="1600" dirty="0">
                          <a:solidFill>
                            <a:schemeClr val="tx1"/>
                          </a:solidFill>
                          <a:latin typeface="+mj-lt"/>
                        </a:rPr>
                        <a:t> tmsk Penjual Barang Yg Sgt</a:t>
                      </a:r>
                      <a:r>
                        <a:rPr lang="id-ID" sz="1600" baseline="0" dirty="0">
                          <a:solidFill>
                            <a:schemeClr val="tx1"/>
                          </a:solidFill>
                          <a:latin typeface="+mj-lt"/>
                        </a:rPr>
                        <a:t> Mewah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600" dirty="0">
                          <a:solidFill>
                            <a:schemeClr val="tx1"/>
                          </a:solidFill>
                          <a:latin typeface="+mj-lt"/>
                        </a:rPr>
                        <a:t>Tanggal 10 bulan takwim berikutnya.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600" dirty="0">
                          <a:solidFill>
                            <a:schemeClr val="tx1"/>
                          </a:solidFill>
                          <a:latin typeface="+mj-lt"/>
                        </a:rPr>
                        <a:t>20 hari setelah masa pajak berakhir.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Unikom\pajak\images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93000"/>
                    </a14:imgEffect>
                    <a14:imgEffect>
                      <a14:brightnessContrast bright="-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4581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40EDC9F-3E0A-481D-B1C2-7D7AE5997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7400" y="381000"/>
            <a:ext cx="5257800" cy="1143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defRPr/>
            </a:pPr>
            <a:r>
              <a:rPr lang="en-US" sz="2800" dirty="0">
                <a:latin typeface="+mj-lt"/>
              </a:rPr>
              <a:t>PENGECUALIAN PEMUNGUTAN PPH PASAL 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2273E-A31B-4611-A793-E51BF4289F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48640" indent="-411480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err="1"/>
              <a:t>Impor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penyerahan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yang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perundang-undangan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terutang</a:t>
            </a:r>
            <a:r>
              <a:rPr lang="en-US" dirty="0"/>
              <a:t> </a:t>
            </a:r>
            <a:r>
              <a:rPr lang="en-US" dirty="0" err="1"/>
              <a:t>pajak</a:t>
            </a:r>
            <a:r>
              <a:rPr lang="en-US" dirty="0"/>
              <a:t> </a:t>
            </a:r>
            <a:r>
              <a:rPr lang="en-US" dirty="0" err="1"/>
              <a:t>penghasilan</a:t>
            </a:r>
            <a:endParaRPr lang="en-US" dirty="0"/>
          </a:p>
          <a:p>
            <a:pPr marL="548640" indent="-411480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err="1"/>
              <a:t>Impor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yang </a:t>
            </a:r>
            <a:r>
              <a:rPr lang="en-US" dirty="0" err="1"/>
              <a:t>dibebaskan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pungutan</a:t>
            </a:r>
            <a:r>
              <a:rPr lang="en-US" dirty="0"/>
              <a:t> Bea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PPN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err="1"/>
              <a:t>Impor</a:t>
            </a:r>
            <a:r>
              <a:rPr lang="en-US" dirty="0"/>
              <a:t> </a:t>
            </a:r>
            <a:r>
              <a:rPr lang="en-US" dirty="0" err="1"/>
              <a:t>sementara</a:t>
            </a:r>
            <a:endParaRPr lang="en-US" dirty="0"/>
          </a:p>
          <a:p>
            <a:pPr marL="548640" indent="-411480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err="1"/>
              <a:t>Impor</a:t>
            </a:r>
            <a:r>
              <a:rPr lang="en-US" dirty="0"/>
              <a:t> </a:t>
            </a:r>
            <a:r>
              <a:rPr lang="en-US" dirty="0" err="1"/>
              <a:t>kembali</a:t>
            </a:r>
            <a:endParaRPr lang="en-US" dirty="0"/>
          </a:p>
          <a:p>
            <a:pPr marL="548640" indent="-411480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err="1"/>
              <a:t>Emas</a:t>
            </a:r>
            <a:r>
              <a:rPr lang="en-US" dirty="0"/>
              <a:t> </a:t>
            </a:r>
            <a:r>
              <a:rPr lang="en-US" dirty="0" err="1"/>
              <a:t>batangan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perhiasan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emas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ekspor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D:\Unikom\pajak\images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93000"/>
                    </a14:imgEffect>
                    <a14:imgEffect>
                      <a14:brightnessContrast bright="-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4535459"/>
              </p:ext>
            </p:extLst>
          </p:nvPr>
        </p:nvGraphicFramePr>
        <p:xfrm>
          <a:off x="2286548" y="763137"/>
          <a:ext cx="7620000" cy="428011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76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2843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Pembelian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Barang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untuk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kegiatan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usahanya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4356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800" b="1" dirty="0" err="1">
                          <a:solidFill>
                            <a:schemeClr val="bg1"/>
                          </a:solidFill>
                          <a:effectLst/>
                        </a:rPr>
                        <a:t>Persyaratannya</a:t>
                      </a:r>
                      <a:r>
                        <a:rPr lang="en-US" sz="1800" b="1" baseline="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bg1"/>
                          </a:solidFill>
                          <a:effectLst/>
                        </a:rPr>
                        <a:t>Kecuali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</a:rPr>
                        <a:t> :</a:t>
                      </a: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d-ID" sz="1600" b="1" dirty="0">
                          <a:solidFill>
                            <a:schemeClr val="bg1"/>
                          </a:solidFill>
                          <a:effectLst/>
                        </a:rPr>
                        <a:t>jumlahnya paling banyak Rp10.000.000,00 (sepuluh juta rupiah) dan tidak merupakan pembayaran yang terpecah-pecah; Jumlah Rp. 10.000.000,- tersebut termasuk PPN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d-ID" sz="1600" b="1" dirty="0">
                          <a:solidFill>
                            <a:schemeClr val="bg1"/>
                          </a:solidFill>
                          <a:effectLst/>
                        </a:rPr>
                        <a:t>pembayaran untuk:</a:t>
                      </a:r>
                      <a:r>
                        <a:rPr lang="en-US" sz="1600" b="1" baseline="0" dirty="0">
                          <a:solidFill>
                            <a:schemeClr val="bg1"/>
                          </a:solidFill>
                          <a:effectLst/>
                          <a:latin typeface="Calibri"/>
                          <a:cs typeface="Times New Roman"/>
                        </a:rPr>
                        <a:t>  </a:t>
                      </a:r>
                    </a:p>
                    <a:p>
                      <a:pPr marL="287338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id-ID" sz="1600" b="1" dirty="0">
                          <a:solidFill>
                            <a:schemeClr val="bg1"/>
                          </a:solidFill>
                          <a:effectLst/>
                        </a:rPr>
                        <a:t>pembelian bahan bakar minyak, bahan bakar gas, pelumas, benda-benda pos;</a:t>
                      </a:r>
                      <a:r>
                        <a:rPr lang="en-US" sz="1600" b="1" baseline="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600" b="1" baseline="0" dirty="0" err="1">
                          <a:solidFill>
                            <a:schemeClr val="bg1"/>
                          </a:solidFill>
                          <a:effectLst/>
                        </a:rPr>
                        <a:t>serta</a:t>
                      </a:r>
                      <a:r>
                        <a:rPr lang="en-US" sz="1600" b="1" baseline="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1600" b="1" dirty="0">
                          <a:solidFill>
                            <a:schemeClr val="bg1"/>
                          </a:solidFill>
                          <a:effectLst/>
                        </a:rPr>
                        <a:t>pemakaian air dan listrik; 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287338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dirty="0" err="1">
                          <a:solidFill>
                            <a:schemeClr val="bg1"/>
                          </a:solidFill>
                          <a:effectLst/>
                        </a:rPr>
                        <a:t>Pembelian</a:t>
                      </a:r>
                      <a:r>
                        <a:rPr lang="en-US" sz="1600" b="1" baseline="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600" b="1" baseline="0" dirty="0" err="1">
                          <a:solidFill>
                            <a:schemeClr val="bg1"/>
                          </a:solidFill>
                          <a:effectLst/>
                        </a:rPr>
                        <a:t>Gabah</a:t>
                      </a:r>
                      <a:r>
                        <a:rPr lang="en-US" sz="1600" b="1" baseline="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600" b="1" baseline="0" dirty="0" err="1">
                          <a:solidFill>
                            <a:schemeClr val="bg1"/>
                          </a:solidFill>
                          <a:effectLst/>
                        </a:rPr>
                        <a:t>dan</a:t>
                      </a:r>
                      <a:r>
                        <a:rPr lang="en-US" sz="1600" b="1" baseline="0" dirty="0">
                          <a:solidFill>
                            <a:schemeClr val="bg1"/>
                          </a:solidFill>
                          <a:effectLst/>
                        </a:rPr>
                        <a:t>/</a:t>
                      </a:r>
                      <a:r>
                        <a:rPr lang="en-US" sz="1600" b="1" baseline="0" dirty="0" err="1">
                          <a:solidFill>
                            <a:schemeClr val="bg1"/>
                          </a:solidFill>
                          <a:effectLst/>
                        </a:rPr>
                        <a:t>atau</a:t>
                      </a:r>
                      <a:r>
                        <a:rPr lang="en-US" sz="1600" b="1" baseline="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600" b="1" baseline="0" dirty="0" err="1">
                          <a:solidFill>
                            <a:schemeClr val="bg1"/>
                          </a:solidFill>
                          <a:effectLst/>
                        </a:rPr>
                        <a:t>beras</a:t>
                      </a:r>
                      <a:r>
                        <a:rPr lang="en-US" sz="1600" b="1" baseline="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600" b="1" baseline="0" dirty="0" err="1">
                          <a:solidFill>
                            <a:schemeClr val="bg1"/>
                          </a:solidFill>
                          <a:effectLst/>
                        </a:rPr>
                        <a:t>oleh</a:t>
                      </a:r>
                      <a:r>
                        <a:rPr lang="en-US" sz="1600" b="1" baseline="0" dirty="0">
                          <a:solidFill>
                            <a:schemeClr val="bg1"/>
                          </a:solidFill>
                          <a:effectLst/>
                        </a:rPr>
                        <a:t> Perusahaan </a:t>
                      </a:r>
                      <a:r>
                        <a:rPr lang="en-US" sz="1600" b="1" baseline="0" dirty="0" err="1">
                          <a:solidFill>
                            <a:schemeClr val="bg1"/>
                          </a:solidFill>
                          <a:effectLst/>
                        </a:rPr>
                        <a:t>Umum</a:t>
                      </a:r>
                      <a:r>
                        <a:rPr lang="en-US" sz="1600" b="1" baseline="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600" b="1" baseline="0" dirty="0" err="1">
                          <a:solidFill>
                            <a:schemeClr val="bg1"/>
                          </a:solidFill>
                          <a:effectLst/>
                        </a:rPr>
                        <a:t>Badan</a:t>
                      </a:r>
                      <a:r>
                        <a:rPr lang="en-US" sz="1600" b="1" baseline="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600" b="1" baseline="0" dirty="0" err="1">
                          <a:solidFill>
                            <a:schemeClr val="bg1"/>
                          </a:solidFill>
                          <a:effectLst/>
                        </a:rPr>
                        <a:t>Urusan</a:t>
                      </a:r>
                      <a:r>
                        <a:rPr lang="en-US" sz="1600" b="1" baseline="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600" b="1" baseline="0" dirty="0" err="1">
                          <a:solidFill>
                            <a:schemeClr val="bg1"/>
                          </a:solidFill>
                          <a:effectLst/>
                        </a:rPr>
                        <a:t>Logistik</a:t>
                      </a:r>
                      <a:r>
                        <a:rPr lang="en-US" sz="1600" b="1" baseline="0" dirty="0">
                          <a:solidFill>
                            <a:schemeClr val="bg1"/>
                          </a:solidFill>
                          <a:effectLst/>
                        </a:rPr>
                        <a:t> (BULOG)</a:t>
                      </a:r>
                    </a:p>
                    <a:p>
                      <a:pPr marL="287338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baseline="0" dirty="0" err="1">
                          <a:solidFill>
                            <a:schemeClr val="bg1"/>
                          </a:solidFill>
                          <a:effectLst/>
                        </a:rPr>
                        <a:t>Pembelian</a:t>
                      </a:r>
                      <a:r>
                        <a:rPr lang="en-US" sz="1600" b="1" baseline="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600" b="1" baseline="0" dirty="0" err="1">
                          <a:solidFill>
                            <a:schemeClr val="bg1"/>
                          </a:solidFill>
                          <a:effectLst/>
                        </a:rPr>
                        <a:t>bahan</a:t>
                      </a:r>
                      <a:r>
                        <a:rPr lang="en-US" sz="1600" b="1" baseline="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600" b="1" baseline="0" dirty="0" err="1">
                          <a:solidFill>
                            <a:schemeClr val="bg1"/>
                          </a:solidFill>
                          <a:effectLst/>
                        </a:rPr>
                        <a:t>pangan</a:t>
                      </a:r>
                      <a:r>
                        <a:rPr lang="en-US" sz="1600" b="1" baseline="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600" b="1" baseline="0" dirty="0" err="1">
                          <a:solidFill>
                            <a:schemeClr val="bg1"/>
                          </a:solidFill>
                          <a:effectLst/>
                        </a:rPr>
                        <a:t>pokok</a:t>
                      </a:r>
                      <a:r>
                        <a:rPr lang="en-US" sz="1600" b="1" baseline="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600" b="1" baseline="0" dirty="0" err="1">
                          <a:solidFill>
                            <a:schemeClr val="bg1"/>
                          </a:solidFill>
                          <a:effectLst/>
                        </a:rPr>
                        <a:t>dalam</a:t>
                      </a:r>
                      <a:r>
                        <a:rPr lang="en-US" sz="1600" b="1" baseline="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600" b="1" baseline="0" dirty="0" err="1">
                          <a:solidFill>
                            <a:schemeClr val="bg1"/>
                          </a:solidFill>
                          <a:effectLst/>
                        </a:rPr>
                        <a:t>rangka</a:t>
                      </a:r>
                      <a:r>
                        <a:rPr lang="en-US" sz="1600" b="1" baseline="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600" b="1" baseline="0" dirty="0" err="1">
                          <a:solidFill>
                            <a:schemeClr val="bg1"/>
                          </a:solidFill>
                          <a:effectLst/>
                        </a:rPr>
                        <a:t>menjaga</a:t>
                      </a:r>
                      <a:r>
                        <a:rPr lang="en-US" sz="1600" b="1" baseline="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600" b="1" baseline="0" dirty="0" err="1">
                          <a:solidFill>
                            <a:schemeClr val="bg1"/>
                          </a:solidFill>
                          <a:effectLst/>
                        </a:rPr>
                        <a:t>ketersediaan</a:t>
                      </a:r>
                      <a:r>
                        <a:rPr lang="en-US" sz="1600" b="1" baseline="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600" b="1" baseline="0" dirty="0" err="1">
                          <a:solidFill>
                            <a:schemeClr val="bg1"/>
                          </a:solidFill>
                          <a:effectLst/>
                        </a:rPr>
                        <a:t>pangan</a:t>
                      </a:r>
                      <a:r>
                        <a:rPr lang="en-US" sz="1600" b="1" baseline="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600" b="1" baseline="0" dirty="0" err="1">
                          <a:solidFill>
                            <a:schemeClr val="bg1"/>
                          </a:solidFill>
                          <a:effectLst/>
                        </a:rPr>
                        <a:t>dan</a:t>
                      </a:r>
                      <a:r>
                        <a:rPr lang="en-US" sz="1600" b="1" baseline="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600" b="1" baseline="0" dirty="0" err="1">
                          <a:solidFill>
                            <a:schemeClr val="bg1"/>
                          </a:solidFill>
                          <a:effectLst/>
                        </a:rPr>
                        <a:t>stabilisasi</a:t>
                      </a:r>
                      <a:r>
                        <a:rPr lang="en-US" sz="1600" b="1" baseline="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600" b="1" baseline="0" dirty="0" err="1">
                          <a:solidFill>
                            <a:schemeClr val="bg1"/>
                          </a:solidFill>
                          <a:effectLst/>
                        </a:rPr>
                        <a:t>harga</a:t>
                      </a:r>
                      <a:r>
                        <a:rPr lang="en-US" sz="1600" b="1" baseline="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600" b="1" baseline="0" dirty="0" err="1">
                          <a:solidFill>
                            <a:schemeClr val="bg1"/>
                          </a:solidFill>
                          <a:effectLst/>
                        </a:rPr>
                        <a:t>pangan</a:t>
                      </a:r>
                      <a:r>
                        <a:rPr lang="en-US" sz="1600" b="1" baseline="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600" b="1" baseline="0" dirty="0" err="1">
                          <a:solidFill>
                            <a:schemeClr val="bg1"/>
                          </a:solidFill>
                          <a:effectLst/>
                        </a:rPr>
                        <a:t>oleh</a:t>
                      </a:r>
                      <a:r>
                        <a:rPr lang="en-US" sz="1600" b="1" baseline="0" dirty="0">
                          <a:solidFill>
                            <a:schemeClr val="bg1"/>
                          </a:solidFill>
                          <a:effectLst/>
                        </a:rPr>
                        <a:t> Perusahaan </a:t>
                      </a:r>
                      <a:r>
                        <a:rPr lang="en-US" sz="1600" b="1" baseline="0" dirty="0" err="1">
                          <a:solidFill>
                            <a:schemeClr val="bg1"/>
                          </a:solidFill>
                          <a:effectLst/>
                        </a:rPr>
                        <a:t>Umum</a:t>
                      </a:r>
                      <a:r>
                        <a:rPr lang="en-US" sz="1600" b="1" baseline="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600" b="1" baseline="0" dirty="0" err="1">
                          <a:solidFill>
                            <a:schemeClr val="bg1"/>
                          </a:solidFill>
                          <a:effectLst/>
                        </a:rPr>
                        <a:t>Badan</a:t>
                      </a:r>
                      <a:r>
                        <a:rPr lang="en-US" sz="1600" b="1" baseline="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600" b="1" baseline="0" dirty="0" err="1">
                          <a:solidFill>
                            <a:schemeClr val="bg1"/>
                          </a:solidFill>
                          <a:effectLst/>
                        </a:rPr>
                        <a:t>Urusan</a:t>
                      </a:r>
                      <a:r>
                        <a:rPr lang="en-US" sz="1600" b="1" baseline="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600" b="1" baseline="0" dirty="0" err="1">
                          <a:solidFill>
                            <a:schemeClr val="bg1"/>
                          </a:solidFill>
                          <a:effectLst/>
                        </a:rPr>
                        <a:t>Logistik</a:t>
                      </a:r>
                      <a:r>
                        <a:rPr lang="en-US" sz="1600" b="1" baseline="0" dirty="0">
                          <a:solidFill>
                            <a:schemeClr val="bg1"/>
                          </a:solidFill>
                          <a:effectLst/>
                        </a:rPr>
                        <a:t> (BULOG) </a:t>
                      </a:r>
                      <a:r>
                        <a:rPr lang="en-US" sz="1600" b="1" baseline="0" dirty="0" err="1">
                          <a:solidFill>
                            <a:schemeClr val="bg1"/>
                          </a:solidFill>
                          <a:effectLst/>
                        </a:rPr>
                        <a:t>atau</a:t>
                      </a:r>
                      <a:r>
                        <a:rPr lang="en-US" sz="1600" b="1" baseline="0" dirty="0">
                          <a:solidFill>
                            <a:schemeClr val="bg1"/>
                          </a:solidFill>
                          <a:effectLst/>
                        </a:rPr>
                        <a:t> BUMN yang lain yang </a:t>
                      </a:r>
                      <a:r>
                        <a:rPr lang="en-US" sz="1600" b="1" baseline="0" dirty="0" err="1">
                          <a:solidFill>
                            <a:schemeClr val="bg1"/>
                          </a:solidFill>
                          <a:effectLst/>
                        </a:rPr>
                        <a:t>mendapatkan</a:t>
                      </a:r>
                      <a:r>
                        <a:rPr lang="en-US" sz="1600" b="1" baseline="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600" b="1" baseline="0" dirty="0" err="1">
                          <a:solidFill>
                            <a:schemeClr val="bg1"/>
                          </a:solidFill>
                          <a:effectLst/>
                        </a:rPr>
                        <a:t>penugasan</a:t>
                      </a:r>
                      <a:r>
                        <a:rPr lang="en-US" sz="1600" b="1" baseline="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600" b="1" baseline="0" dirty="0" err="1">
                          <a:solidFill>
                            <a:schemeClr val="bg1"/>
                          </a:solidFill>
                          <a:effectLst/>
                        </a:rPr>
                        <a:t>sesuai</a:t>
                      </a:r>
                      <a:r>
                        <a:rPr lang="en-US" sz="1600" b="1" baseline="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600" b="1" baseline="0" dirty="0" err="1">
                          <a:solidFill>
                            <a:schemeClr val="bg1"/>
                          </a:solidFill>
                          <a:effectLst/>
                        </a:rPr>
                        <a:t>peraturan</a:t>
                      </a:r>
                      <a:r>
                        <a:rPr lang="en-US" sz="1600" b="1" baseline="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600" b="1" baseline="0" dirty="0" err="1">
                          <a:solidFill>
                            <a:schemeClr val="bg1"/>
                          </a:solidFill>
                          <a:effectLst/>
                        </a:rPr>
                        <a:t>perundang-undangan</a:t>
                      </a:r>
                      <a:r>
                        <a:rPr lang="en-US" sz="1600" b="1" baseline="0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id-ID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2075597" y="5545541"/>
            <a:ext cx="2667000" cy="117143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/>
              <a:t>Tarif</a:t>
            </a:r>
            <a:r>
              <a:rPr lang="en-US" sz="2000" b="1" dirty="0"/>
              <a:t> 1,5% </a:t>
            </a:r>
            <a:r>
              <a:rPr lang="en-US" sz="2000" b="1" dirty="0" err="1"/>
              <a:t>dari</a:t>
            </a:r>
            <a:r>
              <a:rPr lang="en-US" sz="2000" b="1" dirty="0"/>
              <a:t> </a:t>
            </a:r>
            <a:r>
              <a:rPr lang="en-US" sz="2000" b="1" dirty="0" err="1"/>
              <a:t>harga</a:t>
            </a:r>
            <a:r>
              <a:rPr lang="en-US" sz="2000" b="1" dirty="0"/>
              <a:t> </a:t>
            </a:r>
            <a:r>
              <a:rPr lang="en-US" sz="2000" b="1" dirty="0" err="1"/>
              <a:t>beli</a:t>
            </a:r>
            <a:r>
              <a:rPr lang="en-US" sz="2000" b="1" dirty="0"/>
              <a:t> exclude PPN</a:t>
            </a:r>
          </a:p>
        </p:txBody>
      </p:sp>
      <p:sp>
        <p:nvSpPr>
          <p:cNvPr id="6" name="Right Arrow 5"/>
          <p:cNvSpPr/>
          <p:nvPr/>
        </p:nvSpPr>
        <p:spPr>
          <a:xfrm>
            <a:off x="5029748" y="5826456"/>
            <a:ext cx="21336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chemeClr val="tx1"/>
                </a:solidFill>
              </a:rPr>
              <a:t>Kecuali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484660" y="5535304"/>
            <a:ext cx="2667000" cy="1171433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chemeClr val="bg1"/>
                </a:solidFill>
              </a:rPr>
              <a:t>Pembelian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barang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hasil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kebun,hutan,tani,ternak</a:t>
            </a:r>
            <a:r>
              <a:rPr lang="en-US" b="1" dirty="0">
                <a:solidFill>
                  <a:schemeClr val="bg1"/>
                </a:solidFill>
              </a:rPr>
              <a:t>, </a:t>
            </a:r>
            <a:r>
              <a:rPr lang="en-US" b="1" dirty="0" err="1">
                <a:solidFill>
                  <a:schemeClr val="bg1"/>
                </a:solidFill>
              </a:rPr>
              <a:t>dan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ikan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mempunyai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tarif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sebesar</a:t>
            </a:r>
            <a:r>
              <a:rPr lang="en-US" b="1" dirty="0">
                <a:solidFill>
                  <a:schemeClr val="bg1"/>
                </a:solidFill>
              </a:rPr>
              <a:t> 0,25%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524000" y="2276"/>
            <a:ext cx="6324600" cy="7597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7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sz="3600" b="1" kern="1200" cap="none" spc="5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2400" b="0" dirty="0" err="1"/>
              <a:t>PPh</a:t>
            </a:r>
            <a:r>
              <a:rPr lang="en-US" sz="2400" b="0" dirty="0"/>
              <a:t> </a:t>
            </a:r>
            <a:r>
              <a:rPr lang="en-US" sz="2400" b="0" dirty="0" err="1"/>
              <a:t>Pasal</a:t>
            </a:r>
            <a:r>
              <a:rPr lang="en-US" sz="2400" b="0" dirty="0"/>
              <a:t> 22 </a:t>
            </a:r>
            <a:r>
              <a:rPr lang="en-US" sz="2400" b="0" dirty="0" err="1"/>
              <a:t>atas</a:t>
            </a:r>
            <a:r>
              <a:rPr lang="en-US" sz="2400" b="0" dirty="0"/>
              <a:t> </a:t>
            </a:r>
            <a:r>
              <a:rPr lang="en-US" sz="2400" b="0" dirty="0" err="1"/>
              <a:t>Pembelian</a:t>
            </a:r>
            <a:r>
              <a:rPr lang="en-US" sz="2400" b="0" dirty="0"/>
              <a:t> </a:t>
            </a:r>
            <a:r>
              <a:rPr lang="en-US" sz="2400" b="0" dirty="0" err="1"/>
              <a:t>barang</a:t>
            </a:r>
            <a:r>
              <a:rPr lang="en-US" sz="2400" b="0" dirty="0"/>
              <a:t> </a:t>
            </a:r>
            <a:r>
              <a:rPr lang="en-US" sz="2400" b="0" dirty="0" err="1"/>
              <a:t>oleh</a:t>
            </a:r>
            <a:r>
              <a:rPr lang="en-US" sz="2400" b="0" dirty="0"/>
              <a:t> </a:t>
            </a:r>
            <a:r>
              <a:rPr lang="en-US" sz="2400" b="0" dirty="0" err="1"/>
              <a:t>Badan</a:t>
            </a:r>
            <a:r>
              <a:rPr lang="en-US" sz="2400" b="0" dirty="0"/>
              <a:t> Usaha </a:t>
            </a:r>
            <a:r>
              <a:rPr lang="en-US" sz="2400" b="0" dirty="0" err="1"/>
              <a:t>Tertentu</a:t>
            </a: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31824531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Unikom\pajak\images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93000"/>
                    </a14:imgEffect>
                    <a14:imgEffect>
                      <a14:brightnessContrast bright="-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40EDC9F-3E0A-481D-B1C2-7D7AE5997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7400" y="381000"/>
            <a:ext cx="5257800" cy="1143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/>
            <a:r>
              <a:rPr lang="en-US" sz="2800" dirty="0" err="1"/>
              <a:t>Saat</a:t>
            </a:r>
            <a:r>
              <a:rPr lang="en-US" sz="2800" dirty="0"/>
              <a:t> </a:t>
            </a:r>
            <a:r>
              <a:rPr lang="en-US" sz="2800" dirty="0" err="1"/>
              <a:t>Terutang</a:t>
            </a:r>
            <a:r>
              <a:rPr lang="en-US" sz="2800" dirty="0"/>
              <a:t> Dan </a:t>
            </a:r>
            <a:r>
              <a:rPr lang="en-US" sz="2800" dirty="0" err="1"/>
              <a:t>Pelunasan</a:t>
            </a:r>
            <a:r>
              <a:rPr lang="en-US" sz="2800" dirty="0"/>
              <a:t> </a:t>
            </a:r>
            <a:r>
              <a:rPr lang="en-US" sz="2800" dirty="0" err="1"/>
              <a:t>PPh</a:t>
            </a:r>
            <a:r>
              <a:rPr lang="en-US" sz="2800" dirty="0"/>
              <a:t> </a:t>
            </a:r>
            <a:r>
              <a:rPr lang="en-US" sz="2800" dirty="0" err="1"/>
              <a:t>Pasal</a:t>
            </a:r>
            <a:r>
              <a:rPr lang="en-US" sz="2800" dirty="0"/>
              <a:t> 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2273E-A31B-4611-A793-E51BF4289F72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lvl="0"/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impor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, </a:t>
            </a:r>
            <a:r>
              <a:rPr lang="en-US" dirty="0" err="1"/>
              <a:t>PPh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22 </a:t>
            </a:r>
            <a:r>
              <a:rPr lang="en-US" dirty="0" err="1"/>
              <a:t>terutang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bersamaan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pembayaran</a:t>
            </a:r>
            <a:r>
              <a:rPr lang="en-US" dirty="0"/>
              <a:t> </a:t>
            </a:r>
            <a:r>
              <a:rPr lang="en-US" dirty="0" err="1"/>
              <a:t>bea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en-US" dirty="0"/>
              <a:t>.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pembayaran</a:t>
            </a:r>
            <a:r>
              <a:rPr lang="en-US" dirty="0"/>
              <a:t> </a:t>
            </a:r>
            <a:r>
              <a:rPr lang="en-US" dirty="0" err="1"/>
              <a:t>bea</a:t>
            </a:r>
            <a:r>
              <a:rPr lang="en-US" dirty="0"/>
              <a:t> </a:t>
            </a:r>
            <a:r>
              <a:rPr lang="en-US" dirty="0" err="1"/>
              <a:t>masuknya</a:t>
            </a:r>
            <a:r>
              <a:rPr lang="en-US" dirty="0"/>
              <a:t> </a:t>
            </a:r>
            <a:r>
              <a:rPr lang="en-US" dirty="0" err="1"/>
              <a:t>ditunda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dibebaskan</a:t>
            </a:r>
            <a:r>
              <a:rPr lang="en-US" dirty="0"/>
              <a:t>, </a:t>
            </a:r>
            <a:r>
              <a:rPr lang="en-US" dirty="0" err="1"/>
              <a:t>PPh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22 </a:t>
            </a:r>
            <a:r>
              <a:rPr lang="en-US" dirty="0" err="1"/>
              <a:t>terutang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penyelesaian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PIB (</a:t>
            </a:r>
            <a:r>
              <a:rPr lang="en-US" dirty="0" err="1"/>
              <a:t>pemberitahuanimpor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)</a:t>
            </a:r>
          </a:p>
          <a:p>
            <a:pPr lvl="0"/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pembelian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, </a:t>
            </a:r>
            <a:r>
              <a:rPr lang="en-US" dirty="0" err="1"/>
              <a:t>PPh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22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dipungut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pembayaran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pembelian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PPh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22 </a:t>
            </a:r>
            <a:r>
              <a:rPr lang="en-US" dirty="0" err="1"/>
              <a:t>terutang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dipungut</a:t>
            </a:r>
            <a:r>
              <a:rPr lang="en-US" dirty="0"/>
              <a:t>  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penjulanhasil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pengelolahan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, </a:t>
            </a:r>
            <a:r>
              <a:rPr lang="en-US" dirty="0" err="1"/>
              <a:t>PPh</a:t>
            </a:r>
            <a:r>
              <a:rPr lang="en-US" dirty="0"/>
              <a:t> 22 </a:t>
            </a:r>
            <a:r>
              <a:rPr lang="en-US" dirty="0" err="1"/>
              <a:t>terutang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dipungut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pemungutan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penerbitan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perintah</a:t>
            </a:r>
            <a:r>
              <a:rPr lang="en-US" dirty="0"/>
              <a:t> </a:t>
            </a:r>
            <a:r>
              <a:rPr lang="en-US" dirty="0" err="1"/>
              <a:t>pengeluaran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(</a:t>
            </a:r>
            <a:r>
              <a:rPr lang="en-US" i="1" dirty="0"/>
              <a:t>delivery order).</a:t>
            </a:r>
            <a:endParaRPr lang="en-US" dirty="0"/>
          </a:p>
          <a:p>
            <a:pPr lvl="0"/>
            <a:r>
              <a:rPr lang="en-US" dirty="0" err="1"/>
              <a:t>Pemungutan</a:t>
            </a:r>
            <a:r>
              <a:rPr lang="en-US" dirty="0"/>
              <a:t> </a:t>
            </a:r>
            <a:r>
              <a:rPr lang="en-US" dirty="0" err="1"/>
              <a:t>PPh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22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pembelian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bahan-bahan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pemungutan</a:t>
            </a:r>
            <a:r>
              <a:rPr lang="en-US" dirty="0"/>
              <a:t> </a:t>
            </a:r>
            <a:r>
              <a:rPr lang="en-US" dirty="0" err="1"/>
              <a:t>butir</a:t>
            </a:r>
            <a:r>
              <a:rPr lang="en-US" dirty="0"/>
              <a:t> 2,3 </a:t>
            </a:r>
            <a:r>
              <a:rPr lang="en-US" dirty="0" err="1"/>
              <a:t>dilaksanakan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pungutan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peyetoran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pemungut</a:t>
            </a:r>
            <a:r>
              <a:rPr lang="en-US" dirty="0"/>
              <a:t> </a:t>
            </a:r>
            <a:r>
              <a:rPr lang="en-US" dirty="0" err="1"/>
              <a:t>pajak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pajak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bank </a:t>
            </a:r>
            <a:r>
              <a:rPr lang="en-US" dirty="0" err="1"/>
              <a:t>persepsi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kantor</a:t>
            </a:r>
            <a:r>
              <a:rPr lang="en-US" dirty="0"/>
              <a:t> pos.</a:t>
            </a:r>
          </a:p>
        </p:txBody>
      </p:sp>
    </p:spTree>
    <p:extLst>
      <p:ext uri="{BB962C8B-B14F-4D97-AF65-F5344CB8AC3E}">
        <p14:creationId xmlns:p14="http://schemas.microsoft.com/office/powerpoint/2010/main" val="31640143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D:\Unikom\pajak\images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93000"/>
                    </a14:imgEffect>
                    <a14:imgEffect>
                      <a14:brightnessContrast bright="-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53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7620000" y="640876"/>
            <a:ext cx="2916072" cy="5334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/>
              <a:t>Contoh</a:t>
            </a:r>
            <a:r>
              <a:rPr lang="en-US" sz="2400" b="1" dirty="0"/>
              <a:t> </a:t>
            </a:r>
            <a:r>
              <a:rPr lang="en-US" sz="2400" b="1" dirty="0" err="1"/>
              <a:t>Perhitungan</a:t>
            </a:r>
            <a:endParaRPr lang="en-US" sz="24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1676400" y="152400"/>
            <a:ext cx="4876800" cy="5334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/>
              <a:t>PPh</a:t>
            </a:r>
            <a:r>
              <a:rPr lang="en-US" sz="2400" b="1" dirty="0"/>
              <a:t> </a:t>
            </a:r>
            <a:r>
              <a:rPr lang="en-US" sz="2400" b="1" dirty="0" err="1"/>
              <a:t>Pasal</a:t>
            </a:r>
            <a:r>
              <a:rPr lang="en-US" sz="2400" b="1" dirty="0"/>
              <a:t> 22 </a:t>
            </a:r>
            <a:r>
              <a:rPr lang="en-US" sz="2400" b="1" dirty="0" err="1"/>
              <a:t>atas</a:t>
            </a:r>
            <a:r>
              <a:rPr lang="en-US" sz="2400" b="1" dirty="0"/>
              <a:t> </a:t>
            </a:r>
            <a:r>
              <a:rPr lang="en-US" sz="2400" b="1" dirty="0" err="1"/>
              <a:t>Impor</a:t>
            </a:r>
            <a:r>
              <a:rPr lang="en-US" sz="2400" b="1" dirty="0"/>
              <a:t> </a:t>
            </a:r>
            <a:r>
              <a:rPr lang="en-US" sz="2400" b="1" dirty="0" err="1"/>
              <a:t>Barang</a:t>
            </a:r>
            <a:endParaRPr lang="en-US" sz="2400" b="1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C456FA6-C578-41C6-80B5-7E0CA7B7A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400" y="1447800"/>
            <a:ext cx="8859672" cy="5257800"/>
          </a:xfrm>
          <a:solidFill>
            <a:schemeClr val="tx1"/>
          </a:solidFill>
          <a:ln>
            <a:miter lim="800000"/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Clr>
                <a:schemeClr val="accent3"/>
              </a:buClr>
              <a:buNone/>
              <a:defRPr/>
            </a:pPr>
            <a:r>
              <a:rPr lang="id-ID" sz="1800" dirty="0">
                <a:latin typeface="Calibri" panose="020F0502020204030204" pitchFamily="34" charset="0"/>
                <a:cs typeface="Calibri" panose="020F0502020204030204" pitchFamily="34" charset="0"/>
              </a:rPr>
              <a:t>PT.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ABC</a:t>
            </a:r>
            <a:r>
              <a:rPr lang="id-ID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mempunyai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API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d-ID" sz="1800" dirty="0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elakukan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d-ID" sz="1800" dirty="0">
                <a:latin typeface="Calibri" panose="020F0502020204030204" pitchFamily="34" charset="0"/>
                <a:cs typeface="Calibri" panose="020F0502020204030204" pitchFamily="34" charset="0"/>
              </a:rPr>
              <a:t>impor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1000 unit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komputer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d-ID" sz="1800" dirty="0">
                <a:latin typeface="Calibri" panose="020F0502020204030204" pitchFamily="34" charset="0"/>
                <a:cs typeface="Calibri" panose="020F0502020204030204" pitchFamily="34" charset="0"/>
              </a:rPr>
              <a:t>dengan harga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CIF per unit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sebesar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d-ID" sz="1800" dirty="0">
                <a:latin typeface="Calibri" panose="020F0502020204030204" pitchFamily="34" charset="0"/>
                <a:cs typeface="Calibri" panose="020F0502020204030204" pitchFamily="34" charset="0"/>
              </a:rPr>
              <a:t>US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$500.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Komputer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tersebut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dikenai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bea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masuk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sebesar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25%, PPN 10%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PPn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BM 20%.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Kurs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tengah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BI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sebesar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Rp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. 12.050.000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kurs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Menkeu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sebesar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Rp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12.000.000.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Komputer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tersebut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merupakan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selain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barang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tertentu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di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Lampiran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PMK 34/PMK.010/2017.</a:t>
            </a:r>
            <a:endParaRPr lang="en-ID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Clr>
                <a:schemeClr val="accent3"/>
              </a:buClr>
              <a:buNone/>
              <a:defRPr/>
            </a:pPr>
            <a:r>
              <a:rPr lang="en-ID" sz="1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Diminta</a:t>
            </a:r>
            <a:r>
              <a:rPr lang="en-ID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0" indent="0" algn="just">
              <a:buClr>
                <a:schemeClr val="accent3"/>
              </a:buClr>
              <a:buNone/>
              <a:defRPr/>
            </a:pPr>
            <a:r>
              <a:rPr lang="en-ID" sz="1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Hitunglah</a:t>
            </a:r>
            <a:r>
              <a:rPr lang="en-ID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PPh</a:t>
            </a:r>
            <a:r>
              <a:rPr lang="en-ID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Pasal</a:t>
            </a:r>
            <a:r>
              <a:rPr lang="en-ID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22 </a:t>
            </a:r>
            <a:r>
              <a:rPr lang="en-ID" sz="1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atas</a:t>
            </a:r>
            <a:r>
              <a:rPr lang="en-ID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impor</a:t>
            </a:r>
            <a:r>
              <a:rPr lang="en-ID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barang</a:t>
            </a:r>
            <a:r>
              <a:rPr lang="en-ID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tersebut</a:t>
            </a:r>
            <a:endParaRPr lang="en-ID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5125" indent="0" algn="just">
              <a:buClr>
                <a:schemeClr val="accent3"/>
              </a:buClr>
              <a:buNone/>
              <a:defRPr/>
            </a:pPr>
            <a:endParaRPr lang="en-US" sz="20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5125" indent="0" algn="just">
              <a:buClr>
                <a:schemeClr val="accent3"/>
              </a:buClr>
              <a:buNone/>
              <a:defRPr/>
            </a:pPr>
            <a:r>
              <a:rPr lang="en-US" sz="18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Jawab</a:t>
            </a:r>
            <a:r>
              <a:rPr lang="en-US" sz="1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</a:t>
            </a:r>
          </a:p>
          <a:p>
            <a:pPr marL="365125" indent="0" algn="just">
              <a:buClr>
                <a:schemeClr val="accent3"/>
              </a:buClr>
              <a:buNone/>
              <a:defRPr/>
            </a:pPr>
            <a:r>
              <a:rPr lang="id-ID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Nilai CIF  </a:t>
            </a:r>
            <a:r>
              <a:rPr lang="en-US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1.000 x US $500 x </a:t>
            </a:r>
            <a:r>
              <a:rPr lang="en-US" sz="1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Rp</a:t>
            </a:r>
            <a:r>
              <a:rPr lang="en-US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12.000.000  	      	    =Rp6.000.000.000</a:t>
            </a:r>
          </a:p>
          <a:p>
            <a:pPr marL="365125" indent="0" algn="just">
              <a:buClr>
                <a:schemeClr val="accent3"/>
              </a:buClr>
              <a:buNone/>
              <a:defRPr/>
            </a:pPr>
            <a:r>
              <a:rPr lang="en-US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Bea </a:t>
            </a:r>
            <a:r>
              <a:rPr lang="en-US" sz="1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Masuk</a:t>
            </a:r>
            <a:r>
              <a:rPr lang="en-US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25% x CIF = 25% x </a:t>
            </a:r>
            <a:r>
              <a:rPr lang="en-US" sz="1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Rp</a:t>
            </a:r>
            <a:r>
              <a:rPr lang="en-US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6.000.000.000	    =</a:t>
            </a:r>
            <a:r>
              <a:rPr lang="en-US" sz="1800" b="1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Rp1.500.000.000</a:t>
            </a:r>
            <a:r>
              <a:rPr lang="en-US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+</a:t>
            </a:r>
          </a:p>
          <a:p>
            <a:pPr marL="365125" indent="0" algn="just">
              <a:buClr>
                <a:schemeClr val="accent3"/>
              </a:buClr>
              <a:buNone/>
              <a:defRPr/>
            </a:pPr>
            <a:r>
              <a:rPr lang="en-US" sz="1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Nilai</a:t>
            </a:r>
            <a:r>
              <a:rPr lang="en-US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Impor</a:t>
            </a:r>
            <a:r>
              <a:rPr lang="en-US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d-ID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	</a:t>
            </a:r>
            <a:r>
              <a:rPr lang="en-US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=Rp7.500.000.000</a:t>
            </a:r>
          </a:p>
          <a:p>
            <a:pPr marL="365125" indent="0" algn="just">
              <a:buClr>
                <a:schemeClr val="accent3"/>
              </a:buClr>
              <a:buNone/>
              <a:defRPr/>
            </a:pPr>
            <a:r>
              <a:rPr lang="en-US" sz="1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PPh</a:t>
            </a:r>
            <a:r>
              <a:rPr lang="en-US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Pasal</a:t>
            </a:r>
            <a:r>
              <a:rPr lang="en-US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22 </a:t>
            </a:r>
            <a:r>
              <a:rPr lang="en-US" sz="1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Impor</a:t>
            </a:r>
            <a:r>
              <a:rPr lang="en-US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	    =2.5% x </a:t>
            </a:r>
            <a:r>
              <a:rPr lang="en-US" sz="1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Nilai</a:t>
            </a:r>
            <a:r>
              <a:rPr lang="en-US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Impor</a:t>
            </a:r>
            <a:endParaRPr lang="en-US" sz="1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5125" indent="0" algn="just">
              <a:buClr>
                <a:schemeClr val="accent3"/>
              </a:buClr>
              <a:buNone/>
              <a:defRPr/>
            </a:pPr>
            <a:r>
              <a:rPr lang="en-US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			    =2.5% x 7.500.000.000</a:t>
            </a:r>
            <a:r>
              <a:rPr lang="id-ID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en-US" sz="1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5125" indent="0" algn="just">
              <a:buClr>
                <a:schemeClr val="accent3"/>
              </a:buClr>
              <a:buNone/>
              <a:defRPr/>
            </a:pPr>
            <a:r>
              <a:rPr lang="en-US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			    =</a:t>
            </a:r>
            <a:r>
              <a:rPr lang="en-US" sz="1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Rp</a:t>
            </a:r>
            <a:r>
              <a:rPr lang="en-US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187.500.000</a:t>
            </a:r>
          </a:p>
          <a:p>
            <a:pPr marL="365125" indent="0" algn="just">
              <a:buClr>
                <a:schemeClr val="accent3"/>
              </a:buClr>
              <a:buNone/>
              <a:defRPr/>
            </a:pPr>
            <a:r>
              <a:rPr lang="en-US" sz="1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Jika</a:t>
            </a:r>
            <a:r>
              <a:rPr lang="en-US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PT ABC </a:t>
            </a:r>
            <a:r>
              <a:rPr lang="en-US" sz="1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belum</a:t>
            </a:r>
            <a:r>
              <a:rPr lang="en-US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ber</a:t>
            </a:r>
            <a:r>
              <a:rPr lang="en-US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-NPWP:</a:t>
            </a:r>
          </a:p>
          <a:p>
            <a:pPr marL="365125" indent="0" algn="just">
              <a:buClr>
                <a:schemeClr val="accent3"/>
              </a:buClr>
              <a:buNone/>
              <a:defRPr/>
            </a:pPr>
            <a:r>
              <a:rPr lang="en-US" sz="1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PPh</a:t>
            </a:r>
            <a:r>
              <a:rPr lang="en-US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Pasal</a:t>
            </a:r>
            <a:r>
              <a:rPr lang="en-US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22 </a:t>
            </a:r>
            <a:r>
              <a:rPr lang="en-US" sz="1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Impor</a:t>
            </a:r>
            <a:r>
              <a:rPr lang="en-US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200% x </a:t>
            </a:r>
            <a:r>
              <a:rPr lang="en-US" sz="1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Rp</a:t>
            </a:r>
            <a:r>
              <a:rPr lang="en-US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187.500.000       = </a:t>
            </a:r>
            <a:r>
              <a:rPr lang="en-US" sz="1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Rp</a:t>
            </a:r>
            <a:r>
              <a:rPr lang="en-US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375.000.000</a:t>
            </a:r>
            <a:endParaRPr lang="id-ID" sz="1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6033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D:\Unikom\pajak\images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93000"/>
                    </a14:imgEffect>
                    <a14:imgEffect>
                      <a14:brightnessContrast bright="-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718442" y="1423966"/>
            <a:ext cx="6206359" cy="35329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/>
              <a:t>Dasar</a:t>
            </a:r>
            <a:r>
              <a:rPr lang="en-US" b="1" dirty="0"/>
              <a:t> </a:t>
            </a:r>
            <a:r>
              <a:rPr lang="en-US" b="1" dirty="0" err="1"/>
              <a:t>Pengenaan</a:t>
            </a:r>
            <a:r>
              <a:rPr lang="en-US" b="1" dirty="0"/>
              <a:t> </a:t>
            </a:r>
            <a:r>
              <a:rPr lang="en-US" b="1" dirty="0" err="1"/>
              <a:t>Pajak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1731306" y="1815925"/>
            <a:ext cx="6193494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/>
              <a:t>Nilai</a:t>
            </a:r>
            <a:r>
              <a:rPr lang="en-US" sz="1600" b="1" dirty="0"/>
              <a:t> </a:t>
            </a:r>
            <a:r>
              <a:rPr lang="en-US" sz="1600" b="1" dirty="0" err="1"/>
              <a:t>Ekspor</a:t>
            </a:r>
            <a:r>
              <a:rPr lang="en-US" sz="1600" b="1" dirty="0"/>
              <a:t> yang </a:t>
            </a:r>
            <a:r>
              <a:rPr lang="en-US" sz="1600" b="1" dirty="0" err="1"/>
              <a:t>tercantum</a:t>
            </a:r>
            <a:r>
              <a:rPr lang="en-US" sz="1600" b="1" dirty="0"/>
              <a:t> </a:t>
            </a:r>
            <a:r>
              <a:rPr lang="en-US" sz="1600" b="1" dirty="0" err="1"/>
              <a:t>dalam</a:t>
            </a:r>
            <a:r>
              <a:rPr lang="en-US" sz="1600" b="1" dirty="0"/>
              <a:t> </a:t>
            </a:r>
            <a:r>
              <a:rPr lang="en-US" sz="1600" b="1" dirty="0" err="1"/>
              <a:t>pemberitahuan</a:t>
            </a:r>
            <a:r>
              <a:rPr lang="en-US" sz="1600" b="1" dirty="0"/>
              <a:t> </a:t>
            </a:r>
            <a:r>
              <a:rPr lang="en-US" sz="1600" b="1" dirty="0" err="1"/>
              <a:t>Pabean</a:t>
            </a:r>
            <a:r>
              <a:rPr lang="en-US" sz="1600" b="1" dirty="0"/>
              <a:t> </a:t>
            </a:r>
            <a:r>
              <a:rPr lang="en-US" sz="1600" b="1" dirty="0" err="1"/>
              <a:t>Ekspor</a:t>
            </a:r>
            <a:endParaRPr lang="en-US" sz="1600" b="1" dirty="0"/>
          </a:p>
          <a:p>
            <a:pPr algn="ctr"/>
            <a:r>
              <a:rPr lang="en-US" sz="1600" b="1" dirty="0" err="1"/>
              <a:t>Nilai</a:t>
            </a:r>
            <a:r>
              <a:rPr lang="en-US" sz="1600" b="1" dirty="0"/>
              <a:t> </a:t>
            </a:r>
            <a:r>
              <a:rPr lang="en-US" sz="1600" b="1" dirty="0" err="1"/>
              <a:t>Ekspor</a:t>
            </a:r>
            <a:r>
              <a:rPr lang="en-US" sz="1600" b="1" dirty="0"/>
              <a:t> = Free On Board (FOB)</a:t>
            </a:r>
          </a:p>
        </p:txBody>
      </p:sp>
      <p:sp>
        <p:nvSpPr>
          <p:cNvPr id="6" name="Down Arrow 5"/>
          <p:cNvSpPr/>
          <p:nvPr/>
        </p:nvSpPr>
        <p:spPr>
          <a:xfrm>
            <a:off x="4413030" y="2439538"/>
            <a:ext cx="616170" cy="274661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718441" y="2714198"/>
            <a:ext cx="6148316" cy="4572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/>
              <a:t>Tarif</a:t>
            </a:r>
            <a:r>
              <a:rPr lang="en-US" b="1" dirty="0"/>
              <a:t> 1,5 %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C456FA6-C578-41C6-80B5-7E0CA7B7A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8442" y="3581401"/>
            <a:ext cx="8339959" cy="3123063"/>
          </a:xfrm>
          <a:solidFill>
            <a:schemeClr val="tx1"/>
          </a:solidFill>
          <a:ln>
            <a:miter lim="800000"/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Clr>
                <a:schemeClr val="accent3"/>
              </a:buClr>
              <a:buNone/>
              <a:defRPr/>
            </a:pPr>
            <a:r>
              <a:rPr lang="id-ID" sz="1800" dirty="0">
                <a:latin typeface="Calibri" panose="020F0502020204030204" pitchFamily="34" charset="0"/>
                <a:cs typeface="Calibri" panose="020F0502020204030204" pitchFamily="34" charset="0"/>
              </a:rPr>
              <a:t>PT.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Eksporku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adalah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sebuah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perusahaan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eksportir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mika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dalam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bentuk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lembaran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. Perusahaan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melakukan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ekspor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nilai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mika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nilai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ekspor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di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Pemberitahuan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Pabean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Ekspor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sebesar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Rp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100.000.000.</a:t>
            </a:r>
          </a:p>
          <a:p>
            <a:pPr marL="0" indent="0" algn="just">
              <a:buClr>
                <a:schemeClr val="accent3"/>
              </a:buClr>
              <a:buNone/>
              <a:defRPr/>
            </a:pPr>
            <a:r>
              <a:rPr lang="en-US" sz="1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Diminta</a:t>
            </a:r>
            <a:r>
              <a:rPr lang="en-US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0" indent="0" algn="just">
              <a:buClr>
                <a:schemeClr val="accent3"/>
              </a:buClr>
              <a:buNone/>
              <a:defRPr/>
            </a:pPr>
            <a:r>
              <a:rPr lang="en-US" sz="1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Hitunglah</a:t>
            </a:r>
            <a:r>
              <a:rPr lang="en-US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PPh</a:t>
            </a:r>
            <a:r>
              <a:rPr lang="en-US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Pasal</a:t>
            </a:r>
            <a:r>
              <a:rPr lang="en-US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22 </a:t>
            </a:r>
            <a:r>
              <a:rPr lang="en-US" sz="1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atas</a:t>
            </a:r>
            <a:r>
              <a:rPr lang="en-US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ekspor</a:t>
            </a:r>
            <a:r>
              <a:rPr lang="en-US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tersebut</a:t>
            </a:r>
            <a:r>
              <a:rPr lang="en-US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!</a:t>
            </a:r>
            <a:endParaRPr lang="en-US" sz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5125" indent="0" algn="just">
              <a:buClr>
                <a:schemeClr val="accent3"/>
              </a:buClr>
              <a:buNone/>
              <a:defRPr/>
            </a:pPr>
            <a:endParaRPr lang="en-US" sz="11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5125" indent="0" algn="just">
              <a:buClr>
                <a:schemeClr val="accent3"/>
              </a:buClr>
              <a:buNone/>
              <a:defRPr/>
            </a:pPr>
            <a:r>
              <a:rPr lang="en-US" sz="18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Jawab</a:t>
            </a:r>
            <a:r>
              <a:rPr lang="en-US" sz="1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</a:t>
            </a:r>
          </a:p>
          <a:p>
            <a:pPr marL="365125" indent="0" algn="just">
              <a:buClr>
                <a:schemeClr val="accent3"/>
              </a:buClr>
              <a:buNone/>
              <a:defRPr/>
            </a:pPr>
            <a:r>
              <a:rPr lang="en-US" sz="1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PPh</a:t>
            </a:r>
            <a:r>
              <a:rPr lang="en-US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Pasal</a:t>
            </a:r>
            <a:r>
              <a:rPr lang="en-US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22 </a:t>
            </a:r>
            <a:r>
              <a:rPr lang="en-US" sz="1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ekspor</a:t>
            </a:r>
            <a:r>
              <a:rPr lang="en-US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      = 1.5% x </a:t>
            </a:r>
            <a:r>
              <a:rPr lang="en-US" sz="1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Nilai</a:t>
            </a:r>
            <a:r>
              <a:rPr lang="en-US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Ekspor</a:t>
            </a:r>
            <a:endParaRPr lang="en-US" sz="1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5125" indent="0" algn="just">
              <a:buClr>
                <a:schemeClr val="accent3"/>
              </a:buClr>
              <a:buNone/>
              <a:defRPr/>
            </a:pPr>
            <a:r>
              <a:rPr lang="en-US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      = 1.5% x </a:t>
            </a:r>
            <a:r>
              <a:rPr lang="en-US" sz="1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Rp</a:t>
            </a:r>
            <a:r>
              <a:rPr lang="en-US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100.000.000</a:t>
            </a:r>
          </a:p>
          <a:p>
            <a:pPr marL="365125" indent="0" algn="just">
              <a:buClr>
                <a:schemeClr val="accent3"/>
              </a:buClr>
              <a:buNone/>
              <a:defRPr/>
            </a:pPr>
            <a:r>
              <a:rPr lang="en-US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      = </a:t>
            </a:r>
            <a:r>
              <a:rPr lang="en-US" sz="1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Rp</a:t>
            </a:r>
            <a:r>
              <a:rPr lang="en-US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1.500.000</a:t>
            </a:r>
          </a:p>
        </p:txBody>
      </p:sp>
      <p:sp>
        <p:nvSpPr>
          <p:cNvPr id="9" name="Rectangle 8"/>
          <p:cNvSpPr/>
          <p:nvPr/>
        </p:nvSpPr>
        <p:spPr>
          <a:xfrm>
            <a:off x="1709698" y="3377251"/>
            <a:ext cx="2456557" cy="2286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/>
              <a:t>Contoh</a:t>
            </a:r>
            <a:r>
              <a:rPr lang="en-US" b="1" dirty="0"/>
              <a:t> </a:t>
            </a:r>
            <a:r>
              <a:rPr lang="en-US" b="1" dirty="0" err="1"/>
              <a:t>Soal</a:t>
            </a:r>
            <a:endParaRPr lang="en-US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1676400" y="152400"/>
            <a:ext cx="4876800" cy="5334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/>
              <a:t>PPh</a:t>
            </a:r>
            <a:r>
              <a:rPr lang="en-US" sz="2400" b="1" dirty="0"/>
              <a:t> </a:t>
            </a:r>
            <a:r>
              <a:rPr lang="en-US" sz="2400" b="1" dirty="0" err="1"/>
              <a:t>Pasal</a:t>
            </a:r>
            <a:r>
              <a:rPr lang="en-US" sz="2400" b="1" dirty="0"/>
              <a:t> 22 </a:t>
            </a:r>
            <a:r>
              <a:rPr lang="en-US" sz="2400" b="1" dirty="0" err="1"/>
              <a:t>atas</a:t>
            </a:r>
            <a:r>
              <a:rPr lang="en-US" sz="2400" b="1" dirty="0"/>
              <a:t> </a:t>
            </a:r>
            <a:r>
              <a:rPr lang="en-US" sz="2400" b="1" dirty="0" err="1"/>
              <a:t>Ekspor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1277710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D:\Unikom\pajak\images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93000"/>
                    </a14:imgEffect>
                    <a14:imgEffect>
                      <a14:brightnessContrast bright="-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7620000" y="640876"/>
            <a:ext cx="2916072" cy="5334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/>
              <a:t>Contoh</a:t>
            </a:r>
            <a:r>
              <a:rPr lang="en-US" sz="2400" b="1" dirty="0"/>
              <a:t> </a:t>
            </a:r>
            <a:r>
              <a:rPr lang="en-US" sz="2400" b="1" dirty="0" err="1"/>
              <a:t>Perhitungan</a:t>
            </a:r>
            <a:endParaRPr lang="en-US" sz="24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1676400" y="152400"/>
            <a:ext cx="4724400" cy="8382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/>
              <a:t>PPh</a:t>
            </a:r>
            <a:r>
              <a:rPr lang="en-US" sz="2000" b="1" dirty="0"/>
              <a:t> </a:t>
            </a:r>
            <a:r>
              <a:rPr lang="en-US" sz="2000" b="1" dirty="0" err="1"/>
              <a:t>Pasal</a:t>
            </a:r>
            <a:r>
              <a:rPr lang="en-US" sz="2000" b="1" dirty="0"/>
              <a:t> 22 </a:t>
            </a:r>
            <a:r>
              <a:rPr lang="en-US" sz="2000" b="1" dirty="0" err="1"/>
              <a:t>atas</a:t>
            </a:r>
            <a:r>
              <a:rPr lang="en-US" sz="2000" b="1" dirty="0"/>
              <a:t> </a:t>
            </a:r>
            <a:r>
              <a:rPr lang="en-US" sz="2000" b="1" dirty="0" err="1"/>
              <a:t>Pembelian</a:t>
            </a:r>
            <a:r>
              <a:rPr lang="en-US" sz="2000" b="1" dirty="0"/>
              <a:t> </a:t>
            </a:r>
            <a:r>
              <a:rPr lang="en-US" sz="2000" b="1" dirty="0" err="1"/>
              <a:t>Barang</a:t>
            </a:r>
            <a:r>
              <a:rPr lang="en-US" sz="2000" b="1" dirty="0"/>
              <a:t> </a:t>
            </a:r>
            <a:r>
              <a:rPr lang="en-US" sz="2000" b="1" dirty="0" err="1"/>
              <a:t>oleh</a:t>
            </a:r>
            <a:r>
              <a:rPr lang="en-US" sz="2000" b="1" dirty="0"/>
              <a:t> </a:t>
            </a:r>
            <a:r>
              <a:rPr lang="en-US" sz="2000" b="1" dirty="0" err="1"/>
              <a:t>Bendahara</a:t>
            </a:r>
            <a:r>
              <a:rPr lang="en-US" sz="2000" b="1" dirty="0"/>
              <a:t>/</a:t>
            </a:r>
            <a:r>
              <a:rPr lang="en-US" sz="2000" b="1" dirty="0" err="1"/>
              <a:t>Kuasa</a:t>
            </a:r>
            <a:r>
              <a:rPr lang="en-US" sz="2000" b="1" dirty="0"/>
              <a:t> </a:t>
            </a:r>
            <a:r>
              <a:rPr lang="en-US" sz="2000" b="1" dirty="0" err="1"/>
              <a:t>Pengguna</a:t>
            </a:r>
            <a:r>
              <a:rPr lang="en-US" sz="2000" b="1" dirty="0"/>
              <a:t> </a:t>
            </a:r>
            <a:r>
              <a:rPr lang="en-US" sz="2000" b="1" dirty="0" err="1"/>
              <a:t>Anggran</a:t>
            </a:r>
            <a:endParaRPr lang="en-US" sz="2000" b="1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C456FA6-C578-41C6-80B5-7E0CA7B7A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400" y="1447800"/>
            <a:ext cx="8859672" cy="5257800"/>
          </a:xfrm>
          <a:solidFill>
            <a:schemeClr val="tx1"/>
          </a:solidFill>
          <a:ln>
            <a:miter lim="800000"/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Clr>
                <a:schemeClr val="accent3"/>
              </a:buClr>
              <a:buNone/>
              <a:defRPr/>
            </a:pPr>
            <a:r>
              <a:rPr lang="id-ID" sz="1800" dirty="0">
                <a:latin typeface="Calibri" panose="020F0502020204030204" pitchFamily="34" charset="0"/>
                <a:cs typeface="Calibri" panose="020F0502020204030204" pitchFamily="34" charset="0"/>
              </a:rPr>
              <a:t>PT.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XYZ</a:t>
            </a:r>
            <a:r>
              <a:rPr lang="id-ID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menjual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komputer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ke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Pemda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Cimahi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nilai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sebesar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Rp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. 16.500.000 (include PPN).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Pembayaran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dilakukan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oleh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Bendahara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Pemda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Cimahi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menggunakan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dana APBD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pada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tanggal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7 September 2019.</a:t>
            </a:r>
            <a:endParaRPr lang="en-ID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Clr>
                <a:schemeClr val="accent3"/>
              </a:buClr>
              <a:buNone/>
              <a:defRPr/>
            </a:pPr>
            <a:r>
              <a:rPr lang="en-ID" sz="1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Diminta</a:t>
            </a:r>
            <a:r>
              <a:rPr lang="en-ID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0" indent="0" algn="just">
              <a:buClr>
                <a:schemeClr val="accent3"/>
              </a:buClr>
              <a:buNone/>
              <a:defRPr/>
            </a:pPr>
            <a:r>
              <a:rPr lang="en-ID" sz="1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Hitunglah</a:t>
            </a:r>
            <a:r>
              <a:rPr lang="en-ID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PPh</a:t>
            </a:r>
            <a:r>
              <a:rPr lang="en-ID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Pasal</a:t>
            </a:r>
            <a:r>
              <a:rPr lang="en-ID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22 </a:t>
            </a:r>
            <a:r>
              <a:rPr lang="en-ID" sz="1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atas</a:t>
            </a:r>
            <a:r>
              <a:rPr lang="en-ID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pembelian</a:t>
            </a:r>
            <a:r>
              <a:rPr lang="en-ID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barang</a:t>
            </a:r>
            <a:r>
              <a:rPr lang="en-ID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tersebut</a:t>
            </a:r>
            <a:endParaRPr lang="en-ID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5125" indent="0" algn="just">
              <a:buClr>
                <a:schemeClr val="accent3"/>
              </a:buClr>
              <a:buNone/>
              <a:defRPr/>
            </a:pPr>
            <a:endParaRPr lang="en-US" sz="20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5125" indent="0" algn="just">
              <a:buClr>
                <a:schemeClr val="accent3"/>
              </a:buClr>
              <a:buNone/>
              <a:defRPr/>
            </a:pPr>
            <a:r>
              <a:rPr lang="en-US" sz="18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Jawab</a:t>
            </a:r>
            <a:r>
              <a:rPr lang="en-US" sz="1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</a:t>
            </a:r>
          </a:p>
          <a:p>
            <a:pPr marL="365125" indent="0" algn="just">
              <a:buClr>
                <a:schemeClr val="accent3"/>
              </a:buClr>
              <a:buNone/>
              <a:defRPr/>
            </a:pPr>
            <a:r>
              <a:rPr lang="en-US" sz="1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Dasar</a:t>
            </a:r>
            <a:r>
              <a:rPr lang="en-US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Pengenaan</a:t>
            </a:r>
            <a:r>
              <a:rPr lang="en-US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Pajak</a:t>
            </a:r>
            <a:r>
              <a:rPr lang="en-US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=  </a:t>
            </a:r>
            <a:r>
              <a:rPr lang="en-US" sz="1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harga</a:t>
            </a:r>
            <a:r>
              <a:rPr lang="en-US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pembelian</a:t>
            </a:r>
            <a:r>
              <a:rPr lang="en-US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tidak</a:t>
            </a:r>
            <a:r>
              <a:rPr lang="en-US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termasuk</a:t>
            </a:r>
            <a:r>
              <a:rPr lang="en-US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PPN</a:t>
            </a:r>
          </a:p>
          <a:p>
            <a:pPr marL="365125" indent="0" algn="just">
              <a:buClr>
                <a:schemeClr val="accent3"/>
              </a:buClr>
              <a:buNone/>
              <a:defRPr/>
            </a:pPr>
            <a:r>
              <a:rPr lang="en-US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 	=  100/110 x </a:t>
            </a:r>
            <a:r>
              <a:rPr lang="en-US" sz="1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Rp</a:t>
            </a:r>
            <a:r>
              <a:rPr lang="en-US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16.500.000</a:t>
            </a:r>
          </a:p>
          <a:p>
            <a:pPr marL="365125" indent="0" algn="just">
              <a:buClr>
                <a:schemeClr val="accent3"/>
              </a:buClr>
              <a:buNone/>
              <a:defRPr/>
            </a:pPr>
            <a:r>
              <a:rPr lang="en-US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   	=  </a:t>
            </a:r>
            <a:r>
              <a:rPr lang="en-US" sz="1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Rp</a:t>
            </a:r>
            <a:r>
              <a:rPr lang="en-US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15.000.000</a:t>
            </a:r>
          </a:p>
          <a:p>
            <a:pPr marL="365125" indent="0" algn="just">
              <a:buClr>
                <a:schemeClr val="accent3"/>
              </a:buClr>
              <a:buNone/>
              <a:defRPr/>
            </a:pPr>
            <a:endParaRPr lang="en-US" sz="1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5125" indent="0" algn="just">
              <a:buClr>
                <a:schemeClr val="accent3"/>
              </a:buClr>
              <a:buNone/>
              <a:defRPr/>
            </a:pPr>
            <a:r>
              <a:rPr lang="en-US" sz="1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PPh</a:t>
            </a:r>
            <a:r>
              <a:rPr lang="en-US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Pasal</a:t>
            </a:r>
            <a:r>
              <a:rPr lang="en-US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22			=  1.5% x DPP</a:t>
            </a:r>
          </a:p>
          <a:p>
            <a:pPr marL="365125" indent="0" algn="just">
              <a:buClr>
                <a:schemeClr val="accent3"/>
              </a:buClr>
              <a:buNone/>
              <a:defRPr/>
            </a:pPr>
            <a:r>
              <a:rPr lang="en-US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	=  1.5% x </a:t>
            </a:r>
            <a:r>
              <a:rPr lang="en-US" sz="1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Rp</a:t>
            </a:r>
            <a:r>
              <a:rPr lang="en-US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15.000.000</a:t>
            </a:r>
          </a:p>
          <a:p>
            <a:pPr marL="365125" indent="0" algn="just">
              <a:buClr>
                <a:schemeClr val="accent3"/>
              </a:buClr>
              <a:buNone/>
              <a:defRPr/>
            </a:pPr>
            <a:r>
              <a:rPr lang="en-US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	=  </a:t>
            </a:r>
            <a:r>
              <a:rPr lang="en-US" sz="1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Rp</a:t>
            </a:r>
            <a:r>
              <a:rPr lang="en-US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225.000</a:t>
            </a:r>
          </a:p>
        </p:txBody>
      </p:sp>
    </p:spTree>
    <p:extLst>
      <p:ext uri="{BB962C8B-B14F-4D97-AF65-F5344CB8AC3E}">
        <p14:creationId xmlns:p14="http://schemas.microsoft.com/office/powerpoint/2010/main" val="27381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D:\Unikom\pajak\images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93000"/>
                    </a14:imgEffect>
                    <a14:imgEffect>
                      <a14:brightnessContrast bright="-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13C78A-74E5-4A72-9053-96A7EB071B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4949" y="3161970"/>
            <a:ext cx="9182100" cy="2305215"/>
          </a:xfrm>
          <a:solidFill>
            <a:schemeClr val="accent1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20000"/>
              </a:lnSpc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PP</a:t>
            </a:r>
            <a:r>
              <a:rPr lang="id-ID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 Pasal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22 </a:t>
            </a:r>
            <a:r>
              <a:rPr lang="id-ID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merupakan salah satu pajak yang harus dibayar oleh Wajib Pajak dalam negeri atau Wajib Pajak BUT (Bentuk Usaha Tetap) karena melakukan suatu transaksi penjualan atau pembelian berupa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barang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kegiatan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impor-ekspor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dan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kegiatan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usaha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dibidang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lain,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serta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kegiatan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penjualan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barang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tergolong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sangat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mewah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619500" y="918222"/>
            <a:ext cx="4953000" cy="89136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id-ID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Pengertian</a:t>
            </a:r>
            <a:r>
              <a:rPr lang="en-US" altLang="id-ID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altLang="id-ID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PPh Pasal 22</a:t>
            </a:r>
            <a:endParaRPr 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C89A735-EADC-4D20-99B5-0936A599A12E}"/>
              </a:ext>
            </a:extLst>
          </p:cNvPr>
          <p:cNvSpPr txBox="1">
            <a:spLocks/>
          </p:cNvSpPr>
          <p:nvPr/>
        </p:nvSpPr>
        <p:spPr>
          <a:xfrm>
            <a:off x="4080694" y="2098992"/>
            <a:ext cx="4030611" cy="62881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18872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6916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14884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spcBef>
                <a:spcPct val="0"/>
              </a:spcBef>
              <a:buClrTx/>
              <a:buNone/>
            </a:pPr>
            <a:r>
              <a:rPr lang="id-ID" sz="1800" b="1" dirty="0">
                <a:solidFill>
                  <a:schemeClr val="tx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800" b="1" dirty="0" err="1">
                <a:solidFill>
                  <a:schemeClr val="tx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eraturan</a:t>
            </a:r>
            <a:r>
              <a:rPr lang="id-ID" sz="1800" b="1" dirty="0">
                <a:solidFill>
                  <a:schemeClr val="tx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Menteri Keuangan RI</a:t>
            </a:r>
            <a:r>
              <a:rPr lang="en-US" sz="1800" b="1" dirty="0">
                <a:solidFill>
                  <a:schemeClr val="tx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id-ID" sz="1800" b="1" dirty="0">
              <a:solidFill>
                <a:schemeClr val="tx1">
                  <a:lumMod val="8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spcBef>
                <a:spcPct val="0"/>
              </a:spcBef>
              <a:buClrTx/>
              <a:buNone/>
            </a:pPr>
            <a:r>
              <a:rPr lang="en-US" sz="1800" b="1" dirty="0">
                <a:solidFill>
                  <a:schemeClr val="tx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No. 34/PMK.010/2017</a:t>
            </a:r>
            <a:endParaRPr lang="en-US" sz="3000" b="1" dirty="0">
              <a:solidFill>
                <a:schemeClr val="tx1">
                  <a:lumMod val="8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D:\Unikom\pajak\images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93000"/>
                    </a14:imgEffect>
                    <a14:imgEffect>
                      <a14:brightnessContrast bright="-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7620000" y="640876"/>
            <a:ext cx="2916072" cy="5334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/>
              <a:t>Contoh</a:t>
            </a:r>
            <a:r>
              <a:rPr lang="en-US" sz="2400" b="1" dirty="0"/>
              <a:t> </a:t>
            </a:r>
            <a:r>
              <a:rPr lang="en-US" sz="2400" b="1" dirty="0" err="1"/>
              <a:t>Perhitungan</a:t>
            </a:r>
            <a:endParaRPr lang="en-US" sz="24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1676400" y="152400"/>
            <a:ext cx="5334000" cy="8382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/>
              <a:t>PPh</a:t>
            </a:r>
            <a:r>
              <a:rPr lang="en-US" sz="2000" b="1" dirty="0"/>
              <a:t> </a:t>
            </a:r>
            <a:r>
              <a:rPr lang="en-US" sz="2000" b="1" dirty="0" err="1"/>
              <a:t>Pasal</a:t>
            </a:r>
            <a:r>
              <a:rPr lang="en-US" sz="2000" b="1" dirty="0"/>
              <a:t> 22 </a:t>
            </a:r>
            <a:r>
              <a:rPr lang="en-US" sz="2000" b="1" dirty="0" err="1"/>
              <a:t>atas</a:t>
            </a:r>
            <a:r>
              <a:rPr lang="en-US" sz="2000" b="1" dirty="0"/>
              <a:t> </a:t>
            </a:r>
            <a:r>
              <a:rPr lang="en-US" sz="2000" b="1" dirty="0" err="1"/>
              <a:t>Pembelian</a:t>
            </a:r>
            <a:r>
              <a:rPr lang="en-US" sz="2000" b="1" dirty="0"/>
              <a:t> </a:t>
            </a:r>
            <a:r>
              <a:rPr lang="en-US" sz="2000" b="1" dirty="0" err="1"/>
              <a:t>Barang</a:t>
            </a:r>
            <a:r>
              <a:rPr lang="en-US" sz="2000" b="1" dirty="0"/>
              <a:t> </a:t>
            </a:r>
            <a:r>
              <a:rPr lang="en-US" sz="2000" b="1" dirty="0" err="1"/>
              <a:t>Untuk</a:t>
            </a:r>
            <a:r>
              <a:rPr lang="en-US" sz="2000" b="1" dirty="0"/>
              <a:t> </a:t>
            </a:r>
            <a:r>
              <a:rPr lang="en-US" sz="2000" b="1" dirty="0" err="1"/>
              <a:t>Kegiatan</a:t>
            </a:r>
            <a:r>
              <a:rPr lang="en-US" sz="2000" b="1" dirty="0"/>
              <a:t> Usaha </a:t>
            </a:r>
            <a:r>
              <a:rPr lang="en-US" sz="2000" b="1" dirty="0" err="1"/>
              <a:t>Oleh</a:t>
            </a:r>
            <a:r>
              <a:rPr lang="en-US" sz="2000" b="1" dirty="0"/>
              <a:t> </a:t>
            </a:r>
            <a:r>
              <a:rPr lang="en-US" sz="2000" b="1" dirty="0" err="1"/>
              <a:t>Badan</a:t>
            </a:r>
            <a:r>
              <a:rPr lang="en-US" sz="2000" b="1" dirty="0"/>
              <a:t> </a:t>
            </a:r>
            <a:r>
              <a:rPr lang="en-US" sz="2000" b="1" dirty="0" err="1"/>
              <a:t>Tertentu</a:t>
            </a:r>
            <a:endParaRPr lang="en-US" sz="2000" b="1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C456FA6-C578-41C6-80B5-7E0CA7B7A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400" y="1447800"/>
            <a:ext cx="8859672" cy="5257800"/>
          </a:xfrm>
          <a:solidFill>
            <a:schemeClr val="tx1"/>
          </a:solidFill>
          <a:ln>
            <a:miter lim="800000"/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Clr>
                <a:schemeClr val="accent3"/>
              </a:buClr>
              <a:buNone/>
              <a:defRPr/>
            </a:pP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Pada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Mei 2019,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sebuah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bank BUMN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melakukan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transaksi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berikut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ini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231775" indent="-231775" algn="just">
              <a:buClr>
                <a:schemeClr val="accent3"/>
              </a:buClr>
              <a:buNone/>
              <a:defRPr/>
            </a:pPr>
            <a:r>
              <a:rPr lang="en-US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a)	</a:t>
            </a:r>
            <a:r>
              <a:rPr lang="en-US" sz="1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Membeli</a:t>
            </a:r>
            <a:r>
              <a:rPr lang="en-US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makanan</a:t>
            </a:r>
            <a:r>
              <a:rPr lang="en-US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siap</a:t>
            </a:r>
            <a:r>
              <a:rPr lang="en-US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saji</a:t>
            </a:r>
            <a:r>
              <a:rPr lang="en-US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dari</a:t>
            </a:r>
            <a:r>
              <a:rPr lang="en-US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sebuah</a:t>
            </a:r>
            <a:r>
              <a:rPr lang="en-US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restoran</a:t>
            </a:r>
            <a:r>
              <a:rPr lang="en-US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secara</a:t>
            </a:r>
            <a:r>
              <a:rPr lang="en-US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tunai</a:t>
            </a:r>
            <a:r>
              <a:rPr lang="en-US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US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keperluan</a:t>
            </a:r>
            <a:r>
              <a:rPr lang="en-US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rapat</a:t>
            </a:r>
            <a:r>
              <a:rPr lang="en-US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seharga</a:t>
            </a:r>
            <a:r>
              <a:rPr lang="en-US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Rp</a:t>
            </a:r>
            <a:r>
              <a:rPr lang="en-US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8.000.000</a:t>
            </a:r>
          </a:p>
          <a:p>
            <a:pPr marL="231775" indent="-231775" algn="just">
              <a:buClr>
                <a:schemeClr val="accent3"/>
              </a:buClr>
              <a:buNone/>
              <a:defRPr/>
            </a:pPr>
            <a:r>
              <a:rPr lang="en-ID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b)	</a:t>
            </a:r>
            <a:r>
              <a:rPr lang="en-ID" sz="1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Membeli</a:t>
            </a:r>
            <a:r>
              <a:rPr lang="en-ID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bensin</a:t>
            </a:r>
            <a:r>
              <a:rPr lang="en-ID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dari</a:t>
            </a:r>
            <a:r>
              <a:rPr lang="en-ID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SPBU </a:t>
            </a:r>
            <a:r>
              <a:rPr lang="en-ID" sz="1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ID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kendaraan</a:t>
            </a:r>
            <a:r>
              <a:rPr lang="en-ID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dinassebesar</a:t>
            </a:r>
            <a:r>
              <a:rPr lang="en-ID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Rp</a:t>
            </a:r>
            <a:r>
              <a:rPr lang="en-ID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4.000.000 </a:t>
            </a:r>
            <a:r>
              <a:rPr lang="en-ID" sz="1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ID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membeli</a:t>
            </a:r>
            <a:r>
              <a:rPr lang="en-ID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benda-benda</a:t>
            </a:r>
            <a:r>
              <a:rPr lang="en-ID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</a:t>
            </a:r>
            <a:r>
              <a:rPr lang="en-ID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sebesar</a:t>
            </a:r>
            <a:r>
              <a:rPr lang="en-ID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Rp</a:t>
            </a:r>
            <a:r>
              <a:rPr lang="en-ID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3.000.000 </a:t>
            </a:r>
            <a:r>
              <a:rPr lang="en-ID" sz="1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dari</a:t>
            </a:r>
            <a:r>
              <a:rPr lang="en-ID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kantor</a:t>
            </a:r>
            <a:r>
              <a:rPr lang="en-ID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</a:t>
            </a:r>
            <a:r>
              <a:rPr lang="en-ID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en-ID" sz="1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</a:t>
            </a:r>
            <a:endParaRPr lang="en-ID" sz="17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31775" indent="-231775" algn="just">
              <a:buClr>
                <a:schemeClr val="accent3"/>
              </a:buClr>
              <a:buNone/>
              <a:defRPr/>
            </a:pPr>
            <a:r>
              <a:rPr lang="en-ID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c) 	</a:t>
            </a:r>
            <a:r>
              <a:rPr lang="en-ID" sz="1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Membeli</a:t>
            </a:r>
            <a:r>
              <a:rPr lang="en-ID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secara</a:t>
            </a:r>
            <a:r>
              <a:rPr lang="en-ID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tunai</a:t>
            </a:r>
            <a:r>
              <a:rPr lang="en-ID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ATK </a:t>
            </a:r>
            <a:r>
              <a:rPr lang="en-ID" sz="1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sebesar</a:t>
            </a:r>
            <a:r>
              <a:rPr lang="en-ID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Rp</a:t>
            </a:r>
            <a:r>
              <a:rPr lang="en-ID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30.000.000 (</a:t>
            </a:r>
            <a:r>
              <a:rPr lang="en-ID" sz="1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belum</a:t>
            </a:r>
            <a:r>
              <a:rPr lang="en-ID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termasuk</a:t>
            </a:r>
            <a:r>
              <a:rPr lang="en-ID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PPn</a:t>
            </a:r>
            <a:r>
              <a:rPr lang="en-ID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en-ID" sz="1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dari</a:t>
            </a:r>
            <a:r>
              <a:rPr lang="en-ID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CV Jaya </a:t>
            </a:r>
            <a:r>
              <a:rPr lang="en-ID" sz="1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Abadi</a:t>
            </a:r>
            <a:endParaRPr lang="en-ID" sz="17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Clr>
                <a:schemeClr val="accent3"/>
              </a:buClr>
              <a:buNone/>
              <a:defRPr/>
            </a:pPr>
            <a:r>
              <a:rPr lang="en-ID" sz="1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Diminta</a:t>
            </a:r>
            <a:r>
              <a:rPr lang="en-ID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0" indent="0" algn="just">
              <a:buClr>
                <a:schemeClr val="accent3"/>
              </a:buClr>
              <a:buNone/>
              <a:defRPr/>
            </a:pPr>
            <a:r>
              <a:rPr lang="en-ID" sz="1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Hitunglah</a:t>
            </a:r>
            <a:r>
              <a:rPr lang="en-ID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PPh</a:t>
            </a:r>
            <a:r>
              <a:rPr lang="en-ID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Pasal</a:t>
            </a:r>
            <a:r>
              <a:rPr lang="en-ID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22 </a:t>
            </a:r>
            <a:r>
              <a:rPr lang="en-ID" sz="1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atas</a:t>
            </a:r>
            <a:r>
              <a:rPr lang="en-ID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transaksi</a:t>
            </a:r>
            <a:r>
              <a:rPr lang="en-ID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diatas</a:t>
            </a:r>
            <a:r>
              <a:rPr lang="en-ID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!</a:t>
            </a:r>
          </a:p>
          <a:p>
            <a:pPr marL="365125" indent="0" algn="just">
              <a:buClr>
                <a:schemeClr val="accent3"/>
              </a:buClr>
              <a:buNone/>
              <a:defRPr/>
            </a:pPr>
            <a:endParaRPr lang="en-US" sz="20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5125" indent="0" algn="just">
              <a:buClr>
                <a:schemeClr val="accent3"/>
              </a:buClr>
              <a:buNone/>
              <a:defRPr/>
            </a:pPr>
            <a:r>
              <a:rPr lang="en-US" sz="18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Jawab</a:t>
            </a:r>
            <a:r>
              <a:rPr lang="en-US" sz="1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</a:t>
            </a:r>
          </a:p>
          <a:p>
            <a:pPr marL="261938" indent="-261938" algn="just">
              <a:buClr>
                <a:schemeClr val="accent3"/>
              </a:buClr>
              <a:buNone/>
              <a:defRPr/>
            </a:pPr>
            <a:r>
              <a:rPr lang="en-US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a) 	</a:t>
            </a:r>
            <a:r>
              <a:rPr lang="en-US" sz="1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Nilai</a:t>
            </a:r>
            <a:r>
              <a:rPr lang="en-US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pembelian</a:t>
            </a:r>
            <a:r>
              <a:rPr lang="en-US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sebesar</a:t>
            </a:r>
            <a:r>
              <a:rPr lang="en-US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Rp</a:t>
            </a:r>
            <a:r>
              <a:rPr lang="en-US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8.000.000 </a:t>
            </a:r>
            <a:r>
              <a:rPr lang="en-US" sz="1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masih</a:t>
            </a:r>
            <a:r>
              <a:rPr lang="en-US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dibawah</a:t>
            </a:r>
            <a:r>
              <a:rPr lang="en-US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Rp</a:t>
            </a:r>
            <a:r>
              <a:rPr lang="en-US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10.000.000 </a:t>
            </a:r>
            <a:r>
              <a:rPr lang="en-US" sz="1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sehingga</a:t>
            </a:r>
            <a:r>
              <a:rPr lang="en-US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tidak</a:t>
            </a:r>
            <a:r>
              <a:rPr lang="en-US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dilakukan</a:t>
            </a:r>
            <a:r>
              <a:rPr lang="en-US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pemungutan</a:t>
            </a:r>
            <a:r>
              <a:rPr lang="en-US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PPh</a:t>
            </a:r>
            <a:r>
              <a:rPr lang="en-US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Pasal</a:t>
            </a:r>
            <a:r>
              <a:rPr lang="en-US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22</a:t>
            </a:r>
          </a:p>
          <a:p>
            <a:pPr marL="261938" indent="-261938" algn="just">
              <a:buClr>
                <a:schemeClr val="accent3"/>
              </a:buClr>
              <a:buNone/>
              <a:defRPr/>
            </a:pPr>
            <a:r>
              <a:rPr lang="en-US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b)  </a:t>
            </a:r>
            <a:r>
              <a:rPr lang="en-US" sz="1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Pembelian</a:t>
            </a:r>
            <a:r>
              <a:rPr lang="en-US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bahan</a:t>
            </a:r>
            <a:r>
              <a:rPr lang="en-US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bakar</a:t>
            </a:r>
            <a:r>
              <a:rPr lang="en-US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minyak</a:t>
            </a:r>
            <a:r>
              <a:rPr lang="en-US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benda-benda</a:t>
            </a:r>
            <a:r>
              <a:rPr lang="en-US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</a:t>
            </a:r>
            <a:r>
              <a:rPr lang="en-US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tidak</a:t>
            </a:r>
            <a:r>
              <a:rPr lang="en-US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dipungut</a:t>
            </a:r>
            <a:r>
              <a:rPr lang="en-US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PPh</a:t>
            </a:r>
            <a:r>
              <a:rPr lang="en-US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Pasal</a:t>
            </a:r>
            <a:r>
              <a:rPr lang="en-US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22</a:t>
            </a:r>
          </a:p>
          <a:p>
            <a:pPr marL="261938" indent="-261938" algn="just">
              <a:buClr>
                <a:schemeClr val="accent3"/>
              </a:buClr>
              <a:buNone/>
              <a:defRPr/>
            </a:pPr>
            <a:r>
              <a:rPr lang="en-US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C)  </a:t>
            </a:r>
            <a:r>
              <a:rPr lang="en-US" sz="1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PPh</a:t>
            </a:r>
            <a:r>
              <a:rPr lang="en-US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Pasal</a:t>
            </a:r>
            <a:r>
              <a:rPr lang="en-US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22			=  1.5% x DPP</a:t>
            </a:r>
          </a:p>
          <a:p>
            <a:pPr marL="365125" indent="0" algn="just">
              <a:buClr>
                <a:schemeClr val="accent3"/>
              </a:buClr>
              <a:buNone/>
              <a:defRPr/>
            </a:pPr>
            <a:r>
              <a:rPr lang="en-US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	=  1.5% x </a:t>
            </a:r>
            <a:r>
              <a:rPr lang="en-US" sz="1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Rp</a:t>
            </a:r>
            <a:r>
              <a:rPr lang="en-US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30.000.000</a:t>
            </a:r>
          </a:p>
          <a:p>
            <a:pPr marL="365125" indent="0" algn="just">
              <a:buClr>
                <a:schemeClr val="accent3"/>
              </a:buClr>
              <a:buNone/>
              <a:defRPr/>
            </a:pPr>
            <a:r>
              <a:rPr lang="en-US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	=  </a:t>
            </a:r>
            <a:r>
              <a:rPr lang="en-US" sz="1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Rp</a:t>
            </a:r>
            <a:r>
              <a:rPr lang="en-US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450.000</a:t>
            </a:r>
          </a:p>
        </p:txBody>
      </p:sp>
    </p:spTree>
    <p:extLst>
      <p:ext uri="{BB962C8B-B14F-4D97-AF65-F5344CB8AC3E}">
        <p14:creationId xmlns:p14="http://schemas.microsoft.com/office/powerpoint/2010/main" val="10063410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D:\Unikom\pajak\images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-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24C4246D-AA13-45DE-AE14-556EDCF70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429000"/>
            <a:ext cx="3276600" cy="1295400"/>
          </a:xfrm>
        </p:spPr>
        <p:txBody>
          <a:bodyPr>
            <a:noAutofit/>
          </a:bodyPr>
          <a:lstStyle/>
          <a:p>
            <a:r>
              <a:rPr lang="id-ID" sz="3600" dirty="0"/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val="1133013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D:\Unikom\pajak\images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93000"/>
                    </a14:imgEffect>
                    <a14:imgEffect>
                      <a14:brightnessContrast bright="-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Footer Placeholder 2">
            <a:extLst>
              <a:ext uri="{FF2B5EF4-FFF2-40B4-BE49-F238E27FC236}">
                <a16:creationId xmlns:a16="http://schemas.microsoft.com/office/drawing/2014/main" id="{FEF89B41-4211-4448-88BD-7AF5FD1B4329}"/>
              </a:ext>
            </a:extLst>
          </p:cNvPr>
          <p:cNvSpPr txBox="1">
            <a:spLocks noGrp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 Dit.P2Humas ]</a:t>
            </a: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41C0CE63-64BB-47C5-89F0-D82822B311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71450"/>
            <a:ext cx="11277600" cy="6515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id-ID" altLang="id-ID" sz="2400" b="1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7" name="AutoShape 4">
            <a:extLst>
              <a:ext uri="{FF2B5EF4-FFF2-40B4-BE49-F238E27FC236}">
                <a16:creationId xmlns:a16="http://schemas.microsoft.com/office/drawing/2014/main" id="{4883948B-3A6E-4EAD-B5FE-BCBFF69AED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0308" y="1524000"/>
            <a:ext cx="6172200" cy="990600"/>
          </a:xfrm>
          <a:prstGeom prst="roundRect">
            <a:avLst>
              <a:gd name="adj" fmla="val 12449"/>
            </a:avLst>
          </a:prstGeom>
          <a:solidFill>
            <a:srgbClr val="A2C1FE"/>
          </a:solidFill>
          <a:ln w="127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eaLnBrk="0" hangingPunct="0">
              <a:defRPr/>
            </a:pPr>
            <a:endParaRPr lang="en-US" sz="2400" b="1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9" name="Rectangle 5">
            <a:extLst>
              <a:ext uri="{FF2B5EF4-FFF2-40B4-BE49-F238E27FC236}">
                <a16:creationId xmlns:a16="http://schemas.microsoft.com/office/drawing/2014/main" id="{40C413BE-DB76-405A-9321-A55822655B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1" y="1752600"/>
            <a:ext cx="5967413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marL="114300" indent="-1143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Char char="•"/>
            </a:pPr>
            <a:r>
              <a:rPr lang="en-US" altLang="id-ID" sz="16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UU No.6 </a:t>
            </a:r>
            <a:r>
              <a:rPr lang="en-US" altLang="id-ID" sz="1600" b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Tahun</a:t>
            </a:r>
            <a:r>
              <a:rPr lang="en-US" altLang="id-ID" sz="16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1983 </a:t>
            </a:r>
            <a:r>
              <a:rPr lang="en-US" altLang="id-ID" sz="1600" b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sttd</a:t>
            </a:r>
            <a:r>
              <a:rPr lang="en-US" altLang="id-ID" sz="16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id-ID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UU </a:t>
            </a:r>
            <a:r>
              <a:rPr lang="en-US" altLang="id-ID" sz="1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UU</a:t>
            </a:r>
            <a:r>
              <a:rPr lang="en-US" altLang="id-ID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No. 16 </a:t>
            </a:r>
            <a:r>
              <a:rPr lang="en-US" altLang="id-ID" sz="1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Tahun</a:t>
            </a:r>
            <a:r>
              <a:rPr lang="en-US" altLang="id-ID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2009 (KUP)</a:t>
            </a:r>
          </a:p>
          <a:p>
            <a:pPr>
              <a:buFontTx/>
              <a:buChar char="•"/>
            </a:pPr>
            <a:r>
              <a:rPr lang="en-US" altLang="id-ID" sz="16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UU No.7 </a:t>
            </a:r>
            <a:r>
              <a:rPr lang="en-US" altLang="id-ID" sz="1600" b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Tahun</a:t>
            </a:r>
            <a:r>
              <a:rPr lang="en-US" altLang="id-ID" sz="16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1983 </a:t>
            </a:r>
            <a:r>
              <a:rPr lang="en-US" altLang="id-ID" sz="1600" b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sttd</a:t>
            </a:r>
            <a:r>
              <a:rPr lang="en-US" altLang="id-ID" sz="16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id-ID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UU No.36 </a:t>
            </a:r>
            <a:r>
              <a:rPr lang="en-US" altLang="id-ID" sz="1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Tahun</a:t>
            </a:r>
            <a:r>
              <a:rPr lang="en-US" altLang="id-ID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2008 (</a:t>
            </a:r>
            <a:r>
              <a:rPr lang="en-US" altLang="id-ID" sz="1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PPh</a:t>
            </a:r>
            <a:r>
              <a:rPr lang="en-US" altLang="id-ID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079" name="AutoShape 6">
            <a:extLst>
              <a:ext uri="{FF2B5EF4-FFF2-40B4-BE49-F238E27FC236}">
                <a16:creationId xmlns:a16="http://schemas.microsoft.com/office/drawing/2014/main" id="{8A5B0906-DD0D-4624-8B26-A94D3A4355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3263" y="1651807"/>
            <a:ext cx="1460500" cy="739775"/>
          </a:xfrm>
          <a:prstGeom prst="roundRect">
            <a:avLst>
              <a:gd name="adj" fmla="val 12449"/>
            </a:avLst>
          </a:prstGeom>
          <a:solidFill>
            <a:srgbClr val="A2C1FE"/>
          </a:solidFill>
          <a:ln w="127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0488" tIns="44450" rIns="90488" bIns="44450" anchor="ctr"/>
          <a:lstStyle/>
          <a:p>
            <a:pPr algn="ctr" eaLnBrk="0" hangingPunct="0">
              <a:defRPr/>
            </a:pPr>
            <a:r>
              <a:rPr lang="en-US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UU</a:t>
            </a:r>
          </a:p>
        </p:txBody>
      </p:sp>
      <p:sp>
        <p:nvSpPr>
          <p:cNvPr id="3080" name="AutoShape 7">
            <a:extLst>
              <a:ext uri="{FF2B5EF4-FFF2-40B4-BE49-F238E27FC236}">
                <a16:creationId xmlns:a16="http://schemas.microsoft.com/office/drawing/2014/main" id="{0C28F5A1-19D4-44C2-B0F7-161A45A640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9195" y="5206193"/>
            <a:ext cx="1460500" cy="800100"/>
          </a:xfrm>
          <a:prstGeom prst="roundRect">
            <a:avLst>
              <a:gd name="adj" fmla="val 12449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 eaLnBrk="0" hangingPunct="0">
              <a:defRPr/>
            </a:pPr>
            <a:r>
              <a:rPr lang="en-US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</a:t>
            </a:r>
          </a:p>
          <a:p>
            <a:pPr algn="ctr" eaLnBrk="0" hangingPunct="0">
              <a:defRPr/>
            </a:pPr>
            <a:r>
              <a:rPr lang="en-US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MENKEU</a:t>
            </a:r>
          </a:p>
        </p:txBody>
      </p:sp>
      <p:sp>
        <p:nvSpPr>
          <p:cNvPr id="3083" name="AutoShape 10">
            <a:extLst>
              <a:ext uri="{FF2B5EF4-FFF2-40B4-BE49-F238E27FC236}">
                <a16:creationId xmlns:a16="http://schemas.microsoft.com/office/drawing/2014/main" id="{BB76DE36-F5CD-42D2-994F-EF4D1734A7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6058" y="5467350"/>
            <a:ext cx="609600" cy="457200"/>
          </a:xfrm>
          <a:prstGeom prst="rightArrow">
            <a:avLst>
              <a:gd name="adj1" fmla="val 75009"/>
              <a:gd name="adj2" fmla="val 66735"/>
            </a:avLst>
          </a:prstGeom>
          <a:gradFill rotWithShape="0">
            <a:gsLst>
              <a:gs pos="0">
                <a:srgbClr val="656565"/>
              </a:gs>
              <a:gs pos="50000">
                <a:srgbClr val="919191"/>
              </a:gs>
              <a:gs pos="100000">
                <a:srgbClr val="656565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eaLnBrk="0" hangingPunct="0">
              <a:defRPr/>
            </a:pPr>
            <a:endParaRPr lang="en-US" sz="2400" b="1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84" name="AutoShape 11">
            <a:extLst>
              <a:ext uri="{FF2B5EF4-FFF2-40B4-BE49-F238E27FC236}">
                <a16:creationId xmlns:a16="http://schemas.microsoft.com/office/drawing/2014/main" id="{5B473059-E586-4A8D-9409-5DB2F58676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6449" y="1790700"/>
            <a:ext cx="609600" cy="457200"/>
          </a:xfrm>
          <a:prstGeom prst="rightArrow">
            <a:avLst>
              <a:gd name="adj1" fmla="val 75009"/>
              <a:gd name="adj2" fmla="val 66735"/>
            </a:avLst>
          </a:prstGeom>
          <a:gradFill rotWithShape="0">
            <a:gsLst>
              <a:gs pos="0">
                <a:srgbClr val="656565"/>
              </a:gs>
              <a:gs pos="50000">
                <a:srgbClr val="919191"/>
              </a:gs>
              <a:gs pos="100000">
                <a:srgbClr val="656565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eaLnBrk="0" hangingPunct="0">
              <a:defRPr/>
            </a:pPr>
            <a:endParaRPr lang="en-US" sz="2400" b="1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85" name="AutoShape 12">
            <a:extLst>
              <a:ext uri="{FF2B5EF4-FFF2-40B4-BE49-F238E27FC236}">
                <a16:creationId xmlns:a16="http://schemas.microsoft.com/office/drawing/2014/main" id="{6623DFC2-BDDF-45F1-B16D-5C5D0250DD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9195" y="3597275"/>
            <a:ext cx="1460500" cy="403225"/>
          </a:xfrm>
          <a:prstGeom prst="roundRect">
            <a:avLst>
              <a:gd name="adj" fmla="val 12449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 eaLnBrk="0" hangingPunct="0">
              <a:defRPr/>
            </a:pPr>
            <a:r>
              <a:rPr lang="en-US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PP</a:t>
            </a:r>
          </a:p>
        </p:txBody>
      </p:sp>
      <p:sp>
        <p:nvSpPr>
          <p:cNvPr id="3086" name="AutoShape 13">
            <a:extLst>
              <a:ext uri="{FF2B5EF4-FFF2-40B4-BE49-F238E27FC236}">
                <a16:creationId xmlns:a16="http://schemas.microsoft.com/office/drawing/2014/main" id="{46216873-4DBC-43F4-A09A-93FDE96DE0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0975" y="3686175"/>
            <a:ext cx="609600" cy="342900"/>
          </a:xfrm>
          <a:prstGeom prst="rightArrow">
            <a:avLst>
              <a:gd name="adj1" fmla="val 75009"/>
              <a:gd name="adj2" fmla="val 88979"/>
            </a:avLst>
          </a:prstGeom>
          <a:gradFill rotWithShape="0">
            <a:gsLst>
              <a:gs pos="0">
                <a:srgbClr val="656565"/>
              </a:gs>
              <a:gs pos="50000">
                <a:srgbClr val="919191"/>
              </a:gs>
              <a:gs pos="100000">
                <a:srgbClr val="656565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eaLnBrk="0" hangingPunct="0">
              <a:defRPr/>
            </a:pPr>
            <a:endParaRPr lang="en-US" sz="2400" b="1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87" name="AutoShape 14">
            <a:extLst>
              <a:ext uri="{FF2B5EF4-FFF2-40B4-BE49-F238E27FC236}">
                <a16:creationId xmlns:a16="http://schemas.microsoft.com/office/drawing/2014/main" id="{6146A658-FC6C-44A1-8CFA-0595009572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0308" y="3597275"/>
            <a:ext cx="6172200" cy="4318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eaLnBrk="0" hangingPunct="0">
              <a:defRPr/>
            </a:pPr>
            <a:endParaRPr lang="en-US" sz="1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defRPr/>
            </a:pPr>
            <a:r>
              <a:rPr lang="en-US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id-ID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PP No. 74</a:t>
            </a:r>
            <a:r>
              <a:rPr lang="en-US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ahun</a:t>
            </a:r>
            <a:r>
              <a:rPr lang="id-ID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2011</a:t>
            </a:r>
            <a:r>
              <a:rPr lang="en-US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Peraturan</a:t>
            </a:r>
            <a:r>
              <a:rPr lang="en-US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Pelaks.UU</a:t>
            </a:r>
            <a:r>
              <a:rPr lang="en-US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KUP</a:t>
            </a:r>
            <a:r>
              <a:rPr lang="id-ID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17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defRPr/>
            </a:pPr>
            <a:endParaRPr lang="en-US" sz="17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88" name="AutoShape 15">
            <a:extLst>
              <a:ext uri="{FF2B5EF4-FFF2-40B4-BE49-F238E27FC236}">
                <a16:creationId xmlns:a16="http://schemas.microsoft.com/office/drawing/2014/main" id="{E431B75F-1C6A-4B08-9BBC-AF5E2184EB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4806" y="5206193"/>
            <a:ext cx="6190171" cy="8001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eaLnBrk="0" hangingPunct="0">
              <a:defRPr/>
            </a:pPr>
            <a:r>
              <a:rPr lang="id-ID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NOMOR 34/PMK.010/2017 </a:t>
            </a:r>
            <a:endParaRPr lang="en-US" sz="1600" b="1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90" name="AutoShape 17">
            <a:extLst>
              <a:ext uri="{FF2B5EF4-FFF2-40B4-BE49-F238E27FC236}">
                <a16:creationId xmlns:a16="http://schemas.microsoft.com/office/drawing/2014/main" id="{B35804B9-9E56-4125-9EF6-02D7052FCF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9814" y="292504"/>
            <a:ext cx="7924800" cy="857250"/>
          </a:xfrm>
          <a:prstGeom prst="roundRect">
            <a:avLst>
              <a:gd name="adj" fmla="val 12449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 eaLnBrk="0" hangingPunct="0">
              <a:defRPr/>
            </a:pP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DASAR HUKUM</a:t>
            </a:r>
          </a:p>
          <a:p>
            <a:pPr algn="ctr" eaLnBrk="0" hangingPunct="0">
              <a:defRPr/>
            </a:pP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PEMUNGUTAN </a:t>
            </a:r>
            <a:r>
              <a:rPr lang="en-US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PPh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PASAL 22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D:\Unikom\pajak\images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93000"/>
                    </a14:imgEffect>
                    <a14:imgEffect>
                      <a14:brightnessContrast bright="-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5" name="Rectangle 2">
            <a:extLst>
              <a:ext uri="{FF2B5EF4-FFF2-40B4-BE49-F238E27FC236}">
                <a16:creationId xmlns:a16="http://schemas.microsoft.com/office/drawing/2014/main" id="{41C0CE63-64BB-47C5-89F0-D82822B311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71450"/>
            <a:ext cx="11277600" cy="6515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id-ID" altLang="id-ID" sz="2400" b="1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55B676-BB40-44BB-9277-14C6A7334C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416" y="897595"/>
            <a:ext cx="10972800" cy="496317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Pemungut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PPh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Pasal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22 </a:t>
            </a:r>
            <a:r>
              <a:rPr lang="en-US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tergantung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pihak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ditentukan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ditunjuk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oleh Menteri </a:t>
            </a:r>
            <a:r>
              <a:rPr lang="en-US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Keuangan</a:t>
            </a:r>
            <a:endParaRPr lang="en-US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C8AB28E-416D-4DC2-B889-5745A9B3E2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156189"/>
              </p:ext>
            </p:extLst>
          </p:nvPr>
        </p:nvGraphicFramePr>
        <p:xfrm>
          <a:off x="647700" y="1565051"/>
          <a:ext cx="10896600" cy="47904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48300">
                  <a:extLst>
                    <a:ext uri="{9D8B030D-6E8A-4147-A177-3AD203B41FA5}">
                      <a16:colId xmlns:a16="http://schemas.microsoft.com/office/drawing/2014/main" val="2082044434"/>
                    </a:ext>
                  </a:extLst>
                </a:gridCol>
                <a:gridCol w="5448300">
                  <a:extLst>
                    <a:ext uri="{9D8B030D-6E8A-4147-A177-3AD203B41FA5}">
                      <a16:colId xmlns:a16="http://schemas.microsoft.com/office/drawing/2014/main" val="4035353493"/>
                    </a:ext>
                  </a:extLst>
                </a:gridCol>
              </a:tblGrid>
              <a:tr h="538159">
                <a:tc gridSpan="2"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PEMUNGUTAN PPh PASAL 22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5789069"/>
                  </a:ext>
                </a:extLst>
              </a:tr>
              <a:tr h="346588"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FINAL</a:t>
                      </a:r>
                    </a:p>
                  </a:txBody>
                  <a:tcPr anchor="ctr">
                    <a:solidFill>
                      <a:schemeClr val="bg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TIDAK FINAL</a:t>
                      </a:r>
                    </a:p>
                  </a:txBody>
                  <a:tcPr anchor="ctr">
                    <a:solidFill>
                      <a:schemeClr val="bg2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136220"/>
                  </a:ext>
                </a:extLst>
              </a:tr>
              <a:tr h="1152880">
                <a:tc>
                  <a:txBody>
                    <a:bodyPr/>
                    <a:lstStyle/>
                    <a:p>
                      <a:pPr marL="342900" indent="-342900" algn="just">
                        <a:buFont typeface="+mj-lt"/>
                        <a:buAutoNum type="arabicPeriod"/>
                      </a:pPr>
                      <a:r>
                        <a:rPr lang="id-ID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Produsen/Importir BBM, BBG, Pelumas, Atas Penjualan BBM, BBG, dan Pelumas berupa penjualan kepada penyalur/agen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Produsen</a:t>
                      </a:r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Importir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BBM,</a:t>
                      </a:r>
                      <a:r>
                        <a:rPr lang="id-ID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BBG,</a:t>
                      </a:r>
                      <a:r>
                        <a:rPr lang="id-ID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Pelumas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Atas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Penjualan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BBM,</a:t>
                      </a:r>
                      <a:r>
                        <a:rPr lang="id-ID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BBG,</a:t>
                      </a:r>
                      <a:r>
                        <a:rPr lang="id-ID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dan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Pelumas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berupa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penjualan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kepada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selain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penyalur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agen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270103"/>
                  </a:ext>
                </a:extLst>
              </a:tr>
              <a:tr h="818734">
                <a:tc>
                  <a:txBody>
                    <a:bodyPr/>
                    <a:lstStyle/>
                    <a:p>
                      <a:pPr algn="just"/>
                      <a:endParaRPr lang="id-ID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just">
                        <a:buFont typeface="+mj-lt"/>
                        <a:buAutoNum type="arabicPeriod" startAt="2"/>
                      </a:pP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Bank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devisa,Direktorat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Jenderal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Bea dan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Cukai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atas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Impor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Barang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5389165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algn="just"/>
                      <a:endParaRPr lang="id-ID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just">
                        <a:buFont typeface="+mj-lt"/>
                        <a:buAutoNum type="arabicPeriod" startAt="3"/>
                      </a:pPr>
                      <a:r>
                        <a:rPr lang="en-US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Bendahara</a:t>
                      </a:r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Pemerintah</a:t>
                      </a:r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dan KPA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sebagai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pemungut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pajak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saat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pembayaran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atas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pembelian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barang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4301804"/>
                  </a:ext>
                </a:extLst>
              </a:tr>
              <a:tr h="1152880">
                <a:tc>
                  <a:txBody>
                    <a:bodyPr/>
                    <a:lstStyle/>
                    <a:p>
                      <a:pPr algn="just"/>
                      <a:endParaRPr lang="id-ID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just">
                        <a:buFont typeface="+mj-lt"/>
                        <a:buAutoNum type="arabicPeriod" startAt="4"/>
                      </a:pPr>
                      <a:r>
                        <a:rPr lang="en-US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Bendahara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pengeluaran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berkenaan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dengan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pembayaran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atas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pembelian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barang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dengan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mekanisme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uang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persediaan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4769534"/>
                  </a:ext>
                </a:extLst>
              </a:tr>
            </a:tbl>
          </a:graphicData>
        </a:graphic>
      </p:graphicFrame>
      <p:sp>
        <p:nvSpPr>
          <p:cNvPr id="22" name="Title 1">
            <a:extLst>
              <a:ext uri="{FF2B5EF4-FFF2-40B4-BE49-F238E27FC236}">
                <a16:creationId xmlns:a16="http://schemas.microsoft.com/office/drawing/2014/main" id="{72BB22E0-700B-49C8-A935-6DF8ACA35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416" y="323121"/>
            <a:ext cx="3633019" cy="403335"/>
          </a:xfrm>
        </p:spPr>
        <p:txBody>
          <a:bodyPr anchor="ctr">
            <a:normAutofit fontScale="90000"/>
          </a:bodyPr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PPH PASAL 22</a:t>
            </a:r>
          </a:p>
        </p:txBody>
      </p:sp>
    </p:spTree>
    <p:extLst>
      <p:ext uri="{BB962C8B-B14F-4D97-AF65-F5344CB8AC3E}">
        <p14:creationId xmlns:p14="http://schemas.microsoft.com/office/powerpoint/2010/main" val="1409115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D:\Unikom\pajak\images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93000"/>
                    </a14:imgEffect>
                    <a14:imgEffect>
                      <a14:brightnessContrast bright="-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5" name="Rectangle 2">
            <a:extLst>
              <a:ext uri="{FF2B5EF4-FFF2-40B4-BE49-F238E27FC236}">
                <a16:creationId xmlns:a16="http://schemas.microsoft.com/office/drawing/2014/main" id="{41C0CE63-64BB-47C5-89F0-D82822B311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71450"/>
            <a:ext cx="11277600" cy="6515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id-ID" altLang="id-ID" sz="2400" b="1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C8AB28E-416D-4DC2-B889-5745A9B3E2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7508784"/>
              </p:ext>
            </p:extLst>
          </p:nvPr>
        </p:nvGraphicFramePr>
        <p:xfrm>
          <a:off x="647700" y="934777"/>
          <a:ext cx="10896600" cy="53898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48300">
                  <a:extLst>
                    <a:ext uri="{9D8B030D-6E8A-4147-A177-3AD203B41FA5}">
                      <a16:colId xmlns:a16="http://schemas.microsoft.com/office/drawing/2014/main" val="2082044434"/>
                    </a:ext>
                  </a:extLst>
                </a:gridCol>
                <a:gridCol w="5448300">
                  <a:extLst>
                    <a:ext uri="{9D8B030D-6E8A-4147-A177-3AD203B41FA5}">
                      <a16:colId xmlns:a16="http://schemas.microsoft.com/office/drawing/2014/main" val="4035353493"/>
                    </a:ext>
                  </a:extLst>
                </a:gridCol>
              </a:tblGrid>
              <a:tr h="608664">
                <a:tc gridSpan="2"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PEMUNGUTAN PPh PASAL 22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5789069"/>
                  </a:ext>
                </a:extLst>
              </a:tr>
              <a:tr h="413679"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FINAL</a:t>
                      </a:r>
                    </a:p>
                  </a:txBody>
                  <a:tcPr anchor="ctr">
                    <a:solidFill>
                      <a:schemeClr val="bg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TIDAK FINAL</a:t>
                      </a:r>
                    </a:p>
                  </a:txBody>
                  <a:tcPr anchor="ctr">
                    <a:solidFill>
                      <a:schemeClr val="bg2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136220"/>
                  </a:ext>
                </a:extLst>
              </a:tr>
              <a:tr h="1022169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endParaRPr lang="id-ID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just">
                        <a:buFont typeface="+mj-lt"/>
                        <a:buAutoNum type="arabicPeriod" startAt="5"/>
                      </a:pPr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KPA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berkenaan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dengan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pembayaran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atas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pembelian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barang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kepada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pihak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ketiga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atas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mekanismen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pembayaran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langsung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270103"/>
                  </a:ext>
                </a:extLst>
              </a:tr>
              <a:tr h="1032113">
                <a:tc>
                  <a:txBody>
                    <a:bodyPr/>
                    <a:lstStyle/>
                    <a:p>
                      <a:endParaRPr lang="id-ID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just">
                        <a:buFont typeface="+mj-lt"/>
                        <a:buAutoNum type="arabicPeriod" startAt="6"/>
                      </a:pPr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BUMN </a:t>
                      </a:r>
                      <a:r>
                        <a:rPr lang="en-US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berkenaan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dengan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pembayaran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atas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pembelian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barang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dan/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atau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bahan-bahan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untuk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keperluan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kegiatan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usahannya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5389165"/>
                  </a:ext>
                </a:extLst>
              </a:tr>
              <a:tr h="1009276">
                <a:tc>
                  <a:txBody>
                    <a:bodyPr/>
                    <a:lstStyle/>
                    <a:p>
                      <a:endParaRPr lang="id-ID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just">
                        <a:buFont typeface="+mj-lt"/>
                        <a:buAutoNum type="arabicPeriod" startAt="7"/>
                      </a:pP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Badan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usaha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yang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bergerak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di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bidang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industri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semen,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kertas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baja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otomotif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farmasi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atas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penjualan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produksinya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kepada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distributor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dalam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negeri 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4301804"/>
                  </a:ext>
                </a:extLst>
              </a:tr>
              <a:tr h="1303922">
                <a:tc>
                  <a:txBody>
                    <a:bodyPr/>
                    <a:lstStyle/>
                    <a:p>
                      <a:endParaRPr lang="id-ID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just">
                        <a:buFont typeface="+mj-lt"/>
                        <a:buAutoNum type="arabicPeriod" startAt="8"/>
                      </a:pPr>
                      <a:r>
                        <a:rPr lang="en-US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Agen</a:t>
                      </a:r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tunggal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pemegang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merek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(ATPM),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Agen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pemegang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Merek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(APM) dan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importir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umum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kendaraan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bermotor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atas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penjualan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di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dalam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negeri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4769534"/>
                  </a:ext>
                </a:extLst>
              </a:tr>
            </a:tbl>
          </a:graphicData>
        </a:graphic>
      </p:graphicFrame>
      <p:sp>
        <p:nvSpPr>
          <p:cNvPr id="22" name="Title 1">
            <a:extLst>
              <a:ext uri="{FF2B5EF4-FFF2-40B4-BE49-F238E27FC236}">
                <a16:creationId xmlns:a16="http://schemas.microsoft.com/office/drawing/2014/main" id="{72BB22E0-700B-49C8-A935-6DF8ACA35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416" y="323121"/>
            <a:ext cx="3633019" cy="403335"/>
          </a:xfrm>
        </p:spPr>
        <p:txBody>
          <a:bodyPr anchor="ctr">
            <a:normAutofit fontScale="90000"/>
          </a:bodyPr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PPH PASAL 22</a:t>
            </a:r>
          </a:p>
        </p:txBody>
      </p:sp>
    </p:spTree>
    <p:extLst>
      <p:ext uri="{BB962C8B-B14F-4D97-AF65-F5344CB8AC3E}">
        <p14:creationId xmlns:p14="http://schemas.microsoft.com/office/powerpoint/2010/main" val="3453180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D:\Unikom\pajak\images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93000"/>
                    </a14:imgEffect>
                    <a14:imgEffect>
                      <a14:brightnessContrast bright="-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5" name="Rectangle 2">
            <a:extLst>
              <a:ext uri="{FF2B5EF4-FFF2-40B4-BE49-F238E27FC236}">
                <a16:creationId xmlns:a16="http://schemas.microsoft.com/office/drawing/2014/main" id="{41C0CE63-64BB-47C5-89F0-D82822B311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71450"/>
            <a:ext cx="11277600" cy="6515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id-ID" altLang="id-ID" sz="2400" b="1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C8AB28E-416D-4DC2-B889-5745A9B3E2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9640571"/>
              </p:ext>
            </p:extLst>
          </p:nvPr>
        </p:nvGraphicFramePr>
        <p:xfrm>
          <a:off x="647700" y="934777"/>
          <a:ext cx="10896600" cy="50611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48300">
                  <a:extLst>
                    <a:ext uri="{9D8B030D-6E8A-4147-A177-3AD203B41FA5}">
                      <a16:colId xmlns:a16="http://schemas.microsoft.com/office/drawing/2014/main" val="2082044434"/>
                    </a:ext>
                  </a:extLst>
                </a:gridCol>
                <a:gridCol w="5448300">
                  <a:extLst>
                    <a:ext uri="{9D8B030D-6E8A-4147-A177-3AD203B41FA5}">
                      <a16:colId xmlns:a16="http://schemas.microsoft.com/office/drawing/2014/main" val="4035353493"/>
                    </a:ext>
                  </a:extLst>
                </a:gridCol>
              </a:tblGrid>
              <a:tr h="629120">
                <a:tc gridSpan="2"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PEMUNGUTAN PPh PASAL 22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5789069"/>
                  </a:ext>
                </a:extLst>
              </a:tr>
              <a:tr h="427582"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FINAL</a:t>
                      </a:r>
                    </a:p>
                  </a:txBody>
                  <a:tcPr anchor="ctr">
                    <a:solidFill>
                      <a:schemeClr val="bg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TIDAK FINAL</a:t>
                      </a:r>
                    </a:p>
                  </a:txBody>
                  <a:tcPr anchor="ctr">
                    <a:solidFill>
                      <a:schemeClr val="bg2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136220"/>
                  </a:ext>
                </a:extLst>
              </a:tr>
              <a:tr h="1056521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endParaRPr lang="id-ID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just">
                        <a:buFont typeface="+mj-lt"/>
                        <a:buAutoNum type="arabicPeriod" startAt="9"/>
                      </a:pPr>
                      <a:r>
                        <a:rPr lang="en-US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Industri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dan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eksportir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yang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bergerak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di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bidang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kehutanan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perkebunan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peternakan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perikinan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atas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pembelian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bahan-bahan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dari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pedangang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pengumpul</a:t>
                      </a:r>
                      <a:endParaRPr lang="id-ID" sz="18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2626270103"/>
                  </a:ext>
                </a:extLst>
              </a:tr>
              <a:tr h="957119">
                <a:tc>
                  <a:txBody>
                    <a:bodyPr/>
                    <a:lstStyle/>
                    <a:p>
                      <a:endParaRPr lang="id-ID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just">
                        <a:buFont typeface="+mj-lt"/>
                        <a:buAutoNum type="arabicPeriod" startAt="10"/>
                      </a:pPr>
                      <a:r>
                        <a:rPr lang="id-ID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Badan usaha yang yang melakukan pembelian komoditas tambang batubara, mineral logam, dan mineral bukan logam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2895389165"/>
                  </a:ext>
                </a:extLst>
              </a:tr>
              <a:tr h="643081">
                <a:tc>
                  <a:txBody>
                    <a:bodyPr/>
                    <a:lstStyle/>
                    <a:p>
                      <a:endParaRPr lang="id-ID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just">
                        <a:buFont typeface="+mj-lt"/>
                        <a:buAutoNum type="arabicPeriod" startAt="11"/>
                      </a:pP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Badan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usaha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yang </a:t>
                      </a:r>
                      <a:r>
                        <a:rPr lang="id-ID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melakukan penjualan emas batangan di dalam negeri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4301804"/>
                  </a:ext>
                </a:extLst>
              </a:tr>
              <a:tr h="1347743">
                <a:tc>
                  <a:txBody>
                    <a:bodyPr/>
                    <a:lstStyle/>
                    <a:p>
                      <a:endParaRPr lang="id-ID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just">
                        <a:buFont typeface="+mj-lt"/>
                        <a:buAutoNum type="arabicPeriod" startAt="12"/>
                      </a:pPr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WP badan </a:t>
                      </a:r>
                      <a:r>
                        <a:rPr lang="en-US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tertentu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sebagai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Pemungut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Pajak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Pengasilan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PPh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dari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pembelian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atas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penjualan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barang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yang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tergolong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sangat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mewah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(SE No.13/PJ/2009)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4769534"/>
                  </a:ext>
                </a:extLst>
              </a:tr>
            </a:tbl>
          </a:graphicData>
        </a:graphic>
      </p:graphicFrame>
      <p:sp>
        <p:nvSpPr>
          <p:cNvPr id="22" name="Title 1">
            <a:extLst>
              <a:ext uri="{FF2B5EF4-FFF2-40B4-BE49-F238E27FC236}">
                <a16:creationId xmlns:a16="http://schemas.microsoft.com/office/drawing/2014/main" id="{72BB22E0-700B-49C8-A935-6DF8ACA35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416" y="323121"/>
            <a:ext cx="3633019" cy="403335"/>
          </a:xfrm>
        </p:spPr>
        <p:txBody>
          <a:bodyPr anchor="ctr">
            <a:normAutofit fontScale="90000"/>
          </a:bodyPr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PPH PASAL 22</a:t>
            </a:r>
          </a:p>
        </p:txBody>
      </p:sp>
    </p:spTree>
    <p:extLst>
      <p:ext uri="{BB962C8B-B14F-4D97-AF65-F5344CB8AC3E}">
        <p14:creationId xmlns:p14="http://schemas.microsoft.com/office/powerpoint/2010/main" val="1398570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" descr="D:\Unikom\pajak\images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93000"/>
                    </a14:imgEffect>
                    <a14:imgEffect>
                      <a14:brightnessContrast bright="-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24000" y="17463"/>
            <a:ext cx="4800600" cy="4572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2800" b="0" dirty="0" err="1">
                <a:latin typeface="+mj-lt"/>
              </a:rPr>
              <a:t>PPh</a:t>
            </a:r>
            <a:r>
              <a:rPr lang="en-US" sz="2800" b="0" dirty="0">
                <a:latin typeface="+mj-lt"/>
              </a:rPr>
              <a:t> </a:t>
            </a:r>
            <a:r>
              <a:rPr lang="en-US" sz="2800" b="0" dirty="0" err="1">
                <a:latin typeface="+mj-lt"/>
              </a:rPr>
              <a:t>Pasal</a:t>
            </a:r>
            <a:r>
              <a:rPr lang="en-US" sz="2800" b="0" dirty="0">
                <a:latin typeface="+mj-lt"/>
              </a:rPr>
              <a:t> 22 </a:t>
            </a:r>
            <a:r>
              <a:rPr lang="en-US" sz="2800" b="0" dirty="0" err="1">
                <a:latin typeface="+mj-lt"/>
              </a:rPr>
              <a:t>atas</a:t>
            </a:r>
            <a:r>
              <a:rPr lang="en-US" sz="2800" b="0" dirty="0">
                <a:latin typeface="+mj-lt"/>
              </a:rPr>
              <a:t> </a:t>
            </a:r>
            <a:r>
              <a:rPr lang="en-US" sz="2800" b="0" dirty="0" err="1">
                <a:latin typeface="+mj-lt"/>
              </a:rPr>
              <a:t>Impor</a:t>
            </a:r>
            <a:r>
              <a:rPr lang="en-US" sz="2800" b="0" dirty="0">
                <a:latin typeface="+mj-lt"/>
              </a:rPr>
              <a:t> </a:t>
            </a:r>
            <a:r>
              <a:rPr lang="en-US" sz="2800" b="0" dirty="0" err="1">
                <a:latin typeface="+mj-lt"/>
              </a:rPr>
              <a:t>Barang</a:t>
            </a:r>
            <a:endParaRPr lang="en-US" sz="2800" b="0" dirty="0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11136" y="713509"/>
            <a:ext cx="7775865" cy="35329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/>
              <a:t>Dasar</a:t>
            </a:r>
            <a:r>
              <a:rPr lang="en-US" b="1" dirty="0"/>
              <a:t> </a:t>
            </a:r>
            <a:r>
              <a:rPr lang="en-US" b="1" dirty="0" err="1"/>
              <a:t>Pengenaan</a:t>
            </a:r>
            <a:r>
              <a:rPr lang="en-US" b="1" dirty="0"/>
              <a:t> </a:t>
            </a:r>
            <a:r>
              <a:rPr lang="en-US" b="1" dirty="0" err="1"/>
              <a:t>Pajak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1524000" y="1143000"/>
            <a:ext cx="7763000" cy="7239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err="1"/>
              <a:t>Nilai</a:t>
            </a:r>
            <a:r>
              <a:rPr lang="en-US" sz="1400" b="1" dirty="0"/>
              <a:t> </a:t>
            </a:r>
            <a:r>
              <a:rPr lang="en-US" sz="1400" b="1" dirty="0" err="1"/>
              <a:t>Impor</a:t>
            </a:r>
            <a:r>
              <a:rPr lang="en-US" sz="1400" b="1" dirty="0"/>
              <a:t> = Cost Insurance Freight (CIF) + Bea </a:t>
            </a:r>
            <a:r>
              <a:rPr lang="en-US" sz="1400" b="1" dirty="0" err="1"/>
              <a:t>Masuk</a:t>
            </a:r>
            <a:r>
              <a:rPr lang="en-US" sz="1400" b="1" dirty="0"/>
              <a:t> + </a:t>
            </a:r>
            <a:r>
              <a:rPr lang="en-US" sz="1400" b="1" dirty="0" err="1"/>
              <a:t>Pungutan</a:t>
            </a:r>
            <a:r>
              <a:rPr lang="en-US" sz="1400" b="1" dirty="0"/>
              <a:t> lain </a:t>
            </a:r>
            <a:r>
              <a:rPr lang="en-US" sz="1400" b="1" dirty="0" err="1"/>
              <a:t>berdasarkan</a:t>
            </a:r>
            <a:r>
              <a:rPr lang="en-US" sz="1400" b="1" dirty="0"/>
              <a:t> </a:t>
            </a:r>
            <a:r>
              <a:rPr lang="en-US" sz="1400" b="1" dirty="0" err="1"/>
              <a:t>peraturan</a:t>
            </a:r>
            <a:r>
              <a:rPr lang="en-US" sz="1400" b="1" dirty="0"/>
              <a:t> </a:t>
            </a:r>
            <a:r>
              <a:rPr lang="en-US" sz="1400" b="1" dirty="0" err="1"/>
              <a:t>kepabean</a:t>
            </a:r>
            <a:endParaRPr lang="en-US" sz="1400" b="1" dirty="0"/>
          </a:p>
        </p:txBody>
      </p:sp>
      <p:sp>
        <p:nvSpPr>
          <p:cNvPr id="7" name="Down Arrow 6"/>
          <p:cNvSpPr/>
          <p:nvPr/>
        </p:nvSpPr>
        <p:spPr>
          <a:xfrm>
            <a:off x="4991100" y="1866900"/>
            <a:ext cx="1219200" cy="3810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45294" y="2362200"/>
            <a:ext cx="7763000" cy="4572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/>
              <a:t>Tarif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1511136" y="3962400"/>
            <a:ext cx="1613065" cy="25908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b="1" dirty="0" err="1">
                <a:solidFill>
                  <a:srgbClr val="FFC000"/>
                </a:solidFill>
                <a:latin typeface="+mj-lt"/>
              </a:rPr>
              <a:t>Barang</a:t>
            </a:r>
            <a:r>
              <a:rPr lang="en-US" sz="1400" b="1" dirty="0">
                <a:solidFill>
                  <a:srgbClr val="FFC000"/>
                </a:solidFill>
                <a:latin typeface="+mj-lt"/>
              </a:rPr>
              <a:t> </a:t>
            </a:r>
            <a:r>
              <a:rPr lang="en-US" sz="1400" b="1" dirty="0" err="1">
                <a:solidFill>
                  <a:srgbClr val="FFC000"/>
                </a:solidFill>
                <a:latin typeface="+mj-lt"/>
              </a:rPr>
              <a:t>tertentu</a:t>
            </a:r>
            <a:r>
              <a:rPr lang="en-US" sz="1400" b="1" dirty="0">
                <a:solidFill>
                  <a:srgbClr val="FFC000"/>
                </a:solidFill>
                <a:latin typeface="+mj-lt"/>
              </a:rPr>
              <a:t> </a:t>
            </a:r>
            <a:r>
              <a:rPr lang="en-US" sz="1400" b="1" dirty="0" err="1">
                <a:latin typeface="+mj-lt"/>
              </a:rPr>
              <a:t>tercantum</a:t>
            </a:r>
            <a:r>
              <a:rPr lang="en-US" sz="1400" b="1" dirty="0">
                <a:latin typeface="+mj-lt"/>
              </a:rPr>
              <a:t> </a:t>
            </a:r>
            <a:r>
              <a:rPr lang="en-US" sz="1400" b="1" dirty="0" err="1">
                <a:latin typeface="+mj-lt"/>
              </a:rPr>
              <a:t>dalam</a:t>
            </a:r>
            <a:r>
              <a:rPr lang="en-US" sz="1400" b="1" dirty="0">
                <a:latin typeface="+mj-lt"/>
              </a:rPr>
              <a:t> </a:t>
            </a:r>
            <a:r>
              <a:rPr lang="en-US" sz="1400" b="1" dirty="0" err="1">
                <a:solidFill>
                  <a:srgbClr val="FFC000"/>
                </a:solidFill>
                <a:latin typeface="+mj-lt"/>
              </a:rPr>
              <a:t>Lampiran</a:t>
            </a:r>
            <a:r>
              <a:rPr lang="en-US" sz="1400" b="1" dirty="0">
                <a:solidFill>
                  <a:srgbClr val="FFC000"/>
                </a:solidFill>
                <a:latin typeface="+mj-lt"/>
              </a:rPr>
              <a:t> 1 </a:t>
            </a:r>
            <a:r>
              <a:rPr lang="en-US" sz="1400" b="1" dirty="0">
                <a:latin typeface="+mj-lt"/>
              </a:rPr>
              <a:t>PMK34/PMK.010/2017</a:t>
            </a:r>
          </a:p>
        </p:txBody>
      </p:sp>
      <p:sp>
        <p:nvSpPr>
          <p:cNvPr id="10" name="Rectangle 9"/>
          <p:cNvSpPr/>
          <p:nvPr/>
        </p:nvSpPr>
        <p:spPr>
          <a:xfrm>
            <a:off x="3200400" y="3959352"/>
            <a:ext cx="1600200" cy="25908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b="1" dirty="0" err="1">
                <a:solidFill>
                  <a:srgbClr val="FFC000"/>
                </a:solidFill>
                <a:latin typeface="+mj-lt"/>
              </a:rPr>
              <a:t>Barang</a:t>
            </a:r>
            <a:r>
              <a:rPr lang="en-US" sz="1400" b="1" dirty="0">
                <a:solidFill>
                  <a:srgbClr val="FFC000"/>
                </a:solidFill>
                <a:latin typeface="+mj-lt"/>
              </a:rPr>
              <a:t> </a:t>
            </a:r>
            <a:r>
              <a:rPr lang="en-US" sz="1400" b="1" dirty="0" err="1">
                <a:solidFill>
                  <a:srgbClr val="FFC000"/>
                </a:solidFill>
                <a:latin typeface="+mj-lt"/>
              </a:rPr>
              <a:t>tertentu</a:t>
            </a:r>
            <a:r>
              <a:rPr lang="en-US" sz="1400" b="1" dirty="0">
                <a:solidFill>
                  <a:srgbClr val="FFC000"/>
                </a:solidFill>
                <a:latin typeface="+mj-lt"/>
              </a:rPr>
              <a:t> </a:t>
            </a:r>
            <a:r>
              <a:rPr lang="en-US" sz="1400" b="1" dirty="0" err="1">
                <a:latin typeface="+mj-lt"/>
              </a:rPr>
              <a:t>lainnya</a:t>
            </a:r>
            <a:r>
              <a:rPr lang="en-US" sz="1400" b="1" dirty="0">
                <a:latin typeface="+mj-lt"/>
              </a:rPr>
              <a:t> </a:t>
            </a:r>
            <a:r>
              <a:rPr lang="en-US" sz="1400" b="1" dirty="0" err="1">
                <a:latin typeface="+mj-lt"/>
              </a:rPr>
              <a:t>tercantum</a:t>
            </a:r>
            <a:r>
              <a:rPr lang="en-US" sz="1400" b="1" dirty="0">
                <a:latin typeface="+mj-lt"/>
              </a:rPr>
              <a:t> </a:t>
            </a:r>
            <a:r>
              <a:rPr lang="en-US" sz="1400" b="1" dirty="0" err="1">
                <a:latin typeface="+mj-lt"/>
              </a:rPr>
              <a:t>dalam</a:t>
            </a:r>
            <a:r>
              <a:rPr lang="en-US" sz="1400" b="1" dirty="0">
                <a:latin typeface="+mj-lt"/>
              </a:rPr>
              <a:t> </a:t>
            </a:r>
            <a:r>
              <a:rPr lang="en-US" sz="1400" b="1" dirty="0" err="1">
                <a:solidFill>
                  <a:srgbClr val="FFC000"/>
                </a:solidFill>
                <a:latin typeface="+mj-lt"/>
              </a:rPr>
              <a:t>Lampiran</a:t>
            </a:r>
            <a:r>
              <a:rPr lang="en-US" sz="1400" b="1" dirty="0">
                <a:solidFill>
                  <a:srgbClr val="FFC000"/>
                </a:solidFill>
                <a:latin typeface="+mj-lt"/>
              </a:rPr>
              <a:t> II </a:t>
            </a:r>
            <a:r>
              <a:rPr lang="en-US" sz="1400" b="1" dirty="0">
                <a:latin typeface="+mj-lt"/>
              </a:rPr>
              <a:t>PMK 34/PMK.010/2017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876800" y="3953031"/>
            <a:ext cx="1447800" cy="25908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b="1" dirty="0" err="1">
                <a:solidFill>
                  <a:srgbClr val="FFC000"/>
                </a:solidFill>
                <a:latin typeface="+mj-lt"/>
              </a:rPr>
              <a:t>Barang</a:t>
            </a:r>
            <a:r>
              <a:rPr lang="en-US" sz="1400" b="1" dirty="0">
                <a:solidFill>
                  <a:srgbClr val="FFC000"/>
                </a:solidFill>
                <a:latin typeface="+mj-lt"/>
              </a:rPr>
              <a:t> </a:t>
            </a:r>
            <a:r>
              <a:rPr lang="en-US" sz="1400" b="1" dirty="0" err="1">
                <a:solidFill>
                  <a:srgbClr val="FFC000"/>
                </a:solidFill>
                <a:latin typeface="+mj-lt"/>
              </a:rPr>
              <a:t>berupa</a:t>
            </a:r>
            <a:r>
              <a:rPr lang="en-US" sz="1400" b="1" dirty="0">
                <a:solidFill>
                  <a:srgbClr val="FFC000"/>
                </a:solidFill>
                <a:latin typeface="+mj-lt"/>
              </a:rPr>
              <a:t> </a:t>
            </a:r>
            <a:r>
              <a:rPr lang="en-US" sz="1400" b="1" dirty="0" err="1">
                <a:solidFill>
                  <a:srgbClr val="FFC000"/>
                </a:solidFill>
                <a:latin typeface="+mj-lt"/>
              </a:rPr>
              <a:t>kedelai</a:t>
            </a:r>
            <a:r>
              <a:rPr lang="en-US" sz="1400" b="1" dirty="0">
                <a:solidFill>
                  <a:srgbClr val="FFC000"/>
                </a:solidFill>
                <a:latin typeface="+mj-lt"/>
              </a:rPr>
              <a:t>, </a:t>
            </a:r>
            <a:r>
              <a:rPr lang="en-US" sz="1400" b="1" dirty="0" err="1">
                <a:solidFill>
                  <a:srgbClr val="FFC000"/>
                </a:solidFill>
                <a:latin typeface="+mj-lt"/>
              </a:rPr>
              <a:t>gandum</a:t>
            </a:r>
            <a:r>
              <a:rPr lang="en-US" sz="1400" b="1" dirty="0">
                <a:solidFill>
                  <a:srgbClr val="FFC000"/>
                </a:solidFill>
                <a:latin typeface="+mj-lt"/>
              </a:rPr>
              <a:t>, </a:t>
            </a:r>
            <a:r>
              <a:rPr lang="en-US" sz="1400" b="1" dirty="0" err="1">
                <a:solidFill>
                  <a:srgbClr val="FFC000"/>
                </a:solidFill>
                <a:latin typeface="+mj-lt"/>
              </a:rPr>
              <a:t>dan</a:t>
            </a:r>
            <a:r>
              <a:rPr lang="en-US" sz="1400" b="1" dirty="0">
                <a:solidFill>
                  <a:srgbClr val="FFC000"/>
                </a:solidFill>
                <a:latin typeface="+mj-lt"/>
              </a:rPr>
              <a:t> </a:t>
            </a:r>
            <a:r>
              <a:rPr lang="en-US" sz="1400" b="1" dirty="0" err="1">
                <a:solidFill>
                  <a:srgbClr val="FFC000"/>
                </a:solidFill>
                <a:latin typeface="+mj-lt"/>
              </a:rPr>
              <a:t>tepung</a:t>
            </a:r>
            <a:r>
              <a:rPr lang="en-US" sz="1400" b="1" dirty="0">
                <a:solidFill>
                  <a:srgbClr val="FFC000"/>
                </a:solidFill>
                <a:latin typeface="+mj-lt"/>
              </a:rPr>
              <a:t> </a:t>
            </a:r>
            <a:r>
              <a:rPr lang="en-US" sz="1400" b="1" dirty="0" err="1">
                <a:solidFill>
                  <a:srgbClr val="FFC000"/>
                </a:solidFill>
                <a:latin typeface="+mj-lt"/>
              </a:rPr>
              <a:t>terigu</a:t>
            </a:r>
            <a:r>
              <a:rPr lang="en-US" sz="1400" b="1" dirty="0">
                <a:solidFill>
                  <a:srgbClr val="FFC000"/>
                </a:solidFill>
                <a:latin typeface="+mj-lt"/>
              </a:rPr>
              <a:t> </a:t>
            </a:r>
            <a:r>
              <a:rPr lang="en-US" sz="1400" b="1" dirty="0" err="1">
                <a:latin typeface="+mj-lt"/>
              </a:rPr>
              <a:t>tercantum</a:t>
            </a:r>
            <a:r>
              <a:rPr lang="en-US" sz="1400" b="1" dirty="0">
                <a:latin typeface="+mj-lt"/>
              </a:rPr>
              <a:t> </a:t>
            </a:r>
            <a:r>
              <a:rPr lang="en-US" sz="1400" b="1" dirty="0" err="1">
                <a:latin typeface="+mj-lt"/>
              </a:rPr>
              <a:t>dalam</a:t>
            </a:r>
            <a:r>
              <a:rPr lang="en-US" sz="1400" b="1" dirty="0">
                <a:latin typeface="+mj-lt"/>
              </a:rPr>
              <a:t> </a:t>
            </a:r>
            <a:r>
              <a:rPr lang="en-US" sz="1400" b="1" dirty="0" err="1">
                <a:solidFill>
                  <a:srgbClr val="FFC000"/>
                </a:solidFill>
                <a:latin typeface="+mj-lt"/>
              </a:rPr>
              <a:t>Lampiran</a:t>
            </a:r>
            <a:r>
              <a:rPr lang="en-US" sz="1400" b="1" dirty="0">
                <a:solidFill>
                  <a:srgbClr val="FFC000"/>
                </a:solidFill>
                <a:latin typeface="+mj-lt"/>
              </a:rPr>
              <a:t> III </a:t>
            </a:r>
            <a:r>
              <a:rPr lang="en-US" sz="1400" b="1" dirty="0">
                <a:latin typeface="+mj-lt"/>
              </a:rPr>
              <a:t>PMK 34/PMK.010/2017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400800" y="3962400"/>
            <a:ext cx="1295400" cy="25908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b="1" dirty="0" err="1">
                <a:solidFill>
                  <a:schemeClr val="tx1"/>
                </a:solidFill>
                <a:latin typeface="+mj-lt"/>
              </a:rPr>
              <a:t>Barang</a:t>
            </a:r>
            <a:r>
              <a:rPr lang="en-US" sz="14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400" b="1" dirty="0" err="1">
                <a:solidFill>
                  <a:srgbClr val="FFC000"/>
                </a:solidFill>
                <a:latin typeface="+mj-lt"/>
              </a:rPr>
              <a:t>selain</a:t>
            </a:r>
            <a:r>
              <a:rPr lang="en-US" sz="1400" b="1" dirty="0">
                <a:solidFill>
                  <a:srgbClr val="FFC000"/>
                </a:solidFill>
                <a:latin typeface="+mj-lt"/>
              </a:rPr>
              <a:t> </a:t>
            </a:r>
            <a:r>
              <a:rPr lang="en-US" sz="1400" b="1" dirty="0" err="1">
                <a:latin typeface="+mj-lt"/>
              </a:rPr>
              <a:t>tercantum</a:t>
            </a:r>
            <a:r>
              <a:rPr lang="en-US" sz="1400" b="1" dirty="0">
                <a:latin typeface="+mj-lt"/>
              </a:rPr>
              <a:t> </a:t>
            </a:r>
            <a:r>
              <a:rPr lang="en-US" sz="1400" b="1" dirty="0" err="1">
                <a:latin typeface="+mj-lt"/>
              </a:rPr>
              <a:t>dalam</a:t>
            </a:r>
            <a:r>
              <a:rPr lang="en-US" sz="1400" b="1" dirty="0">
                <a:latin typeface="+mj-lt"/>
              </a:rPr>
              <a:t> </a:t>
            </a:r>
            <a:r>
              <a:rPr lang="en-US" sz="1400" b="1" dirty="0" err="1">
                <a:solidFill>
                  <a:srgbClr val="FFC000"/>
                </a:solidFill>
                <a:latin typeface="+mj-lt"/>
              </a:rPr>
              <a:t>Lampiran</a:t>
            </a:r>
            <a:r>
              <a:rPr lang="en-US" sz="1400" b="1" dirty="0">
                <a:solidFill>
                  <a:srgbClr val="FFC000"/>
                </a:solidFill>
                <a:latin typeface="+mj-lt"/>
              </a:rPr>
              <a:t> I,II, III </a:t>
            </a:r>
            <a:r>
              <a:rPr lang="en-US" sz="1400" b="1" dirty="0">
                <a:latin typeface="+mj-lt"/>
              </a:rPr>
              <a:t>PMK 34/PMK.010/2017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772400" y="3962400"/>
            <a:ext cx="1514600" cy="25908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latin typeface="+mj-lt"/>
              </a:rPr>
              <a:t>a. </a:t>
            </a:r>
            <a:r>
              <a:rPr lang="en-US" sz="1200" b="1" dirty="0" err="1">
                <a:solidFill>
                  <a:srgbClr val="FFC000"/>
                </a:solidFill>
                <a:latin typeface="+mj-lt"/>
              </a:rPr>
              <a:t>Barang</a:t>
            </a:r>
            <a:r>
              <a:rPr lang="en-US" sz="1200" b="1" dirty="0">
                <a:solidFill>
                  <a:srgbClr val="FFC000"/>
                </a:solidFill>
                <a:latin typeface="+mj-lt"/>
              </a:rPr>
              <a:t> </a:t>
            </a:r>
            <a:r>
              <a:rPr lang="en-US" sz="1200" b="1" dirty="0" err="1">
                <a:solidFill>
                  <a:srgbClr val="FFC000"/>
                </a:solidFill>
                <a:latin typeface="+mj-lt"/>
              </a:rPr>
              <a:t>berupa</a:t>
            </a:r>
            <a:r>
              <a:rPr lang="en-US" sz="1200" b="1" dirty="0">
                <a:solidFill>
                  <a:srgbClr val="FFC000"/>
                </a:solidFill>
                <a:latin typeface="+mj-lt"/>
              </a:rPr>
              <a:t> </a:t>
            </a:r>
            <a:r>
              <a:rPr lang="en-US" sz="1200" b="1" dirty="0" err="1">
                <a:solidFill>
                  <a:srgbClr val="FFC000"/>
                </a:solidFill>
                <a:latin typeface="+mj-lt"/>
              </a:rPr>
              <a:t>kedelai</a:t>
            </a:r>
            <a:r>
              <a:rPr lang="en-US" sz="1200" b="1" dirty="0">
                <a:solidFill>
                  <a:srgbClr val="FFC000"/>
                </a:solidFill>
                <a:latin typeface="+mj-lt"/>
              </a:rPr>
              <a:t>, </a:t>
            </a:r>
            <a:r>
              <a:rPr lang="en-US" sz="1200" b="1" dirty="0" err="1">
                <a:solidFill>
                  <a:srgbClr val="FFC000"/>
                </a:solidFill>
                <a:latin typeface="+mj-lt"/>
              </a:rPr>
              <a:t>gandum</a:t>
            </a:r>
            <a:r>
              <a:rPr lang="en-US" sz="1200" b="1" dirty="0">
                <a:solidFill>
                  <a:srgbClr val="FFC000"/>
                </a:solidFill>
                <a:latin typeface="+mj-lt"/>
              </a:rPr>
              <a:t>, </a:t>
            </a:r>
            <a:r>
              <a:rPr lang="en-US" sz="1200" b="1" dirty="0" err="1">
                <a:solidFill>
                  <a:srgbClr val="FFC000"/>
                </a:solidFill>
                <a:latin typeface="+mj-lt"/>
              </a:rPr>
              <a:t>dan</a:t>
            </a:r>
            <a:r>
              <a:rPr lang="en-US" sz="1200" b="1" dirty="0">
                <a:solidFill>
                  <a:srgbClr val="FFC000"/>
                </a:solidFill>
                <a:latin typeface="+mj-lt"/>
              </a:rPr>
              <a:t> </a:t>
            </a:r>
            <a:r>
              <a:rPr lang="en-US" sz="1200" b="1" dirty="0" err="1">
                <a:solidFill>
                  <a:srgbClr val="FFC000"/>
                </a:solidFill>
                <a:latin typeface="+mj-lt"/>
              </a:rPr>
              <a:t>tepung</a:t>
            </a:r>
            <a:r>
              <a:rPr lang="en-US" sz="1200" b="1" dirty="0">
                <a:solidFill>
                  <a:srgbClr val="FFC000"/>
                </a:solidFill>
                <a:latin typeface="+mj-lt"/>
              </a:rPr>
              <a:t> </a:t>
            </a:r>
            <a:r>
              <a:rPr lang="en-US" sz="1200" b="1" dirty="0" err="1">
                <a:solidFill>
                  <a:srgbClr val="FFC000"/>
                </a:solidFill>
                <a:latin typeface="+mj-lt"/>
              </a:rPr>
              <a:t>terigu</a:t>
            </a:r>
            <a:r>
              <a:rPr lang="en-US" sz="1200" b="1" dirty="0">
                <a:solidFill>
                  <a:srgbClr val="FFC000"/>
                </a:solidFill>
                <a:latin typeface="+mj-lt"/>
              </a:rPr>
              <a:t> </a:t>
            </a:r>
            <a:r>
              <a:rPr lang="en-US" sz="1200" b="1" dirty="0" err="1">
                <a:latin typeface="+mj-lt"/>
              </a:rPr>
              <a:t>tercantum</a:t>
            </a:r>
            <a:r>
              <a:rPr lang="en-US" sz="1200" b="1" dirty="0">
                <a:latin typeface="+mj-lt"/>
              </a:rPr>
              <a:t> </a:t>
            </a:r>
            <a:r>
              <a:rPr lang="en-US" sz="1200" b="1" dirty="0" err="1">
                <a:latin typeface="+mj-lt"/>
              </a:rPr>
              <a:t>dalam</a:t>
            </a:r>
            <a:r>
              <a:rPr lang="en-US" sz="1200" b="1" dirty="0">
                <a:latin typeface="+mj-lt"/>
              </a:rPr>
              <a:t> </a:t>
            </a:r>
            <a:r>
              <a:rPr lang="en-US" sz="1200" b="1" dirty="0" err="1">
                <a:solidFill>
                  <a:srgbClr val="FFC000"/>
                </a:solidFill>
                <a:latin typeface="+mj-lt"/>
              </a:rPr>
              <a:t>Lampiran</a:t>
            </a:r>
            <a:r>
              <a:rPr lang="en-US" sz="1200" b="1" dirty="0">
                <a:solidFill>
                  <a:srgbClr val="FFC000"/>
                </a:solidFill>
                <a:latin typeface="+mj-lt"/>
              </a:rPr>
              <a:t> III </a:t>
            </a:r>
            <a:r>
              <a:rPr lang="en-US" sz="1200" b="1" dirty="0">
                <a:latin typeface="+mj-lt"/>
              </a:rPr>
              <a:t>PMK 34/PMK.010/2017</a:t>
            </a:r>
          </a:p>
          <a:p>
            <a:pPr algn="ctr"/>
            <a:endParaRPr lang="en-US" sz="1000" dirty="0"/>
          </a:p>
          <a:p>
            <a:r>
              <a:rPr lang="en-US" sz="1200" dirty="0">
                <a:latin typeface="+mj-lt"/>
              </a:rPr>
              <a:t>b. </a:t>
            </a:r>
            <a:r>
              <a:rPr lang="en-US" sz="1200" b="1" dirty="0" err="1">
                <a:solidFill>
                  <a:schemeClr val="tx1"/>
                </a:solidFill>
                <a:latin typeface="+mj-lt"/>
              </a:rPr>
              <a:t>Barang</a:t>
            </a:r>
            <a:r>
              <a:rPr lang="en-US" sz="12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200" b="1" dirty="0" err="1">
                <a:solidFill>
                  <a:srgbClr val="FFC000"/>
                </a:solidFill>
                <a:latin typeface="+mj-lt"/>
              </a:rPr>
              <a:t>selain</a:t>
            </a:r>
            <a:r>
              <a:rPr lang="en-US" sz="1200" b="1" dirty="0">
                <a:solidFill>
                  <a:srgbClr val="FFC000"/>
                </a:solidFill>
                <a:latin typeface="+mj-lt"/>
              </a:rPr>
              <a:t> </a:t>
            </a:r>
            <a:r>
              <a:rPr lang="en-US" sz="1200" b="1" dirty="0" err="1">
                <a:latin typeface="+mj-lt"/>
              </a:rPr>
              <a:t>tercantum</a:t>
            </a:r>
            <a:r>
              <a:rPr lang="en-US" sz="1200" b="1" dirty="0">
                <a:latin typeface="+mj-lt"/>
              </a:rPr>
              <a:t> </a:t>
            </a:r>
            <a:r>
              <a:rPr lang="en-US" sz="1200" b="1" dirty="0" err="1">
                <a:latin typeface="+mj-lt"/>
              </a:rPr>
              <a:t>dalam</a:t>
            </a:r>
            <a:r>
              <a:rPr lang="en-US" sz="1200" b="1" dirty="0">
                <a:latin typeface="+mj-lt"/>
              </a:rPr>
              <a:t> </a:t>
            </a:r>
            <a:r>
              <a:rPr lang="en-US" sz="1200" b="1" dirty="0" err="1">
                <a:solidFill>
                  <a:srgbClr val="FFC000"/>
                </a:solidFill>
                <a:latin typeface="+mj-lt"/>
              </a:rPr>
              <a:t>Lampiran</a:t>
            </a:r>
            <a:r>
              <a:rPr lang="en-US" sz="1200" b="1" dirty="0">
                <a:solidFill>
                  <a:srgbClr val="FFC000"/>
                </a:solidFill>
                <a:latin typeface="+mj-lt"/>
              </a:rPr>
              <a:t> I,II, III </a:t>
            </a:r>
            <a:r>
              <a:rPr lang="en-US" sz="1200" b="1" dirty="0">
                <a:latin typeface="+mj-lt"/>
              </a:rPr>
              <a:t>PMK 34/PMK.010/2017</a:t>
            </a:r>
          </a:p>
          <a:p>
            <a:endParaRPr lang="en-US" sz="1000" dirty="0"/>
          </a:p>
        </p:txBody>
      </p:sp>
      <p:sp>
        <p:nvSpPr>
          <p:cNvPr id="14" name="Rectangle 13"/>
          <p:cNvSpPr/>
          <p:nvPr/>
        </p:nvSpPr>
        <p:spPr>
          <a:xfrm>
            <a:off x="9359735" y="3962400"/>
            <a:ext cx="1295400" cy="25908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b="1" dirty="0" err="1">
                <a:latin typeface="+mj-lt"/>
              </a:rPr>
              <a:t>Barang</a:t>
            </a:r>
            <a:r>
              <a:rPr lang="en-US" sz="1400" b="1" dirty="0">
                <a:latin typeface="+mj-lt"/>
              </a:rPr>
              <a:t> yang </a:t>
            </a:r>
            <a:r>
              <a:rPr lang="en-US" sz="1400" b="1" dirty="0" err="1">
                <a:latin typeface="+mj-lt"/>
              </a:rPr>
              <a:t>tidak</a:t>
            </a:r>
            <a:r>
              <a:rPr lang="en-US" sz="1400" b="1" dirty="0">
                <a:latin typeface="+mj-lt"/>
              </a:rPr>
              <a:t> </a:t>
            </a:r>
            <a:r>
              <a:rPr lang="en-US" sz="1400" b="1" dirty="0" err="1">
                <a:latin typeface="+mj-lt"/>
              </a:rPr>
              <a:t>dikuasai</a:t>
            </a:r>
            <a:endParaRPr lang="en-US" sz="1400" b="1" dirty="0"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11136" y="3200399"/>
            <a:ext cx="1613065" cy="70485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+mj-lt"/>
              </a:rPr>
              <a:t>10 %</a:t>
            </a:r>
          </a:p>
          <a:p>
            <a:pPr algn="ctr"/>
            <a:r>
              <a:rPr lang="en-US" sz="1400" b="1" dirty="0">
                <a:latin typeface="+mj-lt"/>
              </a:rPr>
              <a:t>(API </a:t>
            </a:r>
            <a:r>
              <a:rPr lang="en-US" sz="1400" b="1" dirty="0" err="1">
                <a:latin typeface="+mj-lt"/>
              </a:rPr>
              <a:t>dan</a:t>
            </a:r>
            <a:r>
              <a:rPr lang="en-US" sz="1400" b="1" dirty="0">
                <a:latin typeface="+mj-lt"/>
              </a:rPr>
              <a:t> NON API)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200400" y="3179064"/>
            <a:ext cx="1600200" cy="704851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+mj-lt"/>
              </a:rPr>
              <a:t>7,5 %</a:t>
            </a:r>
          </a:p>
          <a:p>
            <a:pPr algn="ctr"/>
            <a:r>
              <a:rPr lang="en-US" sz="1400" b="1" dirty="0">
                <a:latin typeface="+mj-lt"/>
              </a:rPr>
              <a:t>(API </a:t>
            </a:r>
            <a:r>
              <a:rPr lang="en-US" sz="1400" b="1" dirty="0" err="1">
                <a:latin typeface="+mj-lt"/>
              </a:rPr>
              <a:t>dan</a:t>
            </a:r>
            <a:r>
              <a:rPr lang="en-US" sz="1400" b="1" dirty="0">
                <a:latin typeface="+mj-lt"/>
              </a:rPr>
              <a:t> NON API</a:t>
            </a:r>
            <a:r>
              <a:rPr lang="en-US" sz="1200" b="1" dirty="0">
                <a:latin typeface="+mj-lt"/>
              </a:rPr>
              <a:t>)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876800" y="3179063"/>
            <a:ext cx="1447800" cy="70485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+mj-lt"/>
              </a:rPr>
              <a:t>0.5 %</a:t>
            </a:r>
          </a:p>
          <a:p>
            <a:pPr algn="ctr"/>
            <a:r>
              <a:rPr lang="en-US" sz="1400" b="1" dirty="0">
                <a:latin typeface="+mj-lt"/>
              </a:rPr>
              <a:t>(API)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400800" y="3200399"/>
            <a:ext cx="1295400" cy="70485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+mj-lt"/>
              </a:rPr>
              <a:t>2,5 %</a:t>
            </a:r>
          </a:p>
          <a:p>
            <a:pPr algn="ctr"/>
            <a:r>
              <a:rPr lang="en-US" sz="1400" b="1" dirty="0">
                <a:latin typeface="+mj-lt"/>
              </a:rPr>
              <a:t>(API)</a:t>
            </a:r>
          </a:p>
        </p:txBody>
      </p:sp>
      <p:sp>
        <p:nvSpPr>
          <p:cNvPr id="19" name="Rectangle 18"/>
          <p:cNvSpPr/>
          <p:nvPr/>
        </p:nvSpPr>
        <p:spPr>
          <a:xfrm>
            <a:off x="7772400" y="3181350"/>
            <a:ext cx="1514600" cy="70485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+mj-lt"/>
              </a:rPr>
              <a:t>7,5 %</a:t>
            </a:r>
          </a:p>
          <a:p>
            <a:pPr algn="ctr"/>
            <a:r>
              <a:rPr lang="en-US" sz="1400" b="1" dirty="0">
                <a:latin typeface="+mj-lt"/>
              </a:rPr>
              <a:t>(NON API)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9359735" y="3200399"/>
            <a:ext cx="1295400" cy="704851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+mj-lt"/>
              </a:rPr>
              <a:t>7,5 %</a:t>
            </a:r>
          </a:p>
        </p:txBody>
      </p:sp>
      <p:sp>
        <p:nvSpPr>
          <p:cNvPr id="21" name="Rectangle 20"/>
          <p:cNvSpPr/>
          <p:nvPr/>
        </p:nvSpPr>
        <p:spPr>
          <a:xfrm>
            <a:off x="9359735" y="2362201"/>
            <a:ext cx="1295400" cy="4572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/>
              <a:t>Tarif</a:t>
            </a:r>
            <a:endParaRPr lang="en-US" b="1" dirty="0"/>
          </a:p>
        </p:txBody>
      </p:sp>
      <p:sp>
        <p:nvSpPr>
          <p:cNvPr id="22" name="Rectangle 21"/>
          <p:cNvSpPr/>
          <p:nvPr/>
        </p:nvSpPr>
        <p:spPr>
          <a:xfrm>
            <a:off x="9359735" y="1146696"/>
            <a:ext cx="1295400" cy="72020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>
                <a:latin typeface="+mj-lt"/>
              </a:rPr>
              <a:t>Harga</a:t>
            </a:r>
            <a:r>
              <a:rPr lang="en-US" sz="1600" b="1" dirty="0">
                <a:latin typeface="+mj-lt"/>
              </a:rPr>
              <a:t> </a:t>
            </a:r>
            <a:r>
              <a:rPr lang="en-US" sz="1600" b="1" dirty="0" err="1">
                <a:latin typeface="+mj-lt"/>
              </a:rPr>
              <a:t>Jual</a:t>
            </a:r>
            <a:r>
              <a:rPr lang="en-US" sz="1600" b="1" dirty="0">
                <a:latin typeface="+mj-lt"/>
              </a:rPr>
              <a:t> </a:t>
            </a:r>
            <a:r>
              <a:rPr lang="en-US" sz="1600" b="1" dirty="0" err="1">
                <a:latin typeface="+mj-lt"/>
              </a:rPr>
              <a:t>Lelang</a:t>
            </a:r>
            <a:endParaRPr lang="en-US" sz="1600" b="1" dirty="0">
              <a:latin typeface="+mj-lt"/>
            </a:endParaRPr>
          </a:p>
        </p:txBody>
      </p:sp>
      <p:sp>
        <p:nvSpPr>
          <p:cNvPr id="23" name="Down Arrow 22"/>
          <p:cNvSpPr/>
          <p:nvPr/>
        </p:nvSpPr>
        <p:spPr>
          <a:xfrm>
            <a:off x="2031917" y="2838450"/>
            <a:ext cx="571500" cy="3429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own Arrow 23"/>
          <p:cNvSpPr/>
          <p:nvPr/>
        </p:nvSpPr>
        <p:spPr>
          <a:xfrm>
            <a:off x="3714750" y="2819400"/>
            <a:ext cx="571500" cy="3429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Down Arrow 24"/>
          <p:cNvSpPr/>
          <p:nvPr/>
        </p:nvSpPr>
        <p:spPr>
          <a:xfrm>
            <a:off x="5314950" y="2832609"/>
            <a:ext cx="571500" cy="3429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own Arrow 25"/>
          <p:cNvSpPr/>
          <p:nvPr/>
        </p:nvSpPr>
        <p:spPr>
          <a:xfrm>
            <a:off x="6762750" y="2819400"/>
            <a:ext cx="571500" cy="3429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own Arrow 26"/>
          <p:cNvSpPr/>
          <p:nvPr/>
        </p:nvSpPr>
        <p:spPr>
          <a:xfrm>
            <a:off x="8243950" y="2819400"/>
            <a:ext cx="571500" cy="3429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525096" y="6230035"/>
            <a:ext cx="7783198" cy="58477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en-US" sz="1600" dirty="0" err="1">
                <a:solidFill>
                  <a:schemeClr val="bg1"/>
                </a:solidFill>
                <a:latin typeface="+mn-lt"/>
              </a:rPr>
              <a:t>Apabila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tidak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mempunyai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NPWP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maka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dikenakan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100%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lebih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tinggi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daripada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tarif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yang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seharusnya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untuk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jenis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pungutan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PPh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22 yang </a:t>
            </a:r>
            <a:r>
              <a:rPr lang="en-US" sz="1600" dirty="0" err="1">
                <a:solidFill>
                  <a:schemeClr val="bg1"/>
                </a:solidFill>
                <a:latin typeface="+mn-lt"/>
              </a:rPr>
              <a:t>tidak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final</a:t>
            </a:r>
          </a:p>
        </p:txBody>
      </p:sp>
    </p:spTree>
    <p:extLst>
      <p:ext uri="{BB962C8B-B14F-4D97-AF65-F5344CB8AC3E}">
        <p14:creationId xmlns:p14="http://schemas.microsoft.com/office/powerpoint/2010/main" val="2899732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D:\Unikom\pajak\images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93000"/>
                    </a14:imgEffect>
                    <a14:imgEffect>
                      <a14:brightnessContrast bright="-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 txBox="1">
            <a:spLocks/>
          </p:cNvSpPr>
          <p:nvPr/>
        </p:nvSpPr>
        <p:spPr>
          <a:xfrm>
            <a:off x="304800" y="192775"/>
            <a:ext cx="6324600" cy="6073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7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sz="3600" b="1" kern="1200" cap="none" spc="5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1800" b="0" dirty="0" err="1"/>
              <a:t>PPh</a:t>
            </a:r>
            <a:r>
              <a:rPr lang="en-US" sz="1800" b="0" dirty="0"/>
              <a:t> </a:t>
            </a:r>
            <a:r>
              <a:rPr lang="en-US" sz="1800" b="0" dirty="0" err="1"/>
              <a:t>Pasal</a:t>
            </a:r>
            <a:r>
              <a:rPr lang="en-US" sz="1800" b="0" dirty="0"/>
              <a:t> 22 </a:t>
            </a:r>
            <a:r>
              <a:rPr lang="en-US" sz="1800" b="0" dirty="0" err="1"/>
              <a:t>atas</a:t>
            </a:r>
            <a:r>
              <a:rPr lang="en-US" sz="1800" b="0" dirty="0"/>
              <a:t> </a:t>
            </a:r>
            <a:r>
              <a:rPr lang="en-US" sz="1800" b="0" dirty="0" err="1"/>
              <a:t>Penjualan</a:t>
            </a:r>
            <a:r>
              <a:rPr lang="en-US" sz="1800" b="0" dirty="0"/>
              <a:t> </a:t>
            </a:r>
            <a:r>
              <a:rPr lang="en-US" sz="1800" b="0" dirty="0" err="1"/>
              <a:t>Hasil</a:t>
            </a:r>
            <a:r>
              <a:rPr lang="en-US" sz="1800" b="0" dirty="0"/>
              <a:t> </a:t>
            </a:r>
            <a:r>
              <a:rPr lang="en-US" sz="1800" b="0" dirty="0" err="1"/>
              <a:t>Produksi</a:t>
            </a:r>
            <a:r>
              <a:rPr lang="en-US" sz="1800" b="0" dirty="0"/>
              <a:t> </a:t>
            </a:r>
            <a:r>
              <a:rPr lang="en-US" sz="1800" b="0" dirty="0" err="1"/>
              <a:t>Badan</a:t>
            </a:r>
            <a:r>
              <a:rPr lang="en-US" sz="1800" b="0" dirty="0"/>
              <a:t> Usaha </a:t>
            </a:r>
            <a:r>
              <a:rPr lang="en-US" sz="1800" b="0" dirty="0" err="1"/>
              <a:t>Tertentu</a:t>
            </a:r>
            <a:r>
              <a:rPr lang="en-US" sz="1800" b="0" dirty="0"/>
              <a:t> </a:t>
            </a:r>
            <a:r>
              <a:rPr lang="en-US" sz="1800" b="0" dirty="0" err="1"/>
              <a:t>Kepada</a:t>
            </a:r>
            <a:r>
              <a:rPr lang="en-US" sz="1800" b="0" dirty="0"/>
              <a:t> </a:t>
            </a:r>
            <a:r>
              <a:rPr lang="en-US" sz="1800" b="0" dirty="0" err="1"/>
              <a:t>Distributuor</a:t>
            </a:r>
            <a:r>
              <a:rPr lang="en-US" sz="1800" b="0" dirty="0"/>
              <a:t> DN</a:t>
            </a:r>
          </a:p>
        </p:txBody>
      </p:sp>
      <p:graphicFrame>
        <p:nvGraphicFramePr>
          <p:cNvPr id="3" name="Content Placeholder 4">
            <a:extLst>
              <a:ext uri="{FF2B5EF4-FFF2-40B4-BE49-F238E27FC236}">
                <a16:creationId xmlns:a16="http://schemas.microsoft.com/office/drawing/2014/main" id="{D93706D0-482D-4B21-97CF-BD62207712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0825902"/>
              </p:ext>
            </p:extLst>
          </p:nvPr>
        </p:nvGraphicFramePr>
        <p:xfrm>
          <a:off x="2971800" y="990600"/>
          <a:ext cx="6159500" cy="2743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11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83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7538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aseline="0" dirty="0">
                          <a:latin typeface="+mj-lt"/>
                        </a:rPr>
                        <a:t>TARIF </a:t>
                      </a:r>
                      <a:r>
                        <a:rPr lang="en-US" sz="1400" baseline="0" dirty="0" err="1">
                          <a:latin typeface="+mj-lt"/>
                        </a:rPr>
                        <a:t>PPh</a:t>
                      </a:r>
                      <a:r>
                        <a:rPr lang="en-US" sz="1400" baseline="0" dirty="0">
                          <a:latin typeface="+mj-lt"/>
                        </a:rPr>
                        <a:t> PASAL 22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T="45715" marB="45715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2954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INDUSTRI</a:t>
                      </a:r>
                    </a:p>
                  </a:txBody>
                  <a:tcPr marT="45715" marB="45715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BESARAN</a:t>
                      </a:r>
                      <a:r>
                        <a:rPr lang="en-US" sz="1400" b="1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TARIF</a:t>
                      </a:r>
                      <a:endParaRPr lang="en-US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5" marB="45715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586"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Industri</a:t>
                      </a: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Kertas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= 0,1</a:t>
                      </a:r>
                      <a:r>
                        <a:rPr lang="en-US" sz="1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% X DPP PPN</a:t>
                      </a:r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2072"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Industri</a:t>
                      </a: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Semen</a:t>
                      </a: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= 0,25</a:t>
                      </a:r>
                      <a:r>
                        <a:rPr lang="en-US" sz="1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% X DPP PPN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6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Industri</a:t>
                      </a: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Baja</a:t>
                      </a: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= 0,3 % X DPP PPN</a:t>
                      </a:r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684"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Industri</a:t>
                      </a:r>
                      <a:r>
                        <a:rPr lang="en-US" sz="1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baseline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Farmasi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= 0,3 %</a:t>
                      </a:r>
                      <a:r>
                        <a:rPr lang="en-US" sz="1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X DPP PPN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1684"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Industri</a:t>
                      </a:r>
                      <a:r>
                        <a:rPr lang="en-US" sz="1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baseline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Otomotif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= 0,45 %</a:t>
                      </a:r>
                      <a:r>
                        <a:rPr lang="en-US" sz="1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X DPP PPN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4" name="Content Placeholder 4">
            <a:extLst>
              <a:ext uri="{FF2B5EF4-FFF2-40B4-BE49-F238E27FC236}">
                <a16:creationId xmlns:a16="http://schemas.microsoft.com/office/drawing/2014/main" id="{B5A9F69B-F7A4-40BC-AAA6-7E8973A108A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3564329"/>
              </p:ext>
            </p:extLst>
          </p:nvPr>
        </p:nvGraphicFramePr>
        <p:xfrm>
          <a:off x="2971800" y="4876800"/>
          <a:ext cx="60960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28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31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3288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aseline="0" dirty="0">
                          <a:latin typeface="+mj-lt"/>
                        </a:rPr>
                        <a:t>TARIF </a:t>
                      </a:r>
                      <a:r>
                        <a:rPr lang="en-US" sz="1400" baseline="0" dirty="0" err="1">
                          <a:latin typeface="+mj-lt"/>
                        </a:rPr>
                        <a:t>PPh</a:t>
                      </a:r>
                      <a:r>
                        <a:rPr lang="en-US" sz="1400" baseline="0" dirty="0">
                          <a:latin typeface="+mj-lt"/>
                        </a:rPr>
                        <a:t> PASAL 22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884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JENIS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BESARAN</a:t>
                      </a:r>
                      <a:r>
                        <a:rPr lang="en-US" sz="1400" b="1" baseline="0" dirty="0"/>
                        <a:t> TARIF</a:t>
                      </a:r>
                      <a:endParaRPr lang="en-US" sz="1400" b="1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197"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>
                          <a:latin typeface="+mj-lt"/>
                        </a:rPr>
                        <a:t>Kendaraan</a:t>
                      </a:r>
                      <a:r>
                        <a:rPr lang="en-US" sz="1400" dirty="0">
                          <a:latin typeface="+mj-lt"/>
                        </a:rPr>
                        <a:t> </a:t>
                      </a:r>
                      <a:r>
                        <a:rPr lang="en-US" sz="1400" dirty="0" err="1">
                          <a:latin typeface="+mj-lt"/>
                        </a:rPr>
                        <a:t>Bermotor</a:t>
                      </a:r>
                      <a:endParaRPr lang="en-US" sz="1400" dirty="0">
                        <a:latin typeface="+mj-lt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j-lt"/>
                        </a:rPr>
                        <a:t>= 0,45%</a:t>
                      </a:r>
                      <a:r>
                        <a:rPr lang="en-US" sz="1400" baseline="0" dirty="0">
                          <a:latin typeface="+mj-lt"/>
                        </a:rPr>
                        <a:t> X DPP PPN</a:t>
                      </a:r>
                      <a:endParaRPr lang="en-US" sz="1400" dirty="0">
                        <a:latin typeface="+mj-lt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631"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>
                          <a:latin typeface="+mj-lt"/>
                        </a:rPr>
                        <a:t>Kendaraan</a:t>
                      </a:r>
                      <a:r>
                        <a:rPr lang="en-US" sz="1400" dirty="0">
                          <a:latin typeface="+mj-lt"/>
                        </a:rPr>
                        <a:t>/</a:t>
                      </a:r>
                      <a:r>
                        <a:rPr lang="en-US" sz="1400" dirty="0" err="1">
                          <a:latin typeface="+mj-lt"/>
                        </a:rPr>
                        <a:t>Barang</a:t>
                      </a:r>
                      <a:r>
                        <a:rPr lang="en-US" sz="1400" dirty="0">
                          <a:latin typeface="+mj-lt"/>
                        </a:rPr>
                        <a:t> </a:t>
                      </a:r>
                      <a:r>
                        <a:rPr lang="en-US" sz="1400" dirty="0" err="1">
                          <a:latin typeface="+mj-lt"/>
                        </a:rPr>
                        <a:t>Mewah</a:t>
                      </a:r>
                      <a:endParaRPr lang="en-US" sz="1400" dirty="0">
                        <a:latin typeface="+mj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j-lt"/>
                        </a:rPr>
                        <a:t>= 5% </a:t>
                      </a:r>
                      <a:r>
                        <a:rPr lang="en-US" sz="1400" baseline="0" dirty="0"/>
                        <a:t>x </a:t>
                      </a:r>
                      <a:r>
                        <a:rPr lang="en-US" sz="1400" baseline="0" dirty="0" err="1"/>
                        <a:t>Harga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Jual</a:t>
                      </a:r>
                      <a:r>
                        <a:rPr lang="en-US" sz="1400" baseline="0" dirty="0"/>
                        <a:t> (</a:t>
                      </a:r>
                      <a:r>
                        <a:rPr lang="en-US" sz="1400" baseline="0" dirty="0" err="1"/>
                        <a:t>Excl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PPn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dan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PPnBM</a:t>
                      </a:r>
                      <a:r>
                        <a:rPr lang="en-US" sz="1400" baseline="0" dirty="0"/>
                        <a:t>)</a:t>
                      </a:r>
                      <a:endParaRPr lang="en-US" sz="1400" dirty="0">
                        <a:latin typeface="+mj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4800" y="3921843"/>
            <a:ext cx="6324600" cy="609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7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sz="3600" b="1" kern="1200" cap="none" spc="5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1800" b="0" dirty="0" err="1"/>
              <a:t>PPh</a:t>
            </a:r>
            <a:r>
              <a:rPr lang="en-US" sz="1800" b="0" dirty="0"/>
              <a:t> </a:t>
            </a:r>
            <a:r>
              <a:rPr lang="en-US" sz="1800" b="0" dirty="0" err="1"/>
              <a:t>Pasal</a:t>
            </a:r>
            <a:r>
              <a:rPr lang="en-US" sz="1800" b="0" dirty="0"/>
              <a:t> 22 </a:t>
            </a:r>
            <a:r>
              <a:rPr lang="en-US" sz="1800" b="0" dirty="0" err="1"/>
              <a:t>atas</a:t>
            </a:r>
            <a:r>
              <a:rPr lang="en-US" sz="1800" b="0" dirty="0"/>
              <a:t> </a:t>
            </a:r>
            <a:r>
              <a:rPr lang="en-US" sz="1800" b="0" dirty="0" err="1"/>
              <a:t>Penjualan</a:t>
            </a:r>
            <a:r>
              <a:rPr lang="en-US" sz="1800" b="0" dirty="0"/>
              <a:t> </a:t>
            </a:r>
            <a:r>
              <a:rPr lang="en-US" sz="1800" b="0" dirty="0" err="1"/>
              <a:t>Kendaraan</a:t>
            </a:r>
            <a:r>
              <a:rPr lang="en-US" sz="1800" b="0" dirty="0"/>
              <a:t> </a:t>
            </a:r>
            <a:r>
              <a:rPr lang="en-US" sz="1800" b="0" dirty="0" err="1"/>
              <a:t>Bermotor</a:t>
            </a:r>
            <a:r>
              <a:rPr lang="en-US" sz="1800" b="0" dirty="0"/>
              <a:t> di DN </a:t>
            </a:r>
            <a:r>
              <a:rPr lang="en-US" sz="1800" b="0" dirty="0" err="1"/>
              <a:t>oleh</a:t>
            </a:r>
            <a:r>
              <a:rPr lang="en-US" sz="1800" b="0" dirty="0"/>
              <a:t> ATPM, APM, </a:t>
            </a:r>
            <a:r>
              <a:rPr lang="en-US" sz="1800" b="0" dirty="0" err="1"/>
              <a:t>Importir</a:t>
            </a:r>
            <a:r>
              <a:rPr lang="en-US" sz="1800" b="0" dirty="0"/>
              <a:t> </a:t>
            </a:r>
            <a:r>
              <a:rPr lang="en-US" sz="1800" b="0" dirty="0" err="1"/>
              <a:t>Umum</a:t>
            </a:r>
            <a:r>
              <a:rPr lang="en-US" sz="1800" b="0" dirty="0"/>
              <a:t> </a:t>
            </a:r>
            <a:r>
              <a:rPr lang="en-US" sz="1800" b="0" dirty="0" err="1"/>
              <a:t>Kendaran</a:t>
            </a:r>
            <a:r>
              <a:rPr lang="en-US" sz="1800" b="0" dirty="0"/>
              <a:t> </a:t>
            </a:r>
            <a:r>
              <a:rPr lang="en-US" sz="1800" b="0" dirty="0" err="1"/>
              <a:t>Bermotor</a:t>
            </a:r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1554893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D:\Unikom\pajak\images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93000"/>
                    </a14:imgEffect>
                    <a14:imgEffect>
                      <a14:brightnessContrast bright="-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 txBox="1">
            <a:spLocks/>
          </p:cNvSpPr>
          <p:nvPr/>
        </p:nvSpPr>
        <p:spPr>
          <a:xfrm>
            <a:off x="152400" y="116231"/>
            <a:ext cx="5486400" cy="6835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sz="3600" b="1" kern="1200" cap="none" spc="5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1800" b="0" dirty="0" err="1"/>
              <a:t>PPh</a:t>
            </a:r>
            <a:r>
              <a:rPr lang="en-US" sz="1800" b="0" dirty="0"/>
              <a:t> </a:t>
            </a:r>
            <a:r>
              <a:rPr lang="en-US" sz="1800" b="0" dirty="0" err="1"/>
              <a:t>Pasal</a:t>
            </a:r>
            <a:r>
              <a:rPr lang="en-US" sz="1800" b="0" dirty="0"/>
              <a:t> 22 </a:t>
            </a:r>
            <a:r>
              <a:rPr lang="en-US" sz="1800" b="0" dirty="0" err="1"/>
              <a:t>atas</a:t>
            </a:r>
            <a:r>
              <a:rPr lang="en-US" sz="1800" b="0" dirty="0"/>
              <a:t> </a:t>
            </a:r>
            <a:r>
              <a:rPr lang="en-US" sz="1800" b="0" dirty="0" err="1"/>
              <a:t>Penjualan</a:t>
            </a:r>
            <a:r>
              <a:rPr lang="en-US" sz="1800" b="0" dirty="0"/>
              <a:t> BBM, BBG, </a:t>
            </a:r>
            <a:r>
              <a:rPr lang="en-US" sz="1800" b="0" dirty="0" err="1"/>
              <a:t>dan</a:t>
            </a:r>
            <a:r>
              <a:rPr lang="en-US" sz="1800" b="0" dirty="0"/>
              <a:t> </a:t>
            </a:r>
            <a:r>
              <a:rPr lang="en-US" sz="1800" b="0" dirty="0" err="1"/>
              <a:t>Pelumas</a:t>
            </a:r>
            <a:endParaRPr lang="en-US" sz="1800" b="0" dirty="0"/>
          </a:p>
        </p:txBody>
      </p:sp>
      <p:graphicFrame>
        <p:nvGraphicFramePr>
          <p:cNvPr id="3" name="Content Placeholder 4">
            <a:extLst>
              <a:ext uri="{FF2B5EF4-FFF2-40B4-BE49-F238E27FC236}">
                <a16:creationId xmlns:a16="http://schemas.microsoft.com/office/drawing/2014/main" id="{9A2CCA52-94D9-48B5-B693-A402142D188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0346667"/>
              </p:ext>
            </p:extLst>
          </p:nvPr>
        </p:nvGraphicFramePr>
        <p:xfrm>
          <a:off x="2438400" y="915986"/>
          <a:ext cx="6781800" cy="2513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3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53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99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baseline="0" dirty="0">
                          <a:latin typeface="+mj-lt"/>
                        </a:rPr>
                        <a:t>TARIF </a:t>
                      </a:r>
                      <a:r>
                        <a:rPr lang="en-US" sz="1800" baseline="0" dirty="0" err="1">
                          <a:latin typeface="+mj-lt"/>
                        </a:rPr>
                        <a:t>PPh</a:t>
                      </a:r>
                      <a:r>
                        <a:rPr lang="en-US" sz="1800" baseline="0" dirty="0">
                          <a:latin typeface="+mj-lt"/>
                        </a:rPr>
                        <a:t> PASAL 22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T="45719" marB="45719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6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/>
                        <a:t>Keterangan</a:t>
                      </a:r>
                      <a:endParaRPr lang="en-US" sz="1600" b="1" dirty="0"/>
                    </a:p>
                  </a:txBody>
                  <a:tcPr marT="45719" marB="45719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/>
                        <a:t>Tarif</a:t>
                      </a:r>
                      <a:r>
                        <a:rPr lang="en-US" sz="1600" b="1" dirty="0"/>
                        <a:t> SPBU</a:t>
                      </a:r>
                      <a:r>
                        <a:rPr lang="en-US" sz="1600" b="1" baseline="0" dirty="0"/>
                        <a:t> </a:t>
                      </a:r>
                      <a:r>
                        <a:rPr lang="en-US" sz="1600" b="1" baseline="0" dirty="0" err="1"/>
                        <a:t>Pertamina</a:t>
                      </a:r>
                      <a:endParaRPr lang="en-US" sz="1600" b="1" dirty="0"/>
                    </a:p>
                  </a:txBody>
                  <a:tcPr marT="45719" marB="45719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/>
                        <a:t>Tarif</a:t>
                      </a:r>
                      <a:r>
                        <a:rPr lang="en-US" sz="1600" b="1" dirty="0"/>
                        <a:t> SPBU </a:t>
                      </a:r>
                      <a:r>
                        <a:rPr lang="en-US" sz="1600" b="1" dirty="0" err="1"/>
                        <a:t>Bukan</a:t>
                      </a:r>
                      <a:r>
                        <a:rPr lang="en-US" sz="1600" b="1" baseline="0" dirty="0"/>
                        <a:t> </a:t>
                      </a:r>
                      <a:r>
                        <a:rPr lang="en-US" sz="1600" b="1" baseline="0" dirty="0" err="1"/>
                        <a:t>Pertamina</a:t>
                      </a:r>
                      <a:r>
                        <a:rPr lang="en-US" sz="1600" b="1" baseline="0" dirty="0"/>
                        <a:t> </a:t>
                      </a:r>
                      <a:r>
                        <a:rPr lang="en-US" sz="1600" b="1" baseline="0" dirty="0" err="1"/>
                        <a:t>dan</a:t>
                      </a:r>
                      <a:r>
                        <a:rPr lang="en-US" sz="1600" b="1" baseline="0" dirty="0"/>
                        <a:t> Non SPBU</a:t>
                      </a:r>
                      <a:endParaRPr lang="en-US" sz="1600" b="1" dirty="0"/>
                    </a:p>
                  </a:txBody>
                  <a:tcPr marT="45719" marB="45719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66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+mj-lt"/>
                        </a:rPr>
                        <a:t>Bahan</a:t>
                      </a:r>
                      <a:r>
                        <a:rPr lang="en-US" sz="1600" baseline="0" dirty="0">
                          <a:latin typeface="+mj-lt"/>
                        </a:rPr>
                        <a:t> </a:t>
                      </a:r>
                      <a:r>
                        <a:rPr lang="en-US" sz="1600" baseline="0" dirty="0" err="1">
                          <a:latin typeface="+mj-lt"/>
                        </a:rPr>
                        <a:t>Bakar</a:t>
                      </a:r>
                      <a:r>
                        <a:rPr lang="en-US" sz="1600" baseline="0" dirty="0">
                          <a:latin typeface="+mj-lt"/>
                        </a:rPr>
                        <a:t> </a:t>
                      </a:r>
                      <a:r>
                        <a:rPr lang="en-US" sz="1600" baseline="0" dirty="0" err="1">
                          <a:latin typeface="+mj-lt"/>
                        </a:rPr>
                        <a:t>Minyak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j-lt"/>
                        </a:rPr>
                        <a:t>=</a:t>
                      </a:r>
                      <a:r>
                        <a:rPr lang="en-US" sz="1600" baseline="0" dirty="0">
                          <a:latin typeface="+mj-lt"/>
                        </a:rPr>
                        <a:t> 0.25 % X </a:t>
                      </a:r>
                      <a:r>
                        <a:rPr lang="en-US" sz="1600" baseline="0" dirty="0" err="1">
                          <a:latin typeface="+mj-lt"/>
                        </a:rPr>
                        <a:t>penjualan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600" baseline="0" dirty="0">
                          <a:latin typeface="+mj-lt"/>
                        </a:rPr>
                        <a:t>=0.3% X </a:t>
                      </a:r>
                      <a:r>
                        <a:rPr lang="en-US" sz="1600" baseline="0" dirty="0" err="1">
                          <a:latin typeface="+mj-lt"/>
                        </a:rPr>
                        <a:t>Penjualan</a:t>
                      </a:r>
                      <a:endParaRPr lang="en-US" sz="1600" baseline="0" dirty="0">
                        <a:latin typeface="+mj-lt"/>
                      </a:endParaRPr>
                    </a:p>
                  </a:txBody>
                  <a:tcPr marT="45719" marB="4571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19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j-lt"/>
                        </a:rPr>
                        <a:t>Gas</a:t>
                      </a:r>
                    </a:p>
                  </a:txBody>
                  <a:tcPr marT="45719" marB="45719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>
                          <a:latin typeface="+mj-lt"/>
                        </a:rPr>
                        <a:t>=0.3% X </a:t>
                      </a:r>
                      <a:r>
                        <a:rPr lang="en-US" sz="1600" baseline="0" dirty="0" err="1">
                          <a:latin typeface="+mj-lt"/>
                        </a:rPr>
                        <a:t>Penjualan</a:t>
                      </a:r>
                      <a:endParaRPr lang="en-US" sz="1600" baseline="0" dirty="0">
                        <a:latin typeface="+mj-lt"/>
                      </a:endParaRPr>
                    </a:p>
                  </a:txBody>
                  <a:tcPr marT="45719" marB="45719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>
                          <a:latin typeface="+mj-lt"/>
                        </a:rPr>
                        <a:t>Pelumas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T="45719" marB="45719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>
                          <a:latin typeface="+mj-lt"/>
                        </a:rPr>
                        <a:t>=0.3% X </a:t>
                      </a:r>
                      <a:r>
                        <a:rPr lang="en-US" sz="1600" baseline="0" dirty="0" err="1">
                          <a:latin typeface="+mj-lt"/>
                        </a:rPr>
                        <a:t>Penjualan</a:t>
                      </a:r>
                      <a:endParaRPr lang="en-US" sz="1600" baseline="0" dirty="0">
                        <a:latin typeface="+mj-lt"/>
                      </a:endParaRPr>
                    </a:p>
                  </a:txBody>
                  <a:tcPr marT="45719" marB="45719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8077200" y="3274325"/>
            <a:ext cx="2438400" cy="6858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>
                <a:solidFill>
                  <a:schemeClr val="bg1"/>
                </a:solidFill>
              </a:rPr>
              <a:t>Kepada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Penyalur</a:t>
            </a:r>
            <a:r>
              <a:rPr lang="en-US" sz="1600" b="1" dirty="0">
                <a:solidFill>
                  <a:schemeClr val="bg1"/>
                </a:solidFill>
              </a:rPr>
              <a:t>/</a:t>
            </a:r>
            <a:r>
              <a:rPr lang="en-US" sz="1600" b="1" dirty="0" err="1">
                <a:solidFill>
                  <a:schemeClr val="bg1"/>
                </a:solidFill>
              </a:rPr>
              <a:t>Agen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sifatnya</a:t>
            </a:r>
            <a:r>
              <a:rPr lang="en-US" sz="1600" b="1" dirty="0">
                <a:solidFill>
                  <a:schemeClr val="bg1"/>
                </a:solidFill>
              </a:rPr>
              <a:t> Final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B862235-D0AA-46EC-A167-DDA958358B5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2717300"/>
              </p:ext>
            </p:extLst>
          </p:nvPr>
        </p:nvGraphicFramePr>
        <p:xfrm>
          <a:off x="2458872" y="4417893"/>
          <a:ext cx="6858000" cy="1716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55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124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0084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aseline="0" dirty="0">
                          <a:latin typeface="+mj-lt"/>
                        </a:rPr>
                        <a:t>TARIF </a:t>
                      </a:r>
                      <a:r>
                        <a:rPr lang="en-US" sz="1800" baseline="0" dirty="0" err="1">
                          <a:latin typeface="+mj-lt"/>
                        </a:rPr>
                        <a:t>PPh</a:t>
                      </a:r>
                      <a:r>
                        <a:rPr lang="en-US" sz="1800" baseline="0" dirty="0">
                          <a:latin typeface="+mj-lt"/>
                        </a:rPr>
                        <a:t> PASAL 22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T="45726" marB="45726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145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/>
                        <a:t>Keterangan</a:t>
                      </a:r>
                      <a:endParaRPr lang="en-US" sz="1600" b="1" dirty="0"/>
                    </a:p>
                  </a:txBody>
                  <a:tcPr marT="45726" marB="45726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/>
                        <a:t>Tarif</a:t>
                      </a:r>
                      <a:endParaRPr lang="en-US" sz="1600" b="1" dirty="0"/>
                    </a:p>
                  </a:txBody>
                  <a:tcPr marT="45726" marB="45726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892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latin typeface="+mj-lt"/>
                        </a:rPr>
                        <a:t>Kehutanan</a:t>
                      </a:r>
                      <a:r>
                        <a:rPr lang="en-US" sz="1600" dirty="0">
                          <a:latin typeface="+mj-lt"/>
                        </a:rPr>
                        <a:t>,</a:t>
                      </a:r>
                      <a:r>
                        <a:rPr lang="en-US" sz="1600" baseline="0" dirty="0">
                          <a:latin typeface="+mj-lt"/>
                        </a:rPr>
                        <a:t> Perkebunan, </a:t>
                      </a:r>
                      <a:r>
                        <a:rPr lang="en-US" sz="1600" baseline="0" dirty="0" err="1">
                          <a:latin typeface="+mj-lt"/>
                        </a:rPr>
                        <a:t>Pertanian</a:t>
                      </a:r>
                      <a:r>
                        <a:rPr lang="en-US" sz="1600" baseline="0" dirty="0">
                          <a:latin typeface="+mj-lt"/>
                        </a:rPr>
                        <a:t>, </a:t>
                      </a:r>
                      <a:r>
                        <a:rPr lang="en-US" sz="1600" baseline="0" dirty="0" err="1">
                          <a:latin typeface="+mj-lt"/>
                        </a:rPr>
                        <a:t>Perikanan</a:t>
                      </a:r>
                      <a:r>
                        <a:rPr lang="en-US" sz="1600" baseline="0" dirty="0">
                          <a:latin typeface="+mj-lt"/>
                        </a:rPr>
                        <a:t>, </a:t>
                      </a:r>
                      <a:r>
                        <a:rPr lang="en-US" sz="1600" baseline="0" dirty="0" err="1">
                          <a:latin typeface="+mj-lt"/>
                        </a:rPr>
                        <a:t>dan</a:t>
                      </a:r>
                      <a:r>
                        <a:rPr lang="en-US" sz="1600" baseline="0" dirty="0">
                          <a:latin typeface="+mj-lt"/>
                        </a:rPr>
                        <a:t> </a:t>
                      </a:r>
                      <a:r>
                        <a:rPr lang="en-US" sz="1600" baseline="0" dirty="0" err="1">
                          <a:latin typeface="+mj-lt"/>
                        </a:rPr>
                        <a:t>Peternakan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+mj-lt"/>
                        </a:rPr>
                        <a:t>= 0.25 % x </a:t>
                      </a:r>
                      <a:r>
                        <a:rPr lang="en-US" sz="1600" dirty="0" err="1">
                          <a:latin typeface="+mj-lt"/>
                        </a:rPr>
                        <a:t>Harga</a:t>
                      </a:r>
                      <a:r>
                        <a:rPr lang="en-US" sz="1600" baseline="0" dirty="0">
                          <a:latin typeface="+mj-lt"/>
                        </a:rPr>
                        <a:t> </a:t>
                      </a:r>
                      <a:r>
                        <a:rPr lang="en-US" sz="1600" baseline="0" dirty="0" err="1">
                          <a:latin typeface="+mj-lt"/>
                        </a:rPr>
                        <a:t>pembelian</a:t>
                      </a:r>
                      <a:r>
                        <a:rPr lang="en-US" sz="1600" baseline="0" dirty="0">
                          <a:latin typeface="+mj-lt"/>
                        </a:rPr>
                        <a:t> (Excl PPN)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179438" y="3581968"/>
            <a:ext cx="6373761" cy="6835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sz="3600" b="1" kern="1200" cap="none" spc="5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0" dirty="0" err="1">
                <a:solidFill>
                  <a:schemeClr val="bg1"/>
                </a:solidFill>
              </a:rPr>
              <a:t>PPh</a:t>
            </a:r>
            <a:r>
              <a:rPr lang="en-US" sz="1800" b="0" dirty="0">
                <a:solidFill>
                  <a:schemeClr val="bg1"/>
                </a:solidFill>
              </a:rPr>
              <a:t> </a:t>
            </a:r>
            <a:r>
              <a:rPr lang="en-US" sz="1800" b="0" dirty="0" err="1">
                <a:solidFill>
                  <a:schemeClr val="bg1"/>
                </a:solidFill>
              </a:rPr>
              <a:t>Pasal</a:t>
            </a:r>
            <a:r>
              <a:rPr lang="en-US" sz="1800" b="0" dirty="0">
                <a:solidFill>
                  <a:schemeClr val="bg1"/>
                </a:solidFill>
              </a:rPr>
              <a:t> 22 </a:t>
            </a:r>
            <a:r>
              <a:rPr lang="en-US" sz="1800" b="0" dirty="0" err="1">
                <a:solidFill>
                  <a:schemeClr val="bg1"/>
                </a:solidFill>
              </a:rPr>
              <a:t>atas</a:t>
            </a:r>
            <a:r>
              <a:rPr lang="en-US" sz="1800" b="0" dirty="0">
                <a:solidFill>
                  <a:schemeClr val="bg1"/>
                </a:solidFill>
              </a:rPr>
              <a:t> Perkebunan, </a:t>
            </a:r>
            <a:r>
              <a:rPr lang="en-US" sz="1800" b="0" dirty="0" err="1">
                <a:solidFill>
                  <a:schemeClr val="bg1"/>
                </a:solidFill>
              </a:rPr>
              <a:t>Pertaniaan</a:t>
            </a:r>
            <a:r>
              <a:rPr lang="en-US" sz="1800" b="0" dirty="0">
                <a:solidFill>
                  <a:schemeClr val="bg1"/>
                </a:solidFill>
              </a:rPr>
              <a:t>, </a:t>
            </a:r>
            <a:r>
              <a:rPr lang="en-US" sz="1800" b="0" dirty="0" err="1">
                <a:solidFill>
                  <a:schemeClr val="bg1"/>
                </a:solidFill>
              </a:rPr>
              <a:t>Perikanan</a:t>
            </a:r>
            <a:r>
              <a:rPr lang="en-US" sz="1800" b="0" dirty="0">
                <a:solidFill>
                  <a:schemeClr val="bg1"/>
                </a:solidFill>
              </a:rPr>
              <a:t> </a:t>
            </a:r>
            <a:r>
              <a:rPr lang="en-US" sz="1800" b="0" dirty="0" err="1">
                <a:solidFill>
                  <a:schemeClr val="bg1"/>
                </a:solidFill>
              </a:rPr>
              <a:t>dll</a:t>
            </a:r>
            <a:r>
              <a:rPr lang="en-US" sz="1800" b="0" dirty="0">
                <a:solidFill>
                  <a:schemeClr val="bg1"/>
                </a:solidFill>
              </a:rPr>
              <a:t>, yang </a:t>
            </a:r>
            <a:r>
              <a:rPr lang="en-US" sz="1800" b="0" dirty="0" err="1">
                <a:solidFill>
                  <a:schemeClr val="bg1"/>
                </a:solidFill>
              </a:rPr>
              <a:t>belum</a:t>
            </a:r>
            <a:r>
              <a:rPr lang="en-US" sz="1800" b="0" dirty="0">
                <a:solidFill>
                  <a:schemeClr val="bg1"/>
                </a:solidFill>
              </a:rPr>
              <a:t> </a:t>
            </a:r>
            <a:r>
              <a:rPr lang="en-US" sz="1800" b="0" dirty="0" err="1">
                <a:solidFill>
                  <a:schemeClr val="bg1"/>
                </a:solidFill>
              </a:rPr>
              <a:t>melalui</a:t>
            </a:r>
            <a:r>
              <a:rPr lang="en-US" sz="1800" b="0" dirty="0">
                <a:solidFill>
                  <a:schemeClr val="bg1"/>
                </a:solidFill>
              </a:rPr>
              <a:t> proses </a:t>
            </a:r>
            <a:r>
              <a:rPr lang="en-US" sz="1800" b="0" dirty="0" err="1">
                <a:solidFill>
                  <a:schemeClr val="bg1"/>
                </a:solidFill>
              </a:rPr>
              <a:t>Industri</a:t>
            </a:r>
            <a:r>
              <a:rPr lang="en-US" sz="1800" b="0" dirty="0">
                <a:solidFill>
                  <a:schemeClr val="bg1"/>
                </a:solidFill>
              </a:rPr>
              <a:t> </a:t>
            </a:r>
            <a:r>
              <a:rPr lang="en-US" sz="1800" b="0" dirty="0" err="1">
                <a:solidFill>
                  <a:schemeClr val="bg1"/>
                </a:solidFill>
              </a:rPr>
              <a:t>manufaktur</a:t>
            </a:r>
            <a:r>
              <a:rPr lang="en-US" sz="1800" b="0" dirty="0">
                <a:solidFill>
                  <a:schemeClr val="bg1"/>
                </a:solidFill>
              </a:rPr>
              <a:t> </a:t>
            </a:r>
            <a:r>
              <a:rPr lang="en-US" sz="1800" b="0" dirty="0" err="1">
                <a:solidFill>
                  <a:schemeClr val="bg1"/>
                </a:solidFill>
              </a:rPr>
              <a:t>oleh</a:t>
            </a:r>
            <a:r>
              <a:rPr lang="en-US" sz="1800" b="0" dirty="0">
                <a:solidFill>
                  <a:schemeClr val="bg1"/>
                </a:solidFill>
              </a:rPr>
              <a:t> </a:t>
            </a:r>
            <a:r>
              <a:rPr lang="en-US" sz="1800" b="0" dirty="0" err="1">
                <a:solidFill>
                  <a:schemeClr val="bg1"/>
                </a:solidFill>
              </a:rPr>
              <a:t>industri</a:t>
            </a:r>
            <a:r>
              <a:rPr lang="en-US" sz="1800" b="0" dirty="0">
                <a:solidFill>
                  <a:schemeClr val="bg1"/>
                </a:solidFill>
              </a:rPr>
              <a:t> </a:t>
            </a:r>
            <a:r>
              <a:rPr lang="en-US" sz="1800" b="0" dirty="0" err="1">
                <a:solidFill>
                  <a:schemeClr val="bg1"/>
                </a:solidFill>
              </a:rPr>
              <a:t>atau</a:t>
            </a:r>
            <a:r>
              <a:rPr lang="en-US" sz="1800" b="0" dirty="0">
                <a:solidFill>
                  <a:schemeClr val="bg1"/>
                </a:solidFill>
              </a:rPr>
              <a:t> </a:t>
            </a:r>
            <a:r>
              <a:rPr lang="en-US" sz="1800" b="0" dirty="0" err="1">
                <a:solidFill>
                  <a:schemeClr val="bg1"/>
                </a:solidFill>
              </a:rPr>
              <a:t>eksportir</a:t>
            </a:r>
            <a:endParaRPr lang="en-US" sz="1800" b="0" dirty="0">
              <a:solidFill>
                <a:schemeClr val="bg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362200" y="6172200"/>
            <a:ext cx="6934200" cy="5334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>
                <a:solidFill>
                  <a:schemeClr val="bg1"/>
                </a:solidFill>
              </a:rPr>
              <a:t>Persyaratannya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jumlah</a:t>
            </a:r>
            <a:r>
              <a:rPr lang="en-US" sz="1600" b="1" dirty="0">
                <a:solidFill>
                  <a:schemeClr val="bg1"/>
                </a:solidFill>
              </a:rPr>
              <a:t> paling </a:t>
            </a:r>
            <a:r>
              <a:rPr lang="en-US" sz="1600" b="1" dirty="0" err="1">
                <a:solidFill>
                  <a:schemeClr val="bg1"/>
                </a:solidFill>
              </a:rPr>
              <a:t>banyak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Rp</a:t>
            </a:r>
            <a:r>
              <a:rPr lang="en-US" sz="1600" b="1" dirty="0">
                <a:solidFill>
                  <a:schemeClr val="bg1"/>
                </a:solidFill>
              </a:rPr>
              <a:t> 20.000.000 </a:t>
            </a:r>
            <a:r>
              <a:rPr lang="en-US" sz="1600" b="1" dirty="0" err="1">
                <a:solidFill>
                  <a:schemeClr val="bg1"/>
                </a:solidFill>
              </a:rPr>
              <a:t>tidak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termasuk</a:t>
            </a:r>
            <a:r>
              <a:rPr lang="en-US" sz="1600" b="1" dirty="0">
                <a:solidFill>
                  <a:schemeClr val="bg1"/>
                </a:solidFill>
              </a:rPr>
              <a:t> PPN </a:t>
            </a:r>
            <a:r>
              <a:rPr lang="en-US" sz="1600" b="1" dirty="0" err="1">
                <a:solidFill>
                  <a:schemeClr val="bg1"/>
                </a:solidFill>
              </a:rPr>
              <a:t>dalam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satu</a:t>
            </a:r>
            <a:r>
              <a:rPr lang="en-US" sz="1600" b="1" dirty="0">
                <a:solidFill>
                  <a:schemeClr val="bg1"/>
                </a:solidFill>
              </a:rPr>
              <a:t> masa </a:t>
            </a:r>
            <a:r>
              <a:rPr lang="en-US" sz="1600" b="1" dirty="0" err="1">
                <a:solidFill>
                  <a:schemeClr val="bg1"/>
                </a:solidFill>
              </a:rPr>
              <a:t>pajak</a:t>
            </a:r>
            <a:endParaRPr 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802761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718</TotalTime>
  <Words>1626</Words>
  <Application>Microsoft Macintosh PowerPoint</Application>
  <PresentationFormat>Widescreen</PresentationFormat>
  <Paragraphs>270</Paragraphs>
  <Slides>21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Times New Roman</vt:lpstr>
      <vt:lpstr>Trebuchet MS</vt:lpstr>
      <vt:lpstr>Tw Cen MT</vt:lpstr>
      <vt:lpstr>Wingdings 2</vt:lpstr>
      <vt:lpstr>Thatch</vt:lpstr>
      <vt:lpstr>PAJAK PENGHASILAN PASAL 22</vt:lpstr>
      <vt:lpstr>PowerPoint Presentation</vt:lpstr>
      <vt:lpstr>PowerPoint Presentation</vt:lpstr>
      <vt:lpstr>PPH PASAL 22</vt:lpstr>
      <vt:lpstr>PPH PASAL 22</vt:lpstr>
      <vt:lpstr>PPH PASAL 22</vt:lpstr>
      <vt:lpstr>PPh Pasal 22 atas Impor Barang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Jangka Waktu Penyetoran dan Pelaporan PPh Pasal 22</vt:lpstr>
      <vt:lpstr>PENGECUALIAN PEMUNGUTAN PPH PASAL 22</vt:lpstr>
      <vt:lpstr>PowerPoint Presentation</vt:lpstr>
      <vt:lpstr>Saat Terutang Dan Pelunasan PPh Pasal 22</vt:lpstr>
      <vt:lpstr>PowerPoint Presentation</vt:lpstr>
      <vt:lpstr>PowerPoint Presentation</vt:lpstr>
      <vt:lpstr>PowerPoint Presentation</vt:lpstr>
      <vt:lpstr>PowerPoint Presentation</vt:lpstr>
      <vt:lpstr>TERIMA 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PPH PENGHASILAN PASAL 22</dc:title>
  <dc:creator>pembuk</dc:creator>
  <cp:lastModifiedBy>29116506 Indra Zulhijayanto</cp:lastModifiedBy>
  <cp:revision>95</cp:revision>
  <dcterms:created xsi:type="dcterms:W3CDTF">2015-05-15T03:31:24Z</dcterms:created>
  <dcterms:modified xsi:type="dcterms:W3CDTF">2020-06-24T02:21:12Z</dcterms:modified>
</cp:coreProperties>
</file>