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80" r:id="rId3"/>
    <p:sldId id="282" r:id="rId4"/>
    <p:sldId id="283" r:id="rId5"/>
    <p:sldId id="284" r:id="rId6"/>
    <p:sldId id="272" r:id="rId7"/>
    <p:sldId id="281" r:id="rId8"/>
    <p:sldId id="274" r:id="rId9"/>
    <p:sldId id="275" r:id="rId10"/>
    <p:sldId id="277"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94" autoAdjust="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6/24/2020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6/24/2020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9C971FF-EF28-4195-A575-329446EFAA55}" type="slidenum">
              <a:rPr lang="id-ID" smtClean="0"/>
              <a:t>1</a:t>
            </a:fld>
            <a:endParaRPr lang="id-ID"/>
          </a:p>
        </p:txBody>
      </p:sp>
    </p:spTree>
    <p:extLst>
      <p:ext uri="{BB962C8B-B14F-4D97-AF65-F5344CB8AC3E}">
        <p14:creationId xmlns:p14="http://schemas.microsoft.com/office/powerpoint/2010/main" val="138553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Materi Pertemuan ke-11 AKP</a:t>
            </a:r>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Materi Pertemuan ke-11 AKP</a:t>
            </a:r>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Materi Pertemuan ke-11 AKP</a:t>
            </a:r>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smtClean="0"/>
              <a:t>Materi Pertemuan ke-11 AKP</a:t>
            </a:r>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smtClean="0"/>
              <a:t>Materi Pertemuan ke-11 AKP</a:t>
            </a:r>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Materi Pertemuan ke-11 AKP</a:t>
            </a:r>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smtClean="0"/>
              <a:t>Materi Pertemuan ke-11 AKP</a:t>
            </a:r>
            <a:endParaRPr dirty="0"/>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Materi Pertemuan ke-11 AKP</a:t>
            </a:r>
            <a:endParaRPr dirty="0"/>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Materi Pertemuan ke-11 AKP</a:t>
            </a:r>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Materi Pertemuan ke-11 AKP</a:t>
            </a:r>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smtClean="0"/>
              <a:t>Materi Pertemuan ke-11 AKP</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28" y="2341761"/>
            <a:ext cx="4526842" cy="4543623"/>
          </a:xfrm>
          <a:prstGeom prst="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2080625" y="44624"/>
            <a:ext cx="8766315" cy="2592288"/>
          </a:xfrm>
          <a:prstGeom prst="horizontalScroll">
            <a:avLst/>
          </a:prstGeom>
          <a:solidFill>
            <a:schemeClr val="dk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smtClean="0">
                <a:ln w="635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a:t>
            </a:r>
            <a:r>
              <a:rPr lang="id-ID" sz="2800" b="1" dirty="0" smtClean="0">
                <a:ln w="635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ENGEMBANGAN KARIER PEGAWAI</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957" y="3556734"/>
            <a:ext cx="373006" cy="438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0" name="Straight Connector 9"/>
          <p:cNvCxnSpPr/>
          <p:nvPr/>
        </p:nvCxnSpPr>
        <p:spPr>
          <a:xfrm>
            <a:off x="7508194" y="3494752"/>
            <a:ext cx="10880" cy="21772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958508" y="4083873"/>
            <a:ext cx="3421623" cy="18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29926" y="2905509"/>
            <a:ext cx="3417013" cy="757130"/>
          </a:xfrm>
          <a:prstGeom prst="rect">
            <a:avLst/>
          </a:prstGeom>
          <a:noFill/>
        </p:spPr>
        <p:txBody>
          <a:bodyPr wrap="square" rtlCol="0">
            <a:spAutoFit/>
          </a:bodyPr>
          <a:lstStyle/>
          <a:p>
            <a:pPr>
              <a:lnSpc>
                <a:spcPct val="90000"/>
              </a:lnSpc>
            </a:pPr>
            <a:r>
              <a:rPr lang="id-ID" sz="2400" b="1" dirty="0" smtClean="0"/>
              <a:t>Disampaikan Pada Pertemuan ke-11</a:t>
            </a:r>
            <a:endParaRPr lang="en-US" sz="2400" b="1" dirty="0"/>
          </a:p>
        </p:txBody>
      </p:sp>
      <p:sp>
        <p:nvSpPr>
          <p:cNvPr id="17" name="TextBox 16"/>
          <p:cNvSpPr txBox="1"/>
          <p:nvPr/>
        </p:nvSpPr>
        <p:spPr>
          <a:xfrm>
            <a:off x="7532882" y="4159427"/>
            <a:ext cx="3890121" cy="341632"/>
          </a:xfrm>
          <a:prstGeom prst="rect">
            <a:avLst/>
          </a:prstGeom>
          <a:noFill/>
        </p:spPr>
        <p:txBody>
          <a:bodyPr wrap="square" rtlCol="0">
            <a:spAutoFit/>
          </a:bodyPr>
          <a:lstStyle/>
          <a:p>
            <a:pPr algn="ctr">
              <a:lnSpc>
                <a:spcPct val="90000"/>
              </a:lnSpc>
            </a:pPr>
            <a:r>
              <a:rPr lang="id-ID" b="1" dirty="0" smtClean="0"/>
              <a:t>Oleh : Tatik Rohmawati, S.IP.,M.Si</a:t>
            </a:r>
            <a:endParaRPr lang="en-US" b="1" dirty="0"/>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7929" y="3456004"/>
            <a:ext cx="1068684" cy="627868"/>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868" y="-171400"/>
            <a:ext cx="6624736" cy="24263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9400"/>
            <a:ext cx="7992888" cy="46959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3214092" y="3501008"/>
            <a:ext cx="6912768" cy="2123658"/>
          </a:xfrm>
          <a:prstGeom prst="rect">
            <a:avLst/>
          </a:prstGeom>
          <a:noFill/>
        </p:spPr>
        <p:txBody>
          <a:bodyPr wrap="square" rtlCol="0">
            <a:spAutoFit/>
          </a:bodyPr>
          <a:lstStyle/>
          <a:p>
            <a:pPr marL="45720" algn="ctr"/>
            <a:r>
              <a:rPr lang="en-US" sz="6600" b="1" dirty="0"/>
              <a:t>Thank </a:t>
            </a:r>
            <a:r>
              <a:rPr lang="en-US" sz="6600" b="1" dirty="0" smtClean="0"/>
              <a:t>You</a:t>
            </a:r>
            <a:endParaRPr lang="en-US" sz="6600" b="1" dirty="0"/>
          </a:p>
          <a:p>
            <a:pPr marL="45720" algn="ctr"/>
            <a:r>
              <a:rPr lang="id-ID" sz="6600" b="1" dirty="0" smtClean="0"/>
              <a:t>And Hamdalah</a:t>
            </a:r>
            <a:endParaRPr lang="en-US" sz="6600" b="1" dirty="0"/>
          </a:p>
        </p:txBody>
      </p:sp>
    </p:spTree>
    <p:extLst>
      <p:ext uri="{BB962C8B-B14F-4D97-AF65-F5344CB8AC3E}">
        <p14:creationId xmlns:p14="http://schemas.microsoft.com/office/powerpoint/2010/main" val="261114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33772" y="2143689"/>
            <a:ext cx="3240360" cy="2592288"/>
          </a:xfrm>
          <a:prstGeom prst="verticalScroll">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31750"/>
          </a:effectLst>
        </p:spPr>
        <p:style>
          <a:lnRef idx="0">
            <a:scrgbClr r="0" g="0" b="0"/>
          </a:lnRef>
          <a:fillRef idx="0">
            <a:scrgbClr r="0" g="0" b="0"/>
          </a:fillRef>
          <a:effectRef idx="0">
            <a:scrgbClr r="0" g="0" b="0"/>
          </a:effectRef>
          <a:fontRef idx="minor">
            <a:schemeClr val="lt1"/>
          </a:fontRef>
        </p:style>
        <p:txBody>
          <a:bodyPr rtlCol="0" anchor="ctr"/>
          <a:lstStyle/>
          <a:p>
            <a:pPr algn="ctr"/>
            <a:r>
              <a:rPr lang="id-ID" sz="2400" b="1" dirty="0" smtClean="0"/>
              <a:t>Pengembangan Karier</a:t>
            </a:r>
            <a:endParaRPr lang="en-US" sz="2400" b="1" dirty="0"/>
          </a:p>
        </p:txBody>
      </p:sp>
      <p:sp>
        <p:nvSpPr>
          <p:cNvPr id="6" name="Line Callout 2 5"/>
          <p:cNvSpPr/>
          <p:nvPr/>
        </p:nvSpPr>
        <p:spPr>
          <a:xfrm>
            <a:off x="5302324" y="2564904"/>
            <a:ext cx="6192688" cy="1512168"/>
          </a:xfrm>
          <a:prstGeom prst="borderCallout2">
            <a:avLst/>
          </a:prstGeom>
          <a:solidFill>
            <a:schemeClr val="accent6">
              <a:lumMod val="40000"/>
              <a:lumOff val="60000"/>
              <a:alpha val="50000"/>
            </a:schemeClr>
          </a:solidFill>
          <a:ln>
            <a:noFill/>
          </a:ln>
          <a:effectLst>
            <a:outerShdw blurRad="76200" dir="18900000" sy="23000" kx="-1200000" algn="b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nSpc>
                <a:spcPct val="90000"/>
              </a:lnSpc>
            </a:pPr>
            <a:r>
              <a:rPr lang="id-ID" sz="2400" dirty="0" smtClean="0">
                <a:solidFill>
                  <a:schemeClr val="tx2"/>
                </a:solidFill>
              </a:rPr>
              <a:t>Proses pelaksanaan (implementasi) perencanaan karier.</a:t>
            </a:r>
            <a:endParaRPr lang="en-US" sz="2400" dirty="0">
              <a:ln>
                <a:solidFill>
                  <a:schemeClr val="tx2"/>
                </a:solidFill>
              </a:ln>
              <a:solidFill>
                <a:schemeClr val="tx2"/>
              </a:solidFill>
            </a:endParaRPr>
          </a:p>
        </p:txBody>
      </p:sp>
      <p:cxnSp>
        <p:nvCxnSpPr>
          <p:cNvPr id="8" name="Elbow Connector 7"/>
          <p:cNvCxnSpPr>
            <a:endCxn id="6" idx="2"/>
          </p:cNvCxnSpPr>
          <p:nvPr/>
        </p:nvCxnSpPr>
        <p:spPr>
          <a:xfrm flipV="1">
            <a:off x="3214092" y="3320988"/>
            <a:ext cx="2088232" cy="18002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70076" y="460950"/>
            <a:ext cx="7848872" cy="480131"/>
          </a:xfrm>
          <a:prstGeom prst="rect">
            <a:avLst/>
          </a:prstGeom>
          <a:noFill/>
        </p:spPr>
        <p:txBody>
          <a:bodyPr wrap="square" rtlCol="0">
            <a:spAutoFit/>
          </a:bodyPr>
          <a:lstStyle/>
          <a:p>
            <a:pPr algn="ctr">
              <a:lnSpc>
                <a:spcPct val="90000"/>
              </a:lnSpc>
            </a:pPr>
            <a:r>
              <a:rPr lang="id-ID" sz="2800" b="1" dirty="0" smtClean="0"/>
              <a:t>DEFINISI PENGEMBANGAN KARIER</a:t>
            </a:r>
            <a:endParaRPr lang="en-US" sz="2800" b="1" dirty="0"/>
          </a:p>
        </p:txBody>
      </p:sp>
    </p:spTree>
    <p:extLst>
      <p:ext uri="{BB962C8B-B14F-4D97-AF65-F5344CB8AC3E}">
        <p14:creationId xmlns:p14="http://schemas.microsoft.com/office/powerpoint/2010/main" val="2041752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33772" y="2143689"/>
            <a:ext cx="3240360" cy="2592288"/>
          </a:xfrm>
          <a:prstGeom prst="verticalScroll">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31750"/>
          </a:effectLst>
        </p:spPr>
        <p:style>
          <a:lnRef idx="0">
            <a:scrgbClr r="0" g="0" b="0"/>
          </a:lnRef>
          <a:fillRef idx="0">
            <a:scrgbClr r="0" g="0" b="0"/>
          </a:fillRef>
          <a:effectRef idx="0">
            <a:scrgbClr r="0" g="0" b="0"/>
          </a:effectRef>
          <a:fontRef idx="minor">
            <a:schemeClr val="lt1"/>
          </a:fontRef>
        </p:style>
        <p:txBody>
          <a:bodyPr rtlCol="0" anchor="ctr"/>
          <a:lstStyle/>
          <a:p>
            <a:pPr algn="ctr"/>
            <a:r>
              <a:rPr lang="id-ID" sz="2400" b="1" dirty="0" smtClean="0"/>
              <a:t>Cara Pengembangan Karier</a:t>
            </a:r>
            <a:endParaRPr lang="en-US" sz="2400" b="1" dirty="0"/>
          </a:p>
        </p:txBody>
      </p:sp>
      <p:sp>
        <p:nvSpPr>
          <p:cNvPr id="6" name="Line Callout 2 5"/>
          <p:cNvSpPr/>
          <p:nvPr/>
        </p:nvSpPr>
        <p:spPr>
          <a:xfrm>
            <a:off x="5302324" y="1556792"/>
            <a:ext cx="6192688" cy="4320480"/>
          </a:xfrm>
          <a:prstGeom prst="borderCallout2">
            <a:avLst/>
          </a:prstGeom>
          <a:solidFill>
            <a:schemeClr val="accent6">
              <a:lumMod val="40000"/>
              <a:lumOff val="60000"/>
              <a:alpha val="50000"/>
            </a:schemeClr>
          </a:solidFill>
          <a:ln>
            <a:noFill/>
          </a:ln>
          <a:effectLst>
            <a:outerShdw blurRad="76200" dir="18900000" sy="23000" kx="-1200000" algn="b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nSpc>
                <a:spcPct val="90000"/>
              </a:lnSpc>
            </a:pPr>
            <a:r>
              <a:rPr lang="id-ID" sz="2400" b="1" dirty="0" smtClean="0">
                <a:solidFill>
                  <a:schemeClr val="tx2"/>
                </a:solidFill>
              </a:rPr>
              <a:t>Melalui Diklat :</a:t>
            </a:r>
          </a:p>
          <a:p>
            <a:pPr marL="457200" indent="-457200">
              <a:lnSpc>
                <a:spcPct val="90000"/>
              </a:lnSpc>
              <a:buAutoNum type="arabicPeriod"/>
            </a:pPr>
            <a:r>
              <a:rPr lang="id-ID" sz="2400" dirty="0" smtClean="0">
                <a:ln>
                  <a:solidFill>
                    <a:schemeClr val="tx2"/>
                  </a:solidFill>
                </a:ln>
                <a:solidFill>
                  <a:schemeClr val="tx2"/>
                </a:solidFill>
              </a:rPr>
              <a:t>Menyekolahkan pegawai</a:t>
            </a:r>
          </a:p>
          <a:p>
            <a:pPr marL="457200" indent="-457200">
              <a:lnSpc>
                <a:spcPct val="90000"/>
              </a:lnSpc>
              <a:buAutoNum type="arabicPeriod"/>
            </a:pPr>
            <a:r>
              <a:rPr lang="id-ID" sz="2400" dirty="0" smtClean="0">
                <a:ln>
                  <a:solidFill>
                    <a:schemeClr val="tx2"/>
                  </a:solidFill>
                </a:ln>
                <a:solidFill>
                  <a:schemeClr val="tx2"/>
                </a:solidFill>
              </a:rPr>
              <a:t>Memberi pelatihan</a:t>
            </a:r>
          </a:p>
          <a:p>
            <a:pPr marL="457200" indent="-457200">
              <a:lnSpc>
                <a:spcPct val="90000"/>
              </a:lnSpc>
              <a:buAutoNum type="arabicPeriod"/>
            </a:pPr>
            <a:r>
              <a:rPr lang="id-ID" sz="2400" dirty="0" smtClean="0">
                <a:ln>
                  <a:solidFill>
                    <a:schemeClr val="tx2"/>
                  </a:solidFill>
                </a:ln>
                <a:solidFill>
                  <a:schemeClr val="tx2"/>
                </a:solidFill>
              </a:rPr>
              <a:t>Memberi pelatihan sambil bekerja</a:t>
            </a:r>
          </a:p>
          <a:p>
            <a:pPr>
              <a:lnSpc>
                <a:spcPct val="90000"/>
              </a:lnSpc>
            </a:pPr>
            <a:r>
              <a:rPr lang="id-ID" sz="2400" dirty="0" smtClean="0">
                <a:ln>
                  <a:solidFill>
                    <a:schemeClr val="tx2"/>
                  </a:solidFill>
                </a:ln>
                <a:solidFill>
                  <a:schemeClr val="tx2"/>
                </a:solidFill>
              </a:rPr>
              <a:t>Melalui Non Diklat:</a:t>
            </a:r>
          </a:p>
          <a:p>
            <a:pPr marL="457200" indent="-457200">
              <a:lnSpc>
                <a:spcPct val="90000"/>
              </a:lnSpc>
              <a:buAutoNum type="arabicPeriod"/>
            </a:pPr>
            <a:r>
              <a:rPr lang="id-ID" sz="2400" dirty="0" smtClean="0">
                <a:ln>
                  <a:solidFill>
                    <a:schemeClr val="tx2"/>
                  </a:solidFill>
                </a:ln>
                <a:solidFill>
                  <a:schemeClr val="tx2"/>
                </a:solidFill>
              </a:rPr>
              <a:t>Memberi penghargaan kepada pegawai</a:t>
            </a:r>
          </a:p>
          <a:p>
            <a:pPr marL="457200" indent="-457200">
              <a:lnSpc>
                <a:spcPct val="90000"/>
              </a:lnSpc>
              <a:buAutoNum type="arabicPeriod"/>
            </a:pPr>
            <a:r>
              <a:rPr lang="id-ID" sz="2400" dirty="0" smtClean="0">
                <a:ln>
                  <a:solidFill>
                    <a:schemeClr val="tx2"/>
                  </a:solidFill>
                </a:ln>
                <a:solidFill>
                  <a:schemeClr val="tx2"/>
                </a:solidFill>
              </a:rPr>
              <a:t>Menghukum pegawai</a:t>
            </a:r>
          </a:p>
          <a:p>
            <a:pPr marL="457200" indent="-457200">
              <a:lnSpc>
                <a:spcPct val="90000"/>
              </a:lnSpc>
              <a:buAutoNum type="arabicPeriod"/>
            </a:pPr>
            <a:r>
              <a:rPr lang="id-ID" sz="2400" dirty="0" smtClean="0">
                <a:ln>
                  <a:solidFill>
                    <a:schemeClr val="tx2"/>
                  </a:solidFill>
                </a:ln>
                <a:solidFill>
                  <a:schemeClr val="tx2"/>
                </a:solidFill>
              </a:rPr>
              <a:t>Mempromosikan pegawai ke jabatan yang lebih tinggi</a:t>
            </a:r>
          </a:p>
          <a:p>
            <a:pPr marL="457200" indent="-457200">
              <a:lnSpc>
                <a:spcPct val="90000"/>
              </a:lnSpc>
              <a:buAutoNum type="arabicPeriod"/>
            </a:pPr>
            <a:r>
              <a:rPr lang="id-ID" sz="2400" dirty="0" smtClean="0">
                <a:ln>
                  <a:solidFill>
                    <a:schemeClr val="tx2"/>
                  </a:solidFill>
                </a:ln>
                <a:solidFill>
                  <a:schemeClr val="tx2"/>
                </a:solidFill>
              </a:rPr>
              <a:t>Motivasi pegawai ke jabatan lain yang setara dengan jabatan semula</a:t>
            </a:r>
            <a:endParaRPr lang="en-US" sz="2400" dirty="0">
              <a:ln>
                <a:solidFill>
                  <a:schemeClr val="tx2"/>
                </a:solidFill>
              </a:ln>
              <a:solidFill>
                <a:schemeClr val="tx2"/>
              </a:solidFill>
            </a:endParaRPr>
          </a:p>
        </p:txBody>
      </p:sp>
      <p:cxnSp>
        <p:nvCxnSpPr>
          <p:cNvPr id="8" name="Elbow Connector 7"/>
          <p:cNvCxnSpPr>
            <a:endCxn id="6" idx="2"/>
          </p:cNvCxnSpPr>
          <p:nvPr/>
        </p:nvCxnSpPr>
        <p:spPr>
          <a:xfrm>
            <a:off x="3214092" y="2748177"/>
            <a:ext cx="2088232" cy="968855"/>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70076" y="460950"/>
            <a:ext cx="7848872" cy="480131"/>
          </a:xfrm>
          <a:prstGeom prst="rect">
            <a:avLst/>
          </a:prstGeom>
          <a:noFill/>
        </p:spPr>
        <p:txBody>
          <a:bodyPr wrap="square" rtlCol="0">
            <a:spAutoFit/>
          </a:bodyPr>
          <a:lstStyle/>
          <a:p>
            <a:pPr algn="ctr">
              <a:lnSpc>
                <a:spcPct val="90000"/>
              </a:lnSpc>
            </a:pPr>
            <a:r>
              <a:rPr lang="id-ID" sz="2800" b="1" dirty="0" smtClean="0"/>
              <a:t>CARA PENGEMBANGAN KARIER PEGAWAI</a:t>
            </a:r>
            <a:endParaRPr lang="en-US" sz="2800" b="1" dirty="0"/>
          </a:p>
        </p:txBody>
      </p:sp>
    </p:spTree>
    <p:extLst>
      <p:ext uri="{BB962C8B-B14F-4D97-AF65-F5344CB8AC3E}">
        <p14:creationId xmlns:p14="http://schemas.microsoft.com/office/powerpoint/2010/main" val="587419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33772" y="2143689"/>
            <a:ext cx="3240360" cy="2592288"/>
          </a:xfrm>
          <a:prstGeom prst="verticalScroll">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31750"/>
          </a:effectLst>
        </p:spPr>
        <p:style>
          <a:lnRef idx="0">
            <a:scrgbClr r="0" g="0" b="0"/>
          </a:lnRef>
          <a:fillRef idx="0">
            <a:scrgbClr r="0" g="0" b="0"/>
          </a:fillRef>
          <a:effectRef idx="0">
            <a:scrgbClr r="0" g="0" b="0"/>
          </a:effectRef>
          <a:fontRef idx="minor">
            <a:schemeClr val="lt1"/>
          </a:fontRef>
        </p:style>
        <p:txBody>
          <a:bodyPr rtlCol="0" anchor="ctr"/>
          <a:lstStyle/>
          <a:p>
            <a:pPr algn="ctr"/>
            <a:r>
              <a:rPr lang="id-ID" sz="2400" b="1" dirty="0" smtClean="0"/>
              <a:t>Kriteria Yang Menentukan Karier</a:t>
            </a:r>
            <a:endParaRPr lang="en-US" sz="2400" b="1" dirty="0"/>
          </a:p>
        </p:txBody>
      </p:sp>
      <p:sp>
        <p:nvSpPr>
          <p:cNvPr id="6" name="Line Callout 2 5"/>
          <p:cNvSpPr/>
          <p:nvPr/>
        </p:nvSpPr>
        <p:spPr>
          <a:xfrm>
            <a:off x="5302324" y="1124744"/>
            <a:ext cx="6192688" cy="5544616"/>
          </a:xfrm>
          <a:prstGeom prst="borderCallout2">
            <a:avLst/>
          </a:prstGeom>
          <a:solidFill>
            <a:schemeClr val="accent6">
              <a:lumMod val="40000"/>
              <a:lumOff val="60000"/>
              <a:alpha val="50000"/>
            </a:schemeClr>
          </a:solidFill>
          <a:ln>
            <a:noFill/>
          </a:ln>
          <a:effectLst>
            <a:outerShdw blurRad="76200" dir="18900000" sy="23000" kx="-1200000" algn="b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457200" indent="-457200" algn="just">
              <a:lnSpc>
                <a:spcPct val="90000"/>
              </a:lnSpc>
              <a:buAutoNum type="arabicPeriod"/>
            </a:pPr>
            <a:r>
              <a:rPr lang="id-ID" b="1" dirty="0" smtClean="0">
                <a:solidFill>
                  <a:schemeClr val="tx2"/>
                </a:solidFill>
              </a:rPr>
              <a:t>Kinerja,</a:t>
            </a:r>
            <a:r>
              <a:rPr lang="id-ID" dirty="0" smtClean="0">
                <a:solidFill>
                  <a:schemeClr val="tx2"/>
                </a:solidFill>
              </a:rPr>
              <a:t> pegawai yang kariernya akan menanjak adalah pegawai yang memiliki kinerja baik dan selalu produktif</a:t>
            </a:r>
          </a:p>
          <a:p>
            <a:pPr marL="457200" indent="-457200" algn="just">
              <a:lnSpc>
                <a:spcPct val="90000"/>
              </a:lnSpc>
              <a:buAutoNum type="arabicPeriod"/>
            </a:pPr>
            <a:r>
              <a:rPr lang="id-ID" dirty="0" smtClean="0">
                <a:ln>
                  <a:solidFill>
                    <a:schemeClr val="tx2"/>
                  </a:solidFill>
                </a:ln>
                <a:solidFill>
                  <a:schemeClr val="tx2"/>
                </a:solidFill>
              </a:rPr>
              <a:t>Sikap</a:t>
            </a:r>
            <a:r>
              <a:rPr lang="id-ID" dirty="0" smtClean="0">
                <a:ln>
                  <a:solidFill>
                    <a:schemeClr val="tx2"/>
                  </a:solidFill>
                </a:ln>
                <a:solidFill>
                  <a:schemeClr val="tx2"/>
                </a:solidFill>
              </a:rPr>
              <a:t>, </a:t>
            </a:r>
            <a:r>
              <a:rPr lang="id-ID" dirty="0">
                <a:solidFill>
                  <a:schemeClr val="tx2"/>
                </a:solidFill>
              </a:rPr>
              <a:t>pegawai yang kariernya akan menanjak adalah pegawai yang </a:t>
            </a:r>
            <a:r>
              <a:rPr lang="id-ID" dirty="0" smtClean="0">
                <a:solidFill>
                  <a:schemeClr val="tx2"/>
                </a:solidFill>
              </a:rPr>
              <a:t>memiliki sikap karier positif, dinamis, progesif dan mengutamakan kepentingan perusahaan daripada kepentingan pribadinya</a:t>
            </a:r>
            <a:r>
              <a:rPr lang="id-ID" dirty="0" smtClean="0">
                <a:ln>
                  <a:solidFill>
                    <a:schemeClr val="tx2"/>
                  </a:solidFill>
                </a:ln>
                <a:solidFill>
                  <a:schemeClr val="tx2"/>
                </a:solidFill>
              </a:rPr>
              <a:t> </a:t>
            </a:r>
            <a:endParaRPr lang="id-ID" dirty="0" smtClean="0">
              <a:ln>
                <a:solidFill>
                  <a:schemeClr val="tx2"/>
                </a:solidFill>
              </a:ln>
              <a:solidFill>
                <a:schemeClr val="tx2"/>
              </a:solidFill>
            </a:endParaRPr>
          </a:p>
          <a:p>
            <a:pPr marL="457200" indent="-457200" algn="just">
              <a:lnSpc>
                <a:spcPct val="90000"/>
              </a:lnSpc>
              <a:buAutoNum type="arabicPeriod"/>
            </a:pPr>
            <a:r>
              <a:rPr lang="id-ID" dirty="0" smtClean="0">
                <a:ln>
                  <a:solidFill>
                    <a:schemeClr val="tx2"/>
                  </a:solidFill>
                </a:ln>
                <a:solidFill>
                  <a:schemeClr val="tx2"/>
                </a:solidFill>
              </a:rPr>
              <a:t>Kemampuan Adaptasi, </a:t>
            </a:r>
            <a:r>
              <a:rPr lang="id-ID" dirty="0">
                <a:solidFill>
                  <a:schemeClr val="tx2"/>
                </a:solidFill>
              </a:rPr>
              <a:t>pegawai yang kariernya akan menanjak adalah pegawai yang </a:t>
            </a:r>
            <a:r>
              <a:rPr lang="id-ID" dirty="0" smtClean="0">
                <a:solidFill>
                  <a:schemeClr val="tx2"/>
                </a:solidFill>
              </a:rPr>
              <a:t>memiliki kemampuan beradaptasi dengan jabatannya, pekerjaannya, konsumen, masyarakat, lingkungan dunia usaha dan lainnya sehingga memudahkan mempromosikan objek usahanya </a:t>
            </a:r>
            <a:endParaRPr lang="id-ID" dirty="0" smtClean="0">
              <a:ln>
                <a:solidFill>
                  <a:schemeClr val="tx2"/>
                </a:solidFill>
              </a:ln>
              <a:solidFill>
                <a:schemeClr val="tx2"/>
              </a:solidFill>
            </a:endParaRPr>
          </a:p>
          <a:p>
            <a:pPr marL="457200" indent="-457200" algn="just">
              <a:lnSpc>
                <a:spcPct val="90000"/>
              </a:lnSpc>
              <a:buAutoNum type="arabicPeriod"/>
            </a:pPr>
            <a:r>
              <a:rPr lang="id-ID" dirty="0" smtClean="0">
                <a:ln>
                  <a:solidFill>
                    <a:schemeClr val="tx2"/>
                  </a:solidFill>
                </a:ln>
                <a:solidFill>
                  <a:schemeClr val="tx2"/>
                </a:solidFill>
              </a:rPr>
              <a:t>Indentitas, </a:t>
            </a:r>
            <a:r>
              <a:rPr lang="id-ID" dirty="0">
                <a:solidFill>
                  <a:schemeClr val="tx2"/>
                </a:solidFill>
              </a:rPr>
              <a:t>pegawai yang kariernya akan menanjak adalah pegawai yang </a:t>
            </a:r>
            <a:r>
              <a:rPr lang="id-ID" dirty="0" smtClean="0">
                <a:solidFill>
                  <a:schemeClr val="tx2"/>
                </a:solidFill>
              </a:rPr>
              <a:t>memiliki identitas karieryang berwawasan, memiliki kepribadian yang pasti, konsisten dalam pekerjaan yang digelutinya, dan memiliki rencana untuk kemajuan pada masa depannya</a:t>
            </a:r>
            <a:endParaRPr lang="en-US" dirty="0">
              <a:ln>
                <a:solidFill>
                  <a:schemeClr val="tx2"/>
                </a:solidFill>
              </a:ln>
              <a:solidFill>
                <a:schemeClr val="tx2"/>
              </a:solidFill>
            </a:endParaRPr>
          </a:p>
        </p:txBody>
      </p:sp>
      <p:cxnSp>
        <p:nvCxnSpPr>
          <p:cNvPr id="8" name="Elbow Connector 7"/>
          <p:cNvCxnSpPr>
            <a:endCxn id="6" idx="2"/>
          </p:cNvCxnSpPr>
          <p:nvPr/>
        </p:nvCxnSpPr>
        <p:spPr>
          <a:xfrm>
            <a:off x="3214092" y="2748177"/>
            <a:ext cx="2088232" cy="1148875"/>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70076" y="460950"/>
            <a:ext cx="7848872" cy="480131"/>
          </a:xfrm>
          <a:prstGeom prst="rect">
            <a:avLst/>
          </a:prstGeom>
          <a:noFill/>
        </p:spPr>
        <p:txBody>
          <a:bodyPr wrap="square" rtlCol="0">
            <a:spAutoFit/>
          </a:bodyPr>
          <a:lstStyle/>
          <a:p>
            <a:pPr algn="ctr">
              <a:lnSpc>
                <a:spcPct val="90000"/>
              </a:lnSpc>
            </a:pPr>
            <a:r>
              <a:rPr lang="id-ID" sz="2800" b="1" dirty="0" smtClean="0"/>
              <a:t>KRITERIA PENENTUAN KARIER</a:t>
            </a:r>
            <a:endParaRPr lang="en-US" sz="2800" b="1" dirty="0"/>
          </a:p>
        </p:txBody>
      </p:sp>
    </p:spTree>
    <p:extLst>
      <p:ext uri="{BB962C8B-B14F-4D97-AF65-F5344CB8AC3E}">
        <p14:creationId xmlns:p14="http://schemas.microsoft.com/office/powerpoint/2010/main" val="2530819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33772" y="2143689"/>
            <a:ext cx="3240360" cy="2592288"/>
          </a:xfrm>
          <a:prstGeom prst="verticalScroll">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oftEdge rad="31750"/>
          </a:effectLst>
        </p:spPr>
        <p:style>
          <a:lnRef idx="0">
            <a:scrgbClr r="0" g="0" b="0"/>
          </a:lnRef>
          <a:fillRef idx="0">
            <a:scrgbClr r="0" g="0" b="0"/>
          </a:fillRef>
          <a:effectRef idx="0">
            <a:scrgbClr r="0" g="0" b="0"/>
          </a:effectRef>
          <a:fontRef idx="minor">
            <a:schemeClr val="lt1"/>
          </a:fontRef>
        </p:style>
        <p:txBody>
          <a:bodyPr rtlCol="0" anchor="ctr"/>
          <a:lstStyle/>
          <a:p>
            <a:pPr algn="ctr"/>
            <a:r>
              <a:rPr lang="id-ID" sz="2400" b="1" dirty="0" smtClean="0"/>
              <a:t>Tahapan Karier</a:t>
            </a:r>
            <a:endParaRPr lang="en-US" sz="2400" b="1" dirty="0"/>
          </a:p>
        </p:txBody>
      </p:sp>
      <p:sp>
        <p:nvSpPr>
          <p:cNvPr id="6" name="Line Callout 2 5"/>
          <p:cNvSpPr/>
          <p:nvPr/>
        </p:nvSpPr>
        <p:spPr>
          <a:xfrm>
            <a:off x="5302324" y="1124744"/>
            <a:ext cx="6192688" cy="5544616"/>
          </a:xfrm>
          <a:prstGeom prst="borderCallout2">
            <a:avLst/>
          </a:prstGeom>
          <a:solidFill>
            <a:schemeClr val="accent6">
              <a:lumMod val="40000"/>
              <a:lumOff val="60000"/>
              <a:alpha val="50000"/>
            </a:schemeClr>
          </a:solidFill>
          <a:ln>
            <a:noFill/>
          </a:ln>
          <a:effectLst>
            <a:outerShdw blurRad="76200" dir="18900000" sy="23000" kx="-1200000" algn="b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457200" indent="-457200" algn="just">
              <a:lnSpc>
                <a:spcPct val="90000"/>
              </a:lnSpc>
              <a:buAutoNum type="arabicPeriod"/>
            </a:pPr>
            <a:r>
              <a:rPr lang="id-ID" b="1" dirty="0" smtClean="0">
                <a:solidFill>
                  <a:schemeClr val="tx2"/>
                </a:solidFill>
              </a:rPr>
              <a:t>Pembentukan Karier, karier pegawai perlu dibentuk dan dibangun oleh dirinya dan perusahaan demi masa depannya sehingga pegawai akan lebih terampil dan profesional dalam menjalankan tugasnya.</a:t>
            </a:r>
          </a:p>
          <a:p>
            <a:pPr marL="457200" indent="-457200" algn="just">
              <a:lnSpc>
                <a:spcPct val="90000"/>
              </a:lnSpc>
              <a:buAutoNum type="arabicPeriod"/>
            </a:pPr>
            <a:r>
              <a:rPr lang="id-ID" b="1" dirty="0" smtClean="0">
                <a:ln>
                  <a:solidFill>
                    <a:schemeClr val="tx2"/>
                  </a:solidFill>
                </a:ln>
                <a:solidFill>
                  <a:schemeClr val="tx2"/>
                </a:solidFill>
              </a:rPr>
              <a:t>Pengembangan Karier</a:t>
            </a:r>
            <a:r>
              <a:rPr lang="id-ID" dirty="0" smtClean="0">
                <a:ln>
                  <a:solidFill>
                    <a:schemeClr val="tx2"/>
                  </a:solidFill>
                </a:ln>
                <a:solidFill>
                  <a:schemeClr val="tx2"/>
                </a:solidFill>
              </a:rPr>
              <a:t>, pegawai perlu mengembangkan kariernya dengan berbagai cara. Demikian pula perusahaan bertanggungjawab terhadap pengembangan karier pegawai dengan memberikan fasilitas yang menunjang pengembangannya.</a:t>
            </a:r>
          </a:p>
          <a:p>
            <a:pPr marL="457200" indent="-457200" algn="just">
              <a:lnSpc>
                <a:spcPct val="90000"/>
              </a:lnSpc>
              <a:buAutoNum type="arabicPeriod"/>
            </a:pPr>
            <a:r>
              <a:rPr lang="id-ID" b="1" dirty="0" smtClean="0">
                <a:ln>
                  <a:solidFill>
                    <a:schemeClr val="tx2"/>
                  </a:solidFill>
                </a:ln>
                <a:solidFill>
                  <a:schemeClr val="tx2"/>
                </a:solidFill>
              </a:rPr>
              <a:t>Pemeliharaan Karier</a:t>
            </a:r>
            <a:r>
              <a:rPr lang="id-ID" dirty="0" smtClean="0">
                <a:ln>
                  <a:solidFill>
                    <a:schemeClr val="tx2"/>
                  </a:solidFill>
                </a:ln>
                <a:solidFill>
                  <a:schemeClr val="tx2"/>
                </a:solidFill>
              </a:rPr>
              <a:t>, pemelihaaraan karier berkaitan dengan peningkatan kesejahteraan pegawai dan mempertahankannya.</a:t>
            </a:r>
            <a:endParaRPr lang="id-ID" b="1" dirty="0" smtClean="0">
              <a:ln>
                <a:solidFill>
                  <a:schemeClr val="tx2"/>
                </a:solidFill>
              </a:ln>
              <a:solidFill>
                <a:schemeClr val="tx2"/>
              </a:solidFill>
            </a:endParaRPr>
          </a:p>
          <a:p>
            <a:pPr marL="457200" indent="-457200" algn="just">
              <a:lnSpc>
                <a:spcPct val="90000"/>
              </a:lnSpc>
              <a:buAutoNum type="arabicPeriod"/>
            </a:pPr>
            <a:r>
              <a:rPr lang="id-ID" b="1" dirty="0" smtClean="0">
                <a:ln>
                  <a:solidFill>
                    <a:schemeClr val="tx2"/>
                  </a:solidFill>
                </a:ln>
                <a:solidFill>
                  <a:schemeClr val="tx2"/>
                </a:solidFill>
              </a:rPr>
              <a:t>Penarikan Diri Dari Karier</a:t>
            </a:r>
            <a:r>
              <a:rPr lang="id-ID" dirty="0" smtClean="0">
                <a:ln>
                  <a:solidFill>
                    <a:schemeClr val="tx2"/>
                  </a:solidFill>
                </a:ln>
                <a:solidFill>
                  <a:schemeClr val="tx2"/>
                </a:solidFill>
              </a:rPr>
              <a:t>, seorang pegawai demi kariernya dapat mengundurkan diri dari karier tertentu untuk berpindah pada karier lainnya, seperti berpindah dari jabatan yang selama ini dipegangnya </a:t>
            </a:r>
            <a:endParaRPr lang="en-US" b="1" dirty="0">
              <a:ln>
                <a:solidFill>
                  <a:schemeClr val="tx2"/>
                </a:solidFill>
              </a:ln>
              <a:solidFill>
                <a:schemeClr val="tx2"/>
              </a:solidFill>
            </a:endParaRPr>
          </a:p>
        </p:txBody>
      </p:sp>
      <p:cxnSp>
        <p:nvCxnSpPr>
          <p:cNvPr id="8" name="Elbow Connector 7"/>
          <p:cNvCxnSpPr>
            <a:endCxn id="6" idx="2"/>
          </p:cNvCxnSpPr>
          <p:nvPr/>
        </p:nvCxnSpPr>
        <p:spPr>
          <a:xfrm>
            <a:off x="3214092" y="2748177"/>
            <a:ext cx="2088232" cy="1148875"/>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10036" y="460950"/>
            <a:ext cx="8208912" cy="480131"/>
          </a:xfrm>
          <a:prstGeom prst="rect">
            <a:avLst/>
          </a:prstGeom>
          <a:noFill/>
        </p:spPr>
        <p:txBody>
          <a:bodyPr wrap="square" rtlCol="0">
            <a:spAutoFit/>
          </a:bodyPr>
          <a:lstStyle/>
          <a:p>
            <a:pPr algn="ctr">
              <a:lnSpc>
                <a:spcPct val="90000"/>
              </a:lnSpc>
            </a:pPr>
            <a:r>
              <a:rPr lang="id-ID" sz="2800" b="1" dirty="0" smtClean="0"/>
              <a:t>TAHAPAN KARIER (James L. Gibson, 1996:320)</a:t>
            </a:r>
            <a:endParaRPr lang="en-US" sz="2800" b="1" dirty="0"/>
          </a:p>
        </p:txBody>
      </p:sp>
    </p:spTree>
    <p:extLst>
      <p:ext uri="{BB962C8B-B14F-4D97-AF65-F5344CB8AC3E}">
        <p14:creationId xmlns:p14="http://schemas.microsoft.com/office/powerpoint/2010/main" val="1560125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a:off x="189756" y="692696"/>
            <a:ext cx="2808312" cy="5652628"/>
          </a:xfrm>
          <a:prstGeom prst="flowChartMultidocumen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rgbClr val="C00000"/>
            </a:solid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p>
        </p:txBody>
      </p:sp>
      <p:sp>
        <p:nvSpPr>
          <p:cNvPr id="6" name="TextBox 5"/>
          <p:cNvSpPr txBox="1"/>
          <p:nvPr/>
        </p:nvSpPr>
        <p:spPr>
          <a:xfrm>
            <a:off x="333772" y="2180182"/>
            <a:ext cx="2376264" cy="1569660"/>
          </a:xfrm>
          <a:prstGeom prst="rect">
            <a:avLst/>
          </a:prstGeom>
          <a:noFill/>
        </p:spPr>
        <p:txBody>
          <a:bodyPr wrap="square" rtlCol="0">
            <a:spAutoFit/>
          </a:bodyPr>
          <a:lstStyle/>
          <a:p>
            <a:pPr algn="ctr"/>
            <a:r>
              <a:rPr lang="id-ID" sz="2400" dirty="0" smtClean="0">
                <a:solidFill>
                  <a:schemeClr val="bg1"/>
                </a:solidFill>
              </a:rPr>
              <a:t>Faktor Yang Mempengaruhi Manajemen Karier</a:t>
            </a:r>
            <a:endParaRPr lang="en-US" sz="2400" dirty="0">
              <a:solidFill>
                <a:schemeClr val="bg1"/>
              </a:solidFill>
            </a:endParaRPr>
          </a:p>
        </p:txBody>
      </p:sp>
      <p:sp>
        <p:nvSpPr>
          <p:cNvPr id="8" name="Action Button: Help 7">
            <a:hlinkClick r:id="" action="ppaction://noaction" highlightClick="1"/>
          </p:cNvPr>
          <p:cNvSpPr/>
          <p:nvPr/>
        </p:nvSpPr>
        <p:spPr>
          <a:xfrm>
            <a:off x="1233872" y="1567566"/>
            <a:ext cx="576064" cy="648072"/>
          </a:xfrm>
          <a:prstGeom prst="actionButtonHelp">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b="1">
              <a:ln w="22225">
                <a:solidFill>
                  <a:schemeClr val="accent2"/>
                </a:solidFill>
                <a:prstDash val="solid"/>
              </a:ln>
              <a:solidFill>
                <a:schemeClr val="accent2">
                  <a:lumMod val="40000"/>
                  <a:lumOff val="60000"/>
                </a:schemeClr>
              </a:solidFill>
            </a:endParaRPr>
          </a:p>
        </p:txBody>
      </p:sp>
      <p:sp>
        <p:nvSpPr>
          <p:cNvPr id="9" name="Round Diagonal Corner Rectangle 8"/>
          <p:cNvSpPr/>
          <p:nvPr/>
        </p:nvSpPr>
        <p:spPr>
          <a:xfrm>
            <a:off x="4845440" y="567645"/>
            <a:ext cx="5713468" cy="609321"/>
          </a:xfrm>
          <a:prstGeom prst="round2DiagRect">
            <a:avLst/>
          </a:prstGeom>
          <a:solidFill>
            <a:schemeClr val="accent6">
              <a:lumMod val="40000"/>
              <a:lumOff val="60000"/>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10" name="TextBox 9"/>
          <p:cNvSpPr txBox="1"/>
          <p:nvPr/>
        </p:nvSpPr>
        <p:spPr>
          <a:xfrm>
            <a:off x="4940313" y="625687"/>
            <a:ext cx="5650049" cy="674031"/>
          </a:xfrm>
          <a:prstGeom prst="rect">
            <a:avLst/>
          </a:prstGeom>
          <a:noFill/>
        </p:spPr>
        <p:txBody>
          <a:bodyPr wrap="square" rtlCol="0">
            <a:spAutoFit/>
          </a:bodyPr>
          <a:lstStyle/>
          <a:p>
            <a:pPr marL="457200" indent="-457200">
              <a:lnSpc>
                <a:spcPct val="90000"/>
              </a:lnSpc>
              <a:buFont typeface="+mj-lt"/>
              <a:buAutoNum type="arabicPeriod"/>
            </a:pPr>
            <a:r>
              <a:rPr lang="id-ID" sz="2400" b="1" dirty="0" smtClean="0"/>
              <a:t>Hubungan pegawai &amp; organisasi</a:t>
            </a:r>
          </a:p>
          <a:p>
            <a:pPr>
              <a:lnSpc>
                <a:spcPct val="90000"/>
              </a:lnSpc>
            </a:pPr>
            <a:endParaRPr lang="en-US" dirty="0"/>
          </a:p>
        </p:txBody>
      </p:sp>
      <p:sp>
        <p:nvSpPr>
          <p:cNvPr id="7" name="Round Diagonal Corner Rectangle 6"/>
          <p:cNvSpPr/>
          <p:nvPr/>
        </p:nvSpPr>
        <p:spPr>
          <a:xfrm>
            <a:off x="4908620" y="1388350"/>
            <a:ext cx="5666946" cy="532198"/>
          </a:xfrm>
          <a:prstGeom prst="round2DiagRect">
            <a:avLst/>
          </a:prstGeom>
          <a:solidFill>
            <a:schemeClr val="accent6">
              <a:lumMod val="40000"/>
              <a:lumOff val="60000"/>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p>
        </p:txBody>
      </p:sp>
      <p:sp>
        <p:nvSpPr>
          <p:cNvPr id="11" name="Round Diagonal Corner Rectangle 10"/>
          <p:cNvSpPr/>
          <p:nvPr/>
        </p:nvSpPr>
        <p:spPr>
          <a:xfrm>
            <a:off x="4908620" y="2165790"/>
            <a:ext cx="5666946" cy="584116"/>
          </a:xfrm>
          <a:prstGeom prst="round2DiagRect">
            <a:avLst/>
          </a:prstGeom>
          <a:solidFill>
            <a:schemeClr val="accent6">
              <a:lumMod val="40000"/>
              <a:lumOff val="60000"/>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3" name="TextBox 2"/>
          <p:cNvSpPr txBox="1"/>
          <p:nvPr/>
        </p:nvSpPr>
        <p:spPr>
          <a:xfrm>
            <a:off x="5050296" y="1470381"/>
            <a:ext cx="5256584" cy="424732"/>
          </a:xfrm>
          <a:prstGeom prst="rect">
            <a:avLst/>
          </a:prstGeom>
          <a:noFill/>
        </p:spPr>
        <p:txBody>
          <a:bodyPr wrap="square" rtlCol="0">
            <a:spAutoFit/>
          </a:bodyPr>
          <a:lstStyle/>
          <a:p>
            <a:pPr>
              <a:lnSpc>
                <a:spcPct val="90000"/>
              </a:lnSpc>
            </a:pPr>
            <a:r>
              <a:rPr lang="id-ID" sz="2400" b="1" dirty="0" smtClean="0"/>
              <a:t>2. Personalia Pegawai</a:t>
            </a:r>
            <a:r>
              <a:rPr lang="en-US" dirty="0" smtClean="0"/>
              <a:t>.</a:t>
            </a:r>
            <a:endParaRPr lang="en-US" dirty="0"/>
          </a:p>
        </p:txBody>
      </p:sp>
      <p:sp>
        <p:nvSpPr>
          <p:cNvPr id="4" name="TextBox 3"/>
          <p:cNvSpPr txBox="1"/>
          <p:nvPr/>
        </p:nvSpPr>
        <p:spPr>
          <a:xfrm>
            <a:off x="5018472" y="2260262"/>
            <a:ext cx="5447241" cy="424732"/>
          </a:xfrm>
          <a:prstGeom prst="rect">
            <a:avLst/>
          </a:prstGeom>
          <a:noFill/>
        </p:spPr>
        <p:txBody>
          <a:bodyPr wrap="square" rtlCol="0">
            <a:spAutoFit/>
          </a:bodyPr>
          <a:lstStyle/>
          <a:p>
            <a:pPr>
              <a:lnSpc>
                <a:spcPct val="90000"/>
              </a:lnSpc>
            </a:pPr>
            <a:r>
              <a:rPr lang="id-ID" sz="2400" b="1" dirty="0" smtClean="0"/>
              <a:t>3. Faktor Ekternal</a:t>
            </a:r>
            <a:endParaRPr lang="en-US" dirty="0"/>
          </a:p>
        </p:txBody>
      </p:sp>
      <p:sp>
        <p:nvSpPr>
          <p:cNvPr id="13" name="Round Diagonal Corner Rectangle 12"/>
          <p:cNvSpPr/>
          <p:nvPr/>
        </p:nvSpPr>
        <p:spPr>
          <a:xfrm>
            <a:off x="4885017" y="3010939"/>
            <a:ext cx="5760640" cy="495171"/>
          </a:xfrm>
          <a:prstGeom prst="round2DiagRect">
            <a:avLst/>
          </a:prstGeom>
          <a:solidFill>
            <a:schemeClr val="accent6">
              <a:lumMod val="40000"/>
              <a:lumOff val="60000"/>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15" name="TextBox 14"/>
          <p:cNvSpPr txBox="1"/>
          <p:nvPr/>
        </p:nvSpPr>
        <p:spPr>
          <a:xfrm>
            <a:off x="4908620" y="3081378"/>
            <a:ext cx="6007882" cy="424732"/>
          </a:xfrm>
          <a:prstGeom prst="rect">
            <a:avLst/>
          </a:prstGeom>
          <a:noFill/>
        </p:spPr>
        <p:txBody>
          <a:bodyPr wrap="square" rtlCol="0">
            <a:spAutoFit/>
          </a:bodyPr>
          <a:lstStyle/>
          <a:p>
            <a:pPr>
              <a:lnSpc>
                <a:spcPct val="90000"/>
              </a:lnSpc>
            </a:pPr>
            <a:r>
              <a:rPr lang="id-ID" sz="2400" b="1" dirty="0" smtClean="0"/>
              <a:t>4. Politicking dalam Organisasi</a:t>
            </a:r>
            <a:endParaRPr lang="en-US" dirty="0"/>
          </a:p>
        </p:txBody>
      </p:sp>
      <p:cxnSp>
        <p:nvCxnSpPr>
          <p:cNvPr id="17" name="Straight Connector 16"/>
          <p:cNvCxnSpPr/>
          <p:nvPr/>
        </p:nvCxnSpPr>
        <p:spPr>
          <a:xfrm>
            <a:off x="3790156" y="332656"/>
            <a:ext cx="72008" cy="6336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59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a:off x="189756" y="692696"/>
            <a:ext cx="2808312" cy="5652628"/>
          </a:xfrm>
          <a:prstGeom prst="flowChartMultidocumen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rgbClr val="C00000"/>
            </a:solid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p>
        </p:txBody>
      </p:sp>
      <p:sp>
        <p:nvSpPr>
          <p:cNvPr id="6" name="TextBox 5"/>
          <p:cNvSpPr txBox="1"/>
          <p:nvPr/>
        </p:nvSpPr>
        <p:spPr>
          <a:xfrm>
            <a:off x="333772" y="2180182"/>
            <a:ext cx="2376264" cy="1569660"/>
          </a:xfrm>
          <a:prstGeom prst="rect">
            <a:avLst/>
          </a:prstGeom>
          <a:noFill/>
        </p:spPr>
        <p:txBody>
          <a:bodyPr wrap="square" rtlCol="0">
            <a:spAutoFit/>
          </a:bodyPr>
          <a:lstStyle/>
          <a:p>
            <a:pPr algn="ctr"/>
            <a:r>
              <a:rPr lang="id-ID" sz="2400" dirty="0" smtClean="0">
                <a:solidFill>
                  <a:schemeClr val="bg1"/>
                </a:solidFill>
              </a:rPr>
              <a:t>Faktor Yang Mempengaruhi Manajemen Karier</a:t>
            </a:r>
            <a:endParaRPr lang="en-US" sz="2400" dirty="0">
              <a:solidFill>
                <a:schemeClr val="bg1"/>
              </a:solidFill>
            </a:endParaRPr>
          </a:p>
        </p:txBody>
      </p:sp>
      <p:sp>
        <p:nvSpPr>
          <p:cNvPr id="8" name="Action Button: Help 7">
            <a:hlinkClick r:id="" action="ppaction://noaction" highlightClick="1"/>
          </p:cNvPr>
          <p:cNvSpPr/>
          <p:nvPr/>
        </p:nvSpPr>
        <p:spPr>
          <a:xfrm>
            <a:off x="1233872" y="1567566"/>
            <a:ext cx="576064" cy="648072"/>
          </a:xfrm>
          <a:prstGeom prst="actionButtonHelp">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b="1">
              <a:ln w="22225">
                <a:solidFill>
                  <a:schemeClr val="accent2"/>
                </a:solidFill>
                <a:prstDash val="solid"/>
              </a:ln>
              <a:solidFill>
                <a:schemeClr val="accent2">
                  <a:lumMod val="40000"/>
                  <a:lumOff val="60000"/>
                </a:schemeClr>
              </a:solidFill>
            </a:endParaRPr>
          </a:p>
        </p:txBody>
      </p:sp>
      <p:sp>
        <p:nvSpPr>
          <p:cNvPr id="9" name="Round Diagonal Corner Rectangle 8"/>
          <p:cNvSpPr/>
          <p:nvPr/>
        </p:nvSpPr>
        <p:spPr>
          <a:xfrm>
            <a:off x="4845440" y="567645"/>
            <a:ext cx="5713468" cy="609321"/>
          </a:xfrm>
          <a:prstGeom prst="round2DiagRect">
            <a:avLst/>
          </a:prstGeom>
          <a:solidFill>
            <a:schemeClr val="accent6">
              <a:lumMod val="40000"/>
              <a:lumOff val="60000"/>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10" name="TextBox 9"/>
          <p:cNvSpPr txBox="1"/>
          <p:nvPr/>
        </p:nvSpPr>
        <p:spPr>
          <a:xfrm>
            <a:off x="4940313" y="625687"/>
            <a:ext cx="5650049" cy="424732"/>
          </a:xfrm>
          <a:prstGeom prst="rect">
            <a:avLst/>
          </a:prstGeom>
          <a:noFill/>
        </p:spPr>
        <p:txBody>
          <a:bodyPr wrap="square" rtlCol="0">
            <a:spAutoFit/>
          </a:bodyPr>
          <a:lstStyle/>
          <a:p>
            <a:pPr>
              <a:lnSpc>
                <a:spcPct val="90000"/>
              </a:lnSpc>
            </a:pPr>
            <a:r>
              <a:rPr lang="id-ID" sz="2400" b="1" dirty="0" smtClean="0"/>
              <a:t>5. Sistem Penghargaan</a:t>
            </a:r>
            <a:endParaRPr lang="en-US" dirty="0"/>
          </a:p>
        </p:txBody>
      </p:sp>
      <p:sp>
        <p:nvSpPr>
          <p:cNvPr id="7" name="Round Diagonal Corner Rectangle 6"/>
          <p:cNvSpPr/>
          <p:nvPr/>
        </p:nvSpPr>
        <p:spPr>
          <a:xfrm>
            <a:off x="4908620" y="1388350"/>
            <a:ext cx="5666946" cy="532198"/>
          </a:xfrm>
          <a:prstGeom prst="round2DiagRect">
            <a:avLst/>
          </a:prstGeom>
          <a:solidFill>
            <a:schemeClr val="accent6">
              <a:lumMod val="40000"/>
              <a:lumOff val="60000"/>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p>
        </p:txBody>
      </p:sp>
      <p:sp>
        <p:nvSpPr>
          <p:cNvPr id="11" name="Round Diagonal Corner Rectangle 10"/>
          <p:cNvSpPr/>
          <p:nvPr/>
        </p:nvSpPr>
        <p:spPr>
          <a:xfrm>
            <a:off x="4908620" y="2165790"/>
            <a:ext cx="5666946" cy="584116"/>
          </a:xfrm>
          <a:prstGeom prst="round2DiagRect">
            <a:avLst/>
          </a:prstGeom>
          <a:solidFill>
            <a:schemeClr val="accent6">
              <a:lumMod val="40000"/>
              <a:lumOff val="60000"/>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3" name="TextBox 2"/>
          <p:cNvSpPr txBox="1"/>
          <p:nvPr/>
        </p:nvSpPr>
        <p:spPr>
          <a:xfrm>
            <a:off x="5050296" y="1470381"/>
            <a:ext cx="5256584" cy="424732"/>
          </a:xfrm>
          <a:prstGeom prst="rect">
            <a:avLst/>
          </a:prstGeom>
          <a:noFill/>
        </p:spPr>
        <p:txBody>
          <a:bodyPr wrap="square" rtlCol="0">
            <a:spAutoFit/>
          </a:bodyPr>
          <a:lstStyle/>
          <a:p>
            <a:pPr>
              <a:lnSpc>
                <a:spcPct val="90000"/>
              </a:lnSpc>
            </a:pPr>
            <a:r>
              <a:rPr lang="id-ID" sz="2400" b="1" dirty="0" smtClean="0"/>
              <a:t>6. Jumlah Pegawai</a:t>
            </a:r>
            <a:endParaRPr lang="en-US" dirty="0"/>
          </a:p>
        </p:txBody>
      </p:sp>
      <p:sp>
        <p:nvSpPr>
          <p:cNvPr id="4" name="TextBox 3"/>
          <p:cNvSpPr txBox="1"/>
          <p:nvPr/>
        </p:nvSpPr>
        <p:spPr>
          <a:xfrm>
            <a:off x="5018472" y="2260262"/>
            <a:ext cx="5447241" cy="424732"/>
          </a:xfrm>
          <a:prstGeom prst="rect">
            <a:avLst/>
          </a:prstGeom>
          <a:noFill/>
        </p:spPr>
        <p:txBody>
          <a:bodyPr wrap="square" rtlCol="0">
            <a:spAutoFit/>
          </a:bodyPr>
          <a:lstStyle/>
          <a:p>
            <a:pPr>
              <a:lnSpc>
                <a:spcPct val="90000"/>
              </a:lnSpc>
            </a:pPr>
            <a:r>
              <a:rPr lang="id-ID" sz="2400" b="1" dirty="0" smtClean="0"/>
              <a:t>7.Ukuran Organisasi</a:t>
            </a:r>
            <a:endParaRPr lang="en-US" dirty="0"/>
          </a:p>
        </p:txBody>
      </p:sp>
      <p:sp>
        <p:nvSpPr>
          <p:cNvPr id="13" name="Round Diagonal Corner Rectangle 12"/>
          <p:cNvSpPr/>
          <p:nvPr/>
        </p:nvSpPr>
        <p:spPr>
          <a:xfrm>
            <a:off x="4885017" y="3010939"/>
            <a:ext cx="5760640" cy="495171"/>
          </a:xfrm>
          <a:prstGeom prst="round2DiagRect">
            <a:avLst/>
          </a:prstGeom>
          <a:solidFill>
            <a:schemeClr val="accent6">
              <a:lumMod val="40000"/>
              <a:lumOff val="60000"/>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15" name="TextBox 14"/>
          <p:cNvSpPr txBox="1"/>
          <p:nvPr/>
        </p:nvSpPr>
        <p:spPr>
          <a:xfrm>
            <a:off x="4908620" y="3081378"/>
            <a:ext cx="6007882" cy="424732"/>
          </a:xfrm>
          <a:prstGeom prst="rect">
            <a:avLst/>
          </a:prstGeom>
          <a:noFill/>
        </p:spPr>
        <p:txBody>
          <a:bodyPr wrap="square" rtlCol="0">
            <a:spAutoFit/>
          </a:bodyPr>
          <a:lstStyle/>
          <a:p>
            <a:pPr>
              <a:lnSpc>
                <a:spcPct val="90000"/>
              </a:lnSpc>
            </a:pPr>
            <a:r>
              <a:rPr lang="id-ID" sz="2400" b="1" dirty="0" smtClean="0"/>
              <a:t>8. Kultur Organisasi</a:t>
            </a:r>
            <a:endParaRPr lang="en-US" dirty="0"/>
          </a:p>
        </p:txBody>
      </p:sp>
      <p:cxnSp>
        <p:nvCxnSpPr>
          <p:cNvPr id="17" name="Straight Connector 16"/>
          <p:cNvCxnSpPr/>
          <p:nvPr/>
        </p:nvCxnSpPr>
        <p:spPr>
          <a:xfrm>
            <a:off x="3790156" y="332656"/>
            <a:ext cx="72008" cy="63367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4901455" y="3881068"/>
            <a:ext cx="5669771" cy="585267"/>
          </a:xfrm>
          <a:prstGeom prst="rect">
            <a:avLst/>
          </a:prstGeom>
        </p:spPr>
      </p:pic>
      <p:sp>
        <p:nvSpPr>
          <p:cNvPr id="12" name="TextBox 11"/>
          <p:cNvSpPr txBox="1"/>
          <p:nvPr/>
        </p:nvSpPr>
        <p:spPr>
          <a:xfrm>
            <a:off x="5050296" y="3961335"/>
            <a:ext cx="3041217" cy="424732"/>
          </a:xfrm>
          <a:prstGeom prst="rect">
            <a:avLst/>
          </a:prstGeom>
          <a:noFill/>
        </p:spPr>
        <p:txBody>
          <a:bodyPr wrap="none" rtlCol="0">
            <a:spAutoFit/>
          </a:bodyPr>
          <a:lstStyle/>
          <a:p>
            <a:pPr>
              <a:lnSpc>
                <a:spcPct val="90000"/>
              </a:lnSpc>
            </a:pPr>
            <a:r>
              <a:rPr lang="id-ID" sz="2400" b="1" dirty="0" smtClean="0"/>
              <a:t>9. Tipe Manajemen</a:t>
            </a:r>
            <a:endParaRPr lang="id-ID" sz="2400" b="1" dirty="0"/>
          </a:p>
        </p:txBody>
      </p:sp>
    </p:spTree>
    <p:extLst>
      <p:ext uri="{BB962C8B-B14F-4D97-AF65-F5344CB8AC3E}">
        <p14:creationId xmlns:p14="http://schemas.microsoft.com/office/powerpoint/2010/main" val="1872197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436" y="-213697"/>
            <a:ext cx="4296362" cy="6858000"/>
          </a:xfrm>
          <a:prstGeom prst="rect">
            <a:avLst/>
          </a:prstGeom>
        </p:spPr>
      </p:pic>
      <p:sp>
        <p:nvSpPr>
          <p:cNvPr id="9" name="TextBox 8"/>
          <p:cNvSpPr txBox="1"/>
          <p:nvPr/>
        </p:nvSpPr>
        <p:spPr>
          <a:xfrm>
            <a:off x="2919657" y="260648"/>
            <a:ext cx="9073007" cy="5355312"/>
          </a:xfrm>
          <a:prstGeom prst="rect">
            <a:avLst/>
          </a:prstGeom>
          <a:noFill/>
        </p:spPr>
        <p:txBody>
          <a:bodyPr wrap="square" rtlCol="0">
            <a:spAutoFit/>
          </a:bodyPr>
          <a:lstStyle/>
          <a:p>
            <a:pPr algn="just">
              <a:lnSpc>
                <a:spcPct val="90000"/>
              </a:lnSpc>
            </a:pPr>
            <a:r>
              <a:rPr lang="id-ID" sz="2000" b="1" dirty="0" smtClean="0"/>
              <a:t>Perencanaan Karier Dalam Manajemen</a:t>
            </a:r>
          </a:p>
          <a:p>
            <a:pPr algn="just">
              <a:lnSpc>
                <a:spcPct val="90000"/>
              </a:lnSpc>
            </a:pPr>
            <a:r>
              <a:rPr lang="id-ID" sz="2000" dirty="0" smtClean="0"/>
              <a:t>Perencanaan Karier adalah perencanaan yang dilakukan pegawai dan organisasi mengenai karier pegawai, terutama mengenai persiapan yang harus dipenuhi seorang pegawai untuk mencapai tujuan karier tertentu. Lima syarat perencanaan karier pegawai yaitu</a:t>
            </a:r>
            <a:endParaRPr lang="en-US" sz="2000" dirty="0" smtClean="0"/>
          </a:p>
          <a:p>
            <a:pPr marL="457200" indent="-457200" algn="just">
              <a:lnSpc>
                <a:spcPct val="90000"/>
              </a:lnSpc>
              <a:buAutoNum type="arabicPeriod"/>
            </a:pPr>
            <a:r>
              <a:rPr lang="id-ID" sz="2000" b="1" dirty="0" smtClean="0"/>
              <a:t>Dialog</a:t>
            </a:r>
            <a:r>
              <a:rPr lang="id-ID" sz="2000" dirty="0" smtClean="0"/>
              <a:t>, pegawai harus mengkomunikasikan rencana kariernya dengan sesama pegawai dan organisasi agar memperoleh jawaban yang menyemangati rencana kariernya.</a:t>
            </a:r>
            <a:endParaRPr lang="en-US" sz="2000" dirty="0" smtClean="0"/>
          </a:p>
          <a:p>
            <a:pPr marL="457200" indent="-457200" algn="just">
              <a:lnSpc>
                <a:spcPct val="90000"/>
              </a:lnSpc>
              <a:buAutoNum type="arabicPeriod"/>
            </a:pPr>
            <a:r>
              <a:rPr lang="id-ID" sz="2000" b="1" dirty="0" smtClean="0"/>
              <a:t>Bimbingan</a:t>
            </a:r>
            <a:r>
              <a:rPr lang="id-ID" sz="2000" dirty="0" smtClean="0"/>
              <a:t>, pegawai harus memperoleh bimbingan dan pembinaan dari organisasi yang bertujuan meningkatkan kariernya</a:t>
            </a:r>
            <a:endParaRPr lang="en-US" sz="2000" dirty="0" smtClean="0"/>
          </a:p>
          <a:p>
            <a:pPr marL="457200" indent="-457200" algn="just">
              <a:lnSpc>
                <a:spcPct val="90000"/>
              </a:lnSpc>
              <a:buAutoNum type="arabicPeriod"/>
            </a:pPr>
            <a:r>
              <a:rPr lang="id-ID" sz="2000" b="1" dirty="0" smtClean="0"/>
              <a:t>Keterlibatan individual, </a:t>
            </a:r>
            <a:r>
              <a:rPr lang="id-ID" sz="2000" dirty="0" smtClean="0"/>
              <a:t>pegawai harus terlibat dalam semua aktivitas yang akan mengembangkan atau mendukung kariernya agar lebih baik </a:t>
            </a:r>
            <a:endParaRPr lang="en-US" sz="2000" dirty="0" smtClean="0"/>
          </a:p>
          <a:p>
            <a:pPr marL="457200" indent="-457200" algn="just">
              <a:lnSpc>
                <a:spcPct val="90000"/>
              </a:lnSpc>
              <a:buAutoNum type="arabicPeriod"/>
            </a:pPr>
            <a:r>
              <a:rPr lang="id-ID" sz="2000" b="1" dirty="0" smtClean="0"/>
              <a:t>Umpan Balik</a:t>
            </a:r>
            <a:r>
              <a:rPr lang="id-ID" sz="2000" dirty="0" smtClean="0"/>
              <a:t>, seluruh kinerja pegawai memperoleh sambutan dan motivasi dari manajemen organisasi serta mendialogkan secara terbuka.</a:t>
            </a:r>
            <a:endParaRPr lang="en-US" sz="2000" dirty="0" smtClean="0"/>
          </a:p>
          <a:p>
            <a:pPr marL="457200" indent="-457200" algn="just">
              <a:lnSpc>
                <a:spcPct val="90000"/>
              </a:lnSpc>
              <a:buAutoNum type="arabicPeriod"/>
            </a:pPr>
            <a:r>
              <a:rPr lang="id-ID" sz="2000" b="1" dirty="0" smtClean="0"/>
              <a:t>Mekanisme</a:t>
            </a:r>
            <a:r>
              <a:rPr lang="id-ID" sz="2000" dirty="0" smtClean="0"/>
              <a:t>, pegawai menjatuhkan pilihan dalam mengembangkan kariernya melalui mekanisme yang benar dan tidak menyimpang dari peraturan yang berlaku.</a:t>
            </a:r>
            <a:endParaRPr lang="en-US" sz="2000" dirty="0"/>
          </a:p>
        </p:txBody>
      </p:sp>
    </p:spTree>
    <p:extLst>
      <p:ext uri="{BB962C8B-B14F-4D97-AF65-F5344CB8AC3E}">
        <p14:creationId xmlns:p14="http://schemas.microsoft.com/office/powerpoint/2010/main" val="2218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1746" y="1904111"/>
            <a:ext cx="10441160" cy="3970318"/>
          </a:xfrm>
          <a:prstGeom prst="rect">
            <a:avLst/>
          </a:prstGeom>
          <a:noFill/>
        </p:spPr>
        <p:txBody>
          <a:bodyPr wrap="square" rtlCol="0">
            <a:spAutoFit/>
          </a:bodyPr>
          <a:lstStyle/>
          <a:p>
            <a:pPr marL="457200" indent="-457200" algn="just">
              <a:lnSpc>
                <a:spcPct val="90000"/>
              </a:lnSpc>
              <a:buAutoNum type="arabicPeriod"/>
            </a:pPr>
            <a:r>
              <a:rPr lang="id-ID" sz="2800" b="1" dirty="0" smtClean="0">
                <a:solidFill>
                  <a:srgbClr val="FF0000"/>
                </a:solidFill>
              </a:rPr>
              <a:t>Analisis Kebutuhan Karier Individu</a:t>
            </a:r>
            <a:r>
              <a:rPr lang="id-ID" sz="2800" dirty="0" smtClean="0">
                <a:solidFill>
                  <a:srgbClr val="FF0000"/>
                </a:solidFill>
              </a:rPr>
              <a:t>, adalah proses mengidentifikasi potensi (kekuatan) dan kelemahan yang dimiliki oleh seorang pegawai agar karier pegawai yang bersangkutan dapat direncanakan dan dikembangkan dengan baik.</a:t>
            </a:r>
            <a:endParaRPr lang="id-ID" sz="2800" b="1" dirty="0" smtClean="0">
              <a:solidFill>
                <a:srgbClr val="FF0000"/>
              </a:solidFill>
            </a:endParaRPr>
          </a:p>
          <a:p>
            <a:pPr marL="514350" indent="-514350" algn="just">
              <a:lnSpc>
                <a:spcPct val="90000"/>
              </a:lnSpc>
              <a:buAutoNum type="arabicPeriod"/>
            </a:pPr>
            <a:r>
              <a:rPr lang="id-ID" sz="2800" b="1" dirty="0" smtClean="0">
                <a:solidFill>
                  <a:srgbClr val="FF0000"/>
                </a:solidFill>
              </a:rPr>
              <a:t>Analisis Peran Kompetensi</a:t>
            </a:r>
            <a:r>
              <a:rPr lang="id-ID" sz="2800" dirty="0" smtClean="0">
                <a:solidFill>
                  <a:srgbClr val="FF0000"/>
                </a:solidFill>
              </a:rPr>
              <a:t>, adalah analisis untuk mengetahui peran (atau jabatan) yang paling sesuai untuk seorang pegawai, kemudian mengkaji kompetensi yang telah dikuasai dan kompetensi yang belum dikuasai pegawai</a:t>
            </a:r>
            <a:r>
              <a:rPr lang="id-ID" sz="2800" b="1" dirty="0" smtClean="0">
                <a:solidFill>
                  <a:srgbClr val="FF0000"/>
                </a:solidFill>
              </a:rPr>
              <a:t> </a:t>
            </a:r>
            <a:endParaRPr lang="en-US" sz="2800" b="1" dirty="0">
              <a:solidFill>
                <a:srgbClr val="FF0000"/>
              </a:solidFill>
            </a:endParaRPr>
          </a:p>
        </p:txBody>
      </p:sp>
      <p:sp>
        <p:nvSpPr>
          <p:cNvPr id="10" name="Folded Corner 9"/>
          <p:cNvSpPr/>
          <p:nvPr/>
        </p:nvSpPr>
        <p:spPr>
          <a:xfrm>
            <a:off x="693812" y="368660"/>
            <a:ext cx="9073008" cy="900100"/>
          </a:xfrm>
          <a:prstGeom prst="foldedCorne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11" name="TextBox 10"/>
          <p:cNvSpPr txBox="1"/>
          <p:nvPr/>
        </p:nvSpPr>
        <p:spPr>
          <a:xfrm>
            <a:off x="801824" y="368660"/>
            <a:ext cx="8640960" cy="978729"/>
          </a:xfrm>
          <a:prstGeom prst="rect">
            <a:avLst/>
          </a:prstGeom>
          <a:noFill/>
        </p:spPr>
        <p:txBody>
          <a:bodyPr wrap="square" rtlCol="0">
            <a:spAutoFit/>
          </a:bodyPr>
          <a:lstStyle/>
          <a:p>
            <a:pPr algn="ctr">
              <a:lnSpc>
                <a:spcPct val="90000"/>
              </a:lnSpc>
            </a:pPr>
            <a:r>
              <a:rPr lang="id-ID" sz="3200" b="1" dirty="0" smtClean="0"/>
              <a:t>TAHAPAN DALAM PROSES PERENCANAAN KARIER</a:t>
            </a:r>
            <a:endParaRPr lang="en-US" sz="3200" b="1"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694812" y="-3022"/>
            <a:ext cx="2047268" cy="1535451"/>
          </a:xfrm>
          <a:prstGeom prst="rect">
            <a:avLst/>
          </a:prstGeom>
        </p:spPr>
      </p:pic>
    </p:spTree>
    <p:extLst>
      <p:ext uri="{BB962C8B-B14F-4D97-AF65-F5344CB8AC3E}">
        <p14:creationId xmlns:p14="http://schemas.microsoft.com/office/powerpoint/2010/main" val="335078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TotalTime>
  <Words>542</Words>
  <Application>Microsoft Office PowerPoint</Application>
  <PresentationFormat>Custom</PresentationFormat>
  <Paragraphs>53</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World Presentation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Tatik Rohmawati</cp:lastModifiedBy>
  <cp:revision>43</cp:revision>
  <dcterms:created xsi:type="dcterms:W3CDTF">2019-12-10T22:29:13Z</dcterms:created>
  <dcterms:modified xsi:type="dcterms:W3CDTF">2020-06-24T17:55:37Z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