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6" r:id="rId2"/>
    <p:sldId id="307" r:id="rId3"/>
    <p:sldId id="308" r:id="rId4"/>
    <p:sldId id="309" r:id="rId5"/>
    <p:sldId id="276" r:id="rId6"/>
    <p:sldId id="277" r:id="rId7"/>
    <p:sldId id="278" r:id="rId8"/>
    <p:sldId id="279" r:id="rId9"/>
    <p:sldId id="280" r:id="rId10"/>
    <p:sldId id="281" r:id="rId11"/>
    <p:sldId id="282" r:id="rId12"/>
    <p:sldId id="284" r:id="rId13"/>
    <p:sldId id="285" r:id="rId14"/>
    <p:sldId id="287" r:id="rId15"/>
    <p:sldId id="288" r:id="rId16"/>
    <p:sldId id="294" r:id="rId17"/>
    <p:sldId id="295" r:id="rId18"/>
    <p:sldId id="296" r:id="rId19"/>
    <p:sldId id="297" r:id="rId20"/>
    <p:sldId id="298" r:id="rId21"/>
    <p:sldId id="299" r:id="rId22"/>
    <p:sldId id="300" r:id="rId23"/>
    <p:sldId id="301" r:id="rId24"/>
    <p:sldId id="302" r:id="rId25"/>
    <p:sldId id="303" r:id="rId26"/>
    <p:sldId id="304" r:id="rId27"/>
    <p:sldId id="30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5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6/25/2020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6/25/2020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6/25/2020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6/25/2020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6/25/2020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6/25/2020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6/25/2020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6/25/2020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dirty="0" smtClean="0"/>
          </a:p>
          <a:p>
            <a:pPr>
              <a:buNone/>
            </a:pPr>
            <a:endParaRPr lang="en-US" dirty="0" smtClean="0"/>
          </a:p>
          <a:p>
            <a:pPr algn="r">
              <a:buNone/>
            </a:pPr>
            <a:r>
              <a:rPr lang="en-US" sz="4000" b="1" dirty="0" smtClean="0"/>
              <a:t>MANAJEMEN </a:t>
            </a:r>
            <a:endParaRPr lang="id-ID" sz="4000" b="1" dirty="0" smtClean="0"/>
          </a:p>
          <a:p>
            <a:pPr algn="r">
              <a:buNone/>
            </a:pPr>
            <a:r>
              <a:rPr lang="en-US" sz="4000" b="1" dirty="0" smtClean="0"/>
              <a:t>PRODUKTIVITAS</a:t>
            </a:r>
            <a:endParaRPr lang="en-US" sz="4000" dirty="0" smtClean="0"/>
          </a:p>
          <a:p>
            <a:pPr algn="ctr">
              <a:buNone/>
            </a:pPr>
            <a:endParaRPr lang="id-ID" b="1" dirty="0" smtClean="0">
              <a:solidFill>
                <a:srgbClr val="002060"/>
              </a:solidFill>
            </a:endParaRPr>
          </a:p>
          <a:p>
            <a:pPr algn="r">
              <a:buNone/>
            </a:pPr>
            <a:r>
              <a:rPr lang="en-US" b="1" dirty="0" err="1" smtClean="0">
                <a:solidFill>
                  <a:srgbClr val="002060"/>
                </a:solidFill>
              </a:rPr>
              <a:t>Pertemuan</a:t>
            </a:r>
            <a:r>
              <a:rPr lang="en-US" b="1" dirty="0" smtClean="0">
                <a:solidFill>
                  <a:srgbClr val="002060"/>
                </a:solidFill>
              </a:rPr>
              <a:t> </a:t>
            </a:r>
            <a:r>
              <a:rPr lang="en-US" b="1" dirty="0" err="1" smtClean="0">
                <a:solidFill>
                  <a:srgbClr val="002060"/>
                </a:solidFill>
              </a:rPr>
              <a:t>ke</a:t>
            </a:r>
            <a:r>
              <a:rPr lang="id-ID" b="1" dirty="0" smtClean="0">
                <a:solidFill>
                  <a:srgbClr val="002060"/>
                </a:solidFill>
              </a:rPr>
              <a:t> – 11</a:t>
            </a:r>
            <a:endParaRPr lang="en-US" dirty="0"/>
          </a:p>
        </p:txBody>
      </p:sp>
      <p:sp>
        <p:nvSpPr>
          <p:cNvPr id="2" name="Title 1"/>
          <p:cNvSpPr>
            <a:spLocks noGrp="1"/>
          </p:cNvSpPr>
          <p:nvPr>
            <p:ph type="title"/>
          </p:nvPr>
        </p:nvSpPr>
        <p:spPr/>
        <p:txBody>
          <a:bodyPr/>
          <a:lstStyle/>
          <a:p>
            <a:r>
              <a:rPr lang="en-US" dirty="0" smtClean="0"/>
              <a:t>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marL="0" indent="0" algn="just">
              <a:buNone/>
            </a:pPr>
            <a:r>
              <a:rPr lang="id-ID" sz="2400" i="1" dirty="0" smtClean="0">
                <a:latin typeface="Times New Roman" pitchFamily="18" charset="0"/>
                <a:cs typeface="Times New Roman" pitchFamily="18" charset="0"/>
              </a:rPr>
              <a:t>2.   </a:t>
            </a:r>
            <a:r>
              <a:rPr lang="id-ID" sz="2400" b="1" i="1" dirty="0" smtClean="0">
                <a:latin typeface="Times New Roman" pitchFamily="18" charset="0"/>
                <a:cs typeface="Times New Roman" pitchFamily="18" charset="0"/>
              </a:rPr>
              <a:t>Rencana Pembayaran Premi</a:t>
            </a:r>
          </a:p>
          <a:p>
            <a:pPr marL="0" indent="0" algn="just">
              <a:buNone/>
            </a:pPr>
            <a:r>
              <a:rPr lang="id-ID" sz="2400" dirty="0" smtClean="0">
                <a:latin typeface="Times New Roman" pitchFamily="18" charset="0"/>
                <a:cs typeface="Times New Roman" pitchFamily="18" charset="0"/>
              </a:rPr>
              <a:t>      Ini sering  digunakan  sebagai  sarana memacu pekerja  dalam </a:t>
            </a:r>
          </a:p>
          <a:p>
            <a:pPr marL="0" indent="0" algn="just">
              <a:buNone/>
            </a:pPr>
            <a:r>
              <a:rPr lang="id-ID" sz="2400" dirty="0" smtClean="0">
                <a:latin typeface="Times New Roman" pitchFamily="18" charset="0"/>
                <a:cs typeface="Times New Roman" pitchFamily="18" charset="0"/>
              </a:rPr>
              <a:t>      mencapai  standar  kinerja. Pembayarannya  dihitung  bulanan </a:t>
            </a:r>
          </a:p>
          <a:p>
            <a:pPr marL="0" indent="0" algn="just">
              <a:buNone/>
            </a:pPr>
            <a:r>
              <a:rPr lang="id-ID" sz="2400" dirty="0" smtClean="0">
                <a:latin typeface="Times New Roman" pitchFamily="18" charset="0"/>
                <a:cs typeface="Times New Roman" pitchFamily="18" charset="0"/>
              </a:rPr>
              <a:t>      berdasarkan hasil kerja harian yang diukur.</a:t>
            </a:r>
          </a:p>
          <a:p>
            <a:pPr marL="457200" indent="-457200" algn="just">
              <a:buNone/>
            </a:pPr>
            <a:r>
              <a:rPr lang="en-US" sz="2400" i="1" dirty="0" smtClean="0">
                <a:latin typeface="Times New Roman" pitchFamily="18" charset="0"/>
                <a:cs typeface="Times New Roman" pitchFamily="18" charset="0"/>
              </a:rPr>
              <a:t>3.   </a:t>
            </a:r>
            <a:r>
              <a:rPr lang="id-ID" sz="2400" b="1" i="1" dirty="0" smtClean="0">
                <a:latin typeface="Times New Roman" pitchFamily="18" charset="0"/>
                <a:cs typeface="Times New Roman" pitchFamily="18" charset="0"/>
              </a:rPr>
              <a:t>Pemberian sistem merit</a:t>
            </a:r>
          </a:p>
          <a:p>
            <a:pPr marL="457200" indent="-457200" algn="just">
              <a:buNone/>
            </a:pPr>
            <a:r>
              <a:rPr lang="id-ID" sz="2400" i="1" dirty="0" smtClean="0">
                <a:latin typeface="Times New Roman" pitchFamily="18" charset="0"/>
                <a:cs typeface="Times New Roman" pitchFamily="18" charset="0"/>
              </a:rPr>
              <a:t>      </a:t>
            </a:r>
            <a:r>
              <a:rPr lang="id-ID" sz="2400" dirty="0" smtClean="0">
                <a:latin typeface="Times New Roman" pitchFamily="18" charset="0"/>
                <a:cs typeface="Times New Roman" pitchFamily="18" charset="0"/>
              </a:rPr>
              <a:t>Serangkaian faktor</a:t>
            </a:r>
            <a:r>
              <a:rPr lang="id-ID" sz="2400" baseline="30000" dirty="0" smtClean="0">
                <a:latin typeface="Times New Roman" pitchFamily="18" charset="0"/>
                <a:cs typeface="Times New Roman" pitchFamily="18" charset="0"/>
              </a:rPr>
              <a:t>2</a:t>
            </a:r>
            <a:r>
              <a:rPr lang="id-ID" sz="2400" dirty="0" smtClean="0">
                <a:latin typeface="Times New Roman" pitchFamily="18" charset="0"/>
                <a:cs typeface="Times New Roman" pitchFamily="18" charset="0"/>
              </a:rPr>
              <a:t> diseleksi untuk mencakup tingkah laku yang diinginkan dari sekelompok pekerja. Tingkatan masalah bagi setiap faktor ditentukan dan stadarisasinya ditentukan menurut tingkatan yang bermacam-macam untuk mengarah-kan penilaian. Secara periodik para pekerja dinilai dengan hasil skor secara keseluruhan digunakan untuk menentukan tingkat pembayaran di atas upah dasar mereka.</a:t>
            </a:r>
            <a:endParaRPr lang="id-ID" sz="2400" i="1" dirty="0" smtClean="0">
              <a:latin typeface="Times New Roman" pitchFamily="18" charset="0"/>
              <a:cs typeface="Times New Roman" pitchFamily="18" charset="0"/>
            </a:endParaRPr>
          </a:p>
          <a:p>
            <a:pPr marL="0" indent="0" algn="just">
              <a:buNone/>
            </a:pPr>
            <a:endParaRPr lang="en-US" sz="2400"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563562"/>
          </a:xfrm>
        </p:spPr>
        <p:txBody>
          <a:bodyPr>
            <a:normAutofit fontScale="90000"/>
          </a:bodyPr>
          <a:lstStyle/>
          <a:p>
            <a:r>
              <a:rPr lang="id-ID" dirty="0" smtClean="0"/>
              <a: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marL="457200" indent="-457200" algn="just">
              <a:buNone/>
            </a:pPr>
            <a:r>
              <a:rPr lang="en-US" sz="2400" i="1" dirty="0" smtClean="0">
                <a:latin typeface="Times New Roman" pitchFamily="18" charset="0"/>
                <a:cs typeface="Times New Roman" pitchFamily="18" charset="0"/>
              </a:rPr>
              <a:t>4.   </a:t>
            </a:r>
            <a:r>
              <a:rPr lang="id-ID" sz="2400" b="1" i="1" dirty="0" smtClean="0">
                <a:latin typeface="Times New Roman" pitchFamily="18" charset="0"/>
                <a:cs typeface="Times New Roman" pitchFamily="18" charset="0"/>
              </a:rPr>
              <a:t>Rencana Andil Produktivitas</a:t>
            </a:r>
          </a:p>
          <a:p>
            <a:pPr marL="457200" indent="-457200" algn="just">
              <a:buNone/>
            </a:pPr>
            <a:r>
              <a:rPr lang="id-ID" sz="2400" i="1" dirty="0" smtClean="0">
                <a:latin typeface="Times New Roman" pitchFamily="18" charset="0"/>
                <a:cs typeface="Times New Roman" pitchFamily="18" charset="0"/>
              </a:rPr>
              <a:t>      </a:t>
            </a:r>
            <a:r>
              <a:rPr lang="id-ID" sz="2400" dirty="0" smtClean="0">
                <a:latin typeface="Times New Roman" pitchFamily="18" charset="0"/>
                <a:cs typeface="Times New Roman" pitchFamily="18" charset="0"/>
              </a:rPr>
              <a:t>Prinsip utama rencana ini adalah porsi penghasilan tertentu seperti nilai tambah dapat dialokasikan sebagai suatu hak untuk upah dan gaji. Sesudah memotong/mengurangi upah dan gaji yang telah dibayarkan, surplusnya dibagikan kepada penerima upah dan gaji sesuai dengan syarat</a:t>
            </a:r>
            <a:r>
              <a:rPr lang="id-ID" sz="2400" baseline="30000" dirty="0" smtClean="0">
                <a:latin typeface="Times New Roman" pitchFamily="18" charset="0"/>
                <a:cs typeface="Times New Roman" pitchFamily="18" charset="0"/>
              </a:rPr>
              <a:t>2</a:t>
            </a:r>
            <a:r>
              <a:rPr lang="id-ID" sz="2400" dirty="0" smtClean="0">
                <a:latin typeface="Times New Roman" pitchFamily="18" charset="0"/>
                <a:cs typeface="Times New Roman" pitchFamily="18" charset="0"/>
              </a:rPr>
              <a:t> pemberian fasilitas ini.</a:t>
            </a:r>
          </a:p>
          <a:p>
            <a:pPr marL="457200" indent="-457200" algn="just">
              <a:buNone/>
            </a:pPr>
            <a:r>
              <a:rPr lang="id-ID" sz="2400" dirty="0" smtClean="0">
                <a:latin typeface="Times New Roman" pitchFamily="18" charset="0"/>
                <a:cs typeface="Times New Roman" pitchFamily="18" charset="0"/>
              </a:rPr>
              <a:t>      Tujuan utama pembagian andil produktivitas adalah mengikut sertakan semua tenaga kerja pada gerakan peningkatan pro-duktivitas.</a:t>
            </a:r>
          </a:p>
          <a:p>
            <a:pPr marL="457200" indent="-457200" algn="just">
              <a:buNone/>
            </a:pPr>
            <a:r>
              <a:rPr lang="en-US" sz="2400" i="1" dirty="0" smtClean="0">
                <a:latin typeface="Times New Roman" pitchFamily="18" charset="0"/>
                <a:cs typeface="Times New Roman" pitchFamily="18" charset="0"/>
              </a:rPr>
              <a:t>5.   </a:t>
            </a:r>
            <a:r>
              <a:rPr lang="id-ID" sz="2400" b="1" i="1" dirty="0" smtClean="0">
                <a:latin typeface="Times New Roman" pitchFamily="18" charset="0"/>
                <a:cs typeface="Times New Roman" pitchFamily="18" charset="0"/>
              </a:rPr>
              <a:t>Pembayaran Berdasarkan Hasil</a:t>
            </a:r>
          </a:p>
          <a:p>
            <a:pPr marL="457200" indent="-457200" algn="just">
              <a:buNone/>
            </a:pPr>
            <a:r>
              <a:rPr lang="id-ID" sz="2400" i="1" dirty="0" smtClean="0">
                <a:latin typeface="Times New Roman" pitchFamily="18" charset="0"/>
                <a:cs typeface="Times New Roman" pitchFamily="18" charset="0"/>
              </a:rPr>
              <a:t>	</a:t>
            </a:r>
            <a:r>
              <a:rPr lang="id-ID" sz="2400" dirty="0" smtClean="0">
                <a:latin typeface="Times New Roman" pitchFamily="18" charset="0"/>
                <a:cs typeface="Times New Roman" pitchFamily="18" charset="0"/>
              </a:rPr>
              <a:t>Di sini suatu pembayaran khusus dibuat bagi setiap unit hasil</a:t>
            </a:r>
            <a:endParaRPr lang="en-US" sz="2400" i="1"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411162"/>
          </a:xfrm>
        </p:spPr>
        <p:txBody>
          <a:bodyPr>
            <a:normAutofit fontScale="90000"/>
          </a:bodyPr>
          <a:lstStyle/>
          <a:p>
            <a:r>
              <a:rPr lang="id-ID" dirty="0" smtClean="0"/>
              <a:t>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638800"/>
          </a:xfrm>
        </p:spPr>
        <p:txBody>
          <a:bodyPr>
            <a:normAutofit fontScale="55000" lnSpcReduction="20000"/>
          </a:bodyPr>
          <a:lstStyle/>
          <a:p>
            <a:pPr marL="457200" indent="-457200" algn="just">
              <a:buNone/>
            </a:pPr>
            <a:r>
              <a:rPr lang="id-ID" sz="2400" dirty="0" smtClean="0">
                <a:latin typeface="Times New Roman" pitchFamily="18" charset="0"/>
                <a:cs typeface="Times New Roman" pitchFamily="18" charset="0"/>
              </a:rPr>
              <a:t>           </a:t>
            </a:r>
            <a:r>
              <a:rPr lang="id-ID" sz="3100" dirty="0" smtClean="0">
                <a:latin typeface="Times New Roman" pitchFamily="18" charset="0"/>
                <a:cs typeface="Times New Roman" pitchFamily="18" charset="0"/>
              </a:rPr>
              <a:t>(</a:t>
            </a:r>
            <a:r>
              <a:rPr lang="id-ID" sz="4400" dirty="0" smtClean="0">
                <a:latin typeface="Times New Roman" pitchFamily="18" charset="0"/>
                <a:cs typeface="Times New Roman" pitchFamily="18" charset="0"/>
              </a:rPr>
              <a:t>output) atau penampilan dari kegiatan yang ada. Ada sejumlah pola pembayaran berdasarkan hasil, yakni: diterapkan berdasarkan kelompok atau individu, ada juga yang berdasarkan kerja </a:t>
            </a:r>
            <a:r>
              <a:rPr lang="id-ID" sz="4400" i="1" dirty="0" smtClean="0">
                <a:latin typeface="Times New Roman" pitchFamily="18" charset="0"/>
                <a:cs typeface="Times New Roman" pitchFamily="18" charset="0"/>
              </a:rPr>
              <a:t>piece </a:t>
            </a:r>
            <a:r>
              <a:rPr lang="id-ID" sz="4400" dirty="0" smtClean="0">
                <a:latin typeface="Times New Roman" pitchFamily="18" charset="0"/>
                <a:cs typeface="Times New Roman" pitchFamily="18" charset="0"/>
              </a:rPr>
              <a:t>atau yang berdasarkan waktu pemberian bonus atau hasil kerja lainnya. Pola ini menentukan target pekerja dengan menentukan pembayaran setiap unit kerja dengan memberikan insentif berupa pembayaran tambahan atas pekerjaan tambahan beserta kesempatan memberikan perhatian betapa pentingnya pekerjaan mereka.</a:t>
            </a:r>
          </a:p>
          <a:p>
            <a:pPr marL="457200" indent="-457200" algn="just">
              <a:buNone/>
            </a:pPr>
            <a:r>
              <a:rPr lang="en-US" sz="4400" i="1" dirty="0" smtClean="0">
                <a:latin typeface="Times New Roman" pitchFamily="18" charset="0"/>
                <a:cs typeface="Times New Roman" pitchFamily="18" charset="0"/>
              </a:rPr>
              <a:t>6.   </a:t>
            </a:r>
            <a:r>
              <a:rPr lang="id-ID" sz="4400" b="1" i="1" dirty="0" smtClean="0">
                <a:latin typeface="Times New Roman" pitchFamily="18" charset="0"/>
                <a:cs typeface="Times New Roman" pitchFamily="18" charset="0"/>
              </a:rPr>
              <a:t>Insentif Kelompok</a:t>
            </a:r>
          </a:p>
          <a:p>
            <a:pPr marL="457200" indent="-457200" algn="just">
              <a:buNone/>
            </a:pPr>
            <a:r>
              <a:rPr lang="id-ID" sz="4400" i="1" dirty="0" smtClean="0">
                <a:latin typeface="Times New Roman" pitchFamily="18" charset="0"/>
                <a:cs typeface="Times New Roman" pitchFamily="18" charset="0"/>
              </a:rPr>
              <a:t>      </a:t>
            </a:r>
            <a:r>
              <a:rPr lang="id-ID" sz="4400" dirty="0" smtClean="0">
                <a:latin typeface="Times New Roman" pitchFamily="18" charset="0"/>
                <a:cs typeface="Times New Roman" pitchFamily="18" charset="0"/>
              </a:rPr>
              <a:t>Kadang2 tidak mungkin memberikan hadiah kepada pekerja melalui pola bonus, sedang lainnya berdasarkan basis kelompok: “bonus kelompok adalah x dan dibagi menurut proporsi pendapatan dasar.  </a:t>
            </a:r>
            <a:endParaRPr lang="en-US" sz="4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marL="0" indent="625475" algn="just">
              <a:buNone/>
            </a:pPr>
            <a:r>
              <a:rPr lang="id-ID" sz="2400" dirty="0" smtClean="0">
                <a:latin typeface="Times New Roman" pitchFamily="18" charset="0"/>
                <a:cs typeface="Times New Roman" pitchFamily="18" charset="0"/>
              </a:rPr>
              <a:t>Keuntungan  pendekatan  ini  menekankan  kelompok   agar  </a:t>
            </a:r>
          </a:p>
          <a:p>
            <a:pPr marL="0" indent="625475" algn="just">
              <a:buNone/>
            </a:pPr>
            <a:r>
              <a:rPr lang="id-ID" sz="2400" dirty="0" smtClean="0">
                <a:latin typeface="Times New Roman" pitchFamily="18" charset="0"/>
                <a:cs typeface="Times New Roman" pitchFamily="18" charset="0"/>
              </a:rPr>
              <a:t>meyakini distribusi usaha yang  adil. Dalam  kondisi  ini  di- </a:t>
            </a:r>
          </a:p>
          <a:p>
            <a:pPr marL="0" indent="625475" algn="just">
              <a:buNone/>
            </a:pPr>
            <a:r>
              <a:rPr lang="id-ID" sz="2400" dirty="0" smtClean="0">
                <a:latin typeface="Times New Roman" pitchFamily="18" charset="0"/>
                <a:cs typeface="Times New Roman" pitchFamily="18" charset="0"/>
              </a:rPr>
              <a:t>harapkan  para pekerja  (anggota kelompok) mempertunjuk-</a:t>
            </a:r>
          </a:p>
          <a:p>
            <a:pPr marL="0" indent="625475" algn="just">
              <a:buNone/>
            </a:pPr>
            <a:r>
              <a:rPr lang="id-ID" sz="2400" dirty="0" smtClean="0">
                <a:latin typeface="Times New Roman" pitchFamily="18" charset="0"/>
                <a:cs typeface="Times New Roman" pitchFamily="18" charset="0"/>
              </a:rPr>
              <a:t>kan sifat hati2 terhadap penggunaan faktor2 produksi,  tena-</a:t>
            </a:r>
          </a:p>
          <a:p>
            <a:pPr marL="0" indent="625475" algn="just">
              <a:buNone/>
            </a:pPr>
            <a:r>
              <a:rPr lang="id-ID" sz="2400" dirty="0" smtClean="0">
                <a:latin typeface="Times New Roman" pitchFamily="18" charset="0"/>
                <a:cs typeface="Times New Roman" pitchFamily="18" charset="0"/>
              </a:rPr>
              <a:t>ga kerja, peralatan dan material.</a:t>
            </a:r>
          </a:p>
          <a:p>
            <a:pPr marL="0" indent="625475" algn="just">
              <a:buNone/>
            </a:pPr>
            <a:endParaRPr lang="id-ID" sz="2400" dirty="0" smtClean="0">
              <a:latin typeface="Times New Roman" pitchFamily="18" charset="0"/>
              <a:cs typeface="Times New Roman" pitchFamily="18" charset="0"/>
            </a:endParaRPr>
          </a:p>
          <a:p>
            <a:pPr marL="457200" indent="-457200" algn="just">
              <a:buNone/>
            </a:pPr>
            <a:r>
              <a:rPr lang="en-US" sz="2400" b="1" i="1" dirty="0" smtClean="0">
                <a:latin typeface="Times New Roman" pitchFamily="18" charset="0"/>
                <a:cs typeface="Times New Roman" pitchFamily="18" charset="0"/>
              </a:rPr>
              <a:t>7.   </a:t>
            </a:r>
            <a:r>
              <a:rPr lang="id-ID" sz="2400" b="1" i="1" dirty="0" smtClean="0">
                <a:latin typeface="Times New Roman" pitchFamily="18" charset="0"/>
                <a:cs typeface="Times New Roman" pitchFamily="18" charset="0"/>
              </a:rPr>
              <a:t>Kepuasan Kerja</a:t>
            </a:r>
          </a:p>
          <a:p>
            <a:pPr marL="457200" indent="-457200" algn="just">
              <a:buNone/>
            </a:pPr>
            <a:r>
              <a:rPr lang="id-ID" sz="2400" i="1" dirty="0" smtClean="0">
                <a:latin typeface="Times New Roman" pitchFamily="18" charset="0"/>
                <a:cs typeface="Times New Roman" pitchFamily="18" charset="0"/>
              </a:rPr>
              <a:t>      </a:t>
            </a:r>
            <a:r>
              <a:rPr lang="id-ID" sz="2400" dirty="0" smtClean="0">
                <a:latin typeface="Times New Roman" pitchFamily="18" charset="0"/>
                <a:cs typeface="Times New Roman" pitchFamily="18" charset="0"/>
              </a:rPr>
              <a:t>Dibahas s</a:t>
            </a:r>
            <a:r>
              <a:rPr lang="en-US" sz="2400" dirty="0" smtClean="0">
                <a:latin typeface="Times New Roman" pitchFamily="18" charset="0"/>
                <a:cs typeface="Times New Roman" pitchFamily="18" charset="0"/>
              </a:rPr>
              <a:t>e</a:t>
            </a:r>
            <a:r>
              <a:rPr lang="id-ID" sz="2400" dirty="0" smtClean="0">
                <a:latin typeface="Times New Roman" pitchFamily="18" charset="0"/>
                <a:cs typeface="Times New Roman" pitchFamily="18" charset="0"/>
              </a:rPr>
              <a:t>cara terpisah, tetapi satu variasi kepuasan kerja adalah mutasi atau rotasi pegawai (perputaran tenaga kerja) Dimana para pekerja diputar antara aktivitas terbagi yang bermacam-macam beserta tingkat pilihan. Mutasi vertikal individu ditingkatkan mela</a:t>
            </a:r>
            <a:r>
              <a:rPr lang="en-US" sz="2400" dirty="0" smtClean="0">
                <a:latin typeface="Times New Roman" pitchFamily="18" charset="0"/>
                <a:cs typeface="Times New Roman" pitchFamily="18" charset="0"/>
              </a:rPr>
              <a:t>l</a:t>
            </a:r>
            <a:r>
              <a:rPr lang="id-ID" sz="2400" dirty="0" smtClean="0">
                <a:latin typeface="Times New Roman" pitchFamily="18" charset="0"/>
                <a:cs typeface="Times New Roman" pitchFamily="18" charset="0"/>
              </a:rPr>
              <a:t>ui penambahan tugas dan kewajiban yang berlainan. </a:t>
            </a:r>
          </a:p>
          <a:p>
            <a:pPr marL="0" indent="625475" algn="just">
              <a:buNone/>
            </a:pP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7848600" cy="5135563"/>
          </a:xfrm>
        </p:spPr>
        <p:txBody>
          <a:bodyPr>
            <a:normAutofit/>
          </a:bodyPr>
          <a:lstStyle/>
          <a:p>
            <a:pPr>
              <a:buNone/>
            </a:pPr>
            <a:r>
              <a:rPr lang="en-US" sz="2400" b="1" dirty="0" smtClean="0">
                <a:latin typeface="Times New Roman" pitchFamily="18" charset="0"/>
                <a:cs typeface="Times New Roman" pitchFamily="18" charset="0"/>
              </a:rPr>
              <a:t>KEPUASAN KERJA</a:t>
            </a:r>
          </a:p>
          <a:p>
            <a:pPr marL="0" indent="0" algn="just">
              <a:buNone/>
            </a:pPr>
            <a:r>
              <a:rPr lang="en-US" sz="2400" dirty="0" err="1" smtClean="0">
                <a:latin typeface="Times New Roman" pitchFamily="18" charset="0"/>
                <a:cs typeface="Times New Roman" pitchFamily="18" charset="0"/>
              </a:rPr>
              <a:t>Karena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persoalan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peningkatan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kepuasan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merupakan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hal</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kompleks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maka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dalam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pembahasan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dikemukakan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beberapa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usul</a:t>
            </a:r>
            <a:r>
              <a:rPr lang="en-US" sz="2400" dirty="0" smtClean="0">
                <a:latin typeface="Times New Roman" pitchFamily="18" charset="0"/>
                <a:cs typeface="Times New Roman" pitchFamily="18" charset="0"/>
              </a:rPr>
              <a:t>/saran yang </a:t>
            </a:r>
            <a:r>
              <a:rPr lang="en-US" sz="2400" dirty="0" err="1" smtClean="0">
                <a:latin typeface="Times New Roman" pitchFamily="18" charset="0"/>
                <a:cs typeface="Times New Roman" pitchFamily="18" charset="0"/>
              </a:rPr>
              <a:t>antara</a:t>
            </a:r>
            <a:r>
              <a:rPr lang="en-US" sz="2400" dirty="0" smtClean="0">
                <a:latin typeface="Times New Roman" pitchFamily="18" charset="0"/>
                <a:cs typeface="Times New Roman" pitchFamily="18" charset="0"/>
              </a:rPr>
              <a:t> lain </a:t>
            </a:r>
            <a:r>
              <a:rPr lang="en-US" sz="2400" dirty="0" err="1" smtClean="0">
                <a:latin typeface="Times New Roman" pitchFamily="18" charset="0"/>
                <a:cs typeface="Times New Roman" pitchFamily="18" charset="0"/>
              </a:rPr>
              <a:t>penyusunan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kembali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Beberapa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manajer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merasa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bahwa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penyusunan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kembali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menyangkut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pemerkayaan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perluasan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tugas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adalah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strategi</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memungkinkan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bagi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kepuasan</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ditingkatkan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pada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gilirannya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berakibat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adanya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peningkatan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produktivitas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para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pegawai</a:t>
            </a:r>
            <a:r>
              <a:rPr lang="en-US" sz="2400" dirty="0" smtClean="0">
                <a:latin typeface="Times New Roman" pitchFamily="18" charset="0"/>
                <a:cs typeface="Times New Roman" pitchFamily="18" charset="0"/>
              </a:rPr>
              <a:t>.</a:t>
            </a:r>
          </a:p>
          <a:p>
            <a:pPr marL="0" indent="0" algn="just">
              <a:buNone/>
            </a:pPr>
            <a:r>
              <a:rPr lang="en-US" sz="2400" dirty="0" err="1" smtClean="0">
                <a:latin typeface="Times New Roman" pitchFamily="18" charset="0"/>
                <a:cs typeface="Times New Roman" pitchFamily="18" charset="0"/>
              </a:rPr>
              <a:t>Penataan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kembali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dapat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mempertinggi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tugas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agar </a:t>
            </a:r>
            <a:r>
              <a:rPr lang="en-US" sz="2400" dirty="0" err="1" smtClean="0">
                <a:latin typeface="Times New Roman" pitchFamily="18" charset="0"/>
                <a:cs typeface="Times New Roman" pitchFamily="18" charset="0"/>
              </a:rPr>
              <a:t>dapat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meningkatkan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kemampuan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minat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serta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jangka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waktu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lingkup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tanggung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jawab</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juga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mengurangi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keputus-asaan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kejenuhan</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85000" lnSpcReduction="20000"/>
          </a:bodyPr>
          <a:lstStyle/>
          <a:p>
            <a:pPr marL="0" indent="0" algn="just">
              <a:buNone/>
            </a:pPr>
            <a:r>
              <a:rPr lang="en-US" dirty="0" err="1" smtClean="0">
                <a:latin typeface="Times New Roman" pitchFamily="18" charset="0"/>
                <a:cs typeface="Times New Roman" pitchFamily="18" charset="0"/>
              </a:rPr>
              <a:t>Setiap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individu</a:t>
            </a:r>
            <a:r>
              <a:rPr lang="en-US" dirty="0" smtClean="0">
                <a:latin typeface="Times New Roman" pitchFamily="18" charset="0"/>
                <a:cs typeface="Times New Roman" pitchFamily="18" charset="0"/>
              </a:rPr>
              <a:t> yang </a:t>
            </a:r>
            <a:r>
              <a:rPr lang="en-US" dirty="0" err="1" smtClean="0">
                <a:latin typeface="Times New Roman" pitchFamily="18" charset="0"/>
                <a:cs typeface="Times New Roman" pitchFamily="18" charset="0"/>
              </a:rPr>
              <a:t>bekerja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dalam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setiap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organisasi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sudah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sewajarnya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mengharapkan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akan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memperoleh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segala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sesuatu</a:t>
            </a:r>
            <a:r>
              <a:rPr lang="en-US" dirty="0" smtClean="0">
                <a:latin typeface="Times New Roman" pitchFamily="18" charset="0"/>
                <a:cs typeface="Times New Roman" pitchFamily="18" charset="0"/>
              </a:rPr>
              <a:t> yang </a:t>
            </a:r>
            <a:r>
              <a:rPr lang="en-US" dirty="0" err="1" smtClean="0">
                <a:latin typeface="Times New Roman" pitchFamily="18" charset="0"/>
                <a:cs typeface="Times New Roman" pitchFamily="18" charset="0"/>
              </a:rPr>
              <a:t>bermanfaat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menguntungkan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bagi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diri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pribadinya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Pandangan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mereka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terhadap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kondisi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lingkungan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kerjanya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perasaan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puas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atau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tidak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puas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terhadap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kondisi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tersebut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akan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mempengaruhi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perilaku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mereka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dalam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bekerja</a:t>
            </a:r>
            <a:r>
              <a:rPr lang="en-US" dirty="0" smtClean="0">
                <a:latin typeface="Times New Roman" pitchFamily="18" charset="0"/>
                <a:cs typeface="Times New Roman" pitchFamily="18" charset="0"/>
              </a:rPr>
              <a:t>. </a:t>
            </a:r>
          </a:p>
          <a:p>
            <a:pPr marL="0" indent="0" algn="just">
              <a:buNone/>
            </a:pPr>
            <a:r>
              <a:rPr lang="en-US" dirty="0" err="1" smtClean="0">
                <a:latin typeface="Times New Roman" pitchFamily="18" charset="0"/>
                <a:cs typeface="Times New Roman" pitchFamily="18" charset="0"/>
              </a:rPr>
              <a:t>Kepuasan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kerja</a:t>
            </a:r>
            <a:r>
              <a:rPr lang="en-US" dirty="0" smtClean="0">
                <a:latin typeface="Times New Roman" pitchFamily="18" charset="0"/>
                <a:cs typeface="Times New Roman" pitchFamily="18" charset="0"/>
              </a:rPr>
              <a:t> yang </a:t>
            </a:r>
            <a:r>
              <a:rPr lang="en-US" dirty="0" err="1" smtClean="0">
                <a:latin typeface="Times New Roman" pitchFamily="18" charset="0"/>
                <a:cs typeface="Times New Roman" pitchFamily="18" charset="0"/>
              </a:rPr>
              <a:t>dikemukakan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oleh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Kreitner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Kinicki</a:t>
            </a:r>
            <a:r>
              <a:rPr lang="en-US" dirty="0" smtClean="0">
                <a:latin typeface="Times New Roman" pitchFamily="18" charset="0"/>
                <a:cs typeface="Times New Roman" pitchFamily="18" charset="0"/>
              </a:rPr>
              <a:t> (2003 : 271) </a:t>
            </a:r>
            <a:r>
              <a:rPr lang="en-US" dirty="0" err="1" smtClean="0">
                <a:latin typeface="Times New Roman" pitchFamily="18" charset="0"/>
                <a:cs typeface="Times New Roman" pitchFamily="18" charset="0"/>
              </a:rPr>
              <a:t>adalah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suatu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efektivitas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atau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respon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emosional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terhadap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berbagai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aspek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pekerjaan</a:t>
            </a:r>
            <a:r>
              <a:rPr lang="en-US" dirty="0" smtClean="0">
                <a:latin typeface="Times New Roman" pitchFamily="18" charset="0"/>
                <a:cs typeface="Times New Roman" pitchFamily="18" charset="0"/>
              </a:rPr>
              <a:t>.</a:t>
            </a:r>
          </a:p>
          <a:p>
            <a:pPr marL="0" indent="0" algn="just">
              <a:buNone/>
            </a:pPr>
            <a:r>
              <a:rPr lang="en-US" dirty="0" err="1" smtClean="0">
                <a:latin typeface="Times New Roman" pitchFamily="18" charset="0"/>
                <a:cs typeface="Times New Roman" pitchFamily="18" charset="0"/>
              </a:rPr>
              <a:t>Kepuasan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bukanlah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suatu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konsep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tunggal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sebaliknya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seseorang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dapat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relatif</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puas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dengan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suatu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aspek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pekerjaannya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tidak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puas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dengan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salah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satu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atau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lebih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aspek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lainnya</a:t>
            </a:r>
            <a:r>
              <a:rPr lang="en-US" dirty="0" smtClean="0">
                <a:latin typeface="Times New Roman" pitchFamily="18" charset="0"/>
                <a:cs typeface="Times New Roman" pitchFamily="18" charset="0"/>
              </a:rPr>
              <a:t>.</a:t>
            </a:r>
          </a:p>
          <a:p>
            <a:pPr marL="0" indent="0" algn="just">
              <a:buNone/>
            </a:pPr>
            <a:r>
              <a:rPr lang="en-US" dirty="0" err="1" smtClean="0">
                <a:latin typeface="Times New Roman" pitchFamily="18" charset="0"/>
                <a:cs typeface="Times New Roman" pitchFamily="18" charset="0"/>
              </a:rPr>
              <a:t>Selanjutnya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Kreitner</a:t>
            </a:r>
            <a:r>
              <a:rPr lang="en-US" dirty="0" smtClean="0">
                <a:latin typeface="Times New Roman" pitchFamily="18" charset="0"/>
                <a:cs typeface="Times New Roman" pitchFamily="18" charset="0"/>
              </a:rPr>
              <a:t> &amp; </a:t>
            </a:r>
            <a:r>
              <a:rPr lang="en-US" dirty="0" err="1" smtClean="0">
                <a:latin typeface="Times New Roman" pitchFamily="18" charset="0"/>
                <a:cs typeface="Times New Roman" pitchFamily="18" charset="0"/>
              </a:rPr>
              <a:t>Kinicki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menjelaskan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bahwa</a:t>
            </a:r>
            <a:r>
              <a:rPr lang="en-US" dirty="0" smtClean="0">
                <a:latin typeface="Times New Roman" pitchFamily="18" charset="0"/>
                <a:cs typeface="Times New Roman" pitchFamily="18" charset="0"/>
              </a:rPr>
              <a:t> lima model </a:t>
            </a:r>
            <a:r>
              <a:rPr lang="en-US" dirty="0" err="1" smtClean="0">
                <a:latin typeface="Times New Roman" pitchFamily="18" charset="0"/>
                <a:cs typeface="Times New Roman" pitchFamily="18" charset="0"/>
              </a:rPr>
              <a:t>kepuasan</a:t>
            </a:r>
            <a:r>
              <a:rPr lang="en-US" dirty="0" smtClean="0">
                <a:latin typeface="Times New Roman" pitchFamily="18" charset="0"/>
                <a:cs typeface="Times New Roman" pitchFamily="18" charset="0"/>
              </a:rPr>
              <a:t> yang </a:t>
            </a:r>
            <a:r>
              <a:rPr lang="en-US" dirty="0" err="1" smtClean="0">
                <a:latin typeface="Times New Roman" pitchFamily="18" charset="0"/>
                <a:cs typeface="Times New Roman" pitchFamily="18" charset="0"/>
              </a:rPr>
              <a:t>menonjol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akan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menggolongkan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penyebabnya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sebagai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berikut</a:t>
            </a:r>
            <a:r>
              <a:rPr lang="en-US" dirty="0" smtClean="0">
                <a:latin typeface="Times New Roman" pitchFamily="18" charset="0"/>
                <a:cs typeface="Times New Roman" pitchFamily="18" charset="0"/>
              </a:rPr>
              <a:t>:</a:t>
            </a:r>
          </a:p>
          <a:p>
            <a:pPr marL="0" indent="0" algn="just">
              <a:buNone/>
            </a:pP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001000" cy="4983163"/>
          </a:xfrm>
        </p:spPr>
        <p:txBody>
          <a:bodyPr>
            <a:normAutofit fontScale="70000" lnSpcReduction="20000"/>
          </a:bodyPr>
          <a:lstStyle/>
          <a:p>
            <a:pPr marL="465138" lvl="0" indent="-355600" algn="just">
              <a:buNone/>
            </a:pPr>
            <a:r>
              <a:rPr lang="en-US" sz="3400" dirty="0" smtClean="0">
                <a:latin typeface="Times New Roman" pitchFamily="18" charset="0"/>
                <a:cs typeface="Times New Roman" pitchFamily="18" charset="0"/>
              </a:rPr>
              <a:t>a</a:t>
            </a:r>
            <a:r>
              <a:rPr lang="en-US"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Pemenuhan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kebutuhan</a:t>
            </a:r>
            <a:r>
              <a:rPr lang="en-US" sz="3400" dirty="0" smtClean="0">
                <a:latin typeface="Times New Roman" pitchFamily="18" charset="0"/>
                <a:cs typeface="Times New Roman" pitchFamily="18" charset="0"/>
              </a:rPr>
              <a:t>, model </a:t>
            </a:r>
            <a:r>
              <a:rPr lang="en-US" sz="3400" dirty="0" err="1" smtClean="0">
                <a:latin typeface="Times New Roman" pitchFamily="18" charset="0"/>
                <a:cs typeface="Times New Roman" pitchFamily="18" charset="0"/>
              </a:rPr>
              <a:t>ini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menjelaskan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bahwa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kepuasan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ditentukan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oleh</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karakteristik</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dari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sebuah</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pekerjaan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memungkinkan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seseorang</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individu</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untuk</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memenuhi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kebutuhannya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Sebagai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contoh</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sebuah</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survai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akhir-akhir</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ini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terhadap</a:t>
            </a:r>
            <a:r>
              <a:rPr lang="en-US" sz="3400" dirty="0" smtClean="0">
                <a:latin typeface="Times New Roman" pitchFamily="18" charset="0"/>
                <a:cs typeface="Times New Roman" pitchFamily="18" charset="0"/>
              </a:rPr>
              <a:t> 30 </a:t>
            </a:r>
            <a:r>
              <a:rPr lang="en-US" sz="3400" dirty="0" err="1" smtClean="0">
                <a:latin typeface="Times New Roman" pitchFamily="18" charset="0"/>
                <a:cs typeface="Times New Roman" pitchFamily="18" charset="0"/>
              </a:rPr>
              <a:t>lembaga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bantuan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hukum</a:t>
            </a:r>
            <a:r>
              <a:rPr lang="en-US" sz="3400" dirty="0" smtClean="0">
                <a:latin typeface="Times New Roman" pitchFamily="18" charset="0"/>
                <a:cs typeface="Times New Roman" pitchFamily="18" charset="0"/>
              </a:rPr>
              <a:t> Massachusetts </a:t>
            </a:r>
            <a:r>
              <a:rPr lang="en-US" sz="3400" dirty="0" err="1" smtClean="0">
                <a:latin typeface="Times New Roman" pitchFamily="18" charset="0"/>
                <a:cs typeface="Times New Roman" pitchFamily="18" charset="0"/>
              </a:rPr>
              <a:t>mengungkapkan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bahwa</a:t>
            </a:r>
            <a:r>
              <a:rPr lang="en-US" sz="3400" dirty="0" smtClean="0">
                <a:latin typeface="Times New Roman" pitchFamily="18" charset="0"/>
                <a:cs typeface="Times New Roman" pitchFamily="18" charset="0"/>
              </a:rPr>
              <a:t> 35 % </a:t>
            </a:r>
            <a:r>
              <a:rPr lang="en-US" sz="3400" dirty="0" err="1" smtClean="0">
                <a:latin typeface="Times New Roman" pitchFamily="18" charset="0"/>
                <a:cs typeface="Times New Roman" pitchFamily="18" charset="0"/>
              </a:rPr>
              <a:t>hingga</a:t>
            </a:r>
            <a:r>
              <a:rPr lang="en-US" sz="3400" dirty="0" smtClean="0">
                <a:latin typeface="Times New Roman" pitchFamily="18" charset="0"/>
                <a:cs typeface="Times New Roman" pitchFamily="18" charset="0"/>
              </a:rPr>
              <a:t> 50 % </a:t>
            </a:r>
            <a:r>
              <a:rPr lang="en-US" sz="3400" dirty="0" err="1" smtClean="0">
                <a:latin typeface="Times New Roman" pitchFamily="18" charset="0"/>
                <a:cs typeface="Times New Roman" pitchFamily="18" charset="0"/>
              </a:rPr>
              <a:t>dari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rekan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lembaga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bantuan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hukum</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meninggalkan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para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lembaga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itu</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pada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tiga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tahun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awal</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karena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lembaga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tersebut</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tidak</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mengakomodir</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kebutuhan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keluarga</a:t>
            </a:r>
            <a:r>
              <a:rPr lang="en-US" sz="3400" dirty="0" smtClean="0">
                <a:latin typeface="Times New Roman" pitchFamily="18" charset="0"/>
                <a:cs typeface="Times New Roman" pitchFamily="18" charset="0"/>
              </a:rPr>
              <a:t>.</a:t>
            </a:r>
          </a:p>
          <a:p>
            <a:pPr marL="465138" indent="-355600" algn="just">
              <a:buNone/>
            </a:pP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Contoh</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ini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melukiskan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bahwa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kebutuhan</a:t>
            </a:r>
            <a:r>
              <a:rPr lang="en-US" sz="3400" dirty="0" smtClean="0">
                <a:latin typeface="Times New Roman" pitchFamily="18" charset="0"/>
                <a:cs typeface="Times New Roman" pitchFamily="18" charset="0"/>
              </a:rPr>
              <a:t> yang </a:t>
            </a:r>
            <a:r>
              <a:rPr lang="en-US" sz="3400" dirty="0" err="1" smtClean="0">
                <a:latin typeface="Times New Roman" pitchFamily="18" charset="0"/>
                <a:cs typeface="Times New Roman" pitchFamily="18" charset="0"/>
              </a:rPr>
              <a:t>tidak</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terpenuhi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dapat</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mempengaruhi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kepuasan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maupun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berhentinya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karyawan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Walaupun</a:t>
            </a:r>
            <a:r>
              <a:rPr lang="en-US" sz="3400" dirty="0" smtClean="0">
                <a:latin typeface="Times New Roman" pitchFamily="18" charset="0"/>
                <a:cs typeface="Times New Roman" pitchFamily="18" charset="0"/>
              </a:rPr>
              <a:t> model-model </a:t>
            </a:r>
            <a:r>
              <a:rPr lang="en-US" sz="3400" dirty="0" err="1" smtClean="0">
                <a:latin typeface="Times New Roman" pitchFamily="18" charset="0"/>
                <a:cs typeface="Times New Roman" pitchFamily="18" charset="0"/>
              </a:rPr>
              <a:t>ini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memunculkan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kontroversi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tetapi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secara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umum</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diterima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bahwa</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pemenuhan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kebutuhan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memiliki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korelasi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dengan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kepuasan</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kerja</a:t>
            </a:r>
            <a:r>
              <a:rPr lang="en-US" sz="3400" dirty="0" smtClean="0">
                <a:latin typeface="Times New Roman" pitchFamily="18" charset="0"/>
                <a:cs typeface="Times New Roman" pitchFamily="18" charset="0"/>
              </a:rPr>
              <a:t>.</a:t>
            </a:r>
          </a:p>
          <a:p>
            <a:pPr lvl="0" algn="just">
              <a:buNone/>
            </a:pPr>
            <a:r>
              <a:rPr lang="en-US" sz="3400" dirty="0" smtClean="0">
                <a:latin typeface="Times New Roman" pitchFamily="18" charset="0"/>
                <a:cs typeface="Times New Roman" pitchFamily="18" charset="0"/>
              </a:rPr>
              <a:t> </a:t>
            </a:r>
            <a:endParaRPr lang="en-US" sz="3400"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639762"/>
          </a:xfrm>
        </p:spPr>
        <p:txBody>
          <a:bodyPr>
            <a:normAutofit fontScale="90000"/>
          </a:bodyPr>
          <a:lstStyle/>
          <a:p>
            <a:r>
              <a:rPr lang="en-US" dirty="0" smtClean="0"/>
              <a:t>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1"/>
            <a:ext cx="8229600" cy="4876800"/>
          </a:xfrm>
        </p:spPr>
        <p:txBody>
          <a:bodyPr>
            <a:normAutofit/>
          </a:bodyPr>
          <a:lstStyle/>
          <a:p>
            <a:pPr marL="514350" indent="-514350" algn="just">
              <a:buNone/>
            </a:pPr>
            <a:r>
              <a:rPr lang="en-US" sz="2400" dirty="0" smtClean="0">
                <a:latin typeface="Times New Roman" pitchFamily="18" charset="0"/>
                <a:cs typeface="Times New Roman" pitchFamily="18" charset="0"/>
              </a:rPr>
              <a:t>b</a:t>
            </a:r>
            <a:r>
              <a:rPr lang="en-US" sz="2400" dirty="0" smtClean="0"/>
              <a:t>. </a:t>
            </a:r>
            <a:r>
              <a:rPr lang="en-US" sz="2400" dirty="0" err="1" smtClean="0">
                <a:latin typeface="Times New Roman" pitchFamily="18" charset="0"/>
                <a:cs typeface="Times New Roman" pitchFamily="18" charset="0"/>
              </a:rPr>
              <a:t>Ketidakcocok</a:t>
            </a:r>
            <a:r>
              <a:rPr lang="id-ID" sz="2400" dirty="0" smtClean="0">
                <a:latin typeface="Times New Roman" pitchFamily="18" charset="0"/>
                <a:cs typeface="Times New Roman" pitchFamily="18" charset="0"/>
              </a:rPr>
              <a:t>k</a:t>
            </a:r>
            <a:r>
              <a:rPr lang="en-US" sz="2400" dirty="0" smtClean="0">
                <a:latin typeface="Times New Roman" pitchFamily="18" charset="0"/>
                <a:cs typeface="Times New Roman" pitchFamily="18" charset="0"/>
              </a:rPr>
              <a:t>an. Model-model </a:t>
            </a:r>
            <a:r>
              <a:rPr lang="en-US" sz="2400" dirty="0" err="1" smtClean="0">
                <a:latin typeface="Times New Roman" pitchFamily="18" charset="0"/>
                <a:cs typeface="Times New Roman" pitchFamily="18" charset="0"/>
              </a:rPr>
              <a:t>ini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menjelaskan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bahwa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kepuasan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adalah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hasil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harapan</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terpenuhi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Harapan</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terpenuhi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mewakili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perbedaan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antara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apa</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diharapkan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oleh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seorang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individu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sebuah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pekerjaan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seperti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upah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kesempatan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promosi</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baik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apa</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pada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kenyataannya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diterimanya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Pada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harapan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lebih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besar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daripada</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diterima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seseorang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tidak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puas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Sebaliknya</a:t>
            </a:r>
            <a:r>
              <a:rPr lang="en-US" sz="2400" dirty="0" smtClean="0">
                <a:latin typeface="Times New Roman" pitchFamily="18" charset="0"/>
                <a:cs typeface="Times New Roman" pitchFamily="18" charset="0"/>
              </a:rPr>
              <a:t> model </a:t>
            </a:r>
            <a:r>
              <a:rPr lang="en-US" sz="2400" dirty="0" err="1" smtClean="0">
                <a:latin typeface="Times New Roman" pitchFamily="18" charset="0"/>
                <a:cs typeface="Times New Roman" pitchFamily="18" charset="0"/>
              </a:rPr>
              <a:t>ini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memprediksikan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bahwa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individu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puas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mempertahankan</a:t>
            </a:r>
            <a:r>
              <a:rPr lang="en-US" sz="2400" dirty="0" smtClean="0">
                <a:latin typeface="Times New Roman" pitchFamily="18" charset="0"/>
                <a:cs typeface="Times New Roman" pitchFamily="18" charset="0"/>
              </a:rPr>
              <a:t> output yang </a:t>
            </a:r>
            <a:r>
              <a:rPr lang="en-US" sz="2400" dirty="0" err="1" smtClean="0">
                <a:latin typeface="Times New Roman" pitchFamily="18" charset="0"/>
                <a:cs typeface="Times New Roman" pitchFamily="18" charset="0"/>
              </a:rPr>
              <a:t>diterimanya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melampaui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harapan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pribadinya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kata</a:t>
            </a:r>
            <a:r>
              <a:rPr lang="en-US" sz="2400" dirty="0" smtClean="0">
                <a:latin typeface="Times New Roman" pitchFamily="18" charset="0"/>
                <a:cs typeface="Times New Roman" pitchFamily="18" charset="0"/>
              </a:rPr>
              <a:t> lain </a:t>
            </a:r>
            <a:r>
              <a:rPr lang="en-US" sz="2400" dirty="0" err="1" smtClean="0">
                <a:latin typeface="Times New Roman" pitchFamily="18" charset="0"/>
                <a:cs typeface="Times New Roman" pitchFamily="18" charset="0"/>
              </a:rPr>
              <a:t>bahwa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harapan</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terpenuhi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secara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signifikan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berhubungan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kepuasan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a:t>
            </a:r>
          </a:p>
          <a:p>
            <a:pPr>
              <a:buNone/>
            </a:pPr>
            <a:endParaRPr lang="en-US" dirty="0" smtClean="0"/>
          </a:p>
          <a:p>
            <a:pPr>
              <a:buNone/>
            </a:pPr>
            <a:endParaRPr lang="en-US" dirty="0"/>
          </a:p>
        </p:txBody>
      </p:sp>
      <p:sp>
        <p:nvSpPr>
          <p:cNvPr id="2" name="Title 1"/>
          <p:cNvSpPr>
            <a:spLocks noGrp="1"/>
          </p:cNvSpPr>
          <p:nvPr>
            <p:ph type="title"/>
          </p:nvPr>
        </p:nvSpPr>
        <p:spPr/>
        <p:txBody>
          <a:bodyPr/>
          <a:lstStyle/>
          <a:p>
            <a:r>
              <a:rPr lang="en-US" dirty="0" smtClean="0"/>
              <a:t>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lnSpcReduction="10000"/>
          </a:bodyPr>
          <a:lstStyle/>
          <a:p>
            <a:pPr marL="465138" lvl="0" indent="-465138" algn="just">
              <a:buNone/>
            </a:pPr>
            <a:r>
              <a:rPr lang="en-US" sz="2400" dirty="0" smtClean="0">
                <a:latin typeface="Times New Roman" pitchFamily="18" charset="0"/>
                <a:cs typeface="Times New Roman" pitchFamily="18" charset="0"/>
              </a:rPr>
              <a:t>c.  </a:t>
            </a:r>
            <a:r>
              <a:rPr lang="en-US" sz="2400" dirty="0" err="1" smtClean="0">
                <a:latin typeface="Times New Roman" pitchFamily="18" charset="0"/>
                <a:cs typeface="Times New Roman" pitchFamily="18" charset="0"/>
              </a:rPr>
              <a:t>Pencapaian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nilai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Gagasan</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melandasi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pencapaian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nilai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adalah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bahwa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kepuasan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berasal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persepsi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bahwa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suatu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pekerjaan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memungkinkan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untuk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pemenuhan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nilai-nilai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penting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seorang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individu</a:t>
            </a:r>
            <a:r>
              <a:rPr lang="en-US" sz="2400" dirty="0" smtClean="0">
                <a:latin typeface="Times New Roman" pitchFamily="18" charset="0"/>
                <a:cs typeface="Times New Roman" pitchFamily="18" charset="0"/>
              </a:rPr>
              <a:t>.</a:t>
            </a:r>
          </a:p>
          <a:p>
            <a:pPr marL="465138" lvl="0" indent="-465138" algn="just">
              <a:buNone/>
            </a:pPr>
            <a:r>
              <a:rPr lang="en-US" sz="2400" dirty="0" smtClean="0">
                <a:latin typeface="Times New Roman" pitchFamily="18" charset="0"/>
                <a:cs typeface="Times New Roman" pitchFamily="18" charset="0"/>
              </a:rPr>
              <a:t>d.  </a:t>
            </a:r>
            <a:r>
              <a:rPr lang="en-US" sz="2400" dirty="0" err="1" smtClean="0">
                <a:latin typeface="Times New Roman" pitchFamily="18" charset="0"/>
                <a:cs typeface="Times New Roman" pitchFamily="18" charset="0"/>
              </a:rPr>
              <a:t>Persamaan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Dalam</a:t>
            </a:r>
            <a:r>
              <a:rPr lang="en-US" sz="2400" dirty="0" smtClean="0">
                <a:latin typeface="Times New Roman" pitchFamily="18" charset="0"/>
                <a:cs typeface="Times New Roman" pitchFamily="18" charset="0"/>
              </a:rPr>
              <a:t> model </a:t>
            </a:r>
            <a:r>
              <a:rPr lang="en-US" sz="2400" dirty="0" err="1" smtClean="0">
                <a:latin typeface="Times New Roman" pitchFamily="18" charset="0"/>
                <a:cs typeface="Times New Roman" pitchFamily="18" charset="0"/>
              </a:rPr>
              <a:t>ini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kepuasan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adalah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suatu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fungsi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bagaimana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seorang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individu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diperlakukan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secara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adil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tempat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Kepuasan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berasal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persepsi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seseorang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bahwa</a:t>
            </a:r>
            <a:r>
              <a:rPr lang="en-US" sz="2400" dirty="0" smtClean="0">
                <a:latin typeface="Times New Roman" pitchFamily="18" charset="0"/>
                <a:cs typeface="Times New Roman" pitchFamily="18" charset="0"/>
              </a:rPr>
              <a:t> output </a:t>
            </a:r>
            <a:r>
              <a:rPr lang="en-US" sz="2400" dirty="0" err="1" smtClean="0">
                <a:latin typeface="Times New Roman" pitchFamily="18" charset="0"/>
                <a:cs typeface="Times New Roman" pitchFamily="18" charset="0"/>
              </a:rPr>
              <a:t>pekerjaan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relatif</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sama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inputnya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Diartikan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bahwa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merasakan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keadilan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terhadap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upah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promosi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secara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signifikan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berkorelasi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kepuasan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a:t>
            </a:r>
          </a:p>
          <a:p>
            <a:pPr marL="465138" indent="-465138" algn="just">
              <a:buNone/>
            </a:pPr>
            <a:r>
              <a:rPr lang="en-US" sz="2400" dirty="0" smtClean="0">
                <a:latin typeface="Times New Roman" pitchFamily="18" charset="0"/>
                <a:cs typeface="Times New Roman" pitchFamily="18" charset="0"/>
              </a:rPr>
              <a:t>e. </a:t>
            </a:r>
            <a:r>
              <a:rPr lang="en-US" sz="2400" dirty="0" err="1" smtClean="0">
                <a:latin typeface="Times New Roman" pitchFamily="18" charset="0"/>
                <a:cs typeface="Times New Roman" pitchFamily="18" charset="0"/>
              </a:rPr>
              <a:t>Komponen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watak</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genetik</a:t>
            </a:r>
            <a:r>
              <a:rPr lang="en-US" sz="2400" dirty="0" smtClean="0">
                <a:latin typeface="Times New Roman" pitchFamily="18" charset="0"/>
                <a:cs typeface="Times New Roman" pitchFamily="18" charset="0"/>
              </a:rPr>
              <a:t>. Model </a:t>
            </a:r>
            <a:r>
              <a:rPr lang="en-US" sz="2400" dirty="0" err="1" smtClean="0">
                <a:latin typeface="Times New Roman" pitchFamily="18" charset="0"/>
                <a:cs typeface="Times New Roman" pitchFamily="18" charset="0"/>
              </a:rPr>
              <a:t>ini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didasarkan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pada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keyakinan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bahwa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kepuasan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merupakan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sebagian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sifat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pribadi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maupun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faktor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genetik</a:t>
            </a:r>
            <a:r>
              <a:rPr lang="en-US" sz="2400" dirty="0" smtClean="0">
                <a:latin typeface="Times New Roman" pitchFamily="18" charset="0"/>
                <a:cs typeface="Times New Roman" pitchFamily="18" charset="0"/>
              </a:rPr>
              <a:t>. Model </a:t>
            </a:r>
            <a:r>
              <a:rPr lang="en-US" sz="2400" dirty="0" err="1" smtClean="0">
                <a:latin typeface="Times New Roman" pitchFamily="18" charset="0"/>
                <a:cs typeface="Times New Roman" pitchFamily="18" charset="0"/>
              </a:rPr>
              <a:t>ini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menunjukkan</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077200" cy="5211763"/>
          </a:xfrm>
        </p:spPr>
        <p:txBody>
          <a:bodyPr>
            <a:noAutofit/>
          </a:bodyPr>
          <a:lstStyle/>
          <a:p>
            <a:pPr marL="0" lvl="0" indent="0" algn="just">
              <a:buNone/>
            </a:pPr>
            <a:r>
              <a:rPr lang="en-US" sz="2400" dirty="0" err="1" smtClean="0">
                <a:latin typeface="Times New Roman" pitchFamily="18" charset="0"/>
                <a:cs typeface="Times New Roman" pitchFamily="18" charset="0"/>
              </a:rPr>
              <a:t>bahwa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perbedaan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individu</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stabil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adalah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sama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pentingnya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dalam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menjelaskan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kepuasan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karakteristik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lingkungan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Walaupun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sedikit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penelitian</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telah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menguji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pernyataan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hasilnya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memperlihatkan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hubungan</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positif</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signifikan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antara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sifat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pribadi</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genetik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kepuasan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a:t>
            </a:r>
          </a:p>
          <a:p>
            <a:pPr marL="0" indent="0">
              <a:buNone/>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Seperti</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dikatakan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oleh</a:t>
            </a:r>
            <a:r>
              <a:rPr lang="en-US" sz="2400" dirty="0" smtClean="0">
                <a:latin typeface="Times New Roman" pitchFamily="18" charset="0"/>
                <a:cs typeface="Times New Roman" pitchFamily="18" charset="0"/>
              </a:rPr>
              <a:t>  Robbins, ( 2001: 184 ) “ </a:t>
            </a:r>
            <a:r>
              <a:rPr lang="en-US" sz="2400" i="1" dirty="0" smtClean="0">
                <a:latin typeface="Times New Roman" pitchFamily="18" charset="0"/>
                <a:cs typeface="Times New Roman" pitchFamily="18" charset="0"/>
              </a:rPr>
              <a:t>We’ve previously define satisfaction as an individual’s general attitude toward his or her job </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Merujuk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pada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sikap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umum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seorang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individu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terhadap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pekerjaanya</a:t>
            </a:r>
            <a:r>
              <a:rPr lang="en-US" sz="2400" dirty="0" smtClean="0">
                <a:latin typeface="Times New Roman" pitchFamily="18" charset="0"/>
                <a:cs typeface="Times New Roman" pitchFamily="18" charset="0"/>
              </a:rPr>
              <a:t>)</a:t>
            </a:r>
            <a:r>
              <a:rPr lang="en-US" sz="2400" i="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marL="0" indent="0">
              <a:buNone/>
            </a:pPr>
            <a:r>
              <a:rPr lang="en-US" sz="2400" dirty="0" err="1" smtClean="0">
                <a:latin typeface="Times New Roman" pitchFamily="18" charset="0"/>
                <a:cs typeface="Times New Roman" pitchFamily="18" charset="0"/>
              </a:rPr>
              <a:t>Pernyataan</a:t>
            </a:r>
            <a:r>
              <a:rPr lang="en-US" sz="2400" dirty="0" smtClean="0">
                <a:latin typeface="Times New Roman" pitchFamily="18" charset="0"/>
                <a:cs typeface="Times New Roman" pitchFamily="18" charset="0"/>
              </a:rPr>
              <a:t> Robbins </a:t>
            </a:r>
            <a:r>
              <a:rPr lang="en-US" sz="2400" dirty="0" err="1" smtClean="0">
                <a:latin typeface="Times New Roman" pitchFamily="18" charset="0"/>
                <a:cs typeface="Times New Roman" pitchFamily="18" charset="0"/>
              </a:rPr>
              <a:t>tersebut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merupakan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pengertian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kepuasan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secara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umum</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menggambarkan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bahwa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kepuasan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merupakan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hubungan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antara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individu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pekerjaan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lingkungannya</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normAutofit/>
          </a:bodyPr>
          <a:lstStyle/>
          <a:p>
            <a:pPr marL="109728" indent="0">
              <a:buNone/>
            </a:pPr>
            <a:r>
              <a:rPr lang="id-ID" sz="2400" b="1" i="1" dirty="0" smtClean="0">
                <a:latin typeface="Times New Roman" panose="02020603050405020304" pitchFamily="18" charset="0"/>
                <a:cs typeface="Times New Roman" panose="02020603050405020304" pitchFamily="18" charset="0"/>
              </a:rPr>
              <a:t>Perlengkapan, Material dan Tenaga Energi</a:t>
            </a:r>
            <a:endParaRPr lang="id-ID" sz="2400" b="1" i="1" dirty="0">
              <a:latin typeface="Times New Roman" panose="02020603050405020304" pitchFamily="18" charset="0"/>
              <a:cs typeface="Times New Roman" panose="02020603050405020304" pitchFamily="18" charset="0"/>
            </a:endParaRPr>
          </a:p>
          <a:p>
            <a:pPr marL="109728" indent="0">
              <a:buNone/>
            </a:pPr>
            <a:r>
              <a:rPr lang="id-ID" sz="2400" dirty="0" smtClean="0">
                <a:latin typeface="Times New Roman" panose="02020603050405020304" pitchFamily="18" charset="0"/>
                <a:cs typeface="Times New Roman" panose="02020603050405020304" pitchFamily="18" charset="0"/>
              </a:rPr>
              <a:t>        Sebuah perbandingan dari hasil per jam kerja manusia melalui waktu dipengaruhi oleh volume, variasi dan hasil tahunan modal tetap. Kualitas, unsur peralatan serta tingkat keseragamannya seringkali berat timbangannya dalam meng- ukur produktivitas organisasi.</a:t>
            </a:r>
          </a:p>
          <a:p>
            <a:pPr marL="109728" indent="0">
              <a:buNone/>
            </a:pPr>
            <a:r>
              <a:rPr lang="id-ID" sz="2400" dirty="0">
                <a:latin typeface="Times New Roman" panose="02020603050405020304" pitchFamily="18" charset="0"/>
                <a:cs typeface="Times New Roman" panose="02020603050405020304" pitchFamily="18" charset="0"/>
              </a:rPr>
              <a:t> </a:t>
            </a:r>
            <a:r>
              <a:rPr lang="id-ID" sz="2400" dirty="0" smtClean="0">
                <a:latin typeface="Times New Roman" panose="02020603050405020304" pitchFamily="18" charset="0"/>
                <a:cs typeface="Times New Roman" panose="02020603050405020304" pitchFamily="18" charset="0"/>
              </a:rPr>
              <a:t>       Banyak para ahli percaya bahwa ¼ sampai </a:t>
            </a:r>
            <a:r>
              <a:rPr lang="id-ID" sz="1600" dirty="0" smtClean="0">
                <a:latin typeface="Times New Roman" panose="02020603050405020304" pitchFamily="18" charset="0"/>
                <a:cs typeface="Times New Roman" panose="02020603050405020304" pitchFamily="18" charset="0"/>
              </a:rPr>
              <a:t>1/5  </a:t>
            </a:r>
            <a:r>
              <a:rPr lang="id-ID" sz="2400" dirty="0" smtClean="0">
                <a:latin typeface="Times New Roman" panose="02020603050405020304" pitchFamily="18" charset="0"/>
                <a:cs typeface="Times New Roman" panose="02020603050405020304" pitchFamily="18" charset="0"/>
              </a:rPr>
              <a:t>pertumbuhan produktivitas yang disebabkan oleh modal. Manfaat yang efektif dari tanah, gudang maupun mesin adalah merupakan sumber penting bagi penurunan biaya.</a:t>
            </a:r>
          </a:p>
          <a:p>
            <a:pPr marL="109728" indent="0">
              <a:buNone/>
            </a:pPr>
            <a:r>
              <a:rPr lang="id-ID" sz="2400" dirty="0">
                <a:latin typeface="Times New Roman" panose="02020603050405020304" pitchFamily="18" charset="0"/>
                <a:cs typeface="Times New Roman" panose="02020603050405020304" pitchFamily="18" charset="0"/>
              </a:rPr>
              <a:t> </a:t>
            </a:r>
            <a:r>
              <a:rPr lang="id-ID" sz="2400" dirty="0" smtClean="0">
                <a:latin typeface="Times New Roman" panose="02020603050405020304" pitchFamily="18" charset="0"/>
                <a:cs typeface="Times New Roman" panose="02020603050405020304" pitchFamily="18" charset="0"/>
              </a:rPr>
              <a:t>       Pengaruh pertumbuhan produktivitas dari peralatan yang dipilih secara baik maupun pemuatan optimal adalah benar-benar penting. </a:t>
            </a:r>
            <a:endParaRPr lang="id-ID" sz="2400" dirty="0">
              <a:latin typeface="Times New Roman" panose="02020603050405020304" pitchFamily="18" charset="0"/>
              <a:cs typeface="Times New Roman" panose="02020603050405020304" pitchFamily="18" charset="0"/>
            </a:endParaRPr>
          </a:p>
          <a:p>
            <a:pPr marL="109728" indent="0">
              <a:buNone/>
            </a:pPr>
            <a:r>
              <a:rPr lang="id-ID"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457200" y="274638"/>
            <a:ext cx="8229600" cy="639762"/>
          </a:xfrm>
        </p:spPr>
        <p:txBody>
          <a:bodyPr>
            <a:normAutofit fontScale="90000"/>
          </a:bodyPr>
          <a:lstStyle/>
          <a:p>
            <a:r>
              <a:rPr lang="id-ID" dirty="0" smtClean="0"/>
              <a:t> </a:t>
            </a:r>
            <a:endParaRPr lang="en-US" dirty="0"/>
          </a:p>
        </p:txBody>
      </p:sp>
    </p:spTree>
    <p:extLst>
      <p:ext uri="{BB962C8B-B14F-4D97-AF65-F5344CB8AC3E}">
        <p14:creationId xmlns:p14="http://schemas.microsoft.com/office/powerpoint/2010/main" val="12740536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a:bodyPr>
          <a:lstStyle/>
          <a:p>
            <a:pPr marL="0" indent="0" algn="just">
              <a:buNone/>
            </a:pPr>
            <a:r>
              <a:rPr lang="en-US" sz="2400" dirty="0" err="1" smtClean="0">
                <a:latin typeface="Times New Roman" pitchFamily="18" charset="0"/>
                <a:cs typeface="Times New Roman" pitchFamily="18" charset="0"/>
              </a:rPr>
              <a:t>merupakan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hubungan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antara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individu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pekerjaan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lingkungannya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Kepuasan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muncul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jika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individu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menyukai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pekerjaan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lingkungannya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tersebut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sebaliknya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timbul</a:t>
            </a:r>
            <a:r>
              <a:rPr lang="en-US" sz="2400" dirty="0" smtClean="0">
                <a:latin typeface="Times New Roman" pitchFamily="18" charset="0"/>
                <a:cs typeface="Times New Roman" pitchFamily="18" charset="0"/>
              </a:rPr>
              <a:t> rasa </a:t>
            </a:r>
            <a:r>
              <a:rPr lang="en-US" sz="2400" dirty="0" err="1" smtClean="0">
                <a:latin typeface="Times New Roman" pitchFamily="18" charset="0"/>
                <a:cs typeface="Times New Roman" pitchFamily="18" charset="0"/>
              </a:rPr>
              <a:t>tidak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puas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dalam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seseorang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karyawan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bila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tidak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menyukai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pekerjaannya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seperti</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dinyatakan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oleh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Cherrington</a:t>
            </a:r>
            <a:r>
              <a:rPr lang="en-US" sz="2400" dirty="0" smtClean="0">
                <a:latin typeface="Times New Roman" pitchFamily="18" charset="0"/>
                <a:cs typeface="Times New Roman" pitchFamily="18" charset="0"/>
              </a:rPr>
              <a:t> ( 1989 : 306 ) “ </a:t>
            </a:r>
            <a:r>
              <a:rPr lang="en-US" sz="2400" i="1" dirty="0" smtClean="0">
                <a:latin typeface="Times New Roman" pitchFamily="18" charset="0"/>
                <a:cs typeface="Times New Roman" pitchFamily="18" charset="0"/>
              </a:rPr>
              <a:t>Job satisfaction refers basically to how much employees like their jobs “.</a:t>
            </a:r>
            <a:endParaRPr lang="en-US" sz="2400" dirty="0" smtClean="0">
              <a:latin typeface="Times New Roman" pitchFamily="18" charset="0"/>
              <a:cs typeface="Times New Roman" pitchFamily="18" charset="0"/>
            </a:endParaRPr>
          </a:p>
          <a:p>
            <a:pPr marL="0" indent="0" algn="just">
              <a:buNone/>
            </a:pPr>
            <a:r>
              <a:rPr lang="en-US" sz="2400" dirty="0" err="1" smtClean="0">
                <a:latin typeface="Times New Roman" pitchFamily="18" charset="0"/>
                <a:cs typeface="Times New Roman" pitchFamily="18" charset="0"/>
              </a:rPr>
              <a:t>Mengenai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definisi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kepuasan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Luthans</a:t>
            </a:r>
            <a:r>
              <a:rPr lang="en-US" sz="2400" dirty="0" smtClean="0">
                <a:latin typeface="Times New Roman" pitchFamily="18" charset="0"/>
                <a:cs typeface="Times New Roman" pitchFamily="18" charset="0"/>
              </a:rPr>
              <a:t> ( 2002: 114 ) </a:t>
            </a:r>
            <a:r>
              <a:rPr lang="en-US" sz="2400" dirty="0" err="1" smtClean="0">
                <a:latin typeface="Times New Roman" pitchFamily="18" charset="0"/>
                <a:cs typeface="Times New Roman" pitchFamily="18" charset="0"/>
              </a:rPr>
              <a:t>menekankan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pada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persepsi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karyawan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mengenai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keuntungan-keuntungan</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diperoleh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pekerjaannya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Luthans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juga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menganggap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bahwa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kepuasan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merupakan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faktor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penting</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harus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diperhatikan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dalam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pemahaman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perilaku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organisasi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Pernyataannya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adalah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sebagai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berikut</a:t>
            </a:r>
            <a:r>
              <a:rPr lang="en-US" sz="2400" dirty="0" smtClean="0">
                <a:latin typeface="Times New Roman" pitchFamily="18" charset="0"/>
                <a:cs typeface="Times New Roman" pitchFamily="18" charset="0"/>
              </a:rPr>
              <a:t> :</a:t>
            </a:r>
          </a:p>
          <a:p>
            <a:pPr marL="0" indent="0">
              <a:buNone/>
            </a:pP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92500" lnSpcReduction="20000"/>
          </a:bodyPr>
          <a:lstStyle/>
          <a:p>
            <a:pPr marL="0" indent="0" algn="just">
              <a:buNone/>
            </a:pPr>
            <a:r>
              <a:rPr lang="en-US" sz="2600" i="1" dirty="0" smtClean="0">
                <a:latin typeface="Times New Roman" pitchFamily="18" charset="0"/>
                <a:cs typeface="Times New Roman" pitchFamily="18" charset="0"/>
              </a:rPr>
              <a:t>Job satisfaction in a result of employees perception of how well their job provides those things which are viewed as important. It is generally recognized in the organizational behavior field that job satisfaction in the most important and frequently studied attitude.</a:t>
            </a:r>
            <a:endParaRPr lang="en-US" sz="2600" dirty="0" smtClean="0">
              <a:latin typeface="Times New Roman" pitchFamily="18" charset="0"/>
              <a:cs typeface="Times New Roman" pitchFamily="18" charset="0"/>
            </a:endParaRPr>
          </a:p>
          <a:p>
            <a:pPr marL="0" indent="0" algn="just">
              <a:buNone/>
            </a:pPr>
            <a:r>
              <a:rPr lang="en-US" sz="2600" dirty="0" smtClean="0">
                <a:latin typeface="Times New Roman" pitchFamily="18" charset="0"/>
                <a:cs typeface="Times New Roman" pitchFamily="18" charset="0"/>
              </a:rPr>
              <a:t> </a:t>
            </a:r>
          </a:p>
          <a:p>
            <a:pPr marL="0" indent="0" algn="just">
              <a:buNone/>
            </a:pPr>
            <a:r>
              <a:rPr lang="en-US" sz="2600" dirty="0" err="1" smtClean="0">
                <a:latin typeface="Times New Roman" pitchFamily="18" charset="0"/>
                <a:cs typeface="Times New Roman" pitchFamily="18" charset="0"/>
              </a:rPr>
              <a:t>Definisi</a:t>
            </a:r>
            <a:r>
              <a:rPr lang="en-US" sz="2600" dirty="0" smtClean="0">
                <a:latin typeface="Times New Roman" pitchFamily="18" charset="0"/>
                <a:cs typeface="Times New Roman" pitchFamily="18" charset="0"/>
              </a:rPr>
              <a:t> yang </a:t>
            </a:r>
            <a:r>
              <a:rPr lang="en-US" sz="2600" dirty="0" err="1" smtClean="0">
                <a:latin typeface="Times New Roman" pitchFamily="18" charset="0"/>
                <a:cs typeface="Times New Roman" pitchFamily="18" charset="0"/>
              </a:rPr>
              <a:t>lebih</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rinci</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dikemukakan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oleh</a:t>
            </a:r>
            <a:r>
              <a:rPr lang="en-US" sz="2600" dirty="0" smtClean="0">
                <a:latin typeface="Times New Roman" pitchFamily="18" charset="0"/>
                <a:cs typeface="Times New Roman" pitchFamily="18" charset="0"/>
              </a:rPr>
              <a:t>  Davis </a:t>
            </a:r>
            <a:r>
              <a:rPr lang="en-US" sz="2600" dirty="0" err="1" smtClean="0">
                <a:latin typeface="Times New Roman" pitchFamily="18" charset="0"/>
                <a:cs typeface="Times New Roman" pitchFamily="18" charset="0"/>
              </a:rPr>
              <a:t>dan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Newstrom</a:t>
            </a:r>
            <a:r>
              <a:rPr lang="en-US" sz="2600" dirty="0" smtClean="0">
                <a:latin typeface="Times New Roman" pitchFamily="18" charset="0"/>
                <a:cs typeface="Times New Roman" pitchFamily="18" charset="0"/>
              </a:rPr>
              <a:t> </a:t>
            </a:r>
          </a:p>
          <a:p>
            <a:pPr marL="0" indent="0" algn="just">
              <a:buNone/>
            </a:pPr>
            <a:r>
              <a:rPr lang="en-US" sz="2600" dirty="0" smtClean="0">
                <a:latin typeface="Times New Roman" pitchFamily="18" charset="0"/>
                <a:cs typeface="Times New Roman" pitchFamily="18" charset="0"/>
              </a:rPr>
              <a:t>( 2002 : 109 ), </a:t>
            </a:r>
            <a:r>
              <a:rPr lang="en-US" sz="2600" dirty="0" err="1" smtClean="0">
                <a:latin typeface="Times New Roman" pitchFamily="18" charset="0"/>
                <a:cs typeface="Times New Roman" pitchFamily="18" charset="0"/>
              </a:rPr>
              <a:t>yaitu</a:t>
            </a:r>
            <a:r>
              <a:rPr lang="en-US" sz="2600" dirty="0" smtClean="0">
                <a:latin typeface="Times New Roman" pitchFamily="18" charset="0"/>
                <a:cs typeface="Times New Roman" pitchFamily="18" charset="0"/>
              </a:rPr>
              <a:t> :</a:t>
            </a:r>
          </a:p>
          <a:p>
            <a:pPr marL="284163" indent="0" algn="just">
              <a:buNone/>
            </a:pPr>
            <a:r>
              <a:rPr lang="en-AU" sz="2600" i="1" dirty="0" smtClean="0">
                <a:latin typeface="Times New Roman" pitchFamily="18" charset="0"/>
                <a:cs typeface="Times New Roman" pitchFamily="18" charset="0"/>
              </a:rPr>
              <a:t>“Job satisfaction is a </a:t>
            </a:r>
            <a:r>
              <a:rPr lang="en-AU" sz="2600" i="1" smtClean="0">
                <a:latin typeface="Times New Roman" pitchFamily="18" charset="0"/>
                <a:cs typeface="Times New Roman" pitchFamily="18" charset="0"/>
              </a:rPr>
              <a:t>set of  </a:t>
            </a:r>
            <a:r>
              <a:rPr lang="en-AU" sz="2600" i="1" dirty="0" err="1" smtClean="0">
                <a:latin typeface="Times New Roman" pitchFamily="18" charset="0"/>
                <a:cs typeface="Times New Roman" pitchFamily="18" charset="0"/>
              </a:rPr>
              <a:t>favorable</a:t>
            </a:r>
            <a:r>
              <a:rPr lang="en-AU" sz="2600" i="1" dirty="0" smtClean="0">
                <a:latin typeface="Times New Roman" pitchFamily="18" charset="0"/>
                <a:cs typeface="Times New Roman" pitchFamily="18" charset="0"/>
              </a:rPr>
              <a:t> or </a:t>
            </a:r>
            <a:r>
              <a:rPr lang="en-AU" sz="2600" i="1" dirty="0" err="1" smtClean="0">
                <a:latin typeface="Times New Roman" pitchFamily="18" charset="0"/>
                <a:cs typeface="Times New Roman" pitchFamily="18" charset="0"/>
              </a:rPr>
              <a:t>unfavorable</a:t>
            </a:r>
            <a:r>
              <a:rPr lang="en-AU" sz="2600" i="1" dirty="0" smtClean="0">
                <a:latin typeface="Times New Roman" pitchFamily="18" charset="0"/>
                <a:cs typeface="Times New Roman" pitchFamily="18" charset="0"/>
              </a:rPr>
              <a:t>  feeling </a:t>
            </a:r>
          </a:p>
          <a:p>
            <a:pPr marL="284163" indent="0" algn="just">
              <a:buNone/>
            </a:pPr>
            <a:r>
              <a:rPr lang="en-AU" sz="2600" i="1" dirty="0" smtClean="0">
                <a:latin typeface="Times New Roman" pitchFamily="18" charset="0"/>
                <a:cs typeface="Times New Roman" pitchFamily="18" charset="0"/>
              </a:rPr>
              <a:t>with      which employees view their work…job satisfaction is a feeling of </a:t>
            </a:r>
            <a:r>
              <a:rPr lang="en-AU" sz="2600" i="1" dirty="0" err="1" smtClean="0">
                <a:latin typeface="Times New Roman" pitchFamily="18" charset="0"/>
                <a:cs typeface="Times New Roman" pitchFamily="18" charset="0"/>
              </a:rPr>
              <a:t>relatif</a:t>
            </a:r>
            <a:r>
              <a:rPr lang="en-AU" sz="2600" i="1" dirty="0" smtClean="0">
                <a:latin typeface="Times New Roman" pitchFamily="18" charset="0"/>
                <a:cs typeface="Times New Roman" pitchFamily="18" charset="0"/>
              </a:rPr>
              <a:t> pleasure or pain ( “ I enjoy having a variety of task to do “ ) that differs from objective thought ( “ My work is </a:t>
            </a:r>
          </a:p>
          <a:p>
            <a:pPr marL="284163" indent="0" algn="just">
              <a:buNone/>
            </a:pPr>
            <a:r>
              <a:rPr lang="en-AU" sz="2600" i="1" dirty="0" smtClean="0">
                <a:latin typeface="Times New Roman" pitchFamily="18" charset="0"/>
                <a:cs typeface="Times New Roman" pitchFamily="18" charset="0"/>
              </a:rPr>
              <a:t>complex “ ) and </a:t>
            </a:r>
            <a:r>
              <a:rPr lang="en-AU" sz="2600" i="1" dirty="0" err="1" smtClean="0">
                <a:latin typeface="Times New Roman" pitchFamily="18" charset="0"/>
                <a:cs typeface="Times New Roman" pitchFamily="18" charset="0"/>
              </a:rPr>
              <a:t>behavior</a:t>
            </a:r>
            <a:r>
              <a:rPr lang="en-AU" sz="2600" i="1" dirty="0" smtClean="0">
                <a:latin typeface="Times New Roman" pitchFamily="18" charset="0"/>
                <a:cs typeface="Times New Roman" pitchFamily="18" charset="0"/>
              </a:rPr>
              <a:t> intentions (“ I plan to quit this job in three months )</a:t>
            </a:r>
            <a:endParaRPr lang="en-US" sz="2600" dirty="0" smtClean="0">
              <a:latin typeface="Times New Roman" pitchFamily="18" charset="0"/>
              <a:cs typeface="Times New Roman" pitchFamily="18" charset="0"/>
            </a:endParaRPr>
          </a:p>
          <a:p>
            <a:pPr marL="284163" indent="0" algn="just">
              <a:buNone/>
            </a:pPr>
            <a:r>
              <a:rPr lang="en-AU" sz="2600" dirty="0" smtClean="0">
                <a:latin typeface="Times New Roman" pitchFamily="18" charset="0"/>
                <a:cs typeface="Times New Roman" pitchFamily="18" charset="0"/>
              </a:rPr>
              <a:t> </a:t>
            </a:r>
            <a:endParaRPr lang="en-US" sz="2600" dirty="0" smtClean="0">
              <a:latin typeface="Times New Roman" pitchFamily="18" charset="0"/>
              <a:cs typeface="Times New Roman" pitchFamily="18" charset="0"/>
            </a:endParaRPr>
          </a:p>
          <a:p>
            <a:pPr>
              <a:buNone/>
            </a:pP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a:bodyPr>
          <a:lstStyle/>
          <a:p>
            <a:pPr marL="0" indent="0" algn="just">
              <a:buNone/>
            </a:pPr>
            <a:r>
              <a:rPr lang="en-AU" sz="2400" dirty="0" err="1" smtClean="0">
                <a:latin typeface="Times New Roman" pitchFamily="18" charset="0"/>
                <a:cs typeface="Times New Roman" pitchFamily="18" charset="0"/>
              </a:rPr>
              <a:t>Seorang</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pegawai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akan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merasa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puas</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apabila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ia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memperoleh</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imbalan</a:t>
            </a:r>
            <a:r>
              <a:rPr lang="en-AU" sz="2400" dirty="0" smtClean="0">
                <a:latin typeface="Times New Roman" pitchFamily="18" charset="0"/>
                <a:cs typeface="Times New Roman" pitchFamily="18" charset="0"/>
              </a:rPr>
              <a:t> yang </a:t>
            </a:r>
            <a:r>
              <a:rPr lang="en-AU" sz="2400" dirty="0" err="1" smtClean="0">
                <a:latin typeface="Times New Roman" pitchFamily="18" charset="0"/>
                <a:cs typeface="Times New Roman" pitchFamily="18" charset="0"/>
              </a:rPr>
              <a:t>sepadan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dengan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apa</a:t>
            </a:r>
            <a:r>
              <a:rPr lang="en-AU" sz="2400" dirty="0" smtClean="0">
                <a:latin typeface="Times New Roman" pitchFamily="18" charset="0"/>
                <a:cs typeface="Times New Roman" pitchFamily="18" charset="0"/>
              </a:rPr>
              <a:t> yang </a:t>
            </a:r>
            <a:r>
              <a:rPr lang="en-AU" sz="2400" dirty="0" err="1" smtClean="0">
                <a:latin typeface="Times New Roman" pitchFamily="18" charset="0"/>
                <a:cs typeface="Times New Roman" pitchFamily="18" charset="0"/>
              </a:rPr>
              <a:t>diharapkan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sesuai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dengan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aspirasi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kemampuan</a:t>
            </a:r>
            <a:r>
              <a:rPr lang="en-AU" sz="2400" dirty="0" smtClean="0">
                <a:latin typeface="Times New Roman" pitchFamily="18" charset="0"/>
                <a:cs typeface="Times New Roman" pitchFamily="18" charset="0"/>
              </a:rPr>
              <a:t> yang </a:t>
            </a:r>
            <a:r>
              <a:rPr lang="en-AU" sz="2400" dirty="0" err="1" smtClean="0">
                <a:latin typeface="Times New Roman" pitchFamily="18" charset="0"/>
                <a:cs typeface="Times New Roman" pitchFamily="18" charset="0"/>
              </a:rPr>
              <a:t>dimilikinya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Sebaliknya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pegawai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akan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merasa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tidak</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puas</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apabila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imbalan</a:t>
            </a:r>
            <a:r>
              <a:rPr lang="en-AU" sz="2400" dirty="0" smtClean="0">
                <a:latin typeface="Times New Roman" pitchFamily="18" charset="0"/>
                <a:cs typeface="Times New Roman" pitchFamily="18" charset="0"/>
              </a:rPr>
              <a:t> yang </a:t>
            </a:r>
            <a:r>
              <a:rPr lang="en-AU" sz="2400" dirty="0" err="1" smtClean="0">
                <a:latin typeface="Times New Roman" pitchFamily="18" charset="0"/>
                <a:cs typeface="Times New Roman" pitchFamily="18" charset="0"/>
              </a:rPr>
              <a:t>ia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peroleh</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dari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pekerjaannya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tidak</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sesuai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dengan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harapan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aspirasi</a:t>
            </a:r>
            <a:r>
              <a:rPr lang="en-AU" sz="2400" dirty="0" smtClean="0">
                <a:latin typeface="Times New Roman" pitchFamily="18" charset="0"/>
                <a:cs typeface="Times New Roman" pitchFamily="18" charset="0"/>
              </a:rPr>
              <a:t> yang </a:t>
            </a:r>
            <a:r>
              <a:rPr lang="en-AU" sz="2400" dirty="0" err="1" smtClean="0">
                <a:latin typeface="Times New Roman" pitchFamily="18" charset="0"/>
                <a:cs typeface="Times New Roman" pitchFamily="18" charset="0"/>
              </a:rPr>
              <a:t>ia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miliki</a:t>
            </a:r>
            <a:r>
              <a:rPr lang="en-AU"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Pernyataan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puas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tidak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puas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merupakan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ungkapan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pengalaman-pengalamannya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dalam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bekerja</a:t>
            </a:r>
            <a:r>
              <a:rPr lang="en-US" sz="2400" dirty="0" smtClean="0">
                <a:latin typeface="Times New Roman" pitchFamily="18" charset="0"/>
                <a:cs typeface="Times New Roman" pitchFamily="18" charset="0"/>
              </a:rPr>
              <a:t>.</a:t>
            </a:r>
          </a:p>
          <a:p>
            <a:pPr marL="0" indent="0" algn="just">
              <a:buNone/>
            </a:pPr>
            <a:r>
              <a:rPr lang="en-US" sz="2400" dirty="0" smtClean="0">
                <a:latin typeface="Times New Roman" pitchFamily="18" charset="0"/>
                <a:cs typeface="Times New Roman" pitchFamily="18" charset="0"/>
              </a:rPr>
              <a:t>Mc </a:t>
            </a:r>
            <a:r>
              <a:rPr lang="en-US" sz="2400" dirty="0" err="1" smtClean="0">
                <a:latin typeface="Times New Roman" pitchFamily="18" charset="0"/>
                <a:cs typeface="Times New Roman" pitchFamily="18" charset="0"/>
              </a:rPr>
              <a:t>Neese</a:t>
            </a:r>
            <a:r>
              <a:rPr lang="en-US" sz="2400" dirty="0" smtClean="0">
                <a:latin typeface="Times New Roman" pitchFamily="18" charset="0"/>
                <a:cs typeface="Times New Roman" pitchFamily="18" charset="0"/>
              </a:rPr>
              <a:t> &amp; Krishna (2001 : 47) </a:t>
            </a:r>
            <a:r>
              <a:rPr lang="en-US" sz="2400" dirty="0" err="1" smtClean="0">
                <a:latin typeface="Times New Roman" pitchFamily="18" charset="0"/>
                <a:cs typeface="Times New Roman" pitchFamily="18" charset="0"/>
              </a:rPr>
              <a:t>mengatakan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bahwa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kepuasan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adalah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keadaan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emosi</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positif</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mengevaluasi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pengalaman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seseorang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Ketidakpuasan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muncul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harapan-harapan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tidak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terpenuhi</a:t>
            </a:r>
            <a:r>
              <a:rPr lang="en-US" sz="2400" dirty="0" smtClean="0">
                <a:latin typeface="Times New Roman" pitchFamily="18" charset="0"/>
                <a:cs typeface="Times New Roman" pitchFamily="18" charset="0"/>
              </a:rPr>
              <a:t>. </a:t>
            </a:r>
          </a:p>
          <a:p>
            <a:pPr marL="0" indent="0" algn="just">
              <a:buNone/>
            </a:pPr>
            <a:r>
              <a:rPr lang="en-US" sz="2400" dirty="0" smtClean="0">
                <a:latin typeface="Times New Roman" pitchFamily="18" charset="0"/>
                <a:cs typeface="Times New Roman" pitchFamily="18" charset="0"/>
              </a:rPr>
              <a:t>Dari </a:t>
            </a:r>
            <a:r>
              <a:rPr lang="en-US" sz="2400" dirty="0" err="1" smtClean="0">
                <a:latin typeface="Times New Roman" pitchFamily="18" charset="0"/>
                <a:cs typeface="Times New Roman" pitchFamily="18" charset="0"/>
              </a:rPr>
              <a:t>beberapa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definisi</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dikemukakan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oleh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beberapa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ahli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tsb</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lnSpcReduction="10000"/>
          </a:bodyPr>
          <a:lstStyle/>
          <a:p>
            <a:pPr marL="0" indent="0" algn="just">
              <a:buNone/>
            </a:pPr>
            <a:r>
              <a:rPr lang="en-US" sz="2400" dirty="0" err="1" smtClean="0">
                <a:latin typeface="Times New Roman" pitchFamily="18" charset="0"/>
                <a:cs typeface="Times New Roman" pitchFamily="18" charset="0"/>
              </a:rPr>
              <a:t>dapat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disimpulkan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bahwa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kepuasan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timbul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berdasarkan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persepsi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pendapat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atau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pandangan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karyawan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terhadap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pekerjaan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aspek-aspeknya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yaitu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keuntungan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manfaat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apa</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dapat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diberikan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oleh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pekerjaan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lingkungannya</a:t>
            </a:r>
            <a:r>
              <a:rPr lang="en-US" sz="2400" dirty="0" smtClean="0">
                <a:latin typeface="Times New Roman" pitchFamily="18" charset="0"/>
                <a:cs typeface="Times New Roman" pitchFamily="18" charset="0"/>
              </a:rPr>
              <a:t>.</a:t>
            </a:r>
          </a:p>
          <a:p>
            <a:pPr marL="0" indent="0" algn="just">
              <a:buNone/>
            </a:pPr>
            <a:r>
              <a:rPr lang="en-US" sz="2400" dirty="0" err="1" smtClean="0">
                <a:latin typeface="Times New Roman" pitchFamily="18" charset="0"/>
                <a:cs typeface="Times New Roman" pitchFamily="18" charset="0"/>
              </a:rPr>
              <a:t>Ahli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Sumber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Manusia</a:t>
            </a:r>
            <a:r>
              <a:rPr lang="en-US" sz="2400" dirty="0" smtClean="0">
                <a:latin typeface="Times New Roman" pitchFamily="18" charset="0"/>
                <a:cs typeface="Times New Roman" pitchFamily="18" charset="0"/>
              </a:rPr>
              <a:t> yang lain </a:t>
            </a:r>
            <a:r>
              <a:rPr lang="en-US" sz="2400" dirty="0" err="1" smtClean="0">
                <a:latin typeface="Times New Roman" pitchFamily="18" charset="0"/>
                <a:cs typeface="Times New Roman" pitchFamily="18" charset="0"/>
              </a:rPr>
              <a:t>yaitu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Mangkunegara</a:t>
            </a:r>
            <a:r>
              <a:rPr lang="en-US" sz="2400" dirty="0" smtClean="0">
                <a:latin typeface="Times New Roman" pitchFamily="18" charset="0"/>
                <a:cs typeface="Times New Roman" pitchFamily="18" charset="0"/>
              </a:rPr>
              <a:t> (2000:117) </a:t>
            </a:r>
            <a:r>
              <a:rPr lang="en-US" sz="2400" dirty="0" err="1" smtClean="0">
                <a:latin typeface="Times New Roman" pitchFamily="18" charset="0"/>
                <a:cs typeface="Times New Roman" pitchFamily="18" charset="0"/>
              </a:rPr>
              <a:t>mendefinisikan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kepuasan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adalah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suatu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perasaan</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menyokong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atau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tidak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menyokong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karyawan</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berhubungan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pekerjaannya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maupun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kondisi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dirinya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Perasaan</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berhubungan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pekerjaan</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melibatkan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aspek-aspek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seperti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gaji</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upah</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diterima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kesempatan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pengembangan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karier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hubungan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karyawan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lainnya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penempatan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jenis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pekerjaan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struktur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organisasi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perusahaan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pengawasan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Sedangkan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perasaan</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berhubungan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dirinya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antara</a:t>
            </a:r>
            <a:r>
              <a:rPr lang="en-US" sz="2400" dirty="0" smtClean="0">
                <a:latin typeface="Times New Roman" pitchFamily="18" charset="0"/>
                <a:cs typeface="Times New Roman" pitchFamily="18" charset="0"/>
              </a:rPr>
              <a:t> lain </a:t>
            </a:r>
            <a:r>
              <a:rPr lang="en-US" sz="2400" dirty="0" err="1" smtClean="0">
                <a:latin typeface="Times New Roman" pitchFamily="18" charset="0"/>
                <a:cs typeface="Times New Roman" pitchFamily="18" charset="0"/>
              </a:rPr>
              <a:t>umur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kondisi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kesehatan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kemampuan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pendidikan</a:t>
            </a:r>
            <a:r>
              <a:rPr lang="en-US" sz="2400" dirty="0" smtClean="0">
                <a:latin typeface="Times New Roman" pitchFamily="18" charset="0"/>
                <a:cs typeface="Times New Roman" pitchFamily="18" charset="0"/>
              </a:rPr>
              <a:t>.</a:t>
            </a:r>
          </a:p>
          <a:p>
            <a:pPr marL="0" indent="0" algn="just">
              <a:buNone/>
            </a:pPr>
            <a:endParaRPr lang="en-US" sz="2400" dirty="0"/>
          </a:p>
        </p:txBody>
      </p:sp>
      <p:sp>
        <p:nvSpPr>
          <p:cNvPr id="2" name="Title 1"/>
          <p:cNvSpPr>
            <a:spLocks noGrp="1"/>
          </p:cNvSpPr>
          <p:nvPr>
            <p:ph type="title"/>
          </p:nvPr>
        </p:nvSpPr>
        <p:spPr/>
        <p:txBody>
          <a:bodyPr/>
          <a:lstStyle/>
          <a:p>
            <a:r>
              <a:rPr lang="en-US" dirty="0" smtClean="0"/>
              <a:t>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3000"/>
            <a:ext cx="8077200" cy="4525963"/>
          </a:xfrm>
        </p:spPr>
        <p:txBody>
          <a:bodyPr>
            <a:normAutofit/>
          </a:bodyPr>
          <a:lstStyle/>
          <a:p>
            <a:pPr marL="0" indent="0" algn="just">
              <a:buNone/>
            </a:pPr>
            <a:r>
              <a:rPr lang="en-US" sz="2400" dirty="0" err="1" smtClean="0">
                <a:latin typeface="Times New Roman" pitchFamily="18" charset="0"/>
                <a:cs typeface="Times New Roman" pitchFamily="18" charset="0"/>
              </a:rPr>
              <a:t>perusahaan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pengawasan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Sedangkan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perasaan</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berhubungan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dirinya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antara</a:t>
            </a:r>
            <a:r>
              <a:rPr lang="en-US" sz="2400" dirty="0" smtClean="0">
                <a:latin typeface="Times New Roman" pitchFamily="18" charset="0"/>
                <a:cs typeface="Times New Roman" pitchFamily="18" charset="0"/>
              </a:rPr>
              <a:t> lain </a:t>
            </a:r>
            <a:r>
              <a:rPr lang="en-US" sz="2400" dirty="0" err="1" smtClean="0">
                <a:latin typeface="Times New Roman" pitchFamily="18" charset="0"/>
                <a:cs typeface="Times New Roman" pitchFamily="18" charset="0"/>
              </a:rPr>
              <a:t>umur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kondisi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kesehatan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kemampuan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pendidikan</a:t>
            </a:r>
            <a:r>
              <a:rPr lang="en-US" sz="2400" dirty="0" smtClean="0">
                <a:latin typeface="Times New Roman" pitchFamily="18" charset="0"/>
                <a:cs typeface="Times New Roman" pitchFamily="18" charset="0"/>
              </a:rPr>
              <a:t>.</a:t>
            </a:r>
          </a:p>
          <a:p>
            <a:pPr marL="0" indent="0" algn="just">
              <a:buNone/>
            </a:pPr>
            <a:r>
              <a:rPr lang="en-US" sz="2400" dirty="0" err="1" smtClean="0">
                <a:latin typeface="Times New Roman" pitchFamily="18" charset="0"/>
                <a:cs typeface="Times New Roman" pitchFamily="18" charset="0"/>
              </a:rPr>
              <a:t>Sedangkan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Ivancevich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Matteson (2003:64) </a:t>
            </a:r>
            <a:r>
              <a:rPr lang="en-US" sz="2400" dirty="0" err="1" smtClean="0">
                <a:latin typeface="Times New Roman" pitchFamily="18" charset="0"/>
                <a:cs typeface="Times New Roman" pitchFamily="18" charset="0"/>
              </a:rPr>
              <a:t>mendefinisikan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kepuasan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sebagai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berikut</a:t>
            </a:r>
            <a:r>
              <a:rPr lang="en-US" sz="2400" dirty="0" smtClean="0">
                <a:latin typeface="Times New Roman" pitchFamily="18" charset="0"/>
                <a:cs typeface="Times New Roman" pitchFamily="18" charset="0"/>
              </a:rPr>
              <a:t> :</a:t>
            </a:r>
          </a:p>
          <a:p>
            <a:pPr marL="0" indent="0" algn="just">
              <a:buNone/>
            </a:pPr>
            <a:r>
              <a:rPr lang="en-AU" sz="2400" i="1" dirty="0" smtClean="0">
                <a:latin typeface="Times New Roman" pitchFamily="18" charset="0"/>
                <a:cs typeface="Times New Roman" pitchFamily="18" charset="0"/>
              </a:rPr>
              <a:t>"Job satisfaction is an attitude that individuals have about their jobs. It  result from their perception of their jobs". </a:t>
            </a:r>
            <a:endParaRPr lang="en-US" sz="2400" dirty="0" smtClean="0">
              <a:latin typeface="Times New Roman" pitchFamily="18" charset="0"/>
              <a:cs typeface="Times New Roman" pitchFamily="18" charset="0"/>
            </a:endParaRPr>
          </a:p>
          <a:p>
            <a:pPr marL="0" indent="0" algn="just">
              <a:buNone/>
            </a:pPr>
            <a:r>
              <a:rPr lang="en-AU" sz="2400" dirty="0" err="1" smtClean="0">
                <a:latin typeface="Times New Roman" pitchFamily="18" charset="0"/>
                <a:cs typeface="Times New Roman" pitchFamily="18" charset="0"/>
              </a:rPr>
              <a:t>Sedangkan</a:t>
            </a:r>
            <a:r>
              <a:rPr lang="en-AU" sz="2400" dirty="0" smtClean="0">
                <a:latin typeface="Times New Roman" pitchFamily="18" charset="0"/>
                <a:cs typeface="Times New Roman" pitchFamily="18" charset="0"/>
              </a:rPr>
              <a:t> yang </a:t>
            </a:r>
            <a:r>
              <a:rPr lang="en-AU" sz="2400" dirty="0" err="1" smtClean="0">
                <a:latin typeface="Times New Roman" pitchFamily="18" charset="0"/>
                <a:cs typeface="Times New Roman" pitchFamily="18" charset="0"/>
              </a:rPr>
              <a:t>dimaksud</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dengan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aspek-aspek</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pekerjaan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adalah</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upah</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peluang</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promosi</a:t>
            </a:r>
            <a:r>
              <a:rPr lang="en-AU" sz="2400" dirty="0" smtClean="0">
                <a:latin typeface="Times New Roman" pitchFamily="18" charset="0"/>
                <a:cs typeface="Times New Roman" pitchFamily="18" charset="0"/>
              </a:rPr>
              <a:t>, supervisor, </a:t>
            </a:r>
            <a:r>
              <a:rPr lang="en-AU" sz="2400" dirty="0" err="1" smtClean="0">
                <a:latin typeface="Times New Roman" pitchFamily="18" charset="0"/>
                <a:cs typeface="Times New Roman" pitchFamily="18" charset="0"/>
              </a:rPr>
              <a:t>dan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teman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kerja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Juga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berasal</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dari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faktor</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lingkungan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kerja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seperti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kebijaksanaan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prosedur</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afiliasi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kelompok</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kerja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kondisi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kerja</a:t>
            </a:r>
            <a:r>
              <a:rPr lang="en-AU"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marL="0" indent="0" algn="just">
              <a:buNone/>
            </a:pPr>
            <a:endParaRPr lang="en-US" sz="2400" dirty="0" smtClean="0"/>
          </a:p>
          <a:p>
            <a:pPr>
              <a:buNone/>
            </a:pPr>
            <a:endParaRPr lang="en-US" sz="2400" dirty="0"/>
          </a:p>
        </p:txBody>
      </p:sp>
      <p:sp>
        <p:nvSpPr>
          <p:cNvPr id="2" name="Title 1"/>
          <p:cNvSpPr>
            <a:spLocks noGrp="1"/>
          </p:cNvSpPr>
          <p:nvPr>
            <p:ph type="title"/>
          </p:nvPr>
        </p:nvSpPr>
        <p:spPr>
          <a:xfrm>
            <a:off x="457200" y="274638"/>
            <a:ext cx="8229600" cy="792162"/>
          </a:xfrm>
        </p:spPr>
        <p:txBody>
          <a:bodyPr/>
          <a:lstStyle/>
          <a:p>
            <a:r>
              <a:rPr lang="en-US" dirty="0" smtClean="0"/>
              <a:t>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a:bodyPr>
          <a:lstStyle/>
          <a:p>
            <a:pPr marL="0" indent="0" algn="just">
              <a:buNone/>
            </a:pPr>
            <a:r>
              <a:rPr lang="en-AU" sz="2400" dirty="0" err="1" smtClean="0">
                <a:latin typeface="Times New Roman" pitchFamily="18" charset="0"/>
                <a:cs typeface="Times New Roman" pitchFamily="18" charset="0"/>
              </a:rPr>
              <a:t>Hubungan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antara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karyawan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dengan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organisasinya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disebut</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kontrak</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psikologis</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karena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karyawan</a:t>
            </a:r>
            <a:r>
              <a:rPr lang="en-AU" sz="2400" dirty="0" smtClean="0">
                <a:latin typeface="Times New Roman" pitchFamily="18" charset="0"/>
                <a:cs typeface="Times New Roman" pitchFamily="18" charset="0"/>
              </a:rPr>
              <a:t> yang </a:t>
            </a:r>
            <a:r>
              <a:rPr lang="en-AU" sz="2400" dirty="0" err="1" smtClean="0">
                <a:latin typeface="Times New Roman" pitchFamily="18" charset="0"/>
                <a:cs typeface="Times New Roman" pitchFamily="18" charset="0"/>
              </a:rPr>
              <a:t>menyerahkan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waktu</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kemampuan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ketrampilan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usaha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mereka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juga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mengharapkan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imbalan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dari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organisasi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Mengenai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kontrak</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psikologi</a:t>
            </a:r>
            <a:r>
              <a:rPr lang="en-AU" sz="2400" dirty="0" smtClean="0">
                <a:latin typeface="Times New Roman" pitchFamily="18" charset="0"/>
                <a:cs typeface="Times New Roman" pitchFamily="18" charset="0"/>
              </a:rPr>
              <a:t>, Schein </a:t>
            </a:r>
            <a:r>
              <a:rPr lang="en-AU" sz="2400" dirty="0" err="1" smtClean="0">
                <a:latin typeface="Times New Roman" pitchFamily="18" charset="0"/>
                <a:cs typeface="Times New Roman" pitchFamily="18" charset="0"/>
              </a:rPr>
              <a:t>seperti</a:t>
            </a:r>
            <a:r>
              <a:rPr lang="en-AU" sz="2400" dirty="0" smtClean="0">
                <a:latin typeface="Times New Roman" pitchFamily="18" charset="0"/>
                <a:cs typeface="Times New Roman" pitchFamily="18" charset="0"/>
              </a:rPr>
              <a:t> yang </a:t>
            </a:r>
            <a:r>
              <a:rPr lang="en-AU" sz="2400" dirty="0" err="1" smtClean="0">
                <a:latin typeface="Times New Roman" pitchFamily="18" charset="0"/>
                <a:cs typeface="Times New Roman" pitchFamily="18" charset="0"/>
              </a:rPr>
              <a:t>dikutip</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oleh</a:t>
            </a:r>
            <a:r>
              <a:rPr lang="en-AU" sz="2400" dirty="0" smtClean="0">
                <a:latin typeface="Times New Roman" pitchFamily="18" charset="0"/>
                <a:cs typeface="Times New Roman" pitchFamily="18" charset="0"/>
              </a:rPr>
              <a:t> Gibson et al., (2003:526) </a:t>
            </a:r>
            <a:r>
              <a:rPr lang="en-AU" sz="2400" dirty="0" err="1" smtClean="0">
                <a:latin typeface="Times New Roman" pitchFamily="18" charset="0"/>
                <a:cs typeface="Times New Roman" pitchFamily="18" charset="0"/>
              </a:rPr>
              <a:t>mengatakan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bahwa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orang</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mempunyai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berbagai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macam</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harapan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terhadap</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organisasi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organisasi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juga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mempunyai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berbagai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harapan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dari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karyawan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Harapan-harapan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ini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tidak</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hanya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meliputi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berapa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banyak</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pekerjan</a:t>
            </a:r>
            <a:r>
              <a:rPr lang="en-AU" sz="2400" dirty="0" smtClean="0">
                <a:latin typeface="Times New Roman" pitchFamily="18" charset="0"/>
                <a:cs typeface="Times New Roman" pitchFamily="18" charset="0"/>
              </a:rPr>
              <a:t> yang </a:t>
            </a:r>
            <a:r>
              <a:rPr lang="en-AU" sz="2400" dirty="0" err="1" smtClean="0">
                <a:latin typeface="Times New Roman" pitchFamily="18" charset="0"/>
                <a:cs typeface="Times New Roman" pitchFamily="18" charset="0"/>
              </a:rPr>
              <a:t>harus</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dilakukan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berapa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upahnya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tetapi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juga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meliputi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seluruh</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pola</a:t>
            </a:r>
            <a:r>
              <a:rPr lang="en-AU" sz="2400" dirty="0" smtClean="0">
                <a:latin typeface="Times New Roman" pitchFamily="18" charset="0"/>
                <a:cs typeface="Times New Roman" pitchFamily="18" charset="0"/>
              </a:rPr>
              <a:t> yang </a:t>
            </a:r>
            <a:r>
              <a:rPr lang="en-AU" sz="2400" dirty="0" err="1" smtClean="0">
                <a:latin typeface="Times New Roman" pitchFamily="18" charset="0"/>
                <a:cs typeface="Times New Roman" pitchFamily="18" charset="0"/>
              </a:rPr>
              <a:t>terdiri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dari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hak-hak</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istimewa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kewajiban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antara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karyawan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dengan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organisasi</a:t>
            </a:r>
            <a:r>
              <a:rPr lang="en-AU"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buNone/>
            </a:pPr>
            <a:endParaRPr lang="en-US" sz="2400" dirty="0"/>
          </a:p>
        </p:txBody>
      </p:sp>
      <p:sp>
        <p:nvSpPr>
          <p:cNvPr id="2" name="Title 1"/>
          <p:cNvSpPr>
            <a:spLocks noGrp="1"/>
          </p:cNvSpPr>
          <p:nvPr>
            <p:ph type="title"/>
          </p:nvPr>
        </p:nvSpPr>
        <p:spPr/>
        <p:txBody>
          <a:bodyPr/>
          <a:lstStyle/>
          <a:p>
            <a:r>
              <a:rPr lang="en-US" dirty="0" smtClean="0"/>
              <a:t> </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lnSpcReduction="10000"/>
          </a:bodyPr>
          <a:lstStyle/>
          <a:p>
            <a:pPr marL="0" indent="0" algn="just">
              <a:buNone/>
            </a:pPr>
            <a:r>
              <a:rPr lang="en-AU" sz="2400" dirty="0" err="1" smtClean="0">
                <a:latin typeface="Times New Roman" pitchFamily="18" charset="0"/>
                <a:cs typeface="Times New Roman" pitchFamily="18" charset="0"/>
              </a:rPr>
              <a:t>Kepuasan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kerja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seseorang</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pada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dasarnya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tergantung</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kepada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selisih</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antara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harapan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kebutuhan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atau</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nilai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dengan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apa</a:t>
            </a:r>
            <a:r>
              <a:rPr lang="en-AU" sz="2400" dirty="0" smtClean="0">
                <a:latin typeface="Times New Roman" pitchFamily="18" charset="0"/>
                <a:cs typeface="Times New Roman" pitchFamily="18" charset="0"/>
              </a:rPr>
              <a:t> yang </a:t>
            </a:r>
            <a:r>
              <a:rPr lang="en-AU" sz="2400" dirty="0" err="1" smtClean="0">
                <a:latin typeface="Times New Roman" pitchFamily="18" charset="0"/>
                <a:cs typeface="Times New Roman" pitchFamily="18" charset="0"/>
              </a:rPr>
              <a:t>menurut</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perasaannya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atau</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persepsinya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telah</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diperoleh</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atau</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dicapai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melalui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pekerjaannya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Seseorang</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akan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merasa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puas</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jika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tidak</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ada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perbedaan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antara</a:t>
            </a:r>
            <a:r>
              <a:rPr lang="en-AU" sz="2400" dirty="0" smtClean="0">
                <a:latin typeface="Times New Roman" pitchFamily="18" charset="0"/>
                <a:cs typeface="Times New Roman" pitchFamily="18" charset="0"/>
              </a:rPr>
              <a:t> yang </a:t>
            </a:r>
            <a:r>
              <a:rPr lang="en-AU" sz="2400" dirty="0" err="1" smtClean="0">
                <a:latin typeface="Times New Roman" pitchFamily="18" charset="0"/>
                <a:cs typeface="Times New Roman" pitchFamily="18" charset="0"/>
              </a:rPr>
              <a:t>diinginkan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dengan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persepsinya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atas</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kenyataan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karena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batas</a:t>
            </a:r>
            <a:r>
              <a:rPr lang="en-AU" sz="2400" dirty="0" smtClean="0">
                <a:latin typeface="Times New Roman" pitchFamily="18" charset="0"/>
                <a:cs typeface="Times New Roman" pitchFamily="18" charset="0"/>
              </a:rPr>
              <a:t> minimum yang </a:t>
            </a:r>
            <a:r>
              <a:rPr lang="en-AU" sz="2400" dirty="0" err="1" smtClean="0">
                <a:latin typeface="Times New Roman" pitchFamily="18" charset="0"/>
                <a:cs typeface="Times New Roman" pitchFamily="18" charset="0"/>
              </a:rPr>
              <a:t>diinginkan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telah</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terpenuhi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Kepuasan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kerja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merupakan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reaksi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afektif</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individu</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terhadap</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pekerjaan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lingkungan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kerja</a:t>
            </a:r>
            <a:r>
              <a:rPr lang="en-AU" sz="2400" dirty="0" smtClean="0">
                <a:latin typeface="Times New Roman" pitchFamily="18" charset="0"/>
                <a:cs typeface="Times New Roman" pitchFamily="18" charset="0"/>
              </a:rPr>
              <a:t>, yang </a:t>
            </a:r>
            <a:r>
              <a:rPr lang="en-AU" sz="2400" dirty="0" err="1" smtClean="0">
                <a:latin typeface="Times New Roman" pitchFamily="18" charset="0"/>
                <a:cs typeface="Times New Roman" pitchFamily="18" charset="0"/>
              </a:rPr>
              <a:t>juga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meliputi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sikap</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penilaian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terhadap</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pekerjaan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Setiap</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individu</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memiliki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tingkat</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kepuasan</a:t>
            </a:r>
            <a:r>
              <a:rPr lang="en-AU" sz="2400" dirty="0" smtClean="0">
                <a:latin typeface="Times New Roman" pitchFamily="18" charset="0"/>
                <a:cs typeface="Times New Roman" pitchFamily="18" charset="0"/>
              </a:rPr>
              <a:t> yang </a:t>
            </a:r>
            <a:r>
              <a:rPr lang="en-AU" sz="2400" dirty="0" err="1" smtClean="0">
                <a:latin typeface="Times New Roman" pitchFamily="18" charset="0"/>
                <a:cs typeface="Times New Roman" pitchFamily="18" charset="0"/>
              </a:rPr>
              <a:t>berbeda-beda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sesuai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dengan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sistem</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nilai</a:t>
            </a:r>
            <a:r>
              <a:rPr lang="en-AU" sz="2400" dirty="0" smtClean="0">
                <a:latin typeface="Times New Roman" pitchFamily="18" charset="0"/>
                <a:cs typeface="Times New Roman" pitchFamily="18" charset="0"/>
              </a:rPr>
              <a:t> yang </a:t>
            </a:r>
            <a:r>
              <a:rPr lang="en-AU" sz="2400" dirty="0" err="1" smtClean="0">
                <a:latin typeface="Times New Roman" pitchFamily="18" charset="0"/>
                <a:cs typeface="Times New Roman" pitchFamily="18" charset="0"/>
              </a:rPr>
              <a:t>berlaku</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pada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dirinya</a:t>
            </a:r>
            <a:r>
              <a:rPr lang="en-AU" sz="2400" dirty="0" smtClean="0">
                <a:latin typeface="Times New Roman" pitchFamily="18" charset="0"/>
                <a:cs typeface="Times New Roman" pitchFamily="18" charset="0"/>
              </a:rPr>
              <a:t> (</a:t>
            </a:r>
            <a:r>
              <a:rPr lang="en-AU" sz="2400" i="1" dirty="0" smtClean="0">
                <a:latin typeface="Times New Roman" pitchFamily="18" charset="0"/>
                <a:cs typeface="Times New Roman" pitchFamily="18" charset="0"/>
              </a:rPr>
              <a:t>individual difference</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Semakin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banyak</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aspek</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dalam</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pekerjaan</a:t>
            </a:r>
            <a:r>
              <a:rPr lang="en-AU" sz="2400" dirty="0" smtClean="0">
                <a:latin typeface="Times New Roman" pitchFamily="18" charset="0"/>
                <a:cs typeface="Times New Roman" pitchFamily="18" charset="0"/>
              </a:rPr>
              <a:t> yang </a:t>
            </a:r>
            <a:r>
              <a:rPr lang="en-AU" sz="2400" dirty="0" err="1" smtClean="0">
                <a:latin typeface="Times New Roman" pitchFamily="18" charset="0"/>
                <a:cs typeface="Times New Roman" pitchFamily="18" charset="0"/>
              </a:rPr>
              <a:t>sesuai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dengan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keinginan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aspek-aspek</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diri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individu</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maka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ada</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kecenderungan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semakin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tinggi</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tingkat</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kepuasan</a:t>
            </a:r>
            <a:r>
              <a:rPr lang="en-AU" sz="2400" dirty="0" smtClean="0">
                <a:latin typeface="Times New Roman" pitchFamily="18" charset="0"/>
                <a:cs typeface="Times New Roman" pitchFamily="18" charset="0"/>
              </a:rPr>
              <a:t> </a:t>
            </a:r>
            <a:r>
              <a:rPr lang="en-AU" sz="2400" dirty="0" err="1" smtClean="0">
                <a:latin typeface="Times New Roman" pitchFamily="18" charset="0"/>
                <a:cs typeface="Times New Roman" pitchFamily="18" charset="0"/>
              </a:rPr>
              <a:t>kerjanya</a:t>
            </a:r>
            <a:r>
              <a:rPr lang="en-AU"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buNone/>
            </a:pP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334000"/>
          </a:xfrm>
        </p:spPr>
        <p:txBody>
          <a:bodyPr>
            <a:normAutofit/>
          </a:bodyPr>
          <a:lstStyle/>
          <a:p>
            <a:pPr marL="0" indent="0" algn="just">
              <a:buNone/>
            </a:pPr>
            <a:r>
              <a:rPr lang="en-US" sz="2400" dirty="0" err="1" smtClean="0">
                <a:latin typeface="Times New Roman" pitchFamily="18" charset="0"/>
                <a:cs typeface="Times New Roman" pitchFamily="18" charset="0"/>
              </a:rPr>
              <a:t>Sering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pendapat</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mengemukakan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bahwa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para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pegawai</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mendapatkan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kepuasan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melaksanakan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pekerjaannya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baik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kata</a:t>
            </a:r>
            <a:r>
              <a:rPr lang="en-US" sz="2400" dirty="0" smtClean="0">
                <a:latin typeface="Times New Roman" pitchFamily="18" charset="0"/>
                <a:cs typeface="Times New Roman" pitchFamily="18" charset="0"/>
              </a:rPr>
              <a:t> lain </a:t>
            </a:r>
            <a:r>
              <a:rPr lang="en-US" sz="2400" dirty="0" err="1" smtClean="0">
                <a:latin typeface="Times New Roman" pitchFamily="18" charset="0"/>
                <a:cs typeface="Times New Roman" pitchFamily="18" charset="0"/>
              </a:rPr>
              <a:t>kepuasan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tinggi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menimbulkan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kinerja</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tinggi</a:t>
            </a:r>
            <a:r>
              <a:rPr lang="en-US" sz="2400" dirty="0" smtClean="0">
                <a:latin typeface="Times New Roman" pitchFamily="18" charset="0"/>
                <a:cs typeface="Times New Roman" pitchFamily="18" charset="0"/>
              </a:rPr>
              <a:t> pula. </a:t>
            </a:r>
            <a:r>
              <a:rPr lang="en-US" sz="2400" dirty="0" err="1" smtClean="0">
                <a:latin typeface="Times New Roman" pitchFamily="18" charset="0"/>
                <a:cs typeface="Times New Roman" pitchFamily="18" charset="0"/>
              </a:rPr>
              <a:t>Namun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asumsi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tersebut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tidak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cukup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signifikan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Newstrom</a:t>
            </a:r>
            <a:r>
              <a:rPr lang="en-US" sz="2400" dirty="0" smtClean="0">
                <a:latin typeface="Times New Roman" pitchFamily="18" charset="0"/>
                <a:cs typeface="Times New Roman" pitchFamily="18" charset="0"/>
              </a:rPr>
              <a:t> and Davis, 2002 : 212). </a:t>
            </a:r>
            <a:r>
              <a:rPr lang="en-US" sz="2400" dirty="0" err="1" smtClean="0">
                <a:latin typeface="Times New Roman" pitchFamily="18" charset="0"/>
                <a:cs typeface="Times New Roman" pitchFamily="18" charset="0"/>
              </a:rPr>
              <a:t>Pegawai</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puas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boleh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jadi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merupakan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pegawai</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produktivitasnya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tinggi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sedang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atau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rendah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mereka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cenderung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meneruskan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tingkat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kinerja</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menimbulkan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kepuasan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bagi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mereka</a:t>
            </a:r>
            <a:r>
              <a:rPr lang="en-US" sz="2400" smtClean="0">
                <a:latin typeface="Times New Roman" pitchFamily="18" charset="0"/>
                <a:cs typeface="Times New Roman" pitchFamily="18" charset="0"/>
              </a:rPr>
              <a:t>. Pada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intinya</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kepuasan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kerja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adalah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perasaan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atau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sikap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seseorang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terhadap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pekerjaannya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mana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sikap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tersebut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menyangkut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respon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terhadap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selisih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dari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apa</a:t>
            </a:r>
            <a:r>
              <a:rPr lang="en-US" sz="2400" i="1" dirty="0" smtClean="0">
                <a:latin typeface="Times New Roman" pitchFamily="18" charset="0"/>
                <a:cs typeface="Times New Roman" pitchFamily="18" charset="0"/>
              </a:rPr>
              <a:t> yang </a:t>
            </a:r>
            <a:r>
              <a:rPr lang="en-US" sz="2400" i="1" dirty="0" err="1" smtClean="0">
                <a:latin typeface="Times New Roman" pitchFamily="18" charset="0"/>
                <a:cs typeface="Times New Roman" pitchFamily="18" charset="0"/>
              </a:rPr>
              <a:t>menjadi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harapannya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dengan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apa</a:t>
            </a:r>
            <a:r>
              <a:rPr lang="en-US" sz="2400" i="1" dirty="0" smtClean="0">
                <a:latin typeface="Times New Roman" pitchFamily="18" charset="0"/>
                <a:cs typeface="Times New Roman" pitchFamily="18" charset="0"/>
              </a:rPr>
              <a:t> yang </a:t>
            </a:r>
            <a:r>
              <a:rPr lang="en-US" sz="2400" i="1" dirty="0" err="1" smtClean="0">
                <a:latin typeface="Times New Roman" pitchFamily="18" charset="0"/>
                <a:cs typeface="Times New Roman" pitchFamily="18" charset="0"/>
              </a:rPr>
              <a:t>didapatkan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dari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kenyataan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tempat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kerja</a:t>
            </a:r>
            <a:r>
              <a:rPr lang="en-US" sz="2400" i="1" dirty="0" smtClean="0">
                <a:latin typeface="Times New Roman" pitchFamily="18" charset="0"/>
                <a:cs typeface="Times New Roman" pitchFamily="18" charset="0"/>
              </a:rPr>
              <a:t>.</a:t>
            </a:r>
          </a:p>
          <a:p>
            <a:pPr>
              <a:buNone/>
            </a:pPr>
            <a:r>
              <a:rPr lang="en-US" sz="2400" b="1" i="1" dirty="0" smtClean="0">
                <a:latin typeface="Times New Roman" pitchFamily="18" charset="0"/>
                <a:cs typeface="Times New Roman" pitchFamily="18" charset="0"/>
              </a:rPr>
              <a:t> </a:t>
            </a:r>
            <a:endParaRPr lang="en-US" sz="2400" i="1"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6019800"/>
          </a:xfrm>
        </p:spPr>
        <p:txBody>
          <a:bodyPr>
            <a:normAutofit/>
          </a:bodyPr>
          <a:lstStyle/>
          <a:p>
            <a:pPr marL="109728" indent="0">
              <a:buNone/>
            </a:pPr>
            <a:r>
              <a:rPr lang="id-ID" sz="2400" dirty="0" smtClean="0">
                <a:latin typeface="Times New Roman" panose="02020603050405020304" pitchFamily="18" charset="0"/>
                <a:cs typeface="Times New Roman" panose="02020603050405020304" pitchFamily="18" charset="0"/>
              </a:rPr>
              <a:t>         Pada suatu perusahaan yang termasuk berhasil, penurunan yang kritis, waktu penggunaan perlengkapan dikurangi dari rata</a:t>
            </a:r>
            <a:r>
              <a:rPr lang="id-ID" sz="2400" baseline="30000" dirty="0" smtClean="0">
                <a:latin typeface="Times New Roman" panose="02020603050405020304" pitchFamily="18" charset="0"/>
                <a:cs typeface="Times New Roman" panose="02020603050405020304" pitchFamily="18" charset="0"/>
              </a:rPr>
              <a:t>2</a:t>
            </a:r>
          </a:p>
          <a:p>
            <a:pPr marL="109728" indent="0">
              <a:buNone/>
            </a:pPr>
            <a:r>
              <a:rPr lang="id-ID" sz="2400" dirty="0" smtClean="0">
                <a:latin typeface="Times New Roman" panose="02020603050405020304" pitchFamily="18" charset="0"/>
                <a:cs typeface="Times New Roman" panose="02020603050405020304" pitchFamily="18" charset="0"/>
              </a:rPr>
              <a:t>19 jam perminggu menjadi 14,4 jam. Perubahan pada perlengkapan maupun personal tidak terjadi kalaupun hanya pada pekerja bagian pemeliharaan sebagai hasil dari sistem manajemen yang lebih baik.</a:t>
            </a:r>
          </a:p>
          <a:p>
            <a:pPr marL="109728" indent="0">
              <a:buNone/>
            </a:pPr>
            <a:r>
              <a:rPr lang="id-ID" sz="2400" dirty="0">
                <a:latin typeface="Times New Roman" panose="02020603050405020304" pitchFamily="18" charset="0"/>
                <a:cs typeface="Times New Roman" panose="02020603050405020304" pitchFamily="18" charset="0"/>
              </a:rPr>
              <a:t> </a:t>
            </a:r>
            <a:r>
              <a:rPr lang="id-ID" sz="2400" dirty="0" smtClean="0">
                <a:latin typeface="Times New Roman" panose="02020603050405020304" pitchFamily="18" charset="0"/>
                <a:cs typeface="Times New Roman" panose="02020603050405020304" pitchFamily="18" charset="0"/>
              </a:rPr>
              <a:t>          Pada umumnya metode</a:t>
            </a:r>
            <a:r>
              <a:rPr lang="id-ID" sz="2400" baseline="30000" dirty="0" smtClean="0">
                <a:latin typeface="Times New Roman" panose="02020603050405020304" pitchFamily="18" charset="0"/>
                <a:cs typeface="Times New Roman" panose="02020603050405020304" pitchFamily="18" charset="0"/>
              </a:rPr>
              <a:t>2</a:t>
            </a:r>
            <a:r>
              <a:rPr lang="id-ID" sz="2400" dirty="0" smtClean="0">
                <a:latin typeface="Times New Roman" panose="02020603050405020304" pitchFamily="18" charset="0"/>
                <a:cs typeface="Times New Roman" panose="02020603050405020304" pitchFamily="18" charset="0"/>
              </a:rPr>
              <a:t> perintah kerja untuk pengguna-an yang lebih baik dari persarankan, dapat disarankan:</a:t>
            </a:r>
          </a:p>
          <a:p>
            <a:pPr marL="109728" indent="0">
              <a:buNone/>
            </a:pPr>
            <a:r>
              <a:rPr lang="en-US" sz="2400" dirty="0" smtClean="0">
                <a:latin typeface="Times New Roman" panose="02020603050405020304" pitchFamily="18" charset="0"/>
                <a:cs typeface="Times New Roman" panose="02020603050405020304" pitchFamily="18" charset="0"/>
              </a:rPr>
              <a:t>a.  </a:t>
            </a:r>
            <a:r>
              <a:rPr lang="id-ID" sz="2400" dirty="0" smtClean="0">
                <a:latin typeface="Times New Roman" panose="02020603050405020304" pitchFamily="18" charset="0"/>
                <a:cs typeface="Times New Roman" panose="02020603050405020304" pitchFamily="18" charset="0"/>
              </a:rPr>
              <a:t>Pemilihan daya guna peralatan yang cocok</a:t>
            </a:r>
          </a:p>
          <a:p>
            <a:pPr marL="109728" indent="0">
              <a:buNone/>
            </a:pPr>
            <a:r>
              <a:rPr lang="en-US" sz="2400" dirty="0" smtClean="0">
                <a:latin typeface="Times New Roman" panose="02020603050405020304" pitchFamily="18" charset="0"/>
                <a:cs typeface="Times New Roman" panose="02020603050405020304" pitchFamily="18" charset="0"/>
              </a:rPr>
              <a:t>b.  </a:t>
            </a:r>
            <a:r>
              <a:rPr lang="id-ID" sz="2400" dirty="0" smtClean="0">
                <a:latin typeface="Times New Roman" panose="02020603050405020304" pitchFamily="18" charset="0"/>
                <a:cs typeface="Times New Roman" panose="02020603050405020304" pitchFamily="18" charset="0"/>
              </a:rPr>
              <a:t>Penjadwalan daya guna mesin</a:t>
            </a:r>
          </a:p>
          <a:p>
            <a:pPr marL="109728" indent="0">
              <a:buNone/>
            </a:pPr>
            <a:r>
              <a:rPr lang="en-US" sz="2400" dirty="0" smtClean="0">
                <a:latin typeface="Times New Roman" panose="02020603050405020304" pitchFamily="18" charset="0"/>
                <a:cs typeface="Times New Roman" panose="02020603050405020304" pitchFamily="18" charset="0"/>
              </a:rPr>
              <a:t>c.  </a:t>
            </a:r>
            <a:r>
              <a:rPr lang="id-ID" sz="2400" dirty="0" smtClean="0">
                <a:latin typeface="Times New Roman" panose="02020603050405020304" pitchFamily="18" charset="0"/>
                <a:cs typeface="Times New Roman" panose="02020603050405020304" pitchFamily="18" charset="0"/>
              </a:rPr>
              <a:t>Pengaturan pelayanan dan perawatan mesin</a:t>
            </a:r>
          </a:p>
          <a:p>
            <a:pPr marL="109728" indent="0">
              <a:buNone/>
            </a:pPr>
            <a:r>
              <a:rPr lang="en-US" sz="2400" dirty="0" smtClean="0">
                <a:latin typeface="Times New Roman" panose="02020603050405020304" pitchFamily="18" charset="0"/>
                <a:cs typeface="Times New Roman" panose="02020603050405020304" pitchFamily="18" charset="0"/>
              </a:rPr>
              <a:t>d.  </a:t>
            </a:r>
            <a:r>
              <a:rPr lang="id-ID" sz="2400" dirty="0" smtClean="0">
                <a:latin typeface="Times New Roman" panose="02020603050405020304" pitchFamily="18" charset="0"/>
                <a:cs typeface="Times New Roman" panose="02020603050405020304" pitchFamily="18" charset="0"/>
              </a:rPr>
              <a:t>Melatih dan memberikan pelajaran pada pekerja operasional.    </a:t>
            </a:r>
            <a:endParaRPr lang="en-US" sz="24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lstStyle/>
          <a:p>
            <a:r>
              <a:rPr lang="id-ID" dirty="0" smtClean="0"/>
              <a:t> </a:t>
            </a:r>
            <a:endParaRPr lang="en-US" dirty="0"/>
          </a:p>
        </p:txBody>
      </p:sp>
    </p:spTree>
    <p:extLst>
      <p:ext uri="{BB962C8B-B14F-4D97-AF65-F5344CB8AC3E}">
        <p14:creationId xmlns:p14="http://schemas.microsoft.com/office/powerpoint/2010/main" val="1151094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6400800"/>
          </a:xfrm>
        </p:spPr>
        <p:txBody>
          <a:bodyPr>
            <a:normAutofit lnSpcReduction="10000"/>
          </a:bodyPr>
          <a:lstStyle/>
          <a:p>
            <a:pPr marL="109728" indent="0">
              <a:buNone/>
            </a:pPr>
            <a:r>
              <a:rPr lang="id-ID" sz="2400" dirty="0" smtClean="0">
                <a:latin typeface="Times New Roman" panose="02020603050405020304" pitchFamily="18" charset="0"/>
                <a:cs typeface="Times New Roman" panose="02020603050405020304" pitchFamily="18" charset="0"/>
              </a:rPr>
              <a:t>       Faktor pertumbuhan produktivitas yang sangat penting adalah material dan tenaga. Penggunaan bahan baku terbuang rata</a:t>
            </a:r>
            <a:r>
              <a:rPr lang="id-ID" sz="2400" baseline="30000" dirty="0" smtClean="0">
                <a:latin typeface="Times New Roman" panose="02020603050405020304" pitchFamily="18" charset="0"/>
                <a:cs typeface="Times New Roman" panose="02020603050405020304" pitchFamily="18" charset="0"/>
              </a:rPr>
              <a:t>2</a:t>
            </a:r>
            <a:r>
              <a:rPr lang="id-ID" sz="2400" dirty="0" smtClean="0">
                <a:latin typeface="Times New Roman" panose="02020603050405020304" pitchFamily="18" charset="0"/>
                <a:cs typeface="Times New Roman" panose="02020603050405020304" pitchFamily="18" charset="0"/>
              </a:rPr>
              <a:t> mencap-ai sekitar 40% dari biaya produksi nasional secara keseluruhan, jika kita pertimbangkan tenaga maupun bahan baku, maka gambaran ini meningkat dalam jumlah yang besar.</a:t>
            </a:r>
          </a:p>
          <a:p>
            <a:pPr marL="109728" indent="0">
              <a:buNone/>
            </a:pPr>
            <a:r>
              <a:rPr lang="id-ID" sz="2400" dirty="0">
                <a:latin typeface="Times New Roman" panose="02020603050405020304" pitchFamily="18" charset="0"/>
                <a:cs typeface="Times New Roman" panose="02020603050405020304" pitchFamily="18" charset="0"/>
              </a:rPr>
              <a:t> </a:t>
            </a:r>
            <a:r>
              <a:rPr lang="id-ID" sz="2400" dirty="0" smtClean="0">
                <a:latin typeface="Times New Roman" panose="02020603050405020304" pitchFamily="18" charset="0"/>
                <a:cs typeface="Times New Roman" panose="02020603050405020304" pitchFamily="18" charset="0"/>
              </a:rPr>
              <a:t>      Meningkatkan produktivitas juga tergantung pada pemilihan bahan</a:t>
            </a:r>
            <a:r>
              <a:rPr lang="id-ID" sz="2400" baseline="30000" dirty="0" smtClean="0">
                <a:latin typeface="Times New Roman" panose="02020603050405020304" pitchFamily="18" charset="0"/>
                <a:cs typeface="Times New Roman" panose="02020603050405020304" pitchFamily="18" charset="0"/>
              </a:rPr>
              <a:t>2</a:t>
            </a:r>
            <a:r>
              <a:rPr lang="id-ID" sz="2400" dirty="0" smtClean="0">
                <a:latin typeface="Times New Roman" panose="02020603050405020304" pitchFamily="18" charset="0"/>
                <a:cs typeface="Times New Roman" panose="02020603050405020304" pitchFamily="18" charset="0"/>
              </a:rPr>
              <a:t> maupun daya guna secara optimal. Setiap material mempunyai harga dan kualitas tersendiri dengan pemilihan yang tepat akan memengaruhi produktivitas.</a:t>
            </a:r>
          </a:p>
          <a:p>
            <a:pPr marL="109728" indent="0">
              <a:buNone/>
            </a:pPr>
            <a:r>
              <a:rPr lang="id-ID" sz="2400" dirty="0">
                <a:latin typeface="Times New Roman" panose="02020603050405020304" pitchFamily="18" charset="0"/>
                <a:cs typeface="Times New Roman" panose="02020603050405020304" pitchFamily="18" charset="0"/>
              </a:rPr>
              <a:t> </a:t>
            </a:r>
            <a:r>
              <a:rPr lang="id-ID" sz="2400" dirty="0" smtClean="0">
                <a:latin typeface="Times New Roman" panose="02020603050405020304" pitchFamily="18" charset="0"/>
                <a:cs typeface="Times New Roman" panose="02020603050405020304" pitchFamily="18" charset="0"/>
              </a:rPr>
              <a:t>      Untuk meningkatkan daya guna bahan</a:t>
            </a:r>
            <a:r>
              <a:rPr lang="id-ID" sz="2400" baseline="30000" dirty="0" smtClean="0">
                <a:latin typeface="Times New Roman" panose="02020603050405020304" pitchFamily="18" charset="0"/>
                <a:cs typeface="Times New Roman" panose="02020603050405020304" pitchFamily="18" charset="0"/>
              </a:rPr>
              <a:t>2</a:t>
            </a:r>
            <a:r>
              <a:rPr lang="id-ID" sz="2400" dirty="0" smtClean="0">
                <a:latin typeface="Times New Roman" panose="02020603050405020304" pitchFamily="18" charset="0"/>
                <a:cs typeface="Times New Roman" panose="02020603050405020304" pitchFamily="18" charset="0"/>
              </a:rPr>
              <a:t> adalah sbb:</a:t>
            </a:r>
          </a:p>
          <a:p>
            <a:pPr marL="109728" indent="0">
              <a:buNone/>
            </a:pPr>
            <a:r>
              <a:rPr lang="id-ID" sz="2400" dirty="0">
                <a:latin typeface="Times New Roman" panose="02020603050405020304" pitchFamily="18" charset="0"/>
                <a:cs typeface="Times New Roman" panose="02020603050405020304" pitchFamily="18" charset="0"/>
              </a:rPr>
              <a:t> </a:t>
            </a:r>
            <a:r>
              <a:rPr lang="id-ID" sz="2400" dirty="0" smtClean="0">
                <a:latin typeface="Times New Roman" panose="02020603050405020304" pitchFamily="18" charset="0"/>
                <a:cs typeface="Times New Roman" panose="02020603050405020304" pitchFamily="18" charset="0"/>
              </a:rPr>
              <a:t>       a.   Menambah keyakinan bahwa rancangan seperti itu </a:t>
            </a:r>
            <a:r>
              <a:rPr lang="en-US" sz="2400" dirty="0" smtClean="0">
                <a:latin typeface="Times New Roman" panose="02020603050405020304" pitchFamily="18" charset="0"/>
                <a:cs typeface="Times New Roman" panose="02020603050405020304" pitchFamily="18" charset="0"/>
              </a:rPr>
              <a:t>  </a:t>
            </a:r>
          </a:p>
          <a:p>
            <a:pPr marL="109728"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id-ID" sz="2400" dirty="0" smtClean="0">
                <a:latin typeface="Times New Roman" panose="02020603050405020304" pitchFamily="18" charset="0"/>
                <a:cs typeface="Times New Roman" panose="02020603050405020304" pitchFamily="18" charset="0"/>
              </a:rPr>
              <a:t>dapat memungkinkan adanya produksi dengan </a:t>
            </a:r>
            <a:endParaRPr lang="en-US" sz="2400" dirty="0" smtClean="0">
              <a:latin typeface="Times New Roman" panose="02020603050405020304" pitchFamily="18" charset="0"/>
              <a:cs typeface="Times New Roman" panose="02020603050405020304" pitchFamily="18" charset="0"/>
            </a:endParaRPr>
          </a:p>
          <a:p>
            <a:pPr marL="109728"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id-ID" sz="2400" dirty="0" smtClean="0">
                <a:latin typeface="Times New Roman" panose="02020603050405020304" pitchFamily="18" charset="0"/>
                <a:cs typeface="Times New Roman" panose="02020603050405020304" pitchFamily="18" charset="0"/>
              </a:rPr>
              <a:t>pemakaian material sedikit mungkin.</a:t>
            </a:r>
          </a:p>
          <a:p>
            <a:pPr marL="109728" indent="0">
              <a:buNone/>
            </a:pPr>
            <a:r>
              <a:rPr lang="id-ID" sz="2400" dirty="0">
                <a:latin typeface="Times New Roman" panose="02020603050405020304" pitchFamily="18" charset="0"/>
                <a:cs typeface="Times New Roman" panose="02020603050405020304" pitchFamily="18" charset="0"/>
              </a:rPr>
              <a:t> </a:t>
            </a:r>
            <a:r>
              <a:rPr lang="id-ID" sz="2400" dirty="0" smtClean="0">
                <a:latin typeface="Times New Roman" panose="02020603050405020304" pitchFamily="18" charset="0"/>
                <a:cs typeface="Times New Roman" panose="02020603050405020304" pitchFamily="18" charset="0"/>
              </a:rPr>
              <a:t>       b.  Menambah kepastian bahwa pabrik dan peralatan yang </a:t>
            </a:r>
            <a:endParaRPr lang="en-US" sz="2400" dirty="0" smtClean="0">
              <a:latin typeface="Times New Roman" panose="02020603050405020304" pitchFamily="18" charset="0"/>
              <a:cs typeface="Times New Roman" panose="02020603050405020304" pitchFamily="18" charset="0"/>
            </a:endParaRPr>
          </a:p>
          <a:p>
            <a:pPr marL="109728"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id-ID" sz="2400" dirty="0" smtClean="0">
                <a:latin typeface="Times New Roman" panose="02020603050405020304" pitchFamily="18" charset="0"/>
                <a:cs typeface="Times New Roman" panose="02020603050405020304" pitchFamily="18" charset="0"/>
              </a:rPr>
              <a:t>khusus untuk membeli benar</a:t>
            </a:r>
            <a:r>
              <a:rPr lang="id-ID" sz="2400" baseline="30000" dirty="0" smtClean="0">
                <a:latin typeface="Times New Roman" panose="02020603050405020304" pitchFamily="18" charset="0"/>
                <a:cs typeface="Times New Roman" panose="02020603050405020304" pitchFamily="18" charset="0"/>
              </a:rPr>
              <a:t>2</a:t>
            </a:r>
            <a:r>
              <a:rPr lang="id-ID" sz="2400" dirty="0" smtClean="0">
                <a:latin typeface="Times New Roman" panose="02020603050405020304" pitchFamily="18" charset="0"/>
                <a:cs typeface="Times New Roman" panose="02020603050405020304" pitchFamily="18" charset="0"/>
              </a:rPr>
              <a:t> mengkonsumsi secara </a:t>
            </a:r>
            <a:endParaRPr lang="en-US" sz="2400" dirty="0" smtClean="0">
              <a:latin typeface="Times New Roman" panose="02020603050405020304" pitchFamily="18" charset="0"/>
              <a:cs typeface="Times New Roman" panose="02020603050405020304" pitchFamily="18" charset="0"/>
            </a:endParaRPr>
          </a:p>
          <a:p>
            <a:pPr marL="109728"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id-ID" sz="2400" dirty="0" smtClean="0">
                <a:latin typeface="Times New Roman" panose="02020603050405020304" pitchFamily="18" charset="0"/>
                <a:cs typeface="Times New Roman" panose="02020603050405020304" pitchFamily="18" charset="0"/>
              </a:rPr>
              <a:t>hemat dalam operasinya. </a:t>
            </a:r>
          </a:p>
          <a:p>
            <a:pPr marL="109728" indent="0">
              <a:buNone/>
            </a:pPr>
            <a:r>
              <a:rPr lang="id-ID" sz="2400" dirty="0">
                <a:latin typeface="Times New Roman" panose="02020603050405020304" pitchFamily="18" charset="0"/>
                <a:cs typeface="Times New Roman" panose="02020603050405020304" pitchFamily="18" charset="0"/>
              </a:rPr>
              <a:t> </a:t>
            </a:r>
            <a:r>
              <a:rPr lang="id-ID"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457200" y="274638"/>
            <a:ext cx="8229600" cy="639762"/>
          </a:xfrm>
        </p:spPr>
        <p:txBody>
          <a:bodyPr>
            <a:normAutofit fontScale="90000"/>
          </a:bodyPr>
          <a:lstStyle/>
          <a:p>
            <a:r>
              <a:rPr lang="id-ID" dirty="0" smtClean="0"/>
              <a:t>  </a:t>
            </a:r>
            <a:endParaRPr lang="en-US" dirty="0"/>
          </a:p>
        </p:txBody>
      </p:sp>
    </p:spTree>
    <p:extLst>
      <p:ext uri="{BB962C8B-B14F-4D97-AF65-F5344CB8AC3E}">
        <p14:creationId xmlns:p14="http://schemas.microsoft.com/office/powerpoint/2010/main" val="2286568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marL="0" indent="0" algn="just">
              <a:buNone/>
            </a:pPr>
            <a:r>
              <a:rPr lang="id-ID" sz="2400" b="1" i="1" dirty="0" smtClean="0">
                <a:latin typeface="Times New Roman" pitchFamily="18" charset="0"/>
                <a:cs typeface="Times New Roman" pitchFamily="18" charset="0"/>
              </a:rPr>
              <a:t> Angkatan Kerja</a:t>
            </a:r>
          </a:p>
          <a:p>
            <a:pPr marL="0" indent="0" algn="just">
              <a:buNone/>
            </a:pPr>
            <a:r>
              <a:rPr lang="id-ID" sz="2400" dirty="0" smtClean="0">
                <a:latin typeface="Times New Roman" pitchFamily="18" charset="0"/>
                <a:cs typeface="Times New Roman" pitchFamily="18" charset="0"/>
              </a:rPr>
              <a:t>Salah satu area potensial tertinggi dalam peningkatan produktivitas adalah mengurangi jam kerja yang tidak efektif. Lamanya buruh bekerja, dan proporsi penempatan waktu yang produktif sangat tergantung kepada cara pengaturan, latihan dan motivasinya.</a:t>
            </a:r>
          </a:p>
          <a:p>
            <a:pPr marL="0" indent="0" algn="just">
              <a:buNone/>
            </a:pPr>
            <a:r>
              <a:rPr lang="id-ID" sz="2400" dirty="0" smtClean="0">
                <a:latin typeface="Times New Roman" pitchFamily="18" charset="0"/>
                <a:cs typeface="Times New Roman" pitchFamily="18" charset="0"/>
              </a:rPr>
              <a:t>Beberapa penyelidikan menunjukkan bahwa </a:t>
            </a:r>
            <a:r>
              <a:rPr lang="id-ID" sz="2400" i="1" dirty="0" smtClean="0">
                <a:latin typeface="Times New Roman" pitchFamily="18" charset="0"/>
                <a:cs typeface="Times New Roman" pitchFamily="18" charset="0"/>
              </a:rPr>
              <a:t>waktu yang produk-tif</a:t>
            </a:r>
            <a:r>
              <a:rPr lang="id-ID" sz="2400" dirty="0" smtClean="0">
                <a:latin typeface="Times New Roman" pitchFamily="18" charset="0"/>
                <a:cs typeface="Times New Roman" pitchFamily="18" charset="0"/>
              </a:rPr>
              <a:t>  berkisar 25% s.d 30% sedangkan yang tidak produktif karena kejelekan manajemennya kadang</a:t>
            </a:r>
            <a:r>
              <a:rPr lang="id-ID" sz="2400" baseline="30000" dirty="0" smtClean="0">
                <a:latin typeface="Times New Roman" pitchFamily="18" charset="0"/>
                <a:cs typeface="Times New Roman" pitchFamily="18" charset="0"/>
              </a:rPr>
              <a:t>2</a:t>
            </a:r>
            <a:r>
              <a:rPr lang="id-ID" sz="2400" dirty="0" smtClean="0">
                <a:latin typeface="Times New Roman" pitchFamily="18" charset="0"/>
                <a:cs typeface="Times New Roman" pitchFamily="18" charset="0"/>
              </a:rPr>
              <a:t> memcapai 50% lebih, dan sisanya disebabkan adanya pekerjaan yang sia</a:t>
            </a:r>
            <a:r>
              <a:rPr lang="id-ID" sz="2400" baseline="30000" dirty="0" smtClean="0">
                <a:latin typeface="Times New Roman" pitchFamily="18" charset="0"/>
                <a:cs typeface="Times New Roman" pitchFamily="18" charset="0"/>
              </a:rPr>
              <a:t>2</a:t>
            </a:r>
            <a:r>
              <a:rPr lang="id-ID" sz="2400" dirty="0" smtClean="0">
                <a:latin typeface="Times New Roman" pitchFamily="18" charset="0"/>
                <a:cs typeface="Times New Roman" pitchFamily="18" charset="0"/>
              </a:rPr>
              <a:t> ataupun karena sikap pekerjaannya.</a:t>
            </a:r>
          </a:p>
          <a:p>
            <a:pPr marL="457200" indent="-457200" algn="just">
              <a:buNone/>
            </a:pPr>
            <a:r>
              <a:rPr lang="en-US" sz="2400" b="1" i="1" dirty="0" smtClean="0">
                <a:latin typeface="Times New Roman" pitchFamily="18" charset="0"/>
                <a:cs typeface="Times New Roman" pitchFamily="18" charset="0"/>
              </a:rPr>
              <a:t>(a)  </a:t>
            </a:r>
            <a:r>
              <a:rPr lang="id-ID" sz="2400" b="1" i="1" dirty="0" smtClean="0">
                <a:latin typeface="Times New Roman" pitchFamily="18" charset="0"/>
                <a:cs typeface="Times New Roman" pitchFamily="18" charset="0"/>
              </a:rPr>
              <a:t>Struktur Waktu Kerja</a:t>
            </a:r>
          </a:p>
          <a:p>
            <a:pPr marL="457200" indent="-457200" algn="just">
              <a:buNone/>
            </a:pPr>
            <a:r>
              <a:rPr lang="id-ID" sz="2400" b="1" i="1" dirty="0" smtClean="0">
                <a:latin typeface="Times New Roman" pitchFamily="18" charset="0"/>
                <a:cs typeface="Times New Roman" pitchFamily="18" charset="0"/>
              </a:rPr>
              <a:t>(b)  Peningkatan Efektifitas dari Waktu Kerja</a:t>
            </a:r>
            <a:endParaRPr lang="en-US" sz="2400" b="1" i="1"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marL="0" indent="0" algn="just">
              <a:buNone/>
            </a:pPr>
            <a:r>
              <a:rPr lang="id-ID" sz="2400" dirty="0" smtClean="0">
                <a:latin typeface="Times New Roman" pitchFamily="18" charset="0"/>
                <a:cs typeface="Times New Roman" pitchFamily="18" charset="0"/>
              </a:rPr>
              <a:t>Kesempatan utama dalam meningkatkan produktivitas kerja terletak pada kemampuan individu, sikap individu dalam bekerja serta manajemen maupun organisasi kerja dengan kata lain, dalam mengkaji produktivitas pekerja individual paling sedikit kita harus  menjawab dan pertanyaan pokoknya. Mampukan buruh bekerja lebih baik dan tertarikkah pekerja untuk bekerja lebih giat ?</a:t>
            </a:r>
          </a:p>
          <a:p>
            <a:pPr marL="0" indent="0" algn="just">
              <a:buNone/>
            </a:pPr>
            <a:r>
              <a:rPr lang="id-ID" sz="2400" dirty="0" smtClean="0">
                <a:latin typeface="Times New Roman" pitchFamily="18" charset="0"/>
                <a:cs typeface="Times New Roman" pitchFamily="18" charset="0"/>
              </a:rPr>
              <a:t>Untuk menjawab kita harus mengecek dua kelompok, syarat bagi produktivitas individu yang tinggi.</a:t>
            </a:r>
          </a:p>
          <a:p>
            <a:pPr marL="0" indent="0" algn="just">
              <a:buNone/>
            </a:pPr>
            <a:r>
              <a:rPr lang="id-ID" sz="2400" i="1" dirty="0" smtClean="0">
                <a:latin typeface="Times New Roman" pitchFamily="18" charset="0"/>
                <a:cs typeface="Times New Roman" pitchFamily="18" charset="0"/>
              </a:rPr>
              <a:t>Yang pertama sedikitnya meliputi :</a:t>
            </a:r>
          </a:p>
          <a:p>
            <a:pPr marL="0" indent="0" algn="just">
              <a:buFont typeface="Wingdings" pitchFamily="2" charset="2"/>
              <a:buChar char="q"/>
            </a:pPr>
            <a:r>
              <a:rPr lang="id-ID" sz="2400" dirty="0" smtClean="0">
                <a:latin typeface="Times New Roman" pitchFamily="18" charset="0"/>
                <a:cs typeface="Times New Roman" pitchFamily="18" charset="0"/>
              </a:rPr>
              <a:t>  Tingkat pendidikan dan keahlian</a:t>
            </a:r>
          </a:p>
          <a:p>
            <a:pPr marL="0" indent="0" algn="just">
              <a:buFont typeface="Wingdings" pitchFamily="2" charset="2"/>
              <a:buChar char="q"/>
            </a:pPr>
            <a:r>
              <a:rPr lang="id-ID" sz="2400" dirty="0" smtClean="0">
                <a:latin typeface="Times New Roman" pitchFamily="18" charset="0"/>
                <a:cs typeface="Times New Roman" pitchFamily="18" charset="0"/>
              </a:rPr>
              <a:t>  Jenis teknologi dan hasil produksi</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marL="0" indent="0" algn="just">
              <a:buFont typeface="Wingdings" pitchFamily="2" charset="2"/>
              <a:buChar char="q"/>
            </a:pPr>
            <a:r>
              <a:rPr lang="id-ID" sz="2400" dirty="0" smtClean="0">
                <a:latin typeface="Times New Roman" pitchFamily="18" charset="0"/>
                <a:cs typeface="Times New Roman" pitchFamily="18" charset="0"/>
              </a:rPr>
              <a:t>  Kondisi kerja</a:t>
            </a:r>
          </a:p>
          <a:p>
            <a:pPr marL="0" indent="0" algn="just">
              <a:buFont typeface="Wingdings" pitchFamily="2" charset="2"/>
              <a:buChar char="q"/>
            </a:pPr>
            <a:r>
              <a:rPr lang="id-ID" sz="2400" dirty="0" smtClean="0">
                <a:latin typeface="Times New Roman" pitchFamily="18" charset="0"/>
                <a:cs typeface="Times New Roman" pitchFamily="18" charset="0"/>
              </a:rPr>
              <a:t>  Kesehatan, kemampuan fisik dan mental</a:t>
            </a:r>
          </a:p>
          <a:p>
            <a:pPr marL="0" indent="0" algn="just">
              <a:buFontTx/>
              <a:buChar char="-"/>
            </a:pPr>
            <a:endParaRPr lang="id-ID" sz="2400" dirty="0" smtClean="0">
              <a:latin typeface="Times New Roman" pitchFamily="18" charset="0"/>
              <a:cs typeface="Times New Roman" pitchFamily="18" charset="0"/>
            </a:endParaRPr>
          </a:p>
          <a:p>
            <a:pPr marL="0" indent="0" algn="just">
              <a:buNone/>
            </a:pPr>
            <a:r>
              <a:rPr lang="id-ID" sz="2400" i="1" dirty="0" smtClean="0">
                <a:latin typeface="Times New Roman" pitchFamily="18" charset="0"/>
                <a:cs typeface="Times New Roman" pitchFamily="18" charset="0"/>
              </a:rPr>
              <a:t>Kelompok kedua mencakup:</a:t>
            </a:r>
          </a:p>
          <a:p>
            <a:pPr marL="0" indent="0" algn="just">
              <a:buFont typeface="Wingdings" pitchFamily="2" charset="2"/>
              <a:buChar char="v"/>
            </a:pPr>
            <a:r>
              <a:rPr lang="id-ID" sz="2400" dirty="0" smtClean="0">
                <a:latin typeface="Times New Roman" pitchFamily="18" charset="0"/>
                <a:cs typeface="Times New Roman" pitchFamily="18" charset="0"/>
              </a:rPr>
              <a:t>  Sikap (terhadap tugas), teman sejawat dan penyelia</a:t>
            </a:r>
          </a:p>
          <a:p>
            <a:pPr marL="0" indent="0" algn="just">
              <a:buFont typeface="Wingdings" pitchFamily="2" charset="2"/>
              <a:buChar char="v"/>
            </a:pPr>
            <a:r>
              <a:rPr lang="id-ID" sz="2400" dirty="0" smtClean="0">
                <a:latin typeface="Times New Roman" pitchFamily="18" charset="0"/>
                <a:cs typeface="Times New Roman" pitchFamily="18" charset="0"/>
              </a:rPr>
              <a:t>  Keanekaragaman tugas</a:t>
            </a:r>
          </a:p>
          <a:p>
            <a:pPr marL="0" indent="0" algn="just">
              <a:buFont typeface="Wingdings" pitchFamily="2" charset="2"/>
              <a:buChar char="v"/>
            </a:pPr>
            <a:r>
              <a:rPr lang="id-ID" sz="2400" dirty="0" smtClean="0">
                <a:latin typeface="Times New Roman" pitchFamily="18" charset="0"/>
                <a:cs typeface="Times New Roman" pitchFamily="18" charset="0"/>
              </a:rPr>
              <a:t>  Kepuasan kerja</a:t>
            </a:r>
          </a:p>
          <a:p>
            <a:pPr marL="0" indent="0" algn="just">
              <a:buFont typeface="Wingdings" pitchFamily="2" charset="2"/>
              <a:buChar char="v"/>
            </a:pPr>
            <a:r>
              <a:rPr lang="id-ID" sz="2400" dirty="0" smtClean="0">
                <a:latin typeface="Times New Roman" pitchFamily="18" charset="0"/>
                <a:cs typeface="Times New Roman" pitchFamily="18" charset="0"/>
              </a:rPr>
              <a:t>  Keamanan kerja kepastian pekerjaan</a:t>
            </a:r>
          </a:p>
          <a:p>
            <a:pPr marL="0" indent="0" algn="just">
              <a:buFont typeface="Wingdings" pitchFamily="2" charset="2"/>
              <a:buChar char="v"/>
            </a:pPr>
            <a:r>
              <a:rPr lang="id-ID" sz="2400" dirty="0" smtClean="0">
                <a:latin typeface="Times New Roman" pitchFamily="18" charset="0"/>
                <a:cs typeface="Times New Roman" pitchFamily="18" charset="0"/>
              </a:rPr>
              <a:t>  Perspektif dari ambisi dan promosi</a:t>
            </a:r>
          </a:p>
          <a:p>
            <a:pPr marL="0" indent="0" algn="just">
              <a:buNone/>
            </a:pPr>
            <a:r>
              <a:rPr lang="id-ID" sz="2400" dirty="0" smtClean="0">
                <a:latin typeface="Times New Roman" pitchFamily="18" charset="0"/>
                <a:cs typeface="Times New Roman" pitchFamily="18" charset="0"/>
              </a:rPr>
              <a:t>Masing</a:t>
            </a:r>
            <a:r>
              <a:rPr lang="id-ID" sz="2400" baseline="30000" dirty="0" smtClean="0">
                <a:latin typeface="Times New Roman" pitchFamily="18" charset="0"/>
                <a:cs typeface="Times New Roman" pitchFamily="18" charset="0"/>
              </a:rPr>
              <a:t>2</a:t>
            </a:r>
            <a:r>
              <a:rPr lang="id-ID" sz="2400" dirty="0" smtClean="0">
                <a:latin typeface="Times New Roman" pitchFamily="18" charset="0"/>
                <a:cs typeface="Times New Roman" pitchFamily="18" charset="0"/>
              </a:rPr>
              <a:t> syarat tsb berlaku dalam cara yang berbeda dan dalam keadaan yang berbeda. Misalnya di negara</a:t>
            </a:r>
            <a:r>
              <a:rPr lang="id-ID" sz="2400" baseline="30000" dirty="0" smtClean="0">
                <a:latin typeface="Times New Roman" pitchFamily="18" charset="0"/>
                <a:cs typeface="Times New Roman" pitchFamily="18" charset="0"/>
              </a:rPr>
              <a:t>2 </a:t>
            </a:r>
            <a:r>
              <a:rPr lang="id-ID" sz="2400" dirty="0" smtClean="0">
                <a:latin typeface="Times New Roman" pitchFamily="18" charset="0"/>
                <a:cs typeface="Times New Roman" pitchFamily="18" charset="0"/>
              </a:rPr>
              <a:t>berkembang yang tingkat  penganggurannya tinggi, faktor  utamanya  mungkin   ke-</a:t>
            </a:r>
          </a:p>
          <a:p>
            <a:pPr marL="0" indent="0" algn="just">
              <a:buNone/>
            </a:pPr>
            <a:endParaRPr lang="en-US" sz="2400"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334962"/>
          </a:xfrm>
        </p:spPr>
        <p:txBody>
          <a:bodyPr>
            <a:normAutofit fontScale="90000"/>
          </a:bodyPr>
          <a:lstStyle/>
          <a:p>
            <a:r>
              <a:rPr lang="id-ID"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marL="0" indent="0" algn="just">
              <a:buNone/>
            </a:pPr>
            <a:r>
              <a:rPr lang="id-ID" sz="2400" dirty="0" smtClean="0">
                <a:latin typeface="Times New Roman" pitchFamily="18" charset="0"/>
                <a:cs typeface="Times New Roman" pitchFamily="18" charset="0"/>
              </a:rPr>
              <a:t>amanannya dan kepastian kerja, sedangkan negara maju mungkin yang lebih penting adalah kepuasan kerja.</a:t>
            </a:r>
          </a:p>
          <a:p>
            <a:pPr marL="0" indent="0" algn="just">
              <a:buNone/>
            </a:pPr>
            <a:r>
              <a:rPr lang="id-ID" sz="2400" dirty="0" smtClean="0">
                <a:latin typeface="Times New Roman" pitchFamily="18" charset="0"/>
                <a:cs typeface="Times New Roman" pitchFamily="18" charset="0"/>
              </a:rPr>
              <a:t>Jadi setiap tindakan perencanaan peningkatan produktivitas individual paling sedikit mencakup tiga tahap, sbb:</a:t>
            </a:r>
          </a:p>
          <a:p>
            <a:pPr marL="457200" indent="-457200" algn="just">
              <a:buNone/>
            </a:pPr>
            <a:r>
              <a:rPr lang="id-ID"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(1) </a:t>
            </a:r>
            <a:r>
              <a:rPr lang="id-ID" sz="2400" dirty="0" smtClean="0">
                <a:latin typeface="Times New Roman" pitchFamily="18" charset="0"/>
                <a:cs typeface="Times New Roman" pitchFamily="18" charset="0"/>
              </a:rPr>
              <a:t> Mengenai  faktor  makro  utama  bagi  peningkatan   produk-  </a:t>
            </a:r>
          </a:p>
          <a:p>
            <a:pPr marL="457200" indent="-457200" algn="just">
              <a:buNone/>
            </a:pPr>
            <a:r>
              <a:rPr lang="id-ID" sz="2400" dirty="0" smtClean="0">
                <a:latin typeface="Times New Roman" pitchFamily="18" charset="0"/>
                <a:cs typeface="Times New Roman" pitchFamily="18" charset="0"/>
              </a:rPr>
              <a:t>        tivitas</a:t>
            </a:r>
          </a:p>
          <a:p>
            <a:pPr marL="457200" indent="-457200" algn="just">
              <a:buNone/>
            </a:pPr>
            <a:r>
              <a:rPr lang="en-US" sz="2400" dirty="0" smtClean="0">
                <a:latin typeface="Times New Roman" pitchFamily="18" charset="0"/>
                <a:cs typeface="Times New Roman" pitchFamily="18" charset="0"/>
              </a:rPr>
              <a:t>(2)   </a:t>
            </a:r>
            <a:r>
              <a:rPr lang="id-ID" sz="2400" dirty="0" smtClean="0">
                <a:latin typeface="Times New Roman" pitchFamily="18" charset="0"/>
                <a:cs typeface="Times New Roman" pitchFamily="18" charset="0"/>
              </a:rPr>
              <a:t>Mengukur pentingnya setiap faktor dan tentukan prioritasnya</a:t>
            </a:r>
          </a:p>
          <a:p>
            <a:pPr marL="457200" indent="-457200" algn="just">
              <a:buNone/>
            </a:pPr>
            <a:r>
              <a:rPr lang="en-US" sz="2400" dirty="0" smtClean="0">
                <a:latin typeface="Times New Roman" pitchFamily="18" charset="0"/>
                <a:cs typeface="Times New Roman" pitchFamily="18" charset="0"/>
              </a:rPr>
              <a:t>(3) </a:t>
            </a:r>
            <a:r>
              <a:rPr lang="id-ID" sz="2400" dirty="0" smtClean="0">
                <a:latin typeface="Times New Roman" pitchFamily="18" charset="0"/>
                <a:cs typeface="Times New Roman" pitchFamily="18" charset="0"/>
              </a:rPr>
              <a:t> Merencanakan sistem tahap</a:t>
            </a:r>
            <a:r>
              <a:rPr lang="id-ID" sz="2400" baseline="30000" dirty="0" smtClean="0">
                <a:latin typeface="Times New Roman" pitchFamily="18" charset="0"/>
                <a:cs typeface="Times New Roman" pitchFamily="18" charset="0"/>
              </a:rPr>
              <a:t>2</a:t>
            </a:r>
            <a:r>
              <a:rPr lang="id-ID" sz="2400" dirty="0" smtClean="0">
                <a:latin typeface="Times New Roman" pitchFamily="18" charset="0"/>
                <a:cs typeface="Times New Roman" pitchFamily="18" charset="0"/>
              </a:rPr>
              <a:t>  untuk  meningkatkan  kemam-  </a:t>
            </a:r>
          </a:p>
          <a:p>
            <a:pPr marL="457200" indent="-457200" algn="just">
              <a:buNone/>
            </a:pPr>
            <a:r>
              <a:rPr lang="id-ID" sz="2400" dirty="0" smtClean="0">
                <a:latin typeface="Times New Roman" pitchFamily="18" charset="0"/>
                <a:cs typeface="Times New Roman" pitchFamily="18" charset="0"/>
              </a:rPr>
              <a:t>        puan pekerja dan memperbaiki sikap sebagai  sumber  utama </a:t>
            </a:r>
          </a:p>
          <a:p>
            <a:pPr marL="0" indent="0" algn="just">
              <a:buNone/>
            </a:pPr>
            <a:r>
              <a:rPr lang="id-ID" sz="2400" dirty="0" smtClean="0">
                <a:latin typeface="Times New Roman" pitchFamily="18" charset="0"/>
                <a:cs typeface="Times New Roman" pitchFamily="18" charset="0"/>
              </a:rPr>
              <a:t>        produktivitas.</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marL="457200" indent="-457200" algn="just">
              <a:buNone/>
            </a:pPr>
            <a:r>
              <a:rPr lang="id-ID" sz="2400" b="1" i="1" dirty="0" smtClean="0">
                <a:latin typeface="Times New Roman" pitchFamily="18" charset="0"/>
                <a:cs typeface="Times New Roman" pitchFamily="18" charset="0"/>
              </a:rPr>
              <a:t>(</a:t>
            </a:r>
            <a:r>
              <a:rPr lang="en-US" sz="2400" b="1" i="1" dirty="0" smtClean="0">
                <a:latin typeface="Times New Roman" pitchFamily="18" charset="0"/>
                <a:cs typeface="Times New Roman" pitchFamily="18" charset="0"/>
              </a:rPr>
              <a:t>c</a:t>
            </a:r>
            <a:r>
              <a:rPr lang="id-ID" sz="2400" b="1" i="1" dirty="0" smtClean="0">
                <a:latin typeface="Times New Roman" pitchFamily="18" charset="0"/>
                <a:cs typeface="Times New Roman" pitchFamily="18" charset="0"/>
              </a:rPr>
              <a:t>)</a:t>
            </a:r>
            <a:r>
              <a:rPr lang="en-US" sz="2400" b="1" i="1" dirty="0" smtClean="0">
                <a:latin typeface="Times New Roman" pitchFamily="18" charset="0"/>
                <a:cs typeface="Times New Roman" pitchFamily="18" charset="0"/>
              </a:rPr>
              <a:t>   </a:t>
            </a:r>
            <a:r>
              <a:rPr lang="id-ID" sz="2400" b="1" i="1" dirty="0" smtClean="0">
                <a:latin typeface="Times New Roman" pitchFamily="18" charset="0"/>
                <a:cs typeface="Times New Roman" pitchFamily="18" charset="0"/>
              </a:rPr>
              <a:t>Incentive (perangsang)</a:t>
            </a:r>
          </a:p>
          <a:p>
            <a:pPr marL="0" indent="0" algn="just">
              <a:buNone/>
            </a:pPr>
            <a:r>
              <a:rPr lang="id-ID" sz="2400" dirty="0" smtClean="0">
                <a:latin typeface="Times New Roman" pitchFamily="18" charset="0"/>
                <a:cs typeface="Times New Roman" pitchFamily="18" charset="0"/>
              </a:rPr>
              <a:t>Penghargaan serta penggunaan motivator yang tepat akan menimbulkan suasana kondusif atau berakibat kepada produk-tivitas yang lebih tinggi. Semua itu mencakup sistem pemberian insentif dan usaha</a:t>
            </a:r>
            <a:r>
              <a:rPr lang="id-ID" sz="2400" baseline="30000" dirty="0" smtClean="0">
                <a:latin typeface="Times New Roman" pitchFamily="18" charset="0"/>
                <a:cs typeface="Times New Roman" pitchFamily="18" charset="0"/>
              </a:rPr>
              <a:t>2</a:t>
            </a:r>
            <a:r>
              <a:rPr lang="id-ID" sz="2400" dirty="0" smtClean="0">
                <a:latin typeface="Times New Roman" pitchFamily="18" charset="0"/>
                <a:cs typeface="Times New Roman" pitchFamily="18" charset="0"/>
              </a:rPr>
              <a:t> menambah kepuasan kerja melalui sarana yang beraneka macam.</a:t>
            </a:r>
          </a:p>
          <a:p>
            <a:pPr marL="0" indent="0" algn="just">
              <a:buNone/>
            </a:pPr>
            <a:r>
              <a:rPr lang="id-ID" sz="2400" dirty="0" smtClean="0">
                <a:latin typeface="Times New Roman" pitchFamily="18" charset="0"/>
                <a:cs typeface="Times New Roman" pitchFamily="18" charset="0"/>
              </a:rPr>
              <a:t>Jenis</a:t>
            </a:r>
            <a:r>
              <a:rPr lang="id-ID" sz="2400" baseline="30000" dirty="0" smtClean="0">
                <a:latin typeface="Times New Roman" pitchFamily="18" charset="0"/>
                <a:cs typeface="Times New Roman" pitchFamily="18" charset="0"/>
              </a:rPr>
              <a:t>2</a:t>
            </a:r>
            <a:r>
              <a:rPr lang="id-ID" sz="2400" dirty="0" smtClean="0">
                <a:latin typeface="Times New Roman" pitchFamily="18" charset="0"/>
                <a:cs typeface="Times New Roman" pitchFamily="18" charset="0"/>
              </a:rPr>
              <a:t> Insentif :</a:t>
            </a:r>
          </a:p>
          <a:p>
            <a:pPr marL="457200" indent="-457200" algn="just">
              <a:buNone/>
            </a:pPr>
            <a:r>
              <a:rPr lang="en-US" sz="2400" i="1" dirty="0" smtClean="0">
                <a:latin typeface="Times New Roman" pitchFamily="18" charset="0"/>
                <a:cs typeface="Times New Roman" pitchFamily="18" charset="0"/>
              </a:rPr>
              <a:t>1.   </a:t>
            </a:r>
            <a:r>
              <a:rPr lang="id-ID" sz="2400" b="1" i="1" dirty="0" smtClean="0">
                <a:latin typeface="Times New Roman" pitchFamily="18" charset="0"/>
                <a:cs typeface="Times New Roman" pitchFamily="18" charset="0"/>
              </a:rPr>
              <a:t>Tingkat upah tetap per hari</a:t>
            </a:r>
          </a:p>
          <a:p>
            <a:pPr marL="457200" indent="-457200" algn="just">
              <a:buNone/>
            </a:pPr>
            <a:r>
              <a:rPr lang="id-ID" sz="2400" dirty="0" smtClean="0">
                <a:latin typeface="Times New Roman" pitchFamily="18" charset="0"/>
                <a:cs typeface="Times New Roman" pitchFamily="18" charset="0"/>
              </a:rPr>
              <a:t>      Upah tetap harian ditentukan menurut jam</a:t>
            </a:r>
            <a:r>
              <a:rPr lang="id-ID" sz="2400" baseline="30000" dirty="0" smtClean="0">
                <a:latin typeface="Times New Roman" pitchFamily="18" charset="0"/>
                <a:cs typeface="Times New Roman" pitchFamily="18" charset="0"/>
              </a:rPr>
              <a:t>2</a:t>
            </a:r>
            <a:r>
              <a:rPr lang="id-ID" sz="2400" dirty="0" smtClean="0">
                <a:latin typeface="Times New Roman" pitchFamily="18" charset="0"/>
                <a:cs typeface="Times New Roman" pitchFamily="18" charset="0"/>
              </a:rPr>
              <a:t> kerja biasa per hari untuk setiap tugas dengan menggunakan teknik evaluasi kerja. Tingkat</a:t>
            </a:r>
            <a:r>
              <a:rPr lang="id-ID" sz="2400" baseline="30000" dirty="0" smtClean="0">
                <a:latin typeface="Times New Roman" pitchFamily="18" charset="0"/>
                <a:cs typeface="Times New Roman" pitchFamily="18" charset="0"/>
              </a:rPr>
              <a:t>2</a:t>
            </a:r>
            <a:r>
              <a:rPr lang="id-ID" sz="2400" dirty="0" smtClean="0">
                <a:latin typeface="Times New Roman" pitchFamily="18" charset="0"/>
                <a:cs typeface="Times New Roman" pitchFamily="18" charset="0"/>
              </a:rPr>
              <a:t> upah ini dibayarkan menurut kehadiran kerja normal disertai premi untuk kerja lembur maupun pekerja pengganti</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487362"/>
          </a:xfrm>
        </p:spPr>
        <p:txBody>
          <a:bodyPr>
            <a:normAutofit fontScale="90000"/>
          </a:bodyPr>
          <a:lstStyle/>
          <a:p>
            <a:r>
              <a:rPr lang="id-ID" dirty="0" smtClean="0"/>
              <a:t>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497</TotalTime>
  <Words>2587</Words>
  <Application>Microsoft Office PowerPoint</Application>
  <PresentationFormat>On-screen Show (4:3)</PresentationFormat>
  <Paragraphs>151</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Concourse</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MANAJEMEN PRODUKTIVITAS</dc:title>
  <dc:creator>adang widjana</dc:creator>
  <cp:lastModifiedBy>user</cp:lastModifiedBy>
  <cp:revision>79</cp:revision>
  <dcterms:created xsi:type="dcterms:W3CDTF">2006-08-16T00:00:00Z</dcterms:created>
  <dcterms:modified xsi:type="dcterms:W3CDTF">2020-06-24T22:48:56Z</dcterms:modified>
</cp:coreProperties>
</file>