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B01D42-734D-48D4-8C7F-DD324F36D010}"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C6EA1-AEC1-4837-84DE-8A2A9F66E6C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01D42-734D-48D4-8C7F-DD324F36D010}"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C6EA1-AEC1-4837-84DE-8A2A9F66E6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01D42-734D-48D4-8C7F-DD324F36D010}"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C6EA1-AEC1-4837-84DE-8A2A9F66E6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01D42-734D-48D4-8C7F-DD324F36D010}"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C6EA1-AEC1-4837-84DE-8A2A9F66E6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B01D42-734D-48D4-8C7F-DD324F36D010}"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C6EA1-AEC1-4837-84DE-8A2A9F66E6C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B01D42-734D-48D4-8C7F-DD324F36D010}"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C6EA1-AEC1-4837-84DE-8A2A9F66E6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B01D42-734D-48D4-8C7F-DD324F36D010}" type="datetimeFigureOut">
              <a:rPr lang="en-US" smtClean="0"/>
              <a:pPr/>
              <a:t>6/26/2020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C6EA1-AEC1-4837-84DE-8A2A9F66E6C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B01D42-734D-48D4-8C7F-DD324F36D010}" type="datetimeFigureOut">
              <a:rPr lang="en-US" smtClean="0"/>
              <a:pPr/>
              <a:t>6/26/2020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C6EA1-AEC1-4837-84DE-8A2A9F66E6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01D42-734D-48D4-8C7F-DD324F36D010}" type="datetimeFigureOut">
              <a:rPr lang="en-US" smtClean="0"/>
              <a:pPr/>
              <a:t>6/26/2020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C6EA1-AEC1-4837-84DE-8A2A9F66E6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01D42-734D-48D4-8C7F-DD324F36D010}"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C6EA1-AEC1-4837-84DE-8A2A9F66E6C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01D42-734D-48D4-8C7F-DD324F36D010}"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C6EA1-AEC1-4837-84DE-8A2A9F66E6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5B01D42-734D-48D4-8C7F-DD324F36D010}" type="datetimeFigureOut">
              <a:rPr lang="en-US" smtClean="0"/>
              <a:pPr/>
              <a:t>6/26/2020</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B5C6EA1-AEC1-4837-84DE-8A2A9F66E6C6}"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600200"/>
            <a:ext cx="6781800" cy="1600200"/>
          </a:xfrm>
        </p:spPr>
        <p:txBody>
          <a:bodyPr>
            <a:normAutofit fontScale="90000"/>
          </a:bodyPr>
          <a:lstStyle/>
          <a:p>
            <a:r>
              <a:rPr lang="en-US" b="1" dirty="0" err="1"/>
              <a:t>Implementasi</a:t>
            </a:r>
            <a:r>
              <a:rPr lang="en-US" b="1" dirty="0"/>
              <a:t> </a:t>
            </a:r>
            <a:r>
              <a:rPr lang="en-US" b="1" dirty="0" err="1"/>
              <a:t>Standar</a:t>
            </a:r>
            <a:r>
              <a:rPr lang="en-US" b="1" dirty="0"/>
              <a:t> </a:t>
            </a:r>
            <a:r>
              <a:rPr lang="en-US" b="1" dirty="0" err="1"/>
              <a:t>Akuntansi</a:t>
            </a:r>
            <a:r>
              <a:rPr lang="en-US" b="1" dirty="0"/>
              <a:t> </a:t>
            </a:r>
            <a:r>
              <a:rPr lang="en-US" b="1" dirty="0" err="1"/>
              <a:t>Pemerintahan</a:t>
            </a:r>
            <a:r>
              <a:rPr lang="en-US" b="1" dirty="0"/>
              <a:t> di Indonesia</a:t>
            </a:r>
            <a:r>
              <a:rPr lang="en-US" dirty="0"/>
              <a:t/>
            </a:r>
            <a:br>
              <a:rPr lang="en-US" dirty="0"/>
            </a:br>
            <a:endParaRPr lang="en-US" dirty="0"/>
          </a:p>
        </p:txBody>
      </p:sp>
      <p:sp>
        <p:nvSpPr>
          <p:cNvPr id="6" name="Content Placeholder 5"/>
          <p:cNvSpPr>
            <a:spLocks noGrp="1"/>
          </p:cNvSpPr>
          <p:nvPr>
            <p:ph idx="1"/>
          </p:nvPr>
        </p:nvSpPr>
        <p:spPr>
          <a:xfrm>
            <a:off x="838200" y="2514600"/>
            <a:ext cx="7543800" cy="3962400"/>
          </a:xfrm>
        </p:spPr>
        <p:style>
          <a:lnRef idx="1">
            <a:schemeClr val="accent1"/>
          </a:lnRef>
          <a:fillRef idx="2">
            <a:schemeClr val="accent1"/>
          </a:fillRef>
          <a:effectRef idx="1">
            <a:schemeClr val="accent1"/>
          </a:effectRef>
          <a:fontRef idx="minor">
            <a:schemeClr val="dk1"/>
          </a:fontRef>
        </p:style>
        <p:txBody>
          <a:bodyPr/>
          <a:lstStyle/>
          <a:p>
            <a:pPr marL="0" indent="0" algn="ctr">
              <a:buNone/>
            </a:pPr>
            <a:r>
              <a:rPr lang="en-US" b="1" dirty="0" err="1"/>
              <a:t>Kelompok</a:t>
            </a:r>
            <a:r>
              <a:rPr lang="en-US" b="1" dirty="0"/>
              <a:t> 3 - 4Ak3</a:t>
            </a:r>
            <a:endParaRPr lang="en-US" dirty="0"/>
          </a:p>
          <a:p>
            <a:pPr algn="ctr"/>
            <a:r>
              <a:rPr lang="en-US" dirty="0" err="1"/>
              <a:t>Denia</a:t>
            </a:r>
            <a:r>
              <a:rPr lang="en-US" dirty="0"/>
              <a:t> </a:t>
            </a:r>
            <a:r>
              <a:rPr lang="en-US" dirty="0" err="1"/>
              <a:t>Shavira</a:t>
            </a:r>
            <a:r>
              <a:rPr lang="en-US" dirty="0"/>
              <a:t>           21116093</a:t>
            </a:r>
          </a:p>
          <a:p>
            <a:pPr algn="ctr"/>
            <a:r>
              <a:rPr lang="en-US" dirty="0" err="1"/>
              <a:t>Daud</a:t>
            </a:r>
            <a:r>
              <a:rPr lang="en-US" dirty="0"/>
              <a:t> Surya </a:t>
            </a:r>
            <a:r>
              <a:rPr lang="en-US" dirty="0" err="1"/>
              <a:t>Rizki</a:t>
            </a:r>
            <a:r>
              <a:rPr lang="en-US" dirty="0"/>
              <a:t>	</a:t>
            </a:r>
            <a:r>
              <a:rPr lang="en-US" dirty="0" smtClean="0"/>
              <a:t>       21116094</a:t>
            </a:r>
            <a:endParaRPr lang="en-US" dirty="0"/>
          </a:p>
          <a:p>
            <a:pPr algn="ctr"/>
            <a:r>
              <a:rPr lang="en-US" dirty="0" err="1"/>
              <a:t>Virda</a:t>
            </a:r>
            <a:r>
              <a:rPr lang="en-US" dirty="0"/>
              <a:t> </a:t>
            </a:r>
            <a:r>
              <a:rPr lang="en-US" dirty="0" err="1"/>
              <a:t>Andriyani</a:t>
            </a:r>
            <a:r>
              <a:rPr lang="en-US" dirty="0"/>
              <a:t>   </a:t>
            </a:r>
            <a:r>
              <a:rPr lang="en-US" dirty="0" smtClean="0"/>
              <a:t>       </a:t>
            </a:r>
            <a:r>
              <a:rPr lang="en-US" dirty="0"/>
              <a:t>21116095</a:t>
            </a:r>
          </a:p>
          <a:p>
            <a:pPr algn="ctr"/>
            <a:r>
              <a:rPr lang="en-US" dirty="0" err="1"/>
              <a:t>Nafil</a:t>
            </a:r>
            <a:r>
              <a:rPr lang="en-US" dirty="0"/>
              <a:t> </a:t>
            </a:r>
            <a:r>
              <a:rPr lang="en-US" dirty="0" err="1"/>
              <a:t>Sabili</a:t>
            </a:r>
            <a:r>
              <a:rPr lang="en-US" dirty="0"/>
              <a:t>             </a:t>
            </a:r>
            <a:r>
              <a:rPr lang="en-US" dirty="0" smtClean="0"/>
              <a:t> 21116100</a:t>
            </a:r>
            <a:endParaRPr lang="en-US" dirty="0"/>
          </a:p>
          <a:p>
            <a:pPr algn="ctr"/>
            <a:r>
              <a:rPr lang="en-US" dirty="0" err="1"/>
              <a:t>Ribka</a:t>
            </a:r>
            <a:r>
              <a:rPr lang="en-US" dirty="0"/>
              <a:t> </a:t>
            </a:r>
            <a:r>
              <a:rPr lang="en-US" dirty="0" err="1"/>
              <a:t>Cristabel</a:t>
            </a:r>
            <a:r>
              <a:rPr lang="en-US" dirty="0"/>
              <a:t>          </a:t>
            </a:r>
            <a:r>
              <a:rPr lang="en-US" dirty="0" smtClean="0"/>
              <a:t>21116134</a:t>
            </a:r>
            <a:endParaRPr lang="en-US" dirty="0"/>
          </a:p>
        </p:txBody>
      </p:sp>
    </p:spTree>
    <p:extLst>
      <p:ext uri="{BB962C8B-B14F-4D97-AF65-F5344CB8AC3E}">
        <p14:creationId xmlns="" xmlns:p14="http://schemas.microsoft.com/office/powerpoint/2010/main" val="2856233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029200"/>
            <a:ext cx="7543800" cy="990600"/>
          </a:xfrm>
        </p:spPr>
        <p:style>
          <a:lnRef idx="1">
            <a:schemeClr val="accent1"/>
          </a:lnRef>
          <a:fillRef idx="2">
            <a:schemeClr val="accent1"/>
          </a:fillRef>
          <a:effectRef idx="1">
            <a:schemeClr val="accent1"/>
          </a:effectRef>
          <a:fontRef idx="minor">
            <a:schemeClr val="dk1"/>
          </a:fontRef>
        </p:style>
        <p:txBody>
          <a:bodyPr/>
          <a:lstStyle/>
          <a:p>
            <a:pPr algn="ctr"/>
            <a:r>
              <a:rPr lang="en-US" dirty="0" smtClean="0">
                <a:latin typeface="+mj-lt"/>
              </a:rPr>
              <a:t>EKUITAS</a:t>
            </a:r>
            <a:endParaRPr lang="en-US" dirty="0">
              <a:latin typeface="+mj-lt"/>
            </a:endParaRPr>
          </a:p>
        </p:txBody>
      </p:sp>
      <p:sp>
        <p:nvSpPr>
          <p:cNvPr id="3" name="Content Placeholder 2"/>
          <p:cNvSpPr>
            <a:spLocks noGrp="1"/>
          </p:cNvSpPr>
          <p:nvPr>
            <p:ph idx="1"/>
          </p:nvPr>
        </p:nvSpPr>
        <p:spPr>
          <a:xfrm>
            <a:off x="3710866" y="457200"/>
            <a:ext cx="3909134" cy="4495800"/>
          </a:xfrm>
        </p:spPr>
        <p:txBody>
          <a:bodyPr>
            <a:normAutofit/>
          </a:bodyPr>
          <a:lstStyle/>
          <a:p>
            <a:pPr marL="0" indent="0" algn="ctr">
              <a:buNone/>
            </a:pPr>
            <a:r>
              <a:rPr lang="en-US" dirty="0" smtClean="0"/>
              <a:t>SAK</a:t>
            </a:r>
          </a:p>
          <a:p>
            <a:pPr marL="0" indent="0" algn="ctr">
              <a:buNone/>
            </a:pPr>
            <a:r>
              <a:rPr lang="id-ID" dirty="0"/>
              <a:t>d</a:t>
            </a:r>
            <a:r>
              <a:rPr lang="en-US" dirty="0" err="1"/>
              <a:t>ikenal</a:t>
            </a:r>
            <a:r>
              <a:rPr lang="en-US" dirty="0"/>
              <a:t> </a:t>
            </a:r>
            <a:r>
              <a:rPr lang="en-US" dirty="0" err="1"/>
              <a:t>dengan</a:t>
            </a:r>
            <a:r>
              <a:rPr lang="en-US" dirty="0"/>
              <a:t> </a:t>
            </a:r>
            <a:r>
              <a:rPr lang="en-US" dirty="0" err="1"/>
              <a:t>ekuitas</a:t>
            </a:r>
            <a:r>
              <a:rPr lang="en-US" dirty="0"/>
              <a:t> </a:t>
            </a:r>
            <a:r>
              <a:rPr lang="en-US" dirty="0" err="1"/>
              <a:t>dana</a:t>
            </a:r>
            <a:endParaRPr lang="en-US" dirty="0"/>
          </a:p>
          <a:p>
            <a:pPr marL="0" indent="0" algn="ctr">
              <a:buNone/>
            </a:pPr>
            <a:r>
              <a:rPr lang="en-US" dirty="0" err="1"/>
              <a:t>adalah</a:t>
            </a:r>
            <a:r>
              <a:rPr lang="en-US" dirty="0"/>
              <a:t> </a:t>
            </a:r>
            <a:r>
              <a:rPr lang="en-US" dirty="0" err="1"/>
              <a:t>kekayaan</a:t>
            </a:r>
            <a:r>
              <a:rPr lang="en-US" dirty="0"/>
              <a:t> </a:t>
            </a:r>
            <a:r>
              <a:rPr lang="en-US" dirty="0" err="1"/>
              <a:t>bersih</a:t>
            </a:r>
            <a:endParaRPr lang="en-US" dirty="0"/>
          </a:p>
          <a:p>
            <a:pPr marL="0" indent="0" algn="ctr">
              <a:buNone/>
            </a:pPr>
            <a:r>
              <a:rPr lang="en-US" dirty="0" err="1"/>
              <a:t>pemerintah</a:t>
            </a:r>
            <a:r>
              <a:rPr lang="en-US" dirty="0"/>
              <a:t> yang </a:t>
            </a:r>
            <a:r>
              <a:rPr lang="en-US" dirty="0" err="1"/>
              <a:t>merupakan</a:t>
            </a:r>
            <a:endParaRPr lang="en-US" dirty="0"/>
          </a:p>
          <a:p>
            <a:pPr marL="0" indent="0" algn="ctr">
              <a:buNone/>
            </a:pPr>
            <a:r>
              <a:rPr lang="en-US" dirty="0" err="1"/>
              <a:t>selisih</a:t>
            </a:r>
            <a:r>
              <a:rPr lang="en-US" dirty="0"/>
              <a:t> </a:t>
            </a:r>
            <a:r>
              <a:rPr lang="en-US" dirty="0" err="1"/>
              <a:t>antara</a:t>
            </a:r>
            <a:r>
              <a:rPr lang="en-US" dirty="0"/>
              <a:t> </a:t>
            </a:r>
            <a:r>
              <a:rPr lang="en-US" dirty="0" err="1"/>
              <a:t>aset</a:t>
            </a:r>
            <a:r>
              <a:rPr lang="en-US" dirty="0"/>
              <a:t> </a:t>
            </a:r>
            <a:r>
              <a:rPr lang="en-US" dirty="0" err="1"/>
              <a:t>dan</a:t>
            </a:r>
            <a:endParaRPr lang="en-US" dirty="0"/>
          </a:p>
          <a:p>
            <a:pPr marL="0" indent="0" algn="ctr">
              <a:buNone/>
            </a:pPr>
            <a:r>
              <a:rPr lang="en-US" dirty="0" err="1"/>
              <a:t>kewajiban</a:t>
            </a:r>
            <a:r>
              <a:rPr lang="en-US" dirty="0"/>
              <a:t> </a:t>
            </a:r>
            <a:r>
              <a:rPr lang="en-US" dirty="0" err="1"/>
              <a:t>pemerintah</a:t>
            </a:r>
            <a:r>
              <a:rPr lang="en-US" b="1" i="1" dirty="0" smtClean="0"/>
              <a:t>.</a:t>
            </a:r>
          </a:p>
          <a:p>
            <a:pPr marL="0" indent="0" algn="ctr">
              <a:buNone/>
            </a:pPr>
            <a:endParaRPr lang="en-US" b="1" i="1" dirty="0" smtClean="0"/>
          </a:p>
          <a:p>
            <a:pPr marL="0" indent="0" algn="ctr">
              <a:buNone/>
            </a:pPr>
            <a:endParaRPr lang="en-US" b="1" i="1" dirty="0" smtClean="0"/>
          </a:p>
          <a:p>
            <a:pPr marL="0" indent="0" algn="ctr">
              <a:buNone/>
            </a:pPr>
            <a:r>
              <a:rPr lang="en-US" sz="1200" dirty="0" err="1"/>
              <a:t>Sumber</a:t>
            </a:r>
            <a:r>
              <a:rPr lang="en-US" sz="1200" dirty="0"/>
              <a:t> : SAK </a:t>
            </a:r>
            <a:r>
              <a:rPr lang="en-US" sz="1200" dirty="0" err="1"/>
              <a:t>Kerangka</a:t>
            </a:r>
            <a:r>
              <a:rPr lang="en-US" sz="1200" dirty="0"/>
              <a:t> </a:t>
            </a:r>
            <a:r>
              <a:rPr lang="en-US" sz="1200" dirty="0" err="1"/>
              <a:t>Konseptual</a:t>
            </a:r>
            <a:r>
              <a:rPr lang="en-US" sz="1200" dirty="0"/>
              <a:t> par 49 </a:t>
            </a:r>
            <a:r>
              <a:rPr lang="en-US" sz="1200" dirty="0" err="1"/>
              <a:t>dan</a:t>
            </a:r>
            <a:r>
              <a:rPr lang="en-US" sz="1200" dirty="0"/>
              <a:t> SAP No 1 Par 8</a:t>
            </a:r>
          </a:p>
          <a:p>
            <a:pPr marL="0" indent="0" algn="ctr">
              <a:buNone/>
            </a:pPr>
            <a:endParaRPr lang="en-US" dirty="0"/>
          </a:p>
        </p:txBody>
      </p:sp>
      <p:sp>
        <p:nvSpPr>
          <p:cNvPr id="4" name="Text Placeholder 3"/>
          <p:cNvSpPr>
            <a:spLocks noGrp="1"/>
          </p:cNvSpPr>
          <p:nvPr>
            <p:ph type="body" sz="half" idx="2"/>
          </p:nvPr>
        </p:nvSpPr>
        <p:spPr/>
        <p:txBody>
          <a:bodyPr>
            <a:normAutofit/>
          </a:bodyPr>
          <a:lstStyle/>
          <a:p>
            <a:pPr algn="ctr"/>
            <a:r>
              <a:rPr lang="en-US" dirty="0" smtClean="0"/>
              <a:t>SAP</a:t>
            </a:r>
          </a:p>
          <a:p>
            <a:pPr algn="ctr"/>
            <a:r>
              <a:rPr lang="en-US" dirty="0" err="1"/>
              <a:t>hak</a:t>
            </a:r>
            <a:r>
              <a:rPr lang="en-US" dirty="0"/>
              <a:t> residual </a:t>
            </a:r>
            <a:r>
              <a:rPr lang="en-US" dirty="0" err="1"/>
              <a:t>atas</a:t>
            </a:r>
            <a:r>
              <a:rPr lang="en-US" dirty="0"/>
              <a:t> </a:t>
            </a:r>
            <a:r>
              <a:rPr lang="en-US" dirty="0" err="1"/>
              <a:t>aktiva</a:t>
            </a:r>
            <a:endParaRPr lang="en-US" dirty="0"/>
          </a:p>
          <a:p>
            <a:pPr algn="ctr"/>
            <a:r>
              <a:rPr lang="en-US" dirty="0" err="1"/>
              <a:t>perusahaan</a:t>
            </a:r>
            <a:r>
              <a:rPr lang="en-US" dirty="0"/>
              <a:t> </a:t>
            </a:r>
            <a:r>
              <a:rPr lang="en-US" dirty="0" err="1"/>
              <a:t>setelah</a:t>
            </a:r>
            <a:r>
              <a:rPr lang="en-US" dirty="0"/>
              <a:t> </a:t>
            </a:r>
            <a:r>
              <a:rPr lang="en-US" dirty="0" err="1"/>
              <a:t>dikurangi</a:t>
            </a:r>
            <a:endParaRPr lang="en-US" dirty="0"/>
          </a:p>
          <a:p>
            <a:pPr algn="ctr"/>
            <a:r>
              <a:rPr lang="en-US" dirty="0" err="1"/>
              <a:t>semua</a:t>
            </a:r>
            <a:r>
              <a:rPr lang="en-US" dirty="0"/>
              <a:t> </a:t>
            </a:r>
            <a:r>
              <a:rPr lang="en-US" dirty="0" err="1"/>
              <a:t>kewajiban</a:t>
            </a:r>
            <a:r>
              <a:rPr lang="en-US" dirty="0"/>
              <a:t>. </a:t>
            </a:r>
            <a:r>
              <a:rPr lang="en-US" dirty="0" err="1"/>
              <a:t>hak</a:t>
            </a:r>
            <a:r>
              <a:rPr lang="en-US" dirty="0"/>
              <a:t> residua</a:t>
            </a:r>
            <a:r>
              <a:rPr lang="id-ID" dirty="0"/>
              <a:t>l</a:t>
            </a:r>
            <a:r>
              <a:rPr lang="en-US" dirty="0" err="1"/>
              <a:t>atas</a:t>
            </a:r>
            <a:r>
              <a:rPr lang="en-US" dirty="0"/>
              <a:t> </a:t>
            </a:r>
            <a:r>
              <a:rPr lang="en-US" dirty="0" err="1"/>
              <a:t>aktiva</a:t>
            </a:r>
            <a:r>
              <a:rPr lang="en-US" dirty="0"/>
              <a:t> </a:t>
            </a:r>
            <a:r>
              <a:rPr lang="en-US" dirty="0" err="1"/>
              <a:t>perusahaan</a:t>
            </a:r>
            <a:r>
              <a:rPr lang="en-US" dirty="0"/>
              <a:t> </a:t>
            </a:r>
            <a:r>
              <a:rPr lang="en-US" dirty="0" err="1"/>
              <a:t>setelah</a:t>
            </a:r>
            <a:endParaRPr lang="en-US" dirty="0"/>
          </a:p>
          <a:p>
            <a:pPr algn="ctr"/>
            <a:r>
              <a:rPr lang="en-US" dirty="0" err="1"/>
              <a:t>dikurangi</a:t>
            </a:r>
            <a:r>
              <a:rPr lang="en-US" dirty="0"/>
              <a:t> </a:t>
            </a:r>
            <a:r>
              <a:rPr lang="en-US" dirty="0" err="1"/>
              <a:t>semua</a:t>
            </a:r>
            <a:r>
              <a:rPr lang="en-US" dirty="0"/>
              <a:t> </a:t>
            </a:r>
            <a:r>
              <a:rPr lang="en-US" dirty="0" err="1"/>
              <a:t>kewajiban</a:t>
            </a:r>
            <a:r>
              <a:rPr lang="en-US" dirty="0"/>
              <a:t>.</a:t>
            </a:r>
          </a:p>
        </p:txBody>
      </p:sp>
    </p:spTree>
    <p:extLst>
      <p:ext uri="{BB962C8B-B14F-4D97-AF65-F5344CB8AC3E}">
        <p14:creationId xmlns="" xmlns:p14="http://schemas.microsoft.com/office/powerpoint/2010/main" val="2964809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5257800"/>
            <a:ext cx="7772400" cy="914400"/>
          </a:xfrm>
        </p:spPr>
        <p:style>
          <a:lnRef idx="1">
            <a:schemeClr val="accent1"/>
          </a:lnRef>
          <a:fillRef idx="2">
            <a:schemeClr val="accent1"/>
          </a:fillRef>
          <a:effectRef idx="1">
            <a:schemeClr val="accent1"/>
          </a:effectRef>
          <a:fontRef idx="minor">
            <a:schemeClr val="dk1"/>
          </a:fontRef>
        </p:style>
        <p:txBody>
          <a:bodyPr>
            <a:normAutofit/>
          </a:bodyPr>
          <a:lstStyle/>
          <a:p>
            <a:pPr lvl="1" algn="ctr" rtl="0">
              <a:spcBef>
                <a:spcPct val="0"/>
              </a:spcBef>
            </a:pPr>
            <a:r>
              <a:rPr lang="id-ID" sz="2000" dirty="0" smtClean="0">
                <a:latin typeface="+mj-lt"/>
              </a:rPr>
              <a:t>Isu-isu yang Terkait dalam SAP</a:t>
            </a:r>
            <a:r>
              <a:rPr lang="en-US" sz="2000" dirty="0" smtClean="0">
                <a:latin typeface="+mj-lt"/>
              </a:rPr>
              <a:t/>
            </a:r>
            <a:br>
              <a:rPr lang="en-US" sz="2000" dirty="0" smtClean="0">
                <a:latin typeface="+mj-lt"/>
              </a:rPr>
            </a:br>
            <a:endParaRPr lang="en-US" sz="2000" dirty="0">
              <a:latin typeface="+mj-lt"/>
            </a:endParaRPr>
          </a:p>
        </p:txBody>
      </p:sp>
      <p:sp>
        <p:nvSpPr>
          <p:cNvPr id="6" name="Content Placeholder 5"/>
          <p:cNvSpPr>
            <a:spLocks noGrp="1"/>
          </p:cNvSpPr>
          <p:nvPr>
            <p:ph idx="1"/>
          </p:nvPr>
        </p:nvSpPr>
        <p:spPr>
          <a:xfrm>
            <a:off x="762000" y="685800"/>
            <a:ext cx="7543800" cy="4343400"/>
          </a:xfrm>
        </p:spPr>
        <p:txBody>
          <a:bodyPr>
            <a:normAutofit fontScale="85000" lnSpcReduction="20000"/>
          </a:bodyPr>
          <a:lstStyle/>
          <a:p>
            <a:pPr marL="0" indent="0">
              <a:buNone/>
            </a:pPr>
            <a:r>
              <a:rPr lang="en-US" b="1" dirty="0" err="1">
                <a:latin typeface="Adobe Arabic" pitchFamily="18" charset="-78"/>
                <a:cs typeface="Adobe Arabic" pitchFamily="18" charset="-78"/>
              </a:rPr>
              <a:t>Pada</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tahun</a:t>
            </a:r>
            <a:r>
              <a:rPr lang="en-US" b="1" dirty="0">
                <a:latin typeface="Adobe Arabic" pitchFamily="18" charset="-78"/>
                <a:cs typeface="Adobe Arabic" pitchFamily="18" charset="-78"/>
              </a:rPr>
              <a:t> 2015, </a:t>
            </a:r>
            <a:r>
              <a:rPr lang="en-US" b="1" dirty="0" err="1">
                <a:latin typeface="Adobe Arabic" pitchFamily="18" charset="-78"/>
                <a:cs typeface="Adobe Arabic" pitchFamily="18" charset="-78"/>
              </a:rPr>
              <a:t>seluruh</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instansi</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pemerintah</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baik</a:t>
            </a:r>
            <a:r>
              <a:rPr lang="en-US" b="1" dirty="0">
                <a:latin typeface="Adobe Arabic" pitchFamily="18" charset="-78"/>
                <a:cs typeface="Adobe Arabic" pitchFamily="18" charset="-78"/>
              </a:rPr>
              <a:t> yang </a:t>
            </a:r>
            <a:r>
              <a:rPr lang="en-US" b="1" dirty="0" err="1">
                <a:latin typeface="Adobe Arabic" pitchFamily="18" charset="-78"/>
                <a:cs typeface="Adobe Arabic" pitchFamily="18" charset="-78"/>
              </a:rPr>
              <a:t>ada</a:t>
            </a:r>
            <a:r>
              <a:rPr lang="en-US" b="1" dirty="0">
                <a:latin typeface="Adobe Arabic" pitchFamily="18" charset="-78"/>
                <a:cs typeface="Adobe Arabic" pitchFamily="18" charset="-78"/>
              </a:rPr>
              <a:t> di </a:t>
            </a:r>
            <a:r>
              <a:rPr lang="en-US" b="1" dirty="0" err="1">
                <a:latin typeface="Adobe Arabic" pitchFamily="18" charset="-78"/>
                <a:cs typeface="Adobe Arabic" pitchFamily="18" charset="-78"/>
              </a:rPr>
              <a:t>pusat</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maupun</a:t>
            </a:r>
            <a:r>
              <a:rPr lang="en-US" b="1" dirty="0">
                <a:latin typeface="Adobe Arabic" pitchFamily="18" charset="-78"/>
                <a:cs typeface="Adobe Arabic" pitchFamily="18" charset="-78"/>
              </a:rPr>
              <a:t> di </a:t>
            </a:r>
            <a:r>
              <a:rPr lang="en-US" b="1" dirty="0" err="1">
                <a:latin typeface="Adobe Arabic" pitchFamily="18" charset="-78"/>
                <a:cs typeface="Adobe Arabic" pitchFamily="18" charset="-78"/>
              </a:rPr>
              <a:t>daerah</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harus</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sudah</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menerapkan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Standar</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Akuntansi</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Pemerintah</a:t>
            </a:r>
            <a:r>
              <a:rPr lang="en-US" b="1" dirty="0">
                <a:latin typeface="Adobe Arabic" pitchFamily="18" charset="-78"/>
                <a:cs typeface="Adobe Arabic" pitchFamily="18" charset="-78"/>
              </a:rPr>
              <a:t> (SAP) </a:t>
            </a:r>
            <a:r>
              <a:rPr lang="en-US" b="1" dirty="0" err="1">
                <a:latin typeface="Adobe Arabic" pitchFamily="18" charset="-78"/>
                <a:cs typeface="Adobe Arabic" pitchFamily="18" charset="-78"/>
              </a:rPr>
              <a:t>berbasis</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akrual</a:t>
            </a:r>
            <a:r>
              <a:rPr lang="en-US" b="1" dirty="0">
                <a:latin typeface="Adobe Arabic" pitchFamily="18" charset="-78"/>
                <a:cs typeface="Adobe Arabic" pitchFamily="18" charset="-78"/>
              </a:rPr>
              <a:t> </a:t>
            </a:r>
            <a:r>
              <a:rPr lang="en-US" b="1" i="1" dirty="0">
                <a:latin typeface="Adobe Arabic" pitchFamily="18" charset="-78"/>
                <a:cs typeface="Adobe Arabic" pitchFamily="18" charset="-78"/>
              </a:rPr>
              <a:t>(accrual basis).</a:t>
            </a:r>
            <a:r>
              <a:rPr lang="en-US" b="1" dirty="0">
                <a:latin typeface="Adobe Arabic" pitchFamily="18" charset="-78"/>
                <a:cs typeface="Adobe Arabic" pitchFamily="18" charset="-78"/>
              </a:rPr>
              <a:t> </a:t>
            </a:r>
            <a:endParaRPr lang="en-US" b="1" dirty="0" smtClean="0">
              <a:latin typeface="Adobe Arabic" pitchFamily="18" charset="-78"/>
              <a:cs typeface="Adobe Arabic" pitchFamily="18" charset="-78"/>
            </a:endParaRPr>
          </a:p>
          <a:p>
            <a:pPr marL="0" indent="0">
              <a:buNone/>
            </a:pPr>
            <a:r>
              <a:rPr lang="en-US" b="1" dirty="0" err="1" smtClean="0">
                <a:latin typeface="Adobe Arabic" pitchFamily="18" charset="-78"/>
                <a:cs typeface="Adobe Arabic" pitchFamily="18" charset="-78"/>
              </a:rPr>
              <a:t>Kondisi</a:t>
            </a:r>
            <a:r>
              <a:rPr lang="en-US" b="1" dirty="0" smtClean="0">
                <a:latin typeface="Adobe Arabic" pitchFamily="18" charset="-78"/>
                <a:cs typeface="Adobe Arabic" pitchFamily="18" charset="-78"/>
              </a:rPr>
              <a:t> </a:t>
            </a:r>
            <a:r>
              <a:rPr lang="en-US" b="1" dirty="0">
                <a:latin typeface="Adobe Arabic" pitchFamily="18" charset="-78"/>
                <a:cs typeface="Adobe Arabic" pitchFamily="18" charset="-78"/>
              </a:rPr>
              <a:t>yang </a:t>
            </a:r>
            <a:r>
              <a:rPr lang="en-US" b="1" dirty="0" err="1">
                <a:latin typeface="Adobe Arabic" pitchFamily="18" charset="-78"/>
                <a:cs typeface="Adobe Arabic" pitchFamily="18" charset="-78"/>
              </a:rPr>
              <a:t>perlu</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diperhatikan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sebelum</a:t>
            </a:r>
            <a:r>
              <a:rPr lang="en-US" b="1" dirty="0">
                <a:latin typeface="Adobe Arabic" pitchFamily="18" charset="-78"/>
                <a:cs typeface="Adobe Arabic" pitchFamily="18" charset="-78"/>
              </a:rPr>
              <a:t> SAP </a:t>
            </a:r>
            <a:r>
              <a:rPr lang="en-US" b="1" dirty="0" err="1">
                <a:latin typeface="Adobe Arabic" pitchFamily="18" charset="-78"/>
                <a:cs typeface="Adobe Arabic" pitchFamily="18" charset="-78"/>
              </a:rPr>
              <a:t>berbasis</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akrual</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diterapkan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pada</a:t>
            </a:r>
            <a:r>
              <a:rPr lang="en-US" b="1" dirty="0">
                <a:latin typeface="Adobe Arabic" pitchFamily="18" charset="-78"/>
                <a:cs typeface="Adobe Arabic" pitchFamily="18" charset="-78"/>
              </a:rPr>
              <a:t> 2015 </a:t>
            </a:r>
            <a:r>
              <a:rPr lang="en-US" b="1" dirty="0" err="1">
                <a:latin typeface="Adobe Arabic" pitchFamily="18" charset="-78"/>
                <a:cs typeface="Adobe Arabic" pitchFamily="18" charset="-78"/>
              </a:rPr>
              <a:t>adalah</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terkait</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dengan</a:t>
            </a:r>
            <a:r>
              <a:rPr lang="en-US" b="1" dirty="0">
                <a:latin typeface="Adobe Arabic" pitchFamily="18" charset="-78"/>
                <a:cs typeface="Adobe Arabic" pitchFamily="18" charset="-78"/>
              </a:rPr>
              <a:t> LKPD 2012 yang </a:t>
            </a:r>
            <a:r>
              <a:rPr lang="en-US" b="1" dirty="0" err="1">
                <a:latin typeface="Adobe Arabic" pitchFamily="18" charset="-78"/>
                <a:cs typeface="Adobe Arabic" pitchFamily="18" charset="-78"/>
              </a:rPr>
              <a:t>diaudit</a:t>
            </a:r>
            <a:r>
              <a:rPr lang="en-US" b="1" dirty="0">
                <a:latin typeface="Adobe Arabic" pitchFamily="18" charset="-78"/>
                <a:cs typeface="Adobe Arabic" pitchFamily="18" charset="-78"/>
              </a:rPr>
              <a:t> BPK, </a:t>
            </a:r>
            <a:r>
              <a:rPr lang="en-US" b="1" dirty="0" err="1">
                <a:latin typeface="Adobe Arabic" pitchFamily="18" charset="-78"/>
                <a:cs typeface="Adobe Arabic" pitchFamily="18" charset="-78"/>
              </a:rPr>
              <a:t>dimana</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baru</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sekitar</a:t>
            </a:r>
            <a:r>
              <a:rPr lang="en-US" b="1" dirty="0">
                <a:latin typeface="Adobe Arabic" pitchFamily="18" charset="-78"/>
                <a:cs typeface="Adobe Arabic" pitchFamily="18" charset="-78"/>
              </a:rPr>
              <a:t> 16 </a:t>
            </a:r>
            <a:r>
              <a:rPr lang="en-US" b="1" dirty="0" err="1">
                <a:latin typeface="Adobe Arabic" pitchFamily="18" charset="-78"/>
                <a:cs typeface="Adobe Arabic" pitchFamily="18" charset="-78"/>
              </a:rPr>
              <a:t>provinsi</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dan</a:t>
            </a:r>
            <a:r>
              <a:rPr lang="en-US" b="1" dirty="0">
                <a:latin typeface="Adobe Arabic" pitchFamily="18" charset="-78"/>
                <a:cs typeface="Adobe Arabic" pitchFamily="18" charset="-78"/>
              </a:rPr>
              <a:t> 115 </a:t>
            </a:r>
            <a:r>
              <a:rPr lang="en-US" b="1" dirty="0" err="1">
                <a:latin typeface="Adobe Arabic" pitchFamily="18" charset="-78"/>
                <a:cs typeface="Adobe Arabic" pitchFamily="18" charset="-78"/>
              </a:rPr>
              <a:t>kab</a:t>
            </a:r>
            <a:r>
              <a:rPr lang="en-US" b="1" dirty="0">
                <a:latin typeface="Adobe Arabic" pitchFamily="18" charset="-78"/>
                <a:cs typeface="Adobe Arabic" pitchFamily="18" charset="-78"/>
              </a:rPr>
              <a:t>/</a:t>
            </a:r>
            <a:r>
              <a:rPr lang="en-US" b="1" dirty="0" err="1">
                <a:latin typeface="Adobe Arabic" pitchFamily="18" charset="-78"/>
                <a:cs typeface="Adobe Arabic" pitchFamily="18" charset="-78"/>
              </a:rPr>
              <a:t>kota</a:t>
            </a:r>
            <a:r>
              <a:rPr lang="en-US" b="1" dirty="0">
                <a:latin typeface="Adobe Arabic" pitchFamily="18" charset="-78"/>
                <a:cs typeface="Adobe Arabic" pitchFamily="18" charset="-78"/>
              </a:rPr>
              <a:t> yang </a:t>
            </a:r>
            <a:r>
              <a:rPr lang="en-US" b="1" dirty="0" err="1">
                <a:latin typeface="Adobe Arabic" pitchFamily="18" charset="-78"/>
                <a:cs typeface="Adobe Arabic" pitchFamily="18" charset="-78"/>
              </a:rPr>
              <a:t>mendapatkan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opini</a:t>
            </a:r>
            <a:r>
              <a:rPr lang="en-US" b="1" dirty="0">
                <a:latin typeface="Adobe Arabic" pitchFamily="18" charset="-78"/>
                <a:cs typeface="Adobe Arabic" pitchFamily="18" charset="-78"/>
              </a:rPr>
              <a:t> WTP, </a:t>
            </a:r>
            <a:r>
              <a:rPr lang="en-US" b="1" dirty="0" err="1">
                <a:latin typeface="Adobe Arabic" pitchFamily="18" charset="-78"/>
                <a:cs typeface="Adobe Arabic" pitchFamily="18" charset="-78"/>
              </a:rPr>
              <a:t>dengan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sistem</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akuntansi</a:t>
            </a:r>
            <a:r>
              <a:rPr lang="en-US" b="1" dirty="0">
                <a:latin typeface="Adobe Arabic" pitchFamily="18" charset="-78"/>
                <a:cs typeface="Adobe Arabic" pitchFamily="18" charset="-78"/>
              </a:rPr>
              <a:t> yang </a:t>
            </a:r>
            <a:r>
              <a:rPr lang="en-US" b="1" dirty="0" err="1">
                <a:latin typeface="Adobe Arabic" pitchFamily="18" charset="-78"/>
                <a:cs typeface="Adobe Arabic" pitchFamily="18" charset="-78"/>
              </a:rPr>
              <a:t>diterapkan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saat</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ini</a:t>
            </a:r>
            <a:r>
              <a:rPr lang="en-US" b="1" dirty="0">
                <a:latin typeface="Adobe Arabic" pitchFamily="18" charset="-78"/>
                <a:cs typeface="Adobe Arabic" pitchFamily="18" charset="-78"/>
              </a:rPr>
              <a:t>. </a:t>
            </a:r>
            <a:endParaRPr lang="en-US" b="1" dirty="0" smtClean="0">
              <a:latin typeface="Adobe Arabic" pitchFamily="18" charset="-78"/>
              <a:cs typeface="Adobe Arabic" pitchFamily="18" charset="-78"/>
            </a:endParaRPr>
          </a:p>
          <a:p>
            <a:pPr marL="0" indent="0">
              <a:buNone/>
            </a:pPr>
            <a:r>
              <a:rPr lang="en-US" b="1" dirty="0" err="1">
                <a:latin typeface="Adobe Arabic" pitchFamily="18" charset="-78"/>
                <a:cs typeface="Adobe Arabic" pitchFamily="18" charset="-78"/>
              </a:rPr>
              <a:t>Untuk</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keberhasilan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penerapan</a:t>
            </a:r>
            <a:r>
              <a:rPr lang="en-US" b="1" dirty="0">
                <a:latin typeface="Adobe Arabic" pitchFamily="18" charset="-78"/>
                <a:cs typeface="Adobe Arabic" pitchFamily="18" charset="-78"/>
              </a:rPr>
              <a:t> SAP </a:t>
            </a:r>
            <a:r>
              <a:rPr lang="en-US" b="1" dirty="0" err="1">
                <a:latin typeface="Adobe Arabic" pitchFamily="18" charset="-78"/>
                <a:cs typeface="Adobe Arabic" pitchFamily="18" charset="-78"/>
              </a:rPr>
              <a:t>berbasis</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akrual</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komunikasi</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Kemendagri</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dengan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Kemenkeu</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juga</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terus</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dilakukan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Demikian</a:t>
            </a:r>
            <a:r>
              <a:rPr lang="en-US" b="1" dirty="0">
                <a:latin typeface="Adobe Arabic" pitchFamily="18" charset="-78"/>
                <a:cs typeface="Adobe Arabic" pitchFamily="18" charset="-78"/>
              </a:rPr>
              <a:t> pula </a:t>
            </a:r>
            <a:r>
              <a:rPr lang="en-US" b="1" dirty="0" err="1">
                <a:latin typeface="Adobe Arabic" pitchFamily="18" charset="-78"/>
                <a:cs typeface="Adobe Arabic" pitchFamily="18" charset="-78"/>
              </a:rPr>
              <a:t>komunikasi</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dengan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Komite</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Standar</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Akuntansi</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Pemerintahan</a:t>
            </a:r>
            <a:r>
              <a:rPr lang="en-US" b="1" dirty="0">
                <a:latin typeface="Adobe Arabic" pitchFamily="18" charset="-78"/>
                <a:cs typeface="Adobe Arabic" pitchFamily="18" charset="-78"/>
              </a:rPr>
              <a:t> (KSAP) </a:t>
            </a:r>
            <a:r>
              <a:rPr lang="en-US" b="1" dirty="0" err="1">
                <a:latin typeface="Adobe Arabic" pitchFamily="18" charset="-78"/>
                <a:cs typeface="Adobe Arabic" pitchFamily="18" charset="-78"/>
              </a:rPr>
              <a:t>intensif</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dilakukan</a:t>
            </a:r>
            <a:r>
              <a:rPr lang="en-US" b="1" dirty="0">
                <a:latin typeface="Adobe Arabic" pitchFamily="18" charset="-78"/>
                <a:cs typeface="Adobe Arabic" pitchFamily="18" charset="-78"/>
              </a:rPr>
              <a:t> agar </a:t>
            </a:r>
            <a:r>
              <a:rPr lang="en-US" b="1" dirty="0" err="1">
                <a:latin typeface="Adobe Arabic" pitchFamily="18" charset="-78"/>
                <a:cs typeface="Adobe Arabic" pitchFamily="18" charset="-78"/>
              </a:rPr>
              <a:t>penerapan</a:t>
            </a:r>
            <a:r>
              <a:rPr lang="en-US" b="1" dirty="0">
                <a:latin typeface="Adobe Arabic" pitchFamily="18" charset="-78"/>
                <a:cs typeface="Adobe Arabic" pitchFamily="18" charset="-78"/>
              </a:rPr>
              <a:t> SAP </a:t>
            </a:r>
            <a:r>
              <a:rPr lang="en-US" b="1" dirty="0" err="1">
                <a:latin typeface="Adobe Arabic" pitchFamily="18" charset="-78"/>
                <a:cs typeface="Adobe Arabic" pitchFamily="18" charset="-78"/>
              </a:rPr>
              <a:t>berbasis</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akrual</a:t>
            </a:r>
            <a:r>
              <a:rPr lang="en-US" b="1" dirty="0">
                <a:latin typeface="Adobe Arabic" pitchFamily="18" charset="-78"/>
                <a:cs typeface="Adobe Arabic" pitchFamily="18" charset="-78"/>
              </a:rPr>
              <a:t> di </a:t>
            </a:r>
            <a:r>
              <a:rPr lang="en-US" b="1" dirty="0" err="1">
                <a:latin typeface="Adobe Arabic" pitchFamily="18" charset="-78"/>
                <a:cs typeface="Adobe Arabic" pitchFamily="18" charset="-78"/>
              </a:rPr>
              <a:t>daerah</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bisa</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tepat</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waktu</a:t>
            </a:r>
            <a:r>
              <a:rPr lang="en-US" b="1" dirty="0">
                <a:latin typeface="Adobe Arabic" pitchFamily="18" charset="-78"/>
                <a:cs typeface="Adobe Arabic" pitchFamily="18" charset="-78"/>
              </a:rPr>
              <a:t>. Yang </a:t>
            </a:r>
            <a:r>
              <a:rPr lang="en-US" b="1" dirty="0" err="1">
                <a:latin typeface="Adobe Arabic" pitchFamily="18" charset="-78"/>
                <a:cs typeface="Adobe Arabic" pitchFamily="18" charset="-78"/>
              </a:rPr>
              <a:t>menjadi</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landasan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bagi</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daerah</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untuk</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penerapan</a:t>
            </a:r>
            <a:r>
              <a:rPr lang="en-US" b="1" dirty="0">
                <a:latin typeface="Adobe Arabic" pitchFamily="18" charset="-78"/>
                <a:cs typeface="Adobe Arabic" pitchFamily="18" charset="-78"/>
              </a:rPr>
              <a:t> SAP </a:t>
            </a:r>
            <a:r>
              <a:rPr lang="en-US" b="1" dirty="0" err="1">
                <a:latin typeface="Adobe Arabic" pitchFamily="18" charset="-78"/>
                <a:cs typeface="Adobe Arabic" pitchFamily="18" charset="-78"/>
              </a:rPr>
              <a:t>berbasis</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akrual</a:t>
            </a:r>
            <a:r>
              <a:rPr lang="en-US" b="1" dirty="0">
                <a:latin typeface="Adobe Arabic" pitchFamily="18" charset="-78"/>
                <a:cs typeface="Adobe Arabic" pitchFamily="18" charset="-78"/>
              </a:rPr>
              <a:t> di </a:t>
            </a:r>
            <a:r>
              <a:rPr lang="en-US" b="1" dirty="0" err="1">
                <a:latin typeface="Adobe Arabic" pitchFamily="18" charset="-78"/>
                <a:cs typeface="Adobe Arabic" pitchFamily="18" charset="-78"/>
              </a:rPr>
              <a:t>tingkat</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daerah</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yaitu</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Peraturan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Kepala</a:t>
            </a:r>
            <a:r>
              <a:rPr lang="en-US" b="1" dirty="0">
                <a:latin typeface="Adobe Arabic" pitchFamily="18" charset="-78"/>
                <a:cs typeface="Adobe Arabic" pitchFamily="18" charset="-78"/>
              </a:rPr>
              <a:t> Daerah </a:t>
            </a:r>
            <a:r>
              <a:rPr lang="en-US" b="1" dirty="0" err="1">
                <a:latin typeface="Adobe Arabic" pitchFamily="18" charset="-78"/>
                <a:cs typeface="Adobe Arabic" pitchFamily="18" charset="-78"/>
              </a:rPr>
              <a:t>tentang</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kebijakan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akuntansi</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dan</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sistem</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akuntansi</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pemerintah</a:t>
            </a:r>
            <a:r>
              <a:rPr lang="en-US" b="1" dirty="0">
                <a:latin typeface="Adobe Arabic" pitchFamily="18" charset="-78"/>
                <a:cs typeface="Adobe Arabic" pitchFamily="18" charset="-78"/>
              </a:rPr>
              <a:t> </a:t>
            </a:r>
            <a:r>
              <a:rPr lang="en-US" b="1" dirty="0" err="1">
                <a:latin typeface="Adobe Arabic" pitchFamily="18" charset="-78"/>
                <a:cs typeface="Adobe Arabic" pitchFamily="18" charset="-78"/>
              </a:rPr>
              <a:t>daerah</a:t>
            </a:r>
            <a:r>
              <a:rPr lang="en-US" b="1" dirty="0">
                <a:latin typeface="Adobe Arabic" pitchFamily="18" charset="-78"/>
                <a:cs typeface="Adobe Arabic" pitchFamily="18" charset="-78"/>
              </a:rPr>
              <a:t>.</a:t>
            </a:r>
          </a:p>
        </p:txBody>
      </p:sp>
    </p:spTree>
    <p:extLst>
      <p:ext uri="{BB962C8B-B14F-4D97-AF65-F5344CB8AC3E}">
        <p14:creationId xmlns="" xmlns:p14="http://schemas.microsoft.com/office/powerpoint/2010/main" val="3412638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4648200"/>
            <a:ext cx="7543800" cy="1676400"/>
          </a:xfrm>
        </p:spPr>
        <p:txBody>
          <a:bodyPr>
            <a:noAutofit/>
          </a:bodyPr>
          <a:lstStyle/>
          <a:p>
            <a:r>
              <a:rPr lang="id-ID" sz="1800" dirty="0">
                <a:latin typeface="Adobe Heiti Std R" pitchFamily="34" charset="-128"/>
                <a:ea typeface="Adobe Heiti Std R" pitchFamily="34" charset="-128"/>
              </a:rPr>
              <a:t>Setelah membandingkan dengan SAK, dapat disimpulkan, SAP baru bisa menghasilkan laporan keuangan yang memiliki tingkat keterbandingan </a:t>
            </a:r>
            <a:r>
              <a:rPr lang="id-ID" sz="1800" i="1" dirty="0">
                <a:latin typeface="Adobe Heiti Std R" pitchFamily="34" charset="-128"/>
                <a:ea typeface="Adobe Heiti Std R" pitchFamily="34" charset="-128"/>
              </a:rPr>
              <a:t>(comparability)</a:t>
            </a:r>
            <a:r>
              <a:rPr lang="id-ID" sz="1800" dirty="0">
                <a:latin typeface="Adobe Heiti Std R" pitchFamily="34" charset="-128"/>
                <a:ea typeface="Adobe Heiti Std R" pitchFamily="34" charset="-128"/>
              </a:rPr>
              <a:t> yang memadai bila masing-masing entitas mempunyai pemahaman yang sama terhadap poin-poin SAP. Namun, hal itu sepertinya sulit dicapai, karena strategi adaptasi yang diterapkan KSAP telah menyebabkan SAP memiliki tingkat fleksibilitas yang tinggi. Artinya, keseragaman </a:t>
            </a:r>
            <a:r>
              <a:rPr lang="id-ID" sz="1800" i="1" dirty="0">
                <a:latin typeface="Adobe Heiti Std R" pitchFamily="34" charset="-128"/>
                <a:ea typeface="Adobe Heiti Std R" pitchFamily="34" charset="-128"/>
              </a:rPr>
              <a:t>(uniformity)</a:t>
            </a:r>
            <a:r>
              <a:rPr lang="id-ID" sz="1800" dirty="0">
                <a:latin typeface="Adobe Heiti Std R" pitchFamily="34" charset="-128"/>
                <a:ea typeface="Adobe Heiti Std R" pitchFamily="34" charset="-128"/>
              </a:rPr>
              <a:t>menjadi suatu hal yang perlu dipertimbangkan dalam pengembangan standar tersebut di kemudian hari.</a:t>
            </a:r>
            <a:r>
              <a:rPr lang="en-US" sz="1800" dirty="0">
                <a:latin typeface="Adobe Heiti Std R" pitchFamily="34" charset="-128"/>
                <a:ea typeface="Adobe Heiti Std R" pitchFamily="34" charset="-128"/>
              </a:rPr>
              <a:t/>
            </a:r>
            <a:br>
              <a:rPr lang="en-US" sz="1800" dirty="0">
                <a:latin typeface="Adobe Heiti Std R" pitchFamily="34" charset="-128"/>
                <a:ea typeface="Adobe Heiti Std R" pitchFamily="34" charset="-128"/>
              </a:rPr>
            </a:br>
            <a:endParaRPr lang="en-US" sz="1800" dirty="0">
              <a:latin typeface="Adobe Heiti Std R" pitchFamily="34" charset="-128"/>
              <a:ea typeface="Adobe Heiti Std R" pitchFamily="34" charset="-128"/>
            </a:endParaRPr>
          </a:p>
        </p:txBody>
      </p:sp>
      <p:sp>
        <p:nvSpPr>
          <p:cNvPr id="5" name="Text Placeholder 4"/>
          <p:cNvSpPr>
            <a:spLocks noGrp="1"/>
          </p:cNvSpPr>
          <p:nvPr>
            <p:ph type="body" idx="1"/>
          </p:nvPr>
        </p:nvSpPr>
        <p:spPr>
          <a:xfrm>
            <a:off x="1143000" y="990600"/>
            <a:ext cx="6858000" cy="914400"/>
          </a:xfrm>
        </p:spPr>
        <p:txBody>
          <a:bodyPr>
            <a:normAutofit/>
          </a:bodyPr>
          <a:lstStyle/>
          <a:p>
            <a:r>
              <a:rPr lang="en-US" sz="4800" dirty="0" smtClean="0">
                <a:latin typeface="+mj-lt"/>
              </a:rPr>
              <a:t>KESIMPULAN</a:t>
            </a:r>
            <a:endParaRPr lang="en-US" sz="4800" dirty="0">
              <a:latin typeface="+mj-lt"/>
            </a:endParaRPr>
          </a:p>
        </p:txBody>
      </p:sp>
    </p:spTree>
    <p:extLst>
      <p:ext uri="{BB962C8B-B14F-4D97-AF65-F5344CB8AC3E}">
        <p14:creationId xmlns="" xmlns:p14="http://schemas.microsoft.com/office/powerpoint/2010/main" val="178491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609600"/>
            <a:ext cx="7543800" cy="1295400"/>
          </a:xfrm>
        </p:spPr>
        <p:txBody>
          <a:bodyPr/>
          <a:lstStyle/>
          <a:p>
            <a:r>
              <a:rPr lang="en-US" dirty="0" err="1" smtClean="0"/>
              <a:t>Latar</a:t>
            </a:r>
            <a:r>
              <a:rPr lang="en-US" dirty="0" smtClean="0"/>
              <a:t> </a:t>
            </a:r>
            <a:r>
              <a:rPr lang="en-US" dirty="0" err="1" smtClean="0"/>
              <a:t>belakang</a:t>
            </a:r>
            <a:endParaRPr lang="en-US" dirty="0"/>
          </a:p>
        </p:txBody>
      </p:sp>
      <p:sp>
        <p:nvSpPr>
          <p:cNvPr id="5" name="Text Placeholder 4"/>
          <p:cNvSpPr>
            <a:spLocks noGrp="1"/>
          </p:cNvSpPr>
          <p:nvPr>
            <p:ph type="body" idx="1"/>
          </p:nvPr>
        </p:nvSpPr>
        <p:spPr>
          <a:xfrm>
            <a:off x="762000" y="3124200"/>
            <a:ext cx="7543800" cy="2895600"/>
          </a:xfrm>
        </p:spPr>
        <p:txBody>
          <a:bodyPr>
            <a:normAutofit fontScale="85000" lnSpcReduction="20000"/>
          </a:bodyPr>
          <a:lstStyle/>
          <a:p>
            <a:r>
              <a:rPr lang="id-ID" dirty="0"/>
              <a:t>Standar Akuntansi Keuangan yang diterbitkan oleh Ikatan Akuntan Indonesia telah semakin maju dan profesional karena telah direvisi beberapa kali sesuai dengan perkembangan akuntansi, baik di Indonesia maupun dunia</a:t>
            </a:r>
            <a:r>
              <a:rPr lang="id-ID" dirty="0" smtClean="0"/>
              <a:t>.</a:t>
            </a:r>
            <a:r>
              <a:rPr lang="id-ID" dirty="0"/>
              <a:t> Lahirnya Standar Akuntansi Pemerintahan (SAP) telah membuat perubahan hebat terhadap pola pengelolaan keuangan pemerintah di Indonesia. Standar tersebut dikukuhkan dengan terbitnya Peraturan Pemerintah Nomor 24 Tahun 2005 tentang Standar Akuntansi Pemerintah</a:t>
            </a:r>
            <a:r>
              <a:rPr lang="en-US" dirty="0"/>
              <a:t>an</a:t>
            </a:r>
            <a:r>
              <a:rPr lang="id-ID" dirty="0"/>
              <a:t>.</a:t>
            </a:r>
            <a:endParaRPr lang="en-US" dirty="0"/>
          </a:p>
          <a:p>
            <a:endParaRPr lang="en-US" dirty="0"/>
          </a:p>
        </p:txBody>
      </p:sp>
    </p:spTree>
    <p:extLst>
      <p:ext uri="{BB962C8B-B14F-4D97-AF65-F5344CB8AC3E}">
        <p14:creationId xmlns="" xmlns:p14="http://schemas.microsoft.com/office/powerpoint/2010/main" val="2730169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idx="1"/>
          </p:nvPr>
        </p:nvSpPr>
        <p:spPr/>
        <p:txBody>
          <a:bodyPr/>
          <a:lstStyle/>
          <a:p>
            <a:r>
              <a:rPr lang="en-US" dirty="0" err="1" smtClean="0"/>
              <a:t>Rumusan</a:t>
            </a:r>
            <a:r>
              <a:rPr lang="en-US" dirty="0" smtClean="0"/>
              <a:t> </a:t>
            </a:r>
            <a:r>
              <a:rPr lang="en-US" dirty="0" err="1" smtClean="0"/>
              <a:t>masalah</a:t>
            </a:r>
            <a:endParaRPr lang="en-US" dirty="0"/>
          </a:p>
        </p:txBody>
      </p:sp>
      <p:sp>
        <p:nvSpPr>
          <p:cNvPr id="10" name="Content Placeholder 9"/>
          <p:cNvSpPr>
            <a:spLocks noGrp="1"/>
          </p:cNvSpPr>
          <p:nvPr>
            <p:ph sz="half" idx="2"/>
          </p:nvPr>
        </p:nvSpPr>
        <p:spPr/>
        <p:txBody>
          <a:bodyPr>
            <a:normAutofit fontScale="85000" lnSpcReduction="10000"/>
          </a:bodyPr>
          <a:lstStyle/>
          <a:p>
            <a:pPr lvl="0"/>
            <a:r>
              <a:rPr lang="id-ID" dirty="0"/>
              <a:t>Apa pengertian dari Standar Akuntansi Pemerintahan (SAP) ?</a:t>
            </a:r>
            <a:endParaRPr lang="en-US" dirty="0"/>
          </a:p>
          <a:p>
            <a:pPr lvl="0"/>
            <a:r>
              <a:rPr lang="id-ID" dirty="0"/>
              <a:t>Apa perbedaan antara Standar Akuntansi Keuangan (SAK) dengan Standar Akuntansi Pemerintahan (SAP)?</a:t>
            </a:r>
            <a:endParaRPr lang="en-US" dirty="0"/>
          </a:p>
          <a:p>
            <a:pPr lvl="0"/>
            <a:r>
              <a:rPr lang="id-ID" dirty="0"/>
              <a:t>Apa isu-isu yang terkait dalam Standar Akuntansi Pemerintahan (SAP)?</a:t>
            </a:r>
            <a:endParaRPr lang="en-US" dirty="0"/>
          </a:p>
          <a:p>
            <a:pPr marL="0" indent="0">
              <a:buNone/>
            </a:pPr>
            <a:endParaRPr lang="en-US" dirty="0"/>
          </a:p>
        </p:txBody>
      </p:sp>
      <p:sp>
        <p:nvSpPr>
          <p:cNvPr id="14" name="Text Placeholder 13"/>
          <p:cNvSpPr>
            <a:spLocks noGrp="1"/>
          </p:cNvSpPr>
          <p:nvPr>
            <p:ph type="body" sz="quarter" idx="3"/>
          </p:nvPr>
        </p:nvSpPr>
        <p:spPr/>
        <p:txBody>
          <a:bodyPr/>
          <a:lstStyle/>
          <a:p>
            <a:r>
              <a:rPr lang="en-US" dirty="0" err="1" smtClean="0"/>
              <a:t>Tujuan</a:t>
            </a:r>
            <a:r>
              <a:rPr lang="en-US" dirty="0" smtClean="0"/>
              <a:t> </a:t>
            </a:r>
            <a:r>
              <a:rPr lang="en-US" dirty="0" err="1" smtClean="0"/>
              <a:t>Penulisan</a:t>
            </a:r>
            <a:endParaRPr lang="en-US" dirty="0"/>
          </a:p>
        </p:txBody>
      </p:sp>
      <p:sp>
        <p:nvSpPr>
          <p:cNvPr id="15" name="Content Placeholder 14"/>
          <p:cNvSpPr>
            <a:spLocks noGrp="1"/>
          </p:cNvSpPr>
          <p:nvPr>
            <p:ph sz="quarter" idx="4"/>
          </p:nvPr>
        </p:nvSpPr>
        <p:spPr/>
        <p:txBody>
          <a:bodyPr>
            <a:normAutofit fontScale="92500" lnSpcReduction="10000"/>
          </a:bodyPr>
          <a:lstStyle/>
          <a:p>
            <a:pPr lvl="0"/>
            <a:r>
              <a:rPr lang="id-ID" dirty="0"/>
              <a:t>Untuk memahami pengertian dari Standar Akuntansi Pemerintah (SAP).</a:t>
            </a:r>
            <a:endParaRPr lang="en-US" dirty="0"/>
          </a:p>
          <a:p>
            <a:pPr lvl="0"/>
            <a:r>
              <a:rPr lang="id-ID" dirty="0"/>
              <a:t>Untuk memahami perbedaan antara Standar Akuntansi Keuangan (SAK) dengan Standar Akuntansi Pemerintahan (SAP).</a:t>
            </a:r>
            <a:endParaRPr lang="en-US" dirty="0"/>
          </a:p>
          <a:p>
            <a:endParaRPr lang="en-US" dirty="0"/>
          </a:p>
        </p:txBody>
      </p:sp>
      <p:pic>
        <p:nvPicPr>
          <p:cNvPr id="16" name="Picture 1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200400" y="4267200"/>
            <a:ext cx="2362200" cy="177165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 xmlns:p14="http://schemas.microsoft.com/office/powerpoint/2010/main" val="1968500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1" name="Content Placeholder 10"/>
          <p:cNvSpPr>
            <a:spLocks noGrp="1"/>
          </p:cNvSpPr>
          <p:nvPr>
            <p:ph idx="1"/>
          </p:nvPr>
        </p:nvSpPr>
        <p:spPr>
          <a:xfrm>
            <a:off x="1676400" y="1752600"/>
            <a:ext cx="4876800" cy="3810000"/>
          </a:xfrm>
          <a:noFill/>
          <a:ln>
            <a:noFill/>
          </a:ln>
        </p:spPr>
        <p:style>
          <a:lnRef idx="2">
            <a:schemeClr val="accent1"/>
          </a:lnRef>
          <a:fillRef idx="1">
            <a:schemeClr val="lt1"/>
          </a:fillRef>
          <a:effectRef idx="0">
            <a:schemeClr val="accent1"/>
          </a:effectRef>
          <a:fontRef idx="minor">
            <a:schemeClr val="dk1"/>
          </a:fontRef>
        </p:style>
        <p:txBody>
          <a:bodyPr>
            <a:normAutofit fontScale="92500"/>
          </a:bodyPr>
          <a:lstStyle/>
          <a:p>
            <a:pPr marL="0" indent="0" algn="ctr">
              <a:buNone/>
            </a:pPr>
            <a:r>
              <a:rPr lang="en-US" dirty="0" err="1">
                <a:solidFill>
                  <a:schemeClr val="accent1">
                    <a:lumMod val="75000"/>
                  </a:schemeClr>
                </a:solidFill>
              </a:rPr>
              <a:t>Laporan</a:t>
            </a:r>
            <a:r>
              <a:rPr lang="en-US" dirty="0">
                <a:solidFill>
                  <a:schemeClr val="accent1">
                    <a:lumMod val="75000"/>
                  </a:schemeClr>
                </a:solidFill>
              </a:rPr>
              <a:t> </a:t>
            </a:r>
            <a:r>
              <a:rPr lang="en-US" dirty="0" err="1">
                <a:solidFill>
                  <a:schemeClr val="accent1">
                    <a:lumMod val="75000"/>
                  </a:schemeClr>
                </a:solidFill>
              </a:rPr>
              <a:t>keuangan</a:t>
            </a:r>
            <a:r>
              <a:rPr lang="en-US" dirty="0">
                <a:solidFill>
                  <a:schemeClr val="accent1">
                    <a:lumMod val="75000"/>
                  </a:schemeClr>
                </a:solidFill>
              </a:rPr>
              <a:t> </a:t>
            </a:r>
            <a:r>
              <a:rPr lang="en-US" dirty="0" err="1">
                <a:solidFill>
                  <a:schemeClr val="accent1">
                    <a:lumMod val="75000"/>
                  </a:schemeClr>
                </a:solidFill>
              </a:rPr>
              <a:t>pokok</a:t>
            </a:r>
            <a:r>
              <a:rPr lang="en-US" dirty="0">
                <a:solidFill>
                  <a:schemeClr val="accent1">
                    <a:lumMod val="75000"/>
                  </a:schemeClr>
                </a:solidFill>
              </a:rPr>
              <a:t> </a:t>
            </a:r>
            <a:r>
              <a:rPr lang="en-US" dirty="0" err="1">
                <a:solidFill>
                  <a:schemeClr val="accent1">
                    <a:lumMod val="75000"/>
                  </a:schemeClr>
                </a:solidFill>
              </a:rPr>
              <a:t>menurut</a:t>
            </a:r>
            <a:r>
              <a:rPr lang="en-US" dirty="0">
                <a:solidFill>
                  <a:schemeClr val="accent1">
                    <a:lumMod val="75000"/>
                  </a:schemeClr>
                </a:solidFill>
              </a:rPr>
              <a:t> </a:t>
            </a:r>
            <a:r>
              <a:rPr lang="en-US" dirty="0" smtClean="0">
                <a:solidFill>
                  <a:schemeClr val="accent1">
                    <a:lumMod val="75000"/>
                  </a:schemeClr>
                </a:solidFill>
              </a:rPr>
              <a:t>SAP:</a:t>
            </a:r>
          </a:p>
          <a:p>
            <a:pPr algn="ctr"/>
            <a:endParaRPr lang="en-US" dirty="0">
              <a:solidFill>
                <a:schemeClr val="accent1">
                  <a:lumMod val="75000"/>
                </a:schemeClr>
              </a:solidFill>
            </a:endParaRPr>
          </a:p>
          <a:p>
            <a:pPr algn="ctr"/>
            <a:r>
              <a:rPr lang="en-US" dirty="0" smtClean="0">
                <a:solidFill>
                  <a:schemeClr val="accent1">
                    <a:lumMod val="75000"/>
                  </a:schemeClr>
                </a:solidFill>
              </a:rPr>
              <a:t> </a:t>
            </a:r>
            <a:r>
              <a:rPr lang="en-US" dirty="0" err="1">
                <a:solidFill>
                  <a:schemeClr val="accent1">
                    <a:lumMod val="75000"/>
                  </a:schemeClr>
                </a:solidFill>
              </a:rPr>
              <a:t>Laporan</a:t>
            </a:r>
            <a:r>
              <a:rPr lang="en-US" dirty="0">
                <a:solidFill>
                  <a:schemeClr val="accent1">
                    <a:lumMod val="75000"/>
                  </a:schemeClr>
                </a:solidFill>
              </a:rPr>
              <a:t> </a:t>
            </a:r>
            <a:r>
              <a:rPr lang="en-US" dirty="0" err="1">
                <a:solidFill>
                  <a:schemeClr val="accent1">
                    <a:lumMod val="75000"/>
                  </a:schemeClr>
                </a:solidFill>
              </a:rPr>
              <a:t>Realisasi</a:t>
            </a:r>
            <a:r>
              <a:rPr lang="en-US" dirty="0">
                <a:solidFill>
                  <a:schemeClr val="accent1">
                    <a:lumMod val="75000"/>
                  </a:schemeClr>
                </a:solidFill>
              </a:rPr>
              <a:t> </a:t>
            </a:r>
            <a:r>
              <a:rPr lang="en-US" dirty="0" err="1" smtClean="0">
                <a:solidFill>
                  <a:schemeClr val="accent1">
                    <a:lumMod val="75000"/>
                  </a:schemeClr>
                </a:solidFill>
              </a:rPr>
              <a:t>Anggaran</a:t>
            </a:r>
            <a:endParaRPr lang="en-US" dirty="0" smtClean="0">
              <a:solidFill>
                <a:schemeClr val="accent1">
                  <a:lumMod val="75000"/>
                </a:schemeClr>
              </a:solidFill>
            </a:endParaRPr>
          </a:p>
          <a:p>
            <a:pPr algn="ctr"/>
            <a:endParaRPr lang="en-US" dirty="0">
              <a:solidFill>
                <a:schemeClr val="accent1">
                  <a:lumMod val="75000"/>
                </a:schemeClr>
              </a:solidFill>
            </a:endParaRPr>
          </a:p>
          <a:p>
            <a:pPr algn="ctr"/>
            <a:r>
              <a:rPr lang="en-US" dirty="0" smtClean="0">
                <a:solidFill>
                  <a:schemeClr val="accent1">
                    <a:lumMod val="75000"/>
                  </a:schemeClr>
                </a:solidFill>
              </a:rPr>
              <a:t> </a:t>
            </a:r>
            <a:r>
              <a:rPr lang="en-US" dirty="0" err="1" smtClean="0">
                <a:solidFill>
                  <a:schemeClr val="accent1">
                    <a:lumMod val="75000"/>
                  </a:schemeClr>
                </a:solidFill>
              </a:rPr>
              <a:t>Neraca</a:t>
            </a:r>
            <a:endParaRPr lang="en-US" dirty="0" smtClean="0">
              <a:solidFill>
                <a:schemeClr val="accent1">
                  <a:lumMod val="75000"/>
                </a:schemeClr>
              </a:solidFill>
            </a:endParaRPr>
          </a:p>
          <a:p>
            <a:pPr algn="ctr"/>
            <a:endParaRPr lang="en-US" dirty="0">
              <a:solidFill>
                <a:schemeClr val="accent1">
                  <a:lumMod val="75000"/>
                </a:schemeClr>
              </a:solidFill>
            </a:endParaRPr>
          </a:p>
          <a:p>
            <a:pPr algn="ctr"/>
            <a:r>
              <a:rPr lang="en-US" dirty="0" err="1" smtClean="0">
                <a:solidFill>
                  <a:schemeClr val="accent1">
                    <a:lumMod val="75000"/>
                  </a:schemeClr>
                </a:solidFill>
              </a:rPr>
              <a:t>Laporan</a:t>
            </a:r>
            <a:r>
              <a:rPr lang="en-US" dirty="0" smtClean="0">
                <a:solidFill>
                  <a:schemeClr val="accent1">
                    <a:lumMod val="75000"/>
                  </a:schemeClr>
                </a:solidFill>
              </a:rPr>
              <a:t> </a:t>
            </a:r>
            <a:r>
              <a:rPr lang="en-US" dirty="0" err="1">
                <a:solidFill>
                  <a:schemeClr val="accent1">
                    <a:lumMod val="75000"/>
                  </a:schemeClr>
                </a:solidFill>
              </a:rPr>
              <a:t>Arus</a:t>
            </a:r>
            <a:r>
              <a:rPr lang="en-US" dirty="0">
                <a:solidFill>
                  <a:schemeClr val="accent1">
                    <a:lumMod val="75000"/>
                  </a:schemeClr>
                </a:solidFill>
              </a:rPr>
              <a:t> </a:t>
            </a:r>
            <a:r>
              <a:rPr lang="en-US" dirty="0" err="1" smtClean="0">
                <a:solidFill>
                  <a:schemeClr val="accent1">
                    <a:lumMod val="75000"/>
                  </a:schemeClr>
                </a:solidFill>
              </a:rPr>
              <a:t>Kas</a:t>
            </a:r>
            <a:endParaRPr lang="en-US" dirty="0" smtClean="0">
              <a:solidFill>
                <a:schemeClr val="accent1">
                  <a:lumMod val="75000"/>
                </a:schemeClr>
              </a:solidFill>
            </a:endParaRPr>
          </a:p>
          <a:p>
            <a:pPr algn="ctr"/>
            <a:endParaRPr lang="en-US" dirty="0">
              <a:solidFill>
                <a:schemeClr val="accent1">
                  <a:lumMod val="75000"/>
                </a:schemeClr>
              </a:solidFill>
            </a:endParaRPr>
          </a:p>
          <a:p>
            <a:pPr algn="ctr"/>
            <a:r>
              <a:rPr lang="en-US" dirty="0" err="1" smtClean="0">
                <a:solidFill>
                  <a:schemeClr val="accent1">
                    <a:lumMod val="75000"/>
                  </a:schemeClr>
                </a:solidFill>
              </a:rPr>
              <a:t>Catatan</a:t>
            </a:r>
            <a:r>
              <a:rPr lang="en-US" dirty="0" smtClean="0">
                <a:solidFill>
                  <a:schemeClr val="accent1">
                    <a:lumMod val="75000"/>
                  </a:schemeClr>
                </a:solidFill>
              </a:rPr>
              <a:t> </a:t>
            </a:r>
            <a:r>
              <a:rPr lang="en-US" dirty="0" err="1">
                <a:solidFill>
                  <a:schemeClr val="accent1">
                    <a:lumMod val="75000"/>
                  </a:schemeClr>
                </a:solidFill>
              </a:rPr>
              <a:t>Atas</a:t>
            </a:r>
            <a:r>
              <a:rPr lang="en-US" dirty="0">
                <a:solidFill>
                  <a:schemeClr val="accent1">
                    <a:lumMod val="75000"/>
                  </a:schemeClr>
                </a:solidFill>
              </a:rPr>
              <a:t> </a:t>
            </a:r>
            <a:r>
              <a:rPr lang="en-US" dirty="0" err="1">
                <a:solidFill>
                  <a:schemeClr val="accent1">
                    <a:lumMod val="75000"/>
                  </a:schemeClr>
                </a:solidFill>
              </a:rPr>
              <a:t>Laporan</a:t>
            </a:r>
            <a:r>
              <a:rPr lang="en-US" dirty="0">
                <a:solidFill>
                  <a:schemeClr val="accent1">
                    <a:lumMod val="75000"/>
                  </a:schemeClr>
                </a:solidFill>
              </a:rPr>
              <a:t> </a:t>
            </a:r>
            <a:r>
              <a:rPr lang="en-US" dirty="0" err="1">
                <a:solidFill>
                  <a:schemeClr val="accent1">
                    <a:lumMod val="75000"/>
                  </a:schemeClr>
                </a:solidFill>
              </a:rPr>
              <a:t>Keuangan</a:t>
            </a:r>
            <a:endParaRPr lang="en-US" dirty="0">
              <a:solidFill>
                <a:schemeClr val="accent1">
                  <a:lumMod val="75000"/>
                </a:schemeClr>
              </a:solidFill>
            </a:endParaRPr>
          </a:p>
          <a:p>
            <a:pPr algn="ctr"/>
            <a:endParaRPr lang="en-US" dirty="0">
              <a:solidFill>
                <a:schemeClr val="accent1">
                  <a:lumMod val="75000"/>
                </a:schemeClr>
              </a:solidFill>
            </a:endParaRPr>
          </a:p>
        </p:txBody>
      </p:sp>
    </p:spTree>
    <p:extLst>
      <p:ext uri="{BB962C8B-B14F-4D97-AF65-F5344CB8AC3E}">
        <p14:creationId xmlns="" xmlns:p14="http://schemas.microsoft.com/office/powerpoint/2010/main" val="3901064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381000"/>
            <a:ext cx="6784848" cy="1600200"/>
          </a:xfrm>
        </p:spPr>
        <p:txBody>
          <a:bodyPr>
            <a:normAutofit fontScale="90000"/>
          </a:bodyPr>
          <a:lstStyle/>
          <a:p>
            <a:pPr algn="ctr"/>
            <a:r>
              <a:rPr lang="en-US" dirty="0"/>
              <a:t>SAP </a:t>
            </a:r>
            <a:r>
              <a:rPr lang="en-US" dirty="0" err="1"/>
              <a:t>memiliki</a:t>
            </a:r>
            <a:r>
              <a:rPr lang="en-US" dirty="0"/>
              <a:t> </a:t>
            </a:r>
            <a:r>
              <a:rPr lang="id-ID" dirty="0"/>
              <a:t>beberapa</a:t>
            </a:r>
            <a:r>
              <a:rPr lang="en-US" dirty="0"/>
              <a:t>  basis </a:t>
            </a:r>
            <a:r>
              <a:rPr lang="id-ID" dirty="0"/>
              <a:t>p</a:t>
            </a:r>
            <a:r>
              <a:rPr lang="en-US" dirty="0" err="1"/>
              <a:t>enerapan</a:t>
            </a:r>
            <a:r>
              <a:rPr lang="en-US" dirty="0"/>
              <a:t> </a:t>
            </a:r>
            <a:r>
              <a:rPr lang="en-US" dirty="0" err="1"/>
              <a:t>yaitu</a:t>
            </a:r>
            <a:r>
              <a:rPr lang="en-US" dirty="0"/>
              <a:t> :</a:t>
            </a:r>
          </a:p>
        </p:txBody>
      </p:sp>
      <p:sp>
        <p:nvSpPr>
          <p:cNvPr id="5" name="Content Placeholder 4"/>
          <p:cNvSpPr>
            <a:spLocks noGrp="1"/>
          </p:cNvSpPr>
          <p:nvPr>
            <p:ph idx="1"/>
          </p:nvPr>
        </p:nvSpPr>
        <p:spPr>
          <a:xfrm>
            <a:off x="1017233" y="2341418"/>
            <a:ext cx="7261934" cy="4114799"/>
          </a:xfrm>
        </p:spPr>
        <p:txBody>
          <a:bodyPr/>
          <a:lstStyle/>
          <a:p>
            <a:pPr marL="0" indent="0">
              <a:buNone/>
            </a:pPr>
            <a:endParaRPr lang="en-US" dirty="0" smtClean="0"/>
          </a:p>
          <a:p>
            <a:pPr marL="0" indent="0">
              <a:buNone/>
            </a:pPr>
            <a:endParaRPr lang="en-US" dirty="0"/>
          </a:p>
          <a:p>
            <a:pPr marL="0" indent="0">
              <a:buNone/>
            </a:pPr>
            <a:r>
              <a:rPr lang="en-US" sz="1800" b="1" dirty="0" smtClean="0">
                <a:latin typeface="TechnicLite" pitchFamily="2" charset="2"/>
              </a:rPr>
              <a:t>SAP </a:t>
            </a:r>
            <a:r>
              <a:rPr lang="en-US" sz="1800" b="1" dirty="0" err="1">
                <a:latin typeface="TechnicLite" pitchFamily="2" charset="2"/>
              </a:rPr>
              <a:t>Berbasis</a:t>
            </a:r>
            <a:r>
              <a:rPr lang="en-US" sz="1800" b="1" dirty="0">
                <a:latin typeface="TechnicLite" pitchFamily="2" charset="2"/>
              </a:rPr>
              <a:t> </a:t>
            </a:r>
            <a:r>
              <a:rPr lang="en-US" sz="1800" b="1" dirty="0" err="1" smtClean="0">
                <a:latin typeface="TechnicLite" pitchFamily="2" charset="2"/>
              </a:rPr>
              <a:t>Kas</a:t>
            </a:r>
            <a:r>
              <a:rPr lang="en-US" sz="1800" b="1" dirty="0" smtClean="0">
                <a:latin typeface="TechnicLite" pitchFamily="2" charset="2"/>
              </a:rPr>
              <a:t>		          SAP </a:t>
            </a:r>
            <a:r>
              <a:rPr lang="en-US" sz="1800" b="1" dirty="0" err="1">
                <a:latin typeface="TechnicLite" pitchFamily="2" charset="2"/>
              </a:rPr>
              <a:t>berbasis</a:t>
            </a:r>
            <a:r>
              <a:rPr lang="en-US" sz="1800" b="1" dirty="0">
                <a:latin typeface="TechnicLite" pitchFamily="2" charset="2"/>
              </a:rPr>
              <a:t>  </a:t>
            </a:r>
            <a:r>
              <a:rPr lang="en-US" sz="1800" b="1" dirty="0" err="1">
                <a:latin typeface="TechnicLite" pitchFamily="2" charset="2"/>
              </a:rPr>
              <a:t>Akrual</a:t>
            </a:r>
            <a:endParaRPr lang="en-US" sz="1800" b="1" dirty="0">
              <a:latin typeface="TechnicLite" pitchFamily="2" charset="2"/>
            </a:endParaRPr>
          </a:p>
          <a:p>
            <a:pPr marL="0" lvl="0" indent="0">
              <a:buNone/>
            </a:pPr>
            <a:endParaRPr lang="en-US" sz="1800" b="1" dirty="0" smtClean="0">
              <a:latin typeface="TechnicLite" pitchFamily="2" charset="2"/>
            </a:endParaRPr>
          </a:p>
          <a:p>
            <a:pPr marL="0" lvl="0" indent="0">
              <a:buNone/>
            </a:pPr>
            <a:endParaRPr lang="en-US" sz="1800" b="1" dirty="0" smtClean="0">
              <a:latin typeface="TechnicLite" pitchFamily="2" charset="2"/>
            </a:endParaRPr>
          </a:p>
          <a:p>
            <a:pPr marL="1417320" lvl="5" indent="0">
              <a:buNone/>
            </a:pPr>
            <a:r>
              <a:rPr lang="en-US" sz="1800" b="1" dirty="0" smtClean="0">
                <a:latin typeface="TechnicLite" pitchFamily="2" charset="2"/>
              </a:rPr>
              <a:t>SAP </a:t>
            </a:r>
            <a:r>
              <a:rPr lang="en-US" sz="1800" b="1" dirty="0" err="1">
                <a:latin typeface="TechnicLite" pitchFamily="2" charset="2"/>
              </a:rPr>
              <a:t>Berbasis</a:t>
            </a:r>
            <a:r>
              <a:rPr lang="en-US" sz="1800" b="1" dirty="0">
                <a:latin typeface="TechnicLite" pitchFamily="2" charset="2"/>
              </a:rPr>
              <a:t> </a:t>
            </a:r>
            <a:r>
              <a:rPr lang="en-US" sz="1800" b="1" dirty="0" err="1">
                <a:latin typeface="TechnicLite" pitchFamily="2" charset="2"/>
              </a:rPr>
              <a:t>Kas</a:t>
            </a:r>
            <a:r>
              <a:rPr lang="en-US" sz="1800" b="1" dirty="0">
                <a:latin typeface="TechnicLite" pitchFamily="2" charset="2"/>
              </a:rPr>
              <a:t> </a:t>
            </a:r>
            <a:r>
              <a:rPr lang="en-US" sz="1800" b="1" dirty="0" err="1">
                <a:latin typeface="TechnicLite" pitchFamily="2" charset="2"/>
              </a:rPr>
              <a:t>Menuju</a:t>
            </a:r>
            <a:r>
              <a:rPr lang="en-US" sz="1800" b="1" dirty="0">
                <a:latin typeface="TechnicLite" pitchFamily="2" charset="2"/>
              </a:rPr>
              <a:t> </a:t>
            </a:r>
            <a:r>
              <a:rPr lang="en-US" sz="1800" b="1" dirty="0" err="1">
                <a:latin typeface="TechnicLite" pitchFamily="2" charset="2"/>
              </a:rPr>
              <a:t>Akrual</a:t>
            </a:r>
            <a:endParaRPr lang="en-US" sz="1800" b="1" dirty="0">
              <a:latin typeface="TechnicLite" pitchFamily="2" charset="2"/>
            </a:endParaRPr>
          </a:p>
          <a:p>
            <a:pPr marL="0" indent="0">
              <a:buNone/>
            </a:pPr>
            <a:endParaRPr lang="en-US" dirty="0"/>
          </a:p>
        </p:txBody>
      </p:sp>
      <p:cxnSp>
        <p:nvCxnSpPr>
          <p:cNvPr id="8" name="Straight Arrow Connector 7"/>
          <p:cNvCxnSpPr/>
          <p:nvPr/>
        </p:nvCxnSpPr>
        <p:spPr>
          <a:xfrm flipH="1">
            <a:off x="2209800" y="2057400"/>
            <a:ext cx="18288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648200" y="2057400"/>
            <a:ext cx="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181600" y="2057400"/>
            <a:ext cx="17526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0425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4419600"/>
            <a:ext cx="6781800" cy="1600200"/>
          </a:xfrm>
        </p:spPr>
        <p:style>
          <a:lnRef idx="1">
            <a:schemeClr val="accent1"/>
          </a:lnRef>
          <a:fillRef idx="2">
            <a:schemeClr val="accent1"/>
          </a:fillRef>
          <a:effectRef idx="1">
            <a:schemeClr val="accent1"/>
          </a:effectRef>
          <a:fontRef idx="minor">
            <a:schemeClr val="dk1"/>
          </a:fontRef>
        </p:style>
        <p:txBody>
          <a:bodyPr>
            <a:noAutofit/>
          </a:bodyPr>
          <a:lstStyle/>
          <a:p>
            <a:r>
              <a:rPr lang="id-ID" sz="3500" dirty="0"/>
              <a:t>Tahap-tahap Penyiapan SAP, </a:t>
            </a:r>
            <a:r>
              <a:rPr lang="en-US" sz="3500" dirty="0" err="1" smtClean="0"/>
              <a:t>menurut</a:t>
            </a:r>
            <a:r>
              <a:rPr lang="en-US" sz="3500" dirty="0" smtClean="0"/>
              <a:t> (Supriyanto:2005)</a:t>
            </a:r>
            <a:r>
              <a:rPr lang="en-US" sz="3500" dirty="0"/>
              <a:t/>
            </a:r>
            <a:br>
              <a:rPr lang="en-US" sz="3500" dirty="0"/>
            </a:br>
            <a:endParaRPr lang="en-US" sz="3500" dirty="0"/>
          </a:p>
        </p:txBody>
      </p:sp>
      <p:sp>
        <p:nvSpPr>
          <p:cNvPr id="6" name="Content Placeholder 5"/>
          <p:cNvSpPr>
            <a:spLocks noGrp="1"/>
          </p:cNvSpPr>
          <p:nvPr>
            <p:ph sz="half" idx="1"/>
          </p:nvPr>
        </p:nvSpPr>
        <p:spPr>
          <a:xfrm>
            <a:off x="762000" y="609600"/>
            <a:ext cx="3657600" cy="4114799"/>
          </a:xfrm>
        </p:spPr>
        <p:txBody>
          <a:bodyPr>
            <a:normAutofit fontScale="70000" lnSpcReduction="20000"/>
          </a:bodyPr>
          <a:lstStyle/>
          <a:p>
            <a:pPr lvl="0"/>
            <a:r>
              <a:rPr lang="en-US" b="1" dirty="0" err="1" smtClean="0"/>
              <a:t>Identifikasi</a:t>
            </a:r>
            <a:r>
              <a:rPr lang="en-US" b="1" dirty="0" smtClean="0"/>
              <a:t> </a:t>
            </a:r>
            <a:r>
              <a:rPr lang="en-US" b="1" dirty="0" err="1"/>
              <a:t>Topik</a:t>
            </a:r>
            <a:r>
              <a:rPr lang="en-US" b="1" dirty="0"/>
              <a:t> </a:t>
            </a:r>
            <a:r>
              <a:rPr lang="en-US" b="1" dirty="0" err="1"/>
              <a:t>untuk</a:t>
            </a:r>
            <a:r>
              <a:rPr lang="en-US" b="1" dirty="0"/>
              <a:t> </a:t>
            </a:r>
            <a:r>
              <a:rPr lang="en-US" b="1" dirty="0" err="1"/>
              <a:t>Dikembangkan</a:t>
            </a:r>
            <a:r>
              <a:rPr lang="en-US" b="1" dirty="0"/>
              <a:t> </a:t>
            </a:r>
            <a:r>
              <a:rPr lang="en-US" b="1" dirty="0" err="1"/>
              <a:t>Menjadi</a:t>
            </a:r>
            <a:r>
              <a:rPr lang="en-US" b="1" dirty="0"/>
              <a:t> </a:t>
            </a:r>
            <a:r>
              <a:rPr lang="en-US" b="1" dirty="0" err="1"/>
              <a:t>Standar</a:t>
            </a:r>
            <a:endParaRPr lang="en-US" b="1" dirty="0"/>
          </a:p>
          <a:p>
            <a:pPr lvl="0"/>
            <a:r>
              <a:rPr lang="en-US" b="1" dirty="0" err="1"/>
              <a:t>Pembentukan</a:t>
            </a:r>
            <a:r>
              <a:rPr lang="en-US" b="1" dirty="0"/>
              <a:t> </a:t>
            </a:r>
            <a:r>
              <a:rPr lang="en-US" b="1" dirty="0" err="1"/>
              <a:t>Kelompok</a:t>
            </a:r>
            <a:r>
              <a:rPr lang="en-US" b="1" dirty="0"/>
              <a:t> </a:t>
            </a:r>
            <a:r>
              <a:rPr lang="en-US" b="1" dirty="0" err="1"/>
              <a:t>Kerja</a:t>
            </a:r>
            <a:r>
              <a:rPr lang="en-US" b="1" dirty="0"/>
              <a:t> (</a:t>
            </a:r>
            <a:r>
              <a:rPr lang="en-US" b="1" dirty="0" err="1"/>
              <a:t>Pokja</a:t>
            </a:r>
            <a:r>
              <a:rPr lang="en-US" b="1" dirty="0"/>
              <a:t>) di </a:t>
            </a:r>
            <a:r>
              <a:rPr lang="en-US" b="1" dirty="0" err="1"/>
              <a:t>dalam</a:t>
            </a:r>
            <a:r>
              <a:rPr lang="en-US" b="1" dirty="0"/>
              <a:t> </a:t>
            </a:r>
            <a:r>
              <a:rPr lang="en-US" b="1" dirty="0" err="1"/>
              <a:t>Komite</a:t>
            </a:r>
            <a:endParaRPr lang="en-US" b="1" dirty="0"/>
          </a:p>
          <a:p>
            <a:pPr lvl="0"/>
            <a:r>
              <a:rPr lang="en-US" b="1" dirty="0" err="1"/>
              <a:t>Riset</a:t>
            </a:r>
            <a:r>
              <a:rPr lang="en-US" b="1" dirty="0"/>
              <a:t> </a:t>
            </a:r>
            <a:r>
              <a:rPr lang="en-US" b="1" dirty="0" err="1"/>
              <a:t>Terbatas</a:t>
            </a:r>
            <a:r>
              <a:rPr lang="en-US" b="1" dirty="0"/>
              <a:t> </a:t>
            </a:r>
            <a:r>
              <a:rPr lang="en-US" b="1" dirty="0" err="1"/>
              <a:t>oleh</a:t>
            </a:r>
            <a:r>
              <a:rPr lang="en-US" b="1" dirty="0"/>
              <a:t> </a:t>
            </a:r>
            <a:r>
              <a:rPr lang="en-US" b="1" dirty="0" err="1"/>
              <a:t>Kelompok</a:t>
            </a:r>
            <a:r>
              <a:rPr lang="en-US" b="1" dirty="0"/>
              <a:t> </a:t>
            </a:r>
            <a:r>
              <a:rPr lang="en-US" b="1" dirty="0" err="1"/>
              <a:t>Kerja</a:t>
            </a:r>
            <a:endParaRPr lang="en-US" b="1" dirty="0"/>
          </a:p>
          <a:p>
            <a:pPr lvl="0"/>
            <a:r>
              <a:rPr lang="en-US" b="1" dirty="0" err="1"/>
              <a:t>Penulisan</a:t>
            </a:r>
            <a:r>
              <a:rPr lang="en-US" b="1" dirty="0"/>
              <a:t> draft SAP </a:t>
            </a:r>
            <a:r>
              <a:rPr lang="en-US" b="1" dirty="0" err="1"/>
              <a:t>oleh</a:t>
            </a:r>
            <a:r>
              <a:rPr lang="en-US" b="1" dirty="0"/>
              <a:t> </a:t>
            </a:r>
            <a:r>
              <a:rPr lang="en-US" b="1" dirty="0" err="1"/>
              <a:t>Kelompok</a:t>
            </a:r>
            <a:r>
              <a:rPr lang="en-US" b="1" dirty="0"/>
              <a:t> </a:t>
            </a:r>
            <a:r>
              <a:rPr lang="en-US" b="1" dirty="0" err="1"/>
              <a:t>Kerja</a:t>
            </a:r>
            <a:endParaRPr lang="en-US" b="1" dirty="0"/>
          </a:p>
          <a:p>
            <a:pPr lvl="0"/>
            <a:r>
              <a:rPr lang="en-US" b="1" dirty="0" err="1"/>
              <a:t>Pembahasan</a:t>
            </a:r>
            <a:r>
              <a:rPr lang="en-US" b="1" dirty="0"/>
              <a:t> Draft </a:t>
            </a:r>
            <a:r>
              <a:rPr lang="en-US" b="1" dirty="0" err="1"/>
              <a:t>oleh</a:t>
            </a:r>
            <a:r>
              <a:rPr lang="en-US" b="1" dirty="0"/>
              <a:t> </a:t>
            </a:r>
            <a:r>
              <a:rPr lang="en-US" b="1" dirty="0" err="1"/>
              <a:t>Komite</a:t>
            </a:r>
            <a:r>
              <a:rPr lang="en-US" b="1" dirty="0"/>
              <a:t> </a:t>
            </a:r>
            <a:r>
              <a:rPr lang="en-US" b="1" dirty="0" err="1" smtClean="0"/>
              <a:t>Kerja</a:t>
            </a:r>
            <a:endParaRPr lang="en-US" b="1" dirty="0" smtClean="0"/>
          </a:p>
          <a:p>
            <a:pPr lvl="0"/>
            <a:endParaRPr lang="en-US" b="1" dirty="0"/>
          </a:p>
        </p:txBody>
      </p:sp>
      <p:sp>
        <p:nvSpPr>
          <p:cNvPr id="7" name="Content Placeholder 6"/>
          <p:cNvSpPr>
            <a:spLocks noGrp="1"/>
          </p:cNvSpPr>
          <p:nvPr>
            <p:ph sz="half" idx="2"/>
          </p:nvPr>
        </p:nvSpPr>
        <p:spPr>
          <a:xfrm>
            <a:off x="4648200" y="609600"/>
            <a:ext cx="3657600" cy="4114799"/>
          </a:xfrm>
        </p:spPr>
        <p:txBody>
          <a:bodyPr>
            <a:normAutofit fontScale="70000" lnSpcReduction="20000"/>
          </a:bodyPr>
          <a:lstStyle/>
          <a:p>
            <a:pPr lvl="0"/>
            <a:r>
              <a:rPr lang="en-US" b="1" dirty="0" err="1"/>
              <a:t>Pengambilan</a:t>
            </a:r>
            <a:r>
              <a:rPr lang="en-US" b="1" dirty="0"/>
              <a:t> </a:t>
            </a:r>
            <a:r>
              <a:rPr lang="en-US" b="1" dirty="0" err="1"/>
              <a:t>Keputusan</a:t>
            </a:r>
            <a:r>
              <a:rPr lang="en-US" b="1" dirty="0"/>
              <a:t> Draft </a:t>
            </a:r>
            <a:r>
              <a:rPr lang="en-US" b="1" dirty="0" err="1"/>
              <a:t>untuk</a:t>
            </a:r>
            <a:r>
              <a:rPr lang="en-US" b="1" dirty="0"/>
              <a:t> </a:t>
            </a:r>
            <a:r>
              <a:rPr lang="en-US" b="1" dirty="0" err="1"/>
              <a:t>Dipublikasikan</a:t>
            </a:r>
            <a:endParaRPr lang="en-US" b="1" dirty="0"/>
          </a:p>
          <a:p>
            <a:pPr lvl="0"/>
            <a:r>
              <a:rPr lang="en-US" b="1" dirty="0" err="1"/>
              <a:t>Peluncuran</a:t>
            </a:r>
            <a:r>
              <a:rPr lang="en-US" b="1" dirty="0"/>
              <a:t> Draft </a:t>
            </a:r>
            <a:r>
              <a:rPr lang="en-US" b="1" dirty="0" err="1"/>
              <a:t>Publikasian</a:t>
            </a:r>
            <a:r>
              <a:rPr lang="en-US" b="1" dirty="0"/>
              <a:t> SAP </a:t>
            </a:r>
            <a:r>
              <a:rPr lang="en-US" b="1" i="1" dirty="0"/>
              <a:t>(Exposure Draft) </a:t>
            </a:r>
            <a:endParaRPr lang="en-US" b="1" dirty="0"/>
          </a:p>
          <a:p>
            <a:pPr lvl="0"/>
            <a:r>
              <a:rPr lang="en-US" b="1" dirty="0" err="1"/>
              <a:t>Dengar</a:t>
            </a:r>
            <a:r>
              <a:rPr lang="en-US" b="1" dirty="0"/>
              <a:t> </a:t>
            </a:r>
            <a:r>
              <a:rPr lang="en-US" b="1" dirty="0" err="1"/>
              <a:t>Pendapat</a:t>
            </a:r>
            <a:r>
              <a:rPr lang="en-US" b="1" dirty="0"/>
              <a:t> </a:t>
            </a:r>
            <a:r>
              <a:rPr lang="en-US" b="1" dirty="0" err="1"/>
              <a:t>Terbatas</a:t>
            </a:r>
            <a:r>
              <a:rPr lang="en-US" b="1" dirty="0"/>
              <a:t> </a:t>
            </a:r>
            <a:r>
              <a:rPr lang="en-US" b="1" i="1" dirty="0"/>
              <a:t>(Limited Hearing)</a:t>
            </a:r>
            <a:r>
              <a:rPr lang="en-US" b="1" dirty="0"/>
              <a:t> </a:t>
            </a:r>
            <a:r>
              <a:rPr lang="en-US" b="1" dirty="0" err="1"/>
              <a:t>dan</a:t>
            </a:r>
            <a:r>
              <a:rPr lang="en-US" b="1" dirty="0"/>
              <a:t> </a:t>
            </a:r>
            <a:r>
              <a:rPr lang="en-US" b="1" dirty="0" err="1"/>
              <a:t>Dengar</a:t>
            </a:r>
            <a:r>
              <a:rPr lang="en-US" b="1" dirty="0"/>
              <a:t> </a:t>
            </a:r>
            <a:r>
              <a:rPr lang="en-US" b="1" dirty="0" err="1"/>
              <a:t>Pendapat</a:t>
            </a:r>
            <a:r>
              <a:rPr lang="en-US" b="1" dirty="0"/>
              <a:t> </a:t>
            </a:r>
            <a:r>
              <a:rPr lang="en-US" b="1" dirty="0" err="1"/>
              <a:t>Publik</a:t>
            </a:r>
            <a:r>
              <a:rPr lang="en-US" b="1" i="1" dirty="0"/>
              <a:t>(</a:t>
            </a:r>
            <a:r>
              <a:rPr lang="en-US" b="1" i="1" dirty="0" err="1"/>
              <a:t>Publi</a:t>
            </a:r>
            <a:r>
              <a:rPr lang="id-ID" b="1" i="1" dirty="0"/>
              <a:t>c </a:t>
            </a:r>
            <a:r>
              <a:rPr lang="en-US" b="1" i="1" dirty="0"/>
              <a:t>Hearings)</a:t>
            </a:r>
            <a:endParaRPr lang="en-US" b="1" dirty="0"/>
          </a:p>
          <a:p>
            <a:pPr lvl="0"/>
            <a:r>
              <a:rPr lang="en-US" b="1" dirty="0" err="1"/>
              <a:t>Pembahasan</a:t>
            </a:r>
            <a:r>
              <a:rPr lang="en-US" b="1" dirty="0"/>
              <a:t> </a:t>
            </a:r>
            <a:r>
              <a:rPr lang="en-US" b="1" dirty="0" err="1"/>
              <a:t>Tanggapan</a:t>
            </a:r>
            <a:r>
              <a:rPr lang="en-US" b="1" dirty="0"/>
              <a:t> </a:t>
            </a:r>
            <a:r>
              <a:rPr lang="en-US" b="1" dirty="0" err="1"/>
              <a:t>dan</a:t>
            </a:r>
            <a:r>
              <a:rPr lang="en-US" b="1" dirty="0"/>
              <a:t> </a:t>
            </a:r>
            <a:r>
              <a:rPr lang="en-US" b="1" dirty="0" err="1"/>
              <a:t>Masukan</a:t>
            </a:r>
            <a:r>
              <a:rPr lang="en-US" b="1" dirty="0"/>
              <a:t> </a:t>
            </a:r>
            <a:r>
              <a:rPr lang="en-US" b="1" dirty="0" err="1"/>
              <a:t>Terhadap</a:t>
            </a:r>
            <a:r>
              <a:rPr lang="en-US" b="1" dirty="0"/>
              <a:t> </a:t>
            </a:r>
            <a:r>
              <a:rPr lang="en-US" b="1" dirty="0" err="1"/>
              <a:t>Draf</a:t>
            </a:r>
            <a:r>
              <a:rPr lang="en-US" b="1" dirty="0"/>
              <a:t> </a:t>
            </a:r>
            <a:r>
              <a:rPr lang="en-US" b="1" dirty="0" err="1"/>
              <a:t>Publikasian</a:t>
            </a:r>
            <a:endParaRPr lang="en-US" b="1" dirty="0"/>
          </a:p>
          <a:p>
            <a:r>
              <a:rPr lang="en-US" b="1" dirty="0" err="1"/>
              <a:t>Finalisasi</a:t>
            </a:r>
            <a:r>
              <a:rPr lang="en-US" b="1" dirty="0"/>
              <a:t> </a:t>
            </a:r>
            <a:r>
              <a:rPr lang="en-US" b="1" dirty="0" err="1"/>
              <a:t>Standar</a:t>
            </a:r>
            <a:endParaRPr lang="en-US" b="1" dirty="0"/>
          </a:p>
          <a:p>
            <a:endParaRPr lang="en-US" b="1" dirty="0"/>
          </a:p>
        </p:txBody>
      </p:sp>
    </p:spTree>
    <p:extLst>
      <p:ext uri="{BB962C8B-B14F-4D97-AF65-F5344CB8AC3E}">
        <p14:creationId xmlns="" xmlns:p14="http://schemas.microsoft.com/office/powerpoint/2010/main" val="2948438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10866" y="457200"/>
            <a:ext cx="4594934" cy="5638800"/>
          </a:xfrm>
        </p:spPr>
        <p:txBody>
          <a:bodyPr>
            <a:normAutofit fontScale="92500" lnSpcReduction="10000"/>
          </a:bodyPr>
          <a:lstStyle/>
          <a:p>
            <a:pPr lvl="1"/>
            <a:r>
              <a:rPr lang="en-US" sz="2400" dirty="0" err="1" smtClean="0"/>
              <a:t>Penyusunan</a:t>
            </a:r>
            <a:r>
              <a:rPr lang="en-US" sz="2400" dirty="0" smtClean="0"/>
              <a:t> </a:t>
            </a:r>
            <a:r>
              <a:rPr lang="en-US" sz="2400" dirty="0" err="1"/>
              <a:t>Standar</a:t>
            </a:r>
            <a:r>
              <a:rPr lang="en-US" sz="2400" dirty="0"/>
              <a:t> </a:t>
            </a:r>
            <a:r>
              <a:rPr lang="en-US" sz="2400" dirty="0" err="1"/>
              <a:t>Akuntansi</a:t>
            </a:r>
            <a:r>
              <a:rPr lang="en-US" sz="2400" dirty="0"/>
              <a:t> </a:t>
            </a:r>
            <a:r>
              <a:rPr lang="id-ID" sz="2400" dirty="0"/>
              <a:t>P</a:t>
            </a:r>
            <a:r>
              <a:rPr lang="en-US" sz="2400" dirty="0" err="1"/>
              <a:t>emerintah</a:t>
            </a:r>
            <a:r>
              <a:rPr lang="en-US" sz="2400" dirty="0"/>
              <a:t> (KSAP)</a:t>
            </a:r>
            <a:r>
              <a:rPr lang="id-ID" sz="2400" dirty="0"/>
              <a:t>. </a:t>
            </a:r>
            <a:r>
              <a:rPr lang="en-US" sz="2400" dirty="0" err="1"/>
              <a:t>Tujuan</a:t>
            </a:r>
            <a:r>
              <a:rPr lang="en-US" sz="2400" dirty="0"/>
              <a:t> KSAP </a:t>
            </a:r>
            <a:r>
              <a:rPr lang="en-US" sz="2400" dirty="0" err="1"/>
              <a:t>adalah</a:t>
            </a:r>
            <a:r>
              <a:rPr lang="en-US" sz="2400" dirty="0"/>
              <a:t> </a:t>
            </a:r>
            <a:r>
              <a:rPr lang="en-US" sz="2400" dirty="0" err="1"/>
              <a:t>untuk</a:t>
            </a:r>
            <a:r>
              <a:rPr lang="en-US" sz="2400" dirty="0"/>
              <a:t> </a:t>
            </a:r>
            <a:r>
              <a:rPr lang="en-US" sz="2400" dirty="0" err="1"/>
              <a:t>meningkatkan</a:t>
            </a:r>
            <a:r>
              <a:rPr lang="en-US" sz="2400" dirty="0"/>
              <a:t> </a:t>
            </a:r>
            <a:r>
              <a:rPr lang="en-US" sz="2400" dirty="0" err="1"/>
              <a:t>transparasi</a:t>
            </a:r>
            <a:r>
              <a:rPr lang="en-US" sz="2400" dirty="0"/>
              <a:t> </a:t>
            </a:r>
            <a:r>
              <a:rPr lang="en-US" sz="2400" dirty="0" err="1"/>
              <a:t>dan</a:t>
            </a:r>
            <a:r>
              <a:rPr lang="en-US" sz="2400" dirty="0"/>
              <a:t> </a:t>
            </a:r>
            <a:r>
              <a:rPr lang="en-US" sz="2400" dirty="0" err="1"/>
              <a:t>aku</a:t>
            </a:r>
            <a:r>
              <a:rPr lang="id-ID" sz="2400" dirty="0"/>
              <a:t>nta</a:t>
            </a:r>
            <a:r>
              <a:rPr lang="en-US" sz="2400" dirty="0" err="1"/>
              <a:t>bilitas</a:t>
            </a:r>
            <a:r>
              <a:rPr lang="en-US" sz="2400" dirty="0"/>
              <a:t> </a:t>
            </a:r>
            <a:r>
              <a:rPr lang="en-US" sz="2400" dirty="0" err="1"/>
              <a:t>penyelenggaraan</a:t>
            </a:r>
            <a:r>
              <a:rPr lang="en-US" sz="2400" dirty="0"/>
              <a:t> </a:t>
            </a:r>
            <a:r>
              <a:rPr lang="en-US" sz="2400" dirty="0" err="1"/>
              <a:t>akuntansi</a:t>
            </a:r>
            <a:r>
              <a:rPr lang="en-US" sz="2400" dirty="0"/>
              <a:t> </a:t>
            </a:r>
            <a:r>
              <a:rPr lang="en-US" sz="2400" dirty="0" err="1"/>
              <a:t>pemerintahan</a:t>
            </a:r>
            <a:r>
              <a:rPr lang="en-US" sz="2400" dirty="0"/>
              <a:t>, </a:t>
            </a:r>
            <a:r>
              <a:rPr lang="en-US" sz="2400" dirty="0" err="1"/>
              <a:t>melalui</a:t>
            </a:r>
            <a:r>
              <a:rPr lang="en-US" sz="2400" dirty="0"/>
              <a:t> </a:t>
            </a:r>
            <a:r>
              <a:rPr lang="en-US" sz="2400" dirty="0" err="1"/>
              <a:t>penyusunan</a:t>
            </a:r>
            <a:r>
              <a:rPr lang="en-US" sz="2400" dirty="0"/>
              <a:t> </a:t>
            </a:r>
            <a:r>
              <a:rPr lang="en-US" sz="2400" dirty="0" err="1"/>
              <a:t>dan</a:t>
            </a:r>
            <a:r>
              <a:rPr lang="en-US" sz="2400" dirty="0"/>
              <a:t> </a:t>
            </a:r>
            <a:r>
              <a:rPr lang="en-US" sz="2400" dirty="0" err="1"/>
              <a:t>pengembangan</a:t>
            </a:r>
            <a:r>
              <a:rPr lang="en-US" sz="2400" dirty="0"/>
              <a:t> SAP.</a:t>
            </a:r>
            <a:endParaRPr lang="en-US" sz="2000" dirty="0"/>
          </a:p>
          <a:p>
            <a:pPr lvl="1"/>
            <a:r>
              <a:rPr lang="en-US" sz="2400" dirty="0" err="1"/>
              <a:t>Penyusun</a:t>
            </a:r>
            <a:r>
              <a:rPr lang="en-US" sz="2400" dirty="0"/>
              <a:t> </a:t>
            </a:r>
            <a:r>
              <a:rPr lang="en-US" sz="2400" dirty="0" err="1"/>
              <a:t>laporan</a:t>
            </a:r>
            <a:r>
              <a:rPr lang="en-US" sz="2400" dirty="0"/>
              <a:t> </a:t>
            </a:r>
            <a:r>
              <a:rPr lang="en-US" sz="2400" dirty="0" err="1"/>
              <a:t>keuangan</a:t>
            </a:r>
            <a:r>
              <a:rPr lang="id-ID" sz="2400" dirty="0"/>
              <a:t>.</a:t>
            </a:r>
            <a:endParaRPr lang="en-US" sz="2000" dirty="0"/>
          </a:p>
          <a:p>
            <a:pPr lvl="1"/>
            <a:r>
              <a:rPr lang="en-US" sz="2400" dirty="0" err="1"/>
              <a:t>Pemeriksa</a:t>
            </a:r>
            <a:r>
              <a:rPr lang="id-ID" sz="2400" dirty="0"/>
              <a:t>. </a:t>
            </a:r>
            <a:r>
              <a:rPr lang="en-US" sz="2400" dirty="0" err="1"/>
              <a:t>Pemeriksa</a:t>
            </a:r>
            <a:r>
              <a:rPr lang="en-US" sz="2400" dirty="0"/>
              <a:t> </a:t>
            </a:r>
            <a:r>
              <a:rPr lang="en-US" sz="2400" dirty="0" err="1"/>
              <a:t>adalah</a:t>
            </a:r>
            <a:r>
              <a:rPr lang="en-US" sz="2400" dirty="0"/>
              <a:t> orang yang </a:t>
            </a:r>
            <a:r>
              <a:rPr lang="en-US" sz="2400" dirty="0" err="1"/>
              <a:t>melakukan</a:t>
            </a:r>
            <a:r>
              <a:rPr lang="en-US" sz="2400" dirty="0"/>
              <a:t> </a:t>
            </a:r>
            <a:r>
              <a:rPr lang="en-US" sz="2400" dirty="0" err="1"/>
              <a:t>tugas</a:t>
            </a:r>
            <a:r>
              <a:rPr lang="en-US" sz="2400" dirty="0"/>
              <a:t> </a:t>
            </a:r>
            <a:r>
              <a:rPr lang="en-US" sz="2400" dirty="0" err="1"/>
              <a:t>pemeriksaan</a:t>
            </a:r>
            <a:r>
              <a:rPr lang="en-US" sz="2400" dirty="0"/>
              <a:t> </a:t>
            </a:r>
            <a:r>
              <a:rPr lang="en-US" sz="2400" dirty="0" err="1"/>
              <a:t>pengelolaan</a:t>
            </a:r>
            <a:r>
              <a:rPr lang="en-US" sz="2400" dirty="0"/>
              <a:t> </a:t>
            </a:r>
            <a:r>
              <a:rPr lang="en-US" sz="2400" dirty="0" err="1"/>
              <a:t>dan</a:t>
            </a:r>
            <a:r>
              <a:rPr lang="en-US" sz="2400" dirty="0"/>
              <a:t> </a:t>
            </a:r>
            <a:r>
              <a:rPr lang="en-US" sz="2400" dirty="0" err="1"/>
              <a:t>tanggung</a:t>
            </a:r>
            <a:r>
              <a:rPr lang="en-US" sz="2400" dirty="0"/>
              <a:t> </a:t>
            </a:r>
            <a:r>
              <a:rPr lang="en-US" sz="2400" dirty="0" err="1"/>
              <a:t>jawab</a:t>
            </a:r>
            <a:r>
              <a:rPr lang="en-US" sz="2400" dirty="0"/>
              <a:t> </a:t>
            </a:r>
            <a:r>
              <a:rPr lang="en-US" sz="2400" dirty="0" err="1"/>
              <a:t>keuangan</a:t>
            </a:r>
            <a:r>
              <a:rPr lang="en-US" sz="2400" dirty="0"/>
              <a:t> </a:t>
            </a:r>
            <a:r>
              <a:rPr lang="id-ID" sz="2400" dirty="0"/>
              <a:t>n</a:t>
            </a:r>
            <a:r>
              <a:rPr lang="en-US" sz="2400" dirty="0" err="1"/>
              <a:t>egara</a:t>
            </a:r>
            <a:r>
              <a:rPr lang="en-US" sz="2400" dirty="0"/>
              <a:t> </a:t>
            </a:r>
            <a:r>
              <a:rPr lang="en-US" sz="2400" dirty="0" err="1"/>
              <a:t>untuk</a:t>
            </a:r>
            <a:r>
              <a:rPr lang="en-US" sz="2400" dirty="0"/>
              <a:t> </a:t>
            </a:r>
            <a:r>
              <a:rPr lang="en-US" sz="2400" dirty="0" err="1"/>
              <a:t>dan</a:t>
            </a:r>
            <a:r>
              <a:rPr lang="en-US" sz="2400" dirty="0"/>
              <a:t> </a:t>
            </a:r>
            <a:r>
              <a:rPr lang="en-US" sz="2400" dirty="0" err="1"/>
              <a:t>atas</a:t>
            </a:r>
            <a:r>
              <a:rPr lang="en-US" sz="2400" dirty="0"/>
              <a:t> </a:t>
            </a:r>
            <a:r>
              <a:rPr lang="en-US" sz="2400" dirty="0" err="1"/>
              <a:t>nama</a:t>
            </a:r>
            <a:r>
              <a:rPr lang="en-US" sz="2400" dirty="0"/>
              <a:t> BPK(</a:t>
            </a:r>
            <a:r>
              <a:rPr lang="en-US" sz="2400" dirty="0" err="1"/>
              <a:t>Badan</a:t>
            </a:r>
            <a:r>
              <a:rPr lang="en-US" sz="2400" dirty="0"/>
              <a:t> </a:t>
            </a:r>
            <a:r>
              <a:rPr lang="en-US" sz="2400" dirty="0" err="1"/>
              <a:t>Pemeriksa</a:t>
            </a:r>
            <a:r>
              <a:rPr lang="en-US" sz="2400" dirty="0"/>
              <a:t> </a:t>
            </a:r>
            <a:r>
              <a:rPr lang="en-US" sz="2400" dirty="0" err="1"/>
              <a:t>Keuangan</a:t>
            </a:r>
            <a:r>
              <a:rPr lang="en-US" sz="2400" dirty="0"/>
              <a:t>).</a:t>
            </a:r>
            <a:endParaRPr lang="en-US" sz="2000" dirty="0"/>
          </a:p>
          <a:p>
            <a:pPr lvl="1"/>
            <a:r>
              <a:rPr lang="en-US" sz="2400" dirty="0"/>
              <a:t>Para </a:t>
            </a:r>
            <a:r>
              <a:rPr lang="en-US" sz="2400" dirty="0" err="1"/>
              <a:t>pengguna</a:t>
            </a:r>
            <a:r>
              <a:rPr lang="en-US" sz="2400" dirty="0"/>
              <a:t> </a:t>
            </a:r>
            <a:r>
              <a:rPr lang="en-US" sz="2400" dirty="0" err="1"/>
              <a:t>laporan</a:t>
            </a:r>
            <a:r>
              <a:rPr lang="en-US" sz="2400" dirty="0"/>
              <a:t> </a:t>
            </a:r>
            <a:r>
              <a:rPr lang="en-US" sz="2400" dirty="0" err="1"/>
              <a:t>keuangan</a:t>
            </a:r>
            <a:r>
              <a:rPr lang="id-ID" sz="2400" dirty="0"/>
              <a:t>. </a:t>
            </a:r>
            <a:endParaRPr lang="en-US" sz="2000" dirty="0"/>
          </a:p>
          <a:p>
            <a:endParaRPr lang="en-US" dirty="0"/>
          </a:p>
        </p:txBody>
      </p:sp>
      <p:sp>
        <p:nvSpPr>
          <p:cNvPr id="9" name="Text Placeholder 8"/>
          <p:cNvSpPr>
            <a:spLocks noGrp="1"/>
          </p:cNvSpPr>
          <p:nvPr>
            <p:ph type="body" sz="half" idx="2"/>
          </p:nvPr>
        </p:nvSpPr>
        <p:spPr>
          <a:xfrm>
            <a:off x="762001" y="457200"/>
            <a:ext cx="2673657" cy="5638800"/>
          </a:xfrm>
        </p:spPr>
        <p:style>
          <a:lnRef idx="1">
            <a:schemeClr val="accent1"/>
          </a:lnRef>
          <a:fillRef idx="2">
            <a:schemeClr val="accent1"/>
          </a:fillRef>
          <a:effectRef idx="1">
            <a:schemeClr val="accent1"/>
          </a:effectRef>
          <a:fontRef idx="minor">
            <a:schemeClr val="dk1"/>
          </a:fontRef>
        </p:style>
        <p:txBody>
          <a:bodyPr/>
          <a:lstStyle/>
          <a:p>
            <a:r>
              <a:rPr lang="en-US" dirty="0" err="1">
                <a:latin typeface="+mj-lt"/>
              </a:rPr>
              <a:t>Kerangka</a:t>
            </a:r>
            <a:r>
              <a:rPr lang="en-US" dirty="0">
                <a:latin typeface="+mj-lt"/>
              </a:rPr>
              <a:t> </a:t>
            </a:r>
            <a:r>
              <a:rPr lang="en-US" dirty="0" err="1">
                <a:latin typeface="+mj-lt"/>
              </a:rPr>
              <a:t>Konseptual</a:t>
            </a:r>
            <a:r>
              <a:rPr lang="en-US" dirty="0">
                <a:latin typeface="+mj-lt"/>
              </a:rPr>
              <a:t> </a:t>
            </a:r>
            <a:r>
              <a:rPr lang="en-US" dirty="0" err="1">
                <a:latin typeface="+mj-lt"/>
              </a:rPr>
              <a:t>Akuntansi</a:t>
            </a:r>
            <a:r>
              <a:rPr lang="en-US" dirty="0">
                <a:latin typeface="+mj-lt"/>
              </a:rPr>
              <a:t> </a:t>
            </a:r>
            <a:r>
              <a:rPr lang="en-US" dirty="0" err="1">
                <a:latin typeface="+mj-lt"/>
              </a:rPr>
              <a:t>Pemerintahan</a:t>
            </a:r>
            <a:r>
              <a:rPr lang="en-US" dirty="0">
                <a:latin typeface="+mj-lt"/>
              </a:rPr>
              <a:t>, </a:t>
            </a:r>
            <a:r>
              <a:rPr lang="en-US" dirty="0" err="1">
                <a:latin typeface="+mj-lt"/>
              </a:rPr>
              <a:t>kerangka</a:t>
            </a:r>
            <a:r>
              <a:rPr lang="en-US" dirty="0">
                <a:latin typeface="+mj-lt"/>
              </a:rPr>
              <a:t> </a:t>
            </a:r>
            <a:r>
              <a:rPr lang="en-US" dirty="0" err="1">
                <a:latin typeface="+mj-lt"/>
              </a:rPr>
              <a:t>ini</a:t>
            </a:r>
            <a:r>
              <a:rPr lang="en-US" dirty="0">
                <a:latin typeface="+mj-lt"/>
              </a:rPr>
              <a:t> </a:t>
            </a:r>
            <a:r>
              <a:rPr lang="en-US" dirty="0" err="1">
                <a:latin typeface="+mj-lt"/>
              </a:rPr>
              <a:t>merumuskan</a:t>
            </a:r>
            <a:r>
              <a:rPr lang="en-US" dirty="0">
                <a:latin typeface="+mj-lt"/>
              </a:rPr>
              <a:t> </a:t>
            </a:r>
            <a:r>
              <a:rPr lang="en-US" dirty="0" err="1">
                <a:latin typeface="+mj-lt"/>
              </a:rPr>
              <a:t>konsep</a:t>
            </a:r>
            <a:r>
              <a:rPr lang="en-US" dirty="0">
                <a:latin typeface="+mj-lt"/>
              </a:rPr>
              <a:t> yang </a:t>
            </a:r>
            <a:r>
              <a:rPr lang="en-US" dirty="0" err="1">
                <a:latin typeface="+mj-lt"/>
              </a:rPr>
              <a:t>mendasari</a:t>
            </a:r>
            <a:r>
              <a:rPr lang="en-US" dirty="0">
                <a:latin typeface="+mj-lt"/>
              </a:rPr>
              <a:t> </a:t>
            </a:r>
            <a:r>
              <a:rPr lang="en-US" dirty="0" err="1">
                <a:latin typeface="+mj-lt"/>
              </a:rPr>
              <a:t>penyusunan</a:t>
            </a:r>
            <a:r>
              <a:rPr lang="en-US" dirty="0">
                <a:latin typeface="+mj-lt"/>
              </a:rPr>
              <a:t> </a:t>
            </a:r>
            <a:r>
              <a:rPr lang="en-US" dirty="0" err="1">
                <a:latin typeface="+mj-lt"/>
              </a:rPr>
              <a:t>dan</a:t>
            </a:r>
            <a:r>
              <a:rPr lang="en-US" dirty="0">
                <a:latin typeface="+mj-lt"/>
              </a:rPr>
              <a:t> </a:t>
            </a:r>
            <a:r>
              <a:rPr lang="en-US" dirty="0" err="1">
                <a:latin typeface="+mj-lt"/>
              </a:rPr>
              <a:t>penyajiaan</a:t>
            </a:r>
            <a:r>
              <a:rPr lang="en-US" dirty="0">
                <a:latin typeface="+mj-lt"/>
              </a:rPr>
              <a:t> </a:t>
            </a:r>
            <a:r>
              <a:rPr lang="en-US" dirty="0" err="1">
                <a:latin typeface="+mj-lt"/>
              </a:rPr>
              <a:t>laporan</a:t>
            </a:r>
            <a:r>
              <a:rPr lang="en-US" dirty="0">
                <a:latin typeface="+mj-lt"/>
              </a:rPr>
              <a:t> </a:t>
            </a:r>
            <a:r>
              <a:rPr lang="en-US" dirty="0" err="1">
                <a:latin typeface="+mj-lt"/>
              </a:rPr>
              <a:t>keuangan</a:t>
            </a:r>
            <a:r>
              <a:rPr lang="en-US" dirty="0">
                <a:latin typeface="+mj-lt"/>
              </a:rPr>
              <a:t> </a:t>
            </a:r>
            <a:r>
              <a:rPr lang="en-US" dirty="0" err="1">
                <a:latin typeface="+mj-lt"/>
              </a:rPr>
              <a:t>pemerintah</a:t>
            </a:r>
            <a:r>
              <a:rPr lang="en-US" dirty="0">
                <a:latin typeface="+mj-lt"/>
              </a:rPr>
              <a:t> </a:t>
            </a:r>
            <a:r>
              <a:rPr lang="en-US" dirty="0" err="1">
                <a:latin typeface="+mj-lt"/>
              </a:rPr>
              <a:t>pusat</a:t>
            </a:r>
            <a:r>
              <a:rPr lang="en-US" dirty="0">
                <a:latin typeface="+mj-lt"/>
              </a:rPr>
              <a:t> </a:t>
            </a:r>
            <a:r>
              <a:rPr lang="en-US" dirty="0" err="1">
                <a:latin typeface="+mj-lt"/>
              </a:rPr>
              <a:t>dan</a:t>
            </a:r>
            <a:r>
              <a:rPr lang="en-US" dirty="0">
                <a:latin typeface="+mj-lt"/>
              </a:rPr>
              <a:t> </a:t>
            </a:r>
            <a:r>
              <a:rPr lang="en-US" dirty="0" err="1">
                <a:latin typeface="+mj-lt"/>
              </a:rPr>
              <a:t>daerah</a:t>
            </a:r>
            <a:r>
              <a:rPr lang="en-US" dirty="0">
                <a:latin typeface="+mj-lt"/>
              </a:rPr>
              <a:t>. </a:t>
            </a:r>
            <a:r>
              <a:rPr lang="en-US" dirty="0" err="1">
                <a:latin typeface="+mj-lt"/>
              </a:rPr>
              <a:t>Sebagai</a:t>
            </a:r>
            <a:r>
              <a:rPr lang="en-US" dirty="0">
                <a:latin typeface="+mj-lt"/>
              </a:rPr>
              <a:t> </a:t>
            </a:r>
            <a:r>
              <a:rPr lang="en-US" dirty="0" err="1">
                <a:latin typeface="+mj-lt"/>
              </a:rPr>
              <a:t>acuan</a:t>
            </a:r>
            <a:r>
              <a:rPr lang="en-US" dirty="0">
                <a:latin typeface="+mj-lt"/>
              </a:rPr>
              <a:t> </a:t>
            </a:r>
            <a:r>
              <a:rPr lang="en-US" dirty="0" err="1">
                <a:latin typeface="+mj-lt"/>
              </a:rPr>
              <a:t>bagi</a:t>
            </a:r>
            <a:r>
              <a:rPr lang="en-US" dirty="0">
                <a:latin typeface="+mj-lt"/>
              </a:rPr>
              <a:t> :</a:t>
            </a:r>
            <a:endParaRPr lang="en-US" sz="1800" dirty="0">
              <a:latin typeface="+mj-lt"/>
            </a:endParaRPr>
          </a:p>
          <a:p>
            <a:endParaRPr lang="en-US" dirty="0">
              <a:latin typeface="+mj-lt"/>
            </a:endParaRPr>
          </a:p>
        </p:txBody>
      </p:sp>
    </p:spTree>
    <p:extLst>
      <p:ext uri="{BB962C8B-B14F-4D97-AF65-F5344CB8AC3E}">
        <p14:creationId xmlns="" xmlns:p14="http://schemas.microsoft.com/office/powerpoint/2010/main" val="3127097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81000" y="5029200"/>
            <a:ext cx="8534400" cy="990600"/>
          </a:xfrm>
        </p:spPr>
        <p:style>
          <a:lnRef idx="1">
            <a:schemeClr val="accent1"/>
          </a:lnRef>
          <a:fillRef idx="2">
            <a:schemeClr val="accent1"/>
          </a:fillRef>
          <a:effectRef idx="1">
            <a:schemeClr val="accent1"/>
          </a:effectRef>
          <a:fontRef idx="minor">
            <a:schemeClr val="dk1"/>
          </a:fontRef>
        </p:style>
        <p:txBody>
          <a:bodyPr/>
          <a:lstStyle/>
          <a:p>
            <a:pPr algn="ctr"/>
            <a:r>
              <a:rPr lang="en-US" dirty="0" smtClean="0">
                <a:latin typeface="+mj-lt"/>
              </a:rPr>
              <a:t>AKTIVA</a:t>
            </a:r>
            <a:endParaRPr lang="en-US" dirty="0">
              <a:latin typeface="+mj-lt"/>
            </a:endParaRPr>
          </a:p>
        </p:txBody>
      </p:sp>
      <p:sp>
        <p:nvSpPr>
          <p:cNvPr id="11" name="Content Placeholder 10"/>
          <p:cNvSpPr>
            <a:spLocks noGrp="1"/>
          </p:cNvSpPr>
          <p:nvPr>
            <p:ph idx="1"/>
          </p:nvPr>
        </p:nvSpPr>
        <p:spPr>
          <a:xfrm>
            <a:off x="3886200" y="457200"/>
            <a:ext cx="5105400" cy="4114799"/>
          </a:xfrm>
        </p:spPr>
        <p:txBody>
          <a:bodyPr>
            <a:normAutofit fontScale="70000" lnSpcReduction="20000"/>
          </a:bodyPr>
          <a:lstStyle/>
          <a:p>
            <a:pPr marL="0" indent="0" algn="ctr">
              <a:buNone/>
            </a:pPr>
            <a:r>
              <a:rPr lang="en-US" dirty="0" smtClean="0"/>
              <a:t>SAK</a:t>
            </a:r>
          </a:p>
          <a:p>
            <a:pPr marL="0" indent="0" algn="ctr">
              <a:buNone/>
            </a:pPr>
            <a:r>
              <a:rPr lang="en-US" dirty="0" err="1"/>
              <a:t>sumber</a:t>
            </a:r>
            <a:r>
              <a:rPr lang="en-US" dirty="0"/>
              <a:t> </a:t>
            </a:r>
            <a:r>
              <a:rPr lang="en-US" dirty="0" err="1"/>
              <a:t>daya</a:t>
            </a:r>
            <a:r>
              <a:rPr lang="en-US" dirty="0"/>
              <a:t> </a:t>
            </a:r>
            <a:r>
              <a:rPr lang="en-US" dirty="0" err="1"/>
              <a:t>ekonomi</a:t>
            </a:r>
            <a:r>
              <a:rPr lang="en-US" dirty="0"/>
              <a:t> yang</a:t>
            </a:r>
          </a:p>
          <a:p>
            <a:pPr marL="0" indent="0" algn="ctr">
              <a:buNone/>
            </a:pPr>
            <a:r>
              <a:rPr lang="en-US" dirty="0" err="1"/>
              <a:t>dikuasai</a:t>
            </a:r>
            <a:r>
              <a:rPr lang="en-US" dirty="0"/>
              <a:t> </a:t>
            </a:r>
            <a:r>
              <a:rPr lang="en-US" dirty="0" err="1"/>
              <a:t>dan</a:t>
            </a:r>
            <a:r>
              <a:rPr lang="en-US" dirty="0"/>
              <a:t>/</a:t>
            </a:r>
            <a:r>
              <a:rPr lang="en-US" dirty="0" err="1"/>
              <a:t>atau</a:t>
            </a:r>
            <a:r>
              <a:rPr lang="en-US" dirty="0"/>
              <a:t> </a:t>
            </a:r>
            <a:r>
              <a:rPr lang="en-US" dirty="0" err="1"/>
              <a:t>dimiliki</a:t>
            </a:r>
            <a:r>
              <a:rPr lang="en-US" dirty="0"/>
              <a:t> </a:t>
            </a:r>
            <a:r>
              <a:rPr lang="en-US" dirty="0" err="1"/>
              <a:t>oleh</a:t>
            </a:r>
            <a:endParaRPr lang="en-US" dirty="0"/>
          </a:p>
          <a:p>
            <a:pPr marL="0" indent="0" algn="ctr">
              <a:buNone/>
            </a:pPr>
            <a:r>
              <a:rPr lang="en-US" dirty="0" err="1"/>
              <a:t>pemerintah</a:t>
            </a:r>
            <a:r>
              <a:rPr lang="en-US" dirty="0"/>
              <a:t> </a:t>
            </a:r>
            <a:r>
              <a:rPr lang="en-US" dirty="0" err="1"/>
              <a:t>sebagai</a:t>
            </a:r>
            <a:r>
              <a:rPr lang="en-US" dirty="0"/>
              <a:t> </a:t>
            </a:r>
            <a:r>
              <a:rPr lang="en-US" dirty="0" err="1"/>
              <a:t>akibat</a:t>
            </a:r>
            <a:r>
              <a:rPr lang="en-US" dirty="0"/>
              <a:t> </a:t>
            </a:r>
            <a:r>
              <a:rPr lang="en-US" dirty="0" err="1"/>
              <a:t>dari</a:t>
            </a:r>
            <a:endParaRPr lang="en-US" dirty="0"/>
          </a:p>
          <a:p>
            <a:pPr marL="0" indent="0" algn="ctr">
              <a:buNone/>
            </a:pPr>
            <a:r>
              <a:rPr lang="en-US" dirty="0" err="1"/>
              <a:t>peristiwa</a:t>
            </a:r>
            <a:r>
              <a:rPr lang="en-US" dirty="0"/>
              <a:t> </a:t>
            </a:r>
            <a:r>
              <a:rPr lang="en-US" dirty="0" err="1"/>
              <a:t>masa</a:t>
            </a:r>
            <a:r>
              <a:rPr lang="en-US" dirty="0"/>
              <a:t> </a:t>
            </a:r>
            <a:r>
              <a:rPr lang="en-US" dirty="0" err="1"/>
              <a:t>lalu</a:t>
            </a:r>
            <a:r>
              <a:rPr lang="en-US" dirty="0"/>
              <a:t> </a:t>
            </a:r>
            <a:r>
              <a:rPr lang="en-US" dirty="0" err="1"/>
              <a:t>dan</a:t>
            </a:r>
            <a:r>
              <a:rPr lang="en-US" dirty="0"/>
              <a:t> </a:t>
            </a:r>
            <a:r>
              <a:rPr lang="en-US" dirty="0" err="1"/>
              <a:t>dari</a:t>
            </a:r>
            <a:r>
              <a:rPr lang="en-US" dirty="0"/>
              <a:t> </a:t>
            </a:r>
            <a:r>
              <a:rPr lang="en-US" dirty="0" err="1"/>
              <a:t>mana</a:t>
            </a:r>
            <a:r>
              <a:rPr lang="en-US" dirty="0"/>
              <a:t> </a:t>
            </a:r>
            <a:r>
              <a:rPr lang="en-US" dirty="0" err="1"/>
              <a:t>manfaat</a:t>
            </a:r>
            <a:r>
              <a:rPr lang="en-US" dirty="0"/>
              <a:t> </a:t>
            </a:r>
            <a:r>
              <a:rPr lang="en-US" dirty="0" err="1"/>
              <a:t>ekonomi</a:t>
            </a:r>
            <a:r>
              <a:rPr lang="en-US" dirty="0"/>
              <a:t> </a:t>
            </a:r>
            <a:r>
              <a:rPr lang="en-US" dirty="0" err="1"/>
              <a:t>dan</a:t>
            </a:r>
            <a:r>
              <a:rPr lang="en-US" dirty="0"/>
              <a:t> </a:t>
            </a:r>
            <a:r>
              <a:rPr lang="en-US" dirty="0" err="1"/>
              <a:t>atau</a:t>
            </a:r>
            <a:r>
              <a:rPr lang="en-US" dirty="0"/>
              <a:t> </a:t>
            </a:r>
            <a:r>
              <a:rPr lang="en-US" dirty="0" err="1"/>
              <a:t>sosial</a:t>
            </a:r>
            <a:r>
              <a:rPr lang="en-US" dirty="0"/>
              <a:t> di </a:t>
            </a:r>
            <a:r>
              <a:rPr lang="en-US" dirty="0" err="1"/>
              <a:t>masa</a:t>
            </a:r>
            <a:r>
              <a:rPr lang="en-US" dirty="0"/>
              <a:t> </a:t>
            </a:r>
            <a:r>
              <a:rPr lang="en-US" dirty="0" err="1"/>
              <a:t>depan</a:t>
            </a:r>
            <a:r>
              <a:rPr lang="en-US" dirty="0"/>
              <a:t> </a:t>
            </a:r>
            <a:r>
              <a:rPr lang="en-US" dirty="0" err="1"/>
              <a:t>diharapkan</a:t>
            </a:r>
            <a:r>
              <a:rPr lang="en-US" dirty="0"/>
              <a:t> </a:t>
            </a:r>
            <a:r>
              <a:rPr lang="en-US" dirty="0" err="1"/>
              <a:t>dapat</a:t>
            </a:r>
            <a:r>
              <a:rPr lang="en-US" dirty="0"/>
              <a:t> </a:t>
            </a:r>
            <a:r>
              <a:rPr lang="en-US" dirty="0" err="1"/>
              <a:t>diperoleh</a:t>
            </a:r>
            <a:r>
              <a:rPr lang="en-US" dirty="0"/>
              <a:t>,</a:t>
            </a:r>
          </a:p>
          <a:p>
            <a:pPr marL="0" indent="0" algn="ctr">
              <a:buNone/>
            </a:pPr>
            <a:r>
              <a:rPr lang="en-US" dirty="0" err="1"/>
              <a:t>baik</a:t>
            </a:r>
            <a:r>
              <a:rPr lang="en-US" dirty="0"/>
              <a:t> </a:t>
            </a:r>
            <a:r>
              <a:rPr lang="en-US" dirty="0" err="1"/>
              <a:t>oleh</a:t>
            </a:r>
            <a:r>
              <a:rPr lang="en-US" dirty="0"/>
              <a:t> </a:t>
            </a:r>
            <a:r>
              <a:rPr lang="en-US" dirty="0" err="1"/>
              <a:t>pemerintah</a:t>
            </a:r>
            <a:r>
              <a:rPr lang="en-US" dirty="0"/>
              <a:t> </a:t>
            </a:r>
            <a:r>
              <a:rPr lang="en-US" dirty="0" err="1"/>
              <a:t>maupun</a:t>
            </a:r>
            <a:endParaRPr lang="en-US" dirty="0"/>
          </a:p>
          <a:p>
            <a:pPr marL="0" indent="0" algn="ctr">
              <a:buNone/>
            </a:pPr>
            <a:r>
              <a:rPr lang="en-US" dirty="0" err="1"/>
              <a:t>masyarakat</a:t>
            </a:r>
            <a:r>
              <a:rPr lang="en-US" dirty="0"/>
              <a:t>, </a:t>
            </a:r>
            <a:r>
              <a:rPr lang="en-US" dirty="0" err="1"/>
              <a:t>serta</a:t>
            </a:r>
            <a:r>
              <a:rPr lang="en-US" dirty="0"/>
              <a:t> </a:t>
            </a:r>
            <a:r>
              <a:rPr lang="en-US" dirty="0" err="1"/>
              <a:t>dapat</a:t>
            </a:r>
            <a:r>
              <a:rPr lang="en-US" dirty="0"/>
              <a:t> </a:t>
            </a:r>
            <a:r>
              <a:rPr lang="en-US" dirty="0" err="1"/>
              <a:t>diukur</a:t>
            </a:r>
            <a:endParaRPr lang="en-US" dirty="0"/>
          </a:p>
          <a:p>
            <a:pPr marL="0" indent="0" algn="ctr">
              <a:buNone/>
            </a:pPr>
            <a:r>
              <a:rPr lang="en-US" dirty="0" err="1"/>
              <a:t>dalam</a:t>
            </a:r>
            <a:r>
              <a:rPr lang="en-US" dirty="0"/>
              <a:t> </a:t>
            </a:r>
            <a:r>
              <a:rPr lang="en-US" dirty="0" err="1"/>
              <a:t>satuan</a:t>
            </a:r>
            <a:r>
              <a:rPr lang="en-US" dirty="0"/>
              <a:t> </a:t>
            </a:r>
            <a:r>
              <a:rPr lang="en-US" dirty="0" err="1"/>
              <a:t>uang</a:t>
            </a:r>
            <a:r>
              <a:rPr lang="en-US" dirty="0"/>
              <a:t>, </a:t>
            </a:r>
            <a:r>
              <a:rPr lang="en-US" dirty="0" err="1"/>
              <a:t>termasuk</a:t>
            </a:r>
            <a:endParaRPr lang="en-US" dirty="0"/>
          </a:p>
          <a:p>
            <a:pPr marL="0" indent="0" algn="ctr">
              <a:buNone/>
            </a:pPr>
            <a:r>
              <a:rPr lang="en-US" dirty="0" err="1"/>
              <a:t>sumber</a:t>
            </a:r>
            <a:r>
              <a:rPr lang="en-US" dirty="0"/>
              <a:t> </a:t>
            </a:r>
            <a:r>
              <a:rPr lang="en-US" dirty="0" err="1"/>
              <a:t>daya</a:t>
            </a:r>
            <a:r>
              <a:rPr lang="en-US" dirty="0"/>
              <a:t> non-</a:t>
            </a:r>
            <a:r>
              <a:rPr lang="en-US" dirty="0" err="1"/>
              <a:t>keuangan</a:t>
            </a:r>
            <a:r>
              <a:rPr lang="en-US" dirty="0"/>
              <a:t> yang </a:t>
            </a:r>
            <a:r>
              <a:rPr lang="en-US" dirty="0" err="1"/>
              <a:t>diperlukan</a:t>
            </a:r>
            <a:r>
              <a:rPr lang="en-US" dirty="0"/>
              <a:t> </a:t>
            </a:r>
            <a:r>
              <a:rPr lang="en-US" dirty="0" err="1"/>
              <a:t>untuk</a:t>
            </a:r>
            <a:r>
              <a:rPr lang="en-US" dirty="0"/>
              <a:t> </a:t>
            </a:r>
            <a:r>
              <a:rPr lang="en-US" dirty="0" err="1"/>
              <a:t>penyediaan</a:t>
            </a:r>
            <a:r>
              <a:rPr lang="en-US" dirty="0"/>
              <a:t> </a:t>
            </a:r>
            <a:r>
              <a:rPr lang="en-US" dirty="0" err="1"/>
              <a:t>jasa</a:t>
            </a:r>
            <a:r>
              <a:rPr lang="en-US" dirty="0"/>
              <a:t> </a:t>
            </a:r>
            <a:r>
              <a:rPr lang="en-US" dirty="0" err="1"/>
              <a:t>bagi</a:t>
            </a:r>
            <a:endParaRPr lang="en-US" dirty="0"/>
          </a:p>
          <a:p>
            <a:pPr marL="0" indent="0" algn="ctr">
              <a:buNone/>
            </a:pPr>
            <a:r>
              <a:rPr lang="en-US" dirty="0" err="1"/>
              <a:t>masyarakat</a:t>
            </a:r>
            <a:r>
              <a:rPr lang="en-US" dirty="0"/>
              <a:t> </a:t>
            </a:r>
            <a:r>
              <a:rPr lang="en-US" dirty="0" err="1"/>
              <a:t>umum</a:t>
            </a:r>
            <a:r>
              <a:rPr lang="en-US" dirty="0"/>
              <a:t> </a:t>
            </a:r>
            <a:r>
              <a:rPr lang="en-US" dirty="0" err="1"/>
              <a:t>dan</a:t>
            </a:r>
            <a:endParaRPr lang="en-US" dirty="0"/>
          </a:p>
          <a:p>
            <a:pPr marL="0" indent="0" algn="ctr">
              <a:buNone/>
            </a:pPr>
            <a:r>
              <a:rPr lang="en-US" dirty="0" err="1"/>
              <a:t>sumber</a:t>
            </a:r>
            <a:r>
              <a:rPr lang="en-US" dirty="0"/>
              <a:t>- </a:t>
            </a:r>
            <a:r>
              <a:rPr lang="en-US" dirty="0" err="1"/>
              <a:t>sumber</a:t>
            </a:r>
            <a:r>
              <a:rPr lang="en-US" dirty="0"/>
              <a:t> </a:t>
            </a:r>
            <a:r>
              <a:rPr lang="en-US" dirty="0" err="1"/>
              <a:t>daya</a:t>
            </a:r>
            <a:r>
              <a:rPr lang="en-US" dirty="0"/>
              <a:t> yang</a:t>
            </a:r>
          </a:p>
          <a:p>
            <a:pPr marL="0" indent="0" algn="ctr">
              <a:buNone/>
            </a:pPr>
            <a:r>
              <a:rPr lang="en-US" dirty="0" err="1"/>
              <a:t>dipelihara</a:t>
            </a:r>
            <a:r>
              <a:rPr lang="en-US" dirty="0"/>
              <a:t> </a:t>
            </a:r>
            <a:r>
              <a:rPr lang="en-US" dirty="0" err="1"/>
              <a:t>karena</a:t>
            </a:r>
            <a:r>
              <a:rPr lang="en-US" dirty="0"/>
              <a:t> </a:t>
            </a:r>
            <a:r>
              <a:rPr lang="id-ID" dirty="0"/>
              <a:t>b</a:t>
            </a:r>
            <a:r>
              <a:rPr lang="en-US" dirty="0" err="1"/>
              <a:t>alasan</a:t>
            </a:r>
            <a:endParaRPr lang="en-US" dirty="0"/>
          </a:p>
          <a:p>
            <a:pPr marL="0" indent="0" algn="ctr">
              <a:buNone/>
            </a:pPr>
            <a:r>
              <a:rPr lang="en-US" dirty="0" err="1"/>
              <a:t>sejarah</a:t>
            </a:r>
            <a:r>
              <a:rPr lang="en-US" dirty="0"/>
              <a:t> </a:t>
            </a:r>
            <a:r>
              <a:rPr lang="en-US" dirty="0" err="1"/>
              <a:t>dan</a:t>
            </a:r>
            <a:r>
              <a:rPr lang="en-US" dirty="0"/>
              <a:t> </a:t>
            </a:r>
            <a:r>
              <a:rPr lang="en-US" dirty="0" err="1"/>
              <a:t>budaya</a:t>
            </a:r>
            <a:r>
              <a:rPr lang="en-US" dirty="0"/>
              <a:t>.</a:t>
            </a:r>
          </a:p>
        </p:txBody>
      </p:sp>
      <p:sp>
        <p:nvSpPr>
          <p:cNvPr id="12" name="Text Placeholder 11"/>
          <p:cNvSpPr>
            <a:spLocks noGrp="1"/>
          </p:cNvSpPr>
          <p:nvPr>
            <p:ph type="body" sz="half" idx="2"/>
          </p:nvPr>
        </p:nvSpPr>
        <p:spPr>
          <a:xfrm>
            <a:off x="304801" y="0"/>
            <a:ext cx="3200400" cy="4572000"/>
          </a:xfrm>
        </p:spPr>
        <p:txBody>
          <a:bodyPr>
            <a:normAutofit/>
          </a:bodyPr>
          <a:lstStyle/>
          <a:p>
            <a:pPr algn="ctr"/>
            <a:r>
              <a:rPr lang="en-US" dirty="0" smtClean="0"/>
              <a:t>SAP</a:t>
            </a:r>
          </a:p>
          <a:p>
            <a:pPr algn="ctr"/>
            <a:endParaRPr lang="en-US" dirty="0" smtClean="0"/>
          </a:p>
          <a:p>
            <a:pPr algn="ctr"/>
            <a:r>
              <a:rPr lang="en-US" dirty="0" err="1" smtClean="0"/>
              <a:t>sumber</a:t>
            </a:r>
            <a:r>
              <a:rPr lang="en-US" dirty="0" smtClean="0"/>
              <a:t> </a:t>
            </a:r>
            <a:r>
              <a:rPr lang="en-US" dirty="0" err="1"/>
              <a:t>daya</a:t>
            </a:r>
            <a:r>
              <a:rPr lang="en-US" dirty="0"/>
              <a:t> yang </a:t>
            </a:r>
            <a:r>
              <a:rPr lang="en-US" dirty="0" err="1"/>
              <a:t>dikuasai</a:t>
            </a:r>
            <a:endParaRPr lang="en-US" dirty="0"/>
          </a:p>
          <a:p>
            <a:pPr algn="ctr"/>
            <a:r>
              <a:rPr lang="en-US" dirty="0" err="1"/>
              <a:t>oleh</a:t>
            </a:r>
            <a:r>
              <a:rPr lang="en-US" dirty="0"/>
              <a:t> </a:t>
            </a:r>
            <a:r>
              <a:rPr lang="en-US" dirty="0" err="1"/>
              <a:t>perusahaan</a:t>
            </a:r>
            <a:r>
              <a:rPr lang="en-US" dirty="0"/>
              <a:t> </a:t>
            </a:r>
            <a:r>
              <a:rPr lang="en-US" dirty="0" err="1"/>
              <a:t>sebagai</a:t>
            </a:r>
            <a:r>
              <a:rPr lang="en-US" dirty="0"/>
              <a:t> </a:t>
            </a:r>
            <a:r>
              <a:rPr lang="en-US" dirty="0" err="1"/>
              <a:t>akibat</a:t>
            </a:r>
            <a:r>
              <a:rPr lang="en-US" dirty="0"/>
              <a:t> </a:t>
            </a:r>
            <a:r>
              <a:rPr lang="en-US" dirty="0" err="1"/>
              <a:t>dari</a:t>
            </a:r>
            <a:r>
              <a:rPr lang="en-US" dirty="0"/>
              <a:t> </a:t>
            </a:r>
            <a:r>
              <a:rPr lang="en-US" dirty="0" err="1"/>
              <a:t>peristiwa</a:t>
            </a:r>
            <a:r>
              <a:rPr lang="en-US" dirty="0"/>
              <a:t> </a:t>
            </a:r>
            <a:r>
              <a:rPr lang="en-US" dirty="0" err="1"/>
              <a:t>masa</a:t>
            </a:r>
            <a:r>
              <a:rPr lang="en-US" dirty="0"/>
              <a:t> </a:t>
            </a:r>
            <a:r>
              <a:rPr lang="en-US" dirty="0" err="1"/>
              <a:t>lalu</a:t>
            </a:r>
            <a:r>
              <a:rPr lang="en-US" dirty="0"/>
              <a:t> </a:t>
            </a:r>
            <a:r>
              <a:rPr lang="en-US" dirty="0" err="1"/>
              <a:t>dan</a:t>
            </a:r>
            <a:r>
              <a:rPr lang="en-US" dirty="0"/>
              <a:t> </a:t>
            </a:r>
            <a:r>
              <a:rPr lang="en-US" dirty="0" err="1"/>
              <a:t>dari</a:t>
            </a:r>
            <a:r>
              <a:rPr lang="en-US" dirty="0"/>
              <a:t> </a:t>
            </a:r>
            <a:r>
              <a:rPr lang="en-US" dirty="0" err="1"/>
              <a:t>mana</a:t>
            </a:r>
            <a:r>
              <a:rPr lang="en-US" dirty="0"/>
              <a:t> </a:t>
            </a:r>
            <a:r>
              <a:rPr lang="en-US" dirty="0" err="1"/>
              <a:t>manfaat</a:t>
            </a:r>
            <a:r>
              <a:rPr lang="en-US" dirty="0"/>
              <a:t> </a:t>
            </a:r>
            <a:r>
              <a:rPr lang="en-US" dirty="0" err="1"/>
              <a:t>ekonomi</a:t>
            </a:r>
            <a:r>
              <a:rPr lang="en-US" dirty="0"/>
              <a:t> di </a:t>
            </a:r>
            <a:r>
              <a:rPr lang="en-US" dirty="0" err="1"/>
              <a:t>masa</a:t>
            </a:r>
            <a:r>
              <a:rPr lang="en-US" dirty="0"/>
              <a:t> </a:t>
            </a:r>
            <a:r>
              <a:rPr lang="en-US" dirty="0" err="1"/>
              <a:t>depan</a:t>
            </a:r>
            <a:r>
              <a:rPr lang="en-US" dirty="0"/>
              <a:t> </a:t>
            </a:r>
            <a:r>
              <a:rPr lang="en-US" dirty="0" err="1"/>
              <a:t>diharapkan</a:t>
            </a:r>
            <a:r>
              <a:rPr lang="en-US" dirty="0"/>
              <a:t> </a:t>
            </a:r>
            <a:r>
              <a:rPr lang="en-US" dirty="0" err="1"/>
              <a:t>akan</a:t>
            </a:r>
            <a:r>
              <a:rPr lang="en-US" dirty="0"/>
              <a:t> </a:t>
            </a:r>
            <a:r>
              <a:rPr lang="en-US" dirty="0" err="1"/>
              <a:t>diperoleh</a:t>
            </a:r>
            <a:r>
              <a:rPr lang="en-US" dirty="0"/>
              <a:t> </a:t>
            </a:r>
            <a:r>
              <a:rPr lang="en-US" dirty="0" err="1"/>
              <a:t>perusahaan</a:t>
            </a:r>
            <a:r>
              <a:rPr lang="en-US" dirty="0"/>
              <a:t>.</a:t>
            </a:r>
          </a:p>
        </p:txBody>
      </p:sp>
    </p:spTree>
    <p:extLst>
      <p:ext uri="{BB962C8B-B14F-4D97-AF65-F5344CB8AC3E}">
        <p14:creationId xmlns="" xmlns:p14="http://schemas.microsoft.com/office/powerpoint/2010/main" val="1333780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029200"/>
            <a:ext cx="7162800" cy="1066800"/>
          </a:xfrm>
        </p:spPr>
        <p:style>
          <a:lnRef idx="1">
            <a:schemeClr val="accent1"/>
          </a:lnRef>
          <a:fillRef idx="2">
            <a:schemeClr val="accent1"/>
          </a:fillRef>
          <a:effectRef idx="1">
            <a:schemeClr val="accent1"/>
          </a:effectRef>
          <a:fontRef idx="minor">
            <a:schemeClr val="dk1"/>
          </a:fontRef>
        </p:style>
        <p:txBody>
          <a:bodyPr/>
          <a:lstStyle/>
          <a:p>
            <a:pPr algn="ctr"/>
            <a:r>
              <a:rPr lang="en-US" dirty="0" smtClean="0">
                <a:latin typeface="+mj-lt"/>
              </a:rPr>
              <a:t>KEWAJIBAN</a:t>
            </a:r>
            <a:endParaRPr lang="en-US" dirty="0">
              <a:latin typeface="+mj-lt"/>
            </a:endParaRPr>
          </a:p>
        </p:txBody>
      </p:sp>
      <p:sp>
        <p:nvSpPr>
          <p:cNvPr id="3" name="Content Placeholder 2"/>
          <p:cNvSpPr>
            <a:spLocks noGrp="1"/>
          </p:cNvSpPr>
          <p:nvPr>
            <p:ph idx="1"/>
          </p:nvPr>
        </p:nvSpPr>
        <p:spPr>
          <a:xfrm>
            <a:off x="4038600" y="457200"/>
            <a:ext cx="3756734" cy="4114799"/>
          </a:xfrm>
        </p:spPr>
        <p:txBody>
          <a:bodyPr>
            <a:normAutofit/>
          </a:bodyPr>
          <a:lstStyle/>
          <a:p>
            <a:pPr marL="0" indent="0" algn="ctr">
              <a:buNone/>
            </a:pPr>
            <a:r>
              <a:rPr lang="en-US" dirty="0" smtClean="0"/>
              <a:t>SAK</a:t>
            </a:r>
          </a:p>
          <a:p>
            <a:pPr marL="0" indent="0" algn="ctr">
              <a:buNone/>
            </a:pPr>
            <a:r>
              <a:rPr lang="id-ID" dirty="0"/>
              <a:t>h</a:t>
            </a:r>
            <a:r>
              <a:rPr lang="en-US" dirty="0" err="1"/>
              <a:t>utang</a:t>
            </a:r>
            <a:r>
              <a:rPr lang="en-US" dirty="0"/>
              <a:t> yang </a:t>
            </a:r>
            <a:r>
              <a:rPr lang="en-US" dirty="0" err="1"/>
              <a:t>timbul</a:t>
            </a:r>
            <a:r>
              <a:rPr lang="en-US" dirty="0"/>
              <a:t> </a:t>
            </a:r>
            <a:r>
              <a:rPr lang="en-US" dirty="0" err="1"/>
              <a:t>dari</a:t>
            </a:r>
            <a:endParaRPr lang="en-US" dirty="0"/>
          </a:p>
          <a:p>
            <a:pPr marL="0" indent="0" algn="ctr">
              <a:buNone/>
            </a:pPr>
            <a:r>
              <a:rPr lang="en-US" dirty="0" err="1"/>
              <a:t>peristiwa</a:t>
            </a:r>
            <a:r>
              <a:rPr lang="en-US" dirty="0"/>
              <a:t> </a:t>
            </a:r>
            <a:r>
              <a:rPr lang="en-US" dirty="0" err="1"/>
              <a:t>masa</a:t>
            </a:r>
            <a:r>
              <a:rPr lang="en-US" dirty="0"/>
              <a:t> </a:t>
            </a:r>
            <a:r>
              <a:rPr lang="en-US" dirty="0" err="1"/>
              <a:t>lalu</a:t>
            </a:r>
            <a:r>
              <a:rPr lang="en-US" dirty="0"/>
              <a:t> yang</a:t>
            </a:r>
          </a:p>
          <a:p>
            <a:pPr marL="0" indent="0" algn="ctr">
              <a:buNone/>
            </a:pPr>
            <a:r>
              <a:rPr lang="en-US" dirty="0" err="1"/>
              <a:t>penyelesaiannya</a:t>
            </a:r>
            <a:endParaRPr lang="en-US" dirty="0"/>
          </a:p>
          <a:p>
            <a:pPr marL="0" indent="0" algn="ctr">
              <a:buNone/>
            </a:pPr>
            <a:r>
              <a:rPr lang="en-US" dirty="0" err="1"/>
              <a:t>mengakibatkan</a:t>
            </a:r>
            <a:r>
              <a:rPr lang="en-US" dirty="0"/>
              <a:t> </a:t>
            </a:r>
            <a:r>
              <a:rPr lang="en-US" dirty="0" err="1"/>
              <a:t>aliran</a:t>
            </a:r>
            <a:r>
              <a:rPr lang="en-US" dirty="0"/>
              <a:t> </a:t>
            </a:r>
            <a:r>
              <a:rPr lang="en-US" dirty="0" err="1"/>
              <a:t>keluar</a:t>
            </a:r>
            <a:endParaRPr lang="en-US" dirty="0"/>
          </a:p>
          <a:p>
            <a:pPr marL="0" indent="0" algn="ctr">
              <a:buNone/>
            </a:pPr>
            <a:r>
              <a:rPr lang="en-US" dirty="0" err="1"/>
              <a:t>sumber</a:t>
            </a:r>
            <a:r>
              <a:rPr lang="en-US" dirty="0"/>
              <a:t> </a:t>
            </a:r>
            <a:r>
              <a:rPr lang="en-US" dirty="0" err="1"/>
              <a:t>daya</a:t>
            </a:r>
            <a:r>
              <a:rPr lang="en-US" dirty="0"/>
              <a:t> </a:t>
            </a:r>
            <a:r>
              <a:rPr lang="en-US" dirty="0" err="1"/>
              <a:t>ekonomi</a:t>
            </a:r>
            <a:endParaRPr lang="en-US" dirty="0"/>
          </a:p>
          <a:p>
            <a:pPr marL="0" indent="0" algn="ctr">
              <a:buNone/>
            </a:pPr>
            <a:r>
              <a:rPr lang="en-US" dirty="0" err="1"/>
              <a:t>pemerintah</a:t>
            </a:r>
            <a:r>
              <a:rPr lang="id-ID" dirty="0"/>
              <a:t>.</a:t>
            </a:r>
            <a:endParaRPr lang="en-US" dirty="0"/>
          </a:p>
        </p:txBody>
      </p:sp>
      <p:sp>
        <p:nvSpPr>
          <p:cNvPr id="4" name="Text Placeholder 3"/>
          <p:cNvSpPr>
            <a:spLocks noGrp="1"/>
          </p:cNvSpPr>
          <p:nvPr>
            <p:ph type="body" sz="half" idx="2"/>
          </p:nvPr>
        </p:nvSpPr>
        <p:spPr>
          <a:xfrm>
            <a:off x="381001" y="457200"/>
            <a:ext cx="3054658" cy="4114800"/>
          </a:xfrm>
        </p:spPr>
        <p:txBody>
          <a:bodyPr>
            <a:normAutofit/>
          </a:bodyPr>
          <a:lstStyle/>
          <a:p>
            <a:pPr algn="ctr"/>
            <a:r>
              <a:rPr lang="en-US" dirty="0" smtClean="0"/>
              <a:t>SAP</a:t>
            </a:r>
          </a:p>
          <a:p>
            <a:pPr algn="ctr"/>
            <a:r>
              <a:rPr lang="en-US" dirty="0" err="1"/>
              <a:t>hutang</a:t>
            </a:r>
            <a:r>
              <a:rPr lang="en-US" dirty="0"/>
              <a:t> </a:t>
            </a:r>
            <a:r>
              <a:rPr lang="en-US" dirty="0" err="1"/>
              <a:t>perusahaan</a:t>
            </a:r>
            <a:r>
              <a:rPr lang="en-US" dirty="0"/>
              <a:t> </a:t>
            </a:r>
            <a:r>
              <a:rPr lang="en-US" dirty="0" err="1"/>
              <a:t>masa</a:t>
            </a:r>
            <a:r>
              <a:rPr lang="en-US" dirty="0"/>
              <a:t> </a:t>
            </a:r>
            <a:r>
              <a:rPr lang="en-US" dirty="0" err="1"/>
              <a:t>kini</a:t>
            </a:r>
            <a:r>
              <a:rPr lang="en-US" dirty="0"/>
              <a:t> yang </a:t>
            </a:r>
            <a:r>
              <a:rPr lang="en-US" dirty="0" err="1"/>
              <a:t>timbul</a:t>
            </a:r>
            <a:r>
              <a:rPr lang="en-US" dirty="0"/>
              <a:t> </a:t>
            </a:r>
            <a:r>
              <a:rPr lang="en-US" dirty="0" err="1"/>
              <a:t>dari</a:t>
            </a:r>
            <a:r>
              <a:rPr lang="en-US" dirty="0"/>
              <a:t> </a:t>
            </a:r>
            <a:r>
              <a:rPr lang="en-US" dirty="0" err="1"/>
              <a:t>peristiwa</a:t>
            </a:r>
            <a:r>
              <a:rPr lang="en-US" dirty="0"/>
              <a:t> </a:t>
            </a:r>
            <a:r>
              <a:rPr lang="en-US" dirty="0" err="1"/>
              <a:t>masa</a:t>
            </a:r>
            <a:r>
              <a:rPr lang="en-US" dirty="0"/>
              <a:t> </a:t>
            </a:r>
            <a:r>
              <a:rPr lang="en-US" dirty="0" err="1"/>
              <a:t>lalu</a:t>
            </a:r>
            <a:r>
              <a:rPr lang="en-US" dirty="0"/>
              <a:t>, </a:t>
            </a:r>
            <a:r>
              <a:rPr lang="en-US" dirty="0" err="1"/>
              <a:t>penyelesaiannya</a:t>
            </a:r>
            <a:r>
              <a:rPr lang="en-US" dirty="0"/>
              <a:t> </a:t>
            </a:r>
            <a:r>
              <a:rPr lang="en-US" dirty="0" err="1"/>
              <a:t>diharapkan</a:t>
            </a:r>
            <a:r>
              <a:rPr lang="en-US" dirty="0"/>
              <a:t> </a:t>
            </a:r>
            <a:r>
              <a:rPr lang="en-US" dirty="0" err="1"/>
              <a:t>mengakibatkan</a:t>
            </a:r>
            <a:r>
              <a:rPr lang="en-US" dirty="0"/>
              <a:t> </a:t>
            </a:r>
            <a:r>
              <a:rPr lang="en-US" dirty="0" err="1"/>
              <a:t>arus</a:t>
            </a:r>
            <a:r>
              <a:rPr lang="en-US" dirty="0"/>
              <a:t> </a:t>
            </a:r>
            <a:r>
              <a:rPr lang="en-US" dirty="0" err="1"/>
              <a:t>keluar</a:t>
            </a:r>
            <a:r>
              <a:rPr lang="en-US" dirty="0"/>
              <a:t> </a:t>
            </a:r>
            <a:r>
              <a:rPr lang="en-US" dirty="0" err="1"/>
              <a:t>dari</a:t>
            </a:r>
            <a:r>
              <a:rPr lang="en-US" dirty="0"/>
              <a:t> </a:t>
            </a:r>
            <a:r>
              <a:rPr lang="en-US" dirty="0" err="1"/>
              <a:t>sumber</a:t>
            </a:r>
            <a:r>
              <a:rPr lang="en-US" dirty="0"/>
              <a:t> </a:t>
            </a:r>
            <a:r>
              <a:rPr lang="en-US" dirty="0" err="1"/>
              <a:t>daya</a:t>
            </a:r>
            <a:r>
              <a:rPr lang="en-US" dirty="0"/>
              <a:t> </a:t>
            </a:r>
            <a:r>
              <a:rPr lang="en-US" dirty="0" err="1"/>
              <a:t>perusahaan</a:t>
            </a:r>
            <a:r>
              <a:rPr lang="en-US" dirty="0"/>
              <a:t> yang </a:t>
            </a:r>
            <a:r>
              <a:rPr lang="en-US" dirty="0" err="1"/>
              <a:t>mengandung</a:t>
            </a:r>
            <a:r>
              <a:rPr lang="en-US" dirty="0"/>
              <a:t> </a:t>
            </a:r>
            <a:r>
              <a:rPr lang="en-US" dirty="0" err="1"/>
              <a:t>manfaat</a:t>
            </a:r>
            <a:r>
              <a:rPr lang="en-US" dirty="0"/>
              <a:t> </a:t>
            </a:r>
            <a:r>
              <a:rPr lang="en-US" dirty="0" err="1"/>
              <a:t>ekonomi</a:t>
            </a:r>
            <a:r>
              <a:rPr lang="en-US" dirty="0"/>
              <a:t>.</a:t>
            </a:r>
          </a:p>
        </p:txBody>
      </p:sp>
    </p:spTree>
    <p:extLst>
      <p:ext uri="{BB962C8B-B14F-4D97-AF65-F5344CB8AC3E}">
        <p14:creationId xmlns="" xmlns:p14="http://schemas.microsoft.com/office/powerpoint/2010/main" val="28323467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76</TotalTime>
  <Words>758</Words>
  <Application>Microsoft Office PowerPoint</Application>
  <PresentationFormat>On-screen Show (4:3)</PresentationFormat>
  <Paragraphs>97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NewsPrint</vt:lpstr>
      <vt:lpstr>Implementasi Standar Akuntansi Pemerintahan di Indonesia </vt:lpstr>
      <vt:lpstr>Latar belakang</vt:lpstr>
      <vt:lpstr>Slide 3</vt:lpstr>
      <vt:lpstr>Slide 4</vt:lpstr>
      <vt:lpstr>SAP memiliki beberapa  basis penerapan yaitu :</vt:lpstr>
      <vt:lpstr>Tahap-tahap Penyiapan SAP, menurut (Supriyanto:2005) </vt:lpstr>
      <vt:lpstr>Slide 7</vt:lpstr>
      <vt:lpstr>AKTIVA</vt:lpstr>
      <vt:lpstr>KEWAJIBAN</vt:lpstr>
      <vt:lpstr>EKUITAS</vt:lpstr>
      <vt:lpstr>Isu-isu yang Terkait dalam SAP </vt:lpstr>
      <vt:lpstr>Setelah membandingkan dengan SAK, dapat disimpulkan, SAP baru bisa menghasilkan laporan keuangan yang memiliki tingkat keterbandingan (comparability) yang memadai bila masing-masing entitas mempunyai pemahaman yang sama terhadap poin-poin SAP. Namun, hal itu sepertinya sulit dicapai, karena strategi adaptasi yang diterapkan KSAP telah menyebabkan SAP memiliki tingkat fleksibilitas yang tinggi. Artinya, keseragaman (uniformity)menjadi suatu hal yang perlu dipertimbangkan dalam pengembangan standar tersebut di kemudian hari.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Implementasi Standar Akuntansi Pemerintahan di Indonesia</dc:title>
  <dc:creator>RatnaIrawan</dc:creator>
  <cp:lastModifiedBy>win7</cp:lastModifiedBy>
  <cp:revision>9</cp:revision>
  <dcterms:created xsi:type="dcterms:W3CDTF">2020-05-03T21:56:09Z</dcterms:created>
  <dcterms:modified xsi:type="dcterms:W3CDTF">2020-06-26T12:59:09Z</dcterms:modified>
</cp:coreProperties>
</file>