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257" r:id="rId2"/>
    <p:sldId id="258" r:id="rId3"/>
    <p:sldId id="260" r:id="rId4"/>
    <p:sldId id="263" r:id="rId5"/>
    <p:sldId id="375" r:id="rId6"/>
    <p:sldId id="264" r:id="rId7"/>
    <p:sldId id="266" r:id="rId8"/>
    <p:sldId id="268" r:id="rId9"/>
    <p:sldId id="270" r:id="rId10"/>
    <p:sldId id="272" r:id="rId11"/>
    <p:sldId id="274" r:id="rId12"/>
    <p:sldId id="276" r:id="rId13"/>
    <p:sldId id="313" r:id="rId14"/>
    <p:sldId id="314" r:id="rId15"/>
    <p:sldId id="315" r:id="rId16"/>
    <p:sldId id="321" r:id="rId17"/>
    <p:sldId id="319" r:id="rId18"/>
    <p:sldId id="316" r:id="rId19"/>
    <p:sldId id="322" r:id="rId20"/>
    <p:sldId id="374" r:id="rId21"/>
    <p:sldId id="378" r:id="rId22"/>
    <p:sldId id="379" r:id="rId23"/>
    <p:sldId id="380" r:id="rId24"/>
    <p:sldId id="3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D51EA-98F0-4DBB-AD8D-0CAA04204B5E}" type="doc">
      <dgm:prSet loTypeId="urn:microsoft.com/office/officeart/2005/8/layout/vProcess5" loCatId="process" qsTypeId="urn:microsoft.com/office/officeart/2005/8/quickstyle/simple4" qsCatId="simple" csTypeId="urn:microsoft.com/office/officeart/2005/8/colors/colorful1" csCatId="colorful"/>
      <dgm:spPr/>
      <dgm:t>
        <a:bodyPr/>
        <a:lstStyle/>
        <a:p>
          <a:endParaRPr lang="en-US"/>
        </a:p>
      </dgm:t>
    </dgm:pt>
    <dgm:pt modelId="{B7DF9392-D5D5-4E7B-91A8-2C0D50E60861}">
      <dgm:prSet/>
      <dgm:spPr/>
      <dgm:t>
        <a:bodyPr/>
        <a:lstStyle/>
        <a:p>
          <a:r>
            <a:rPr lang="id-ID" baseline="0"/>
            <a:t>Memaksa para manajer untuk melakukan perencanaan</a:t>
          </a:r>
          <a:endParaRPr lang="en-US"/>
        </a:p>
      </dgm:t>
    </dgm:pt>
    <dgm:pt modelId="{AD644518-01BD-49AE-A1D0-FF9D796E283B}" type="parTrans" cxnId="{C8AADAB9-87A5-4730-BB4F-A067D71C61AB}">
      <dgm:prSet/>
      <dgm:spPr/>
      <dgm:t>
        <a:bodyPr/>
        <a:lstStyle/>
        <a:p>
          <a:endParaRPr lang="en-US"/>
        </a:p>
      </dgm:t>
    </dgm:pt>
    <dgm:pt modelId="{5E611079-0C5D-4E97-A1F9-15BE617ABE05}" type="sibTrans" cxnId="{C8AADAB9-87A5-4730-BB4F-A067D71C61AB}">
      <dgm:prSet/>
      <dgm:spPr/>
      <dgm:t>
        <a:bodyPr/>
        <a:lstStyle/>
        <a:p>
          <a:endParaRPr lang="en-US"/>
        </a:p>
      </dgm:t>
    </dgm:pt>
    <dgm:pt modelId="{BB779288-1054-4ACC-9EB4-35381C5BC062}">
      <dgm:prSet/>
      <dgm:spPr/>
      <dgm:t>
        <a:bodyPr/>
        <a:lstStyle/>
        <a:p>
          <a:r>
            <a:rPr lang="id-ID" baseline="0"/>
            <a:t>Menyediakan informasi yang dapat digunakan untuk memperbaiki pengambilan keputusan</a:t>
          </a:r>
          <a:endParaRPr lang="en-US"/>
        </a:p>
      </dgm:t>
    </dgm:pt>
    <dgm:pt modelId="{BB8C2244-46AC-45C4-81BA-287E3D5DADF9}" type="parTrans" cxnId="{3F2A6D4F-8E2B-45B8-BC42-DC0252B0AF18}">
      <dgm:prSet/>
      <dgm:spPr/>
      <dgm:t>
        <a:bodyPr/>
        <a:lstStyle/>
        <a:p>
          <a:endParaRPr lang="en-US"/>
        </a:p>
      </dgm:t>
    </dgm:pt>
    <dgm:pt modelId="{523F74DB-7D05-450B-949E-E6C8628B6F34}" type="sibTrans" cxnId="{3F2A6D4F-8E2B-45B8-BC42-DC0252B0AF18}">
      <dgm:prSet/>
      <dgm:spPr/>
      <dgm:t>
        <a:bodyPr/>
        <a:lstStyle/>
        <a:p>
          <a:endParaRPr lang="en-US"/>
        </a:p>
      </dgm:t>
    </dgm:pt>
    <dgm:pt modelId="{5E501E66-28A5-4ED4-B8F3-37E977925A98}">
      <dgm:prSet/>
      <dgm:spPr/>
      <dgm:t>
        <a:bodyPr/>
        <a:lstStyle/>
        <a:p>
          <a:r>
            <a:rPr lang="id-ID" baseline="0"/>
            <a:t>Menyediakan standar evaluasi kinerja</a:t>
          </a:r>
          <a:endParaRPr lang="en-US"/>
        </a:p>
      </dgm:t>
    </dgm:pt>
    <dgm:pt modelId="{AC57B4B0-E3B4-4CEC-8FDF-34CD67C52629}" type="parTrans" cxnId="{B2A42217-AB12-45FC-B424-94E8371F397B}">
      <dgm:prSet/>
      <dgm:spPr/>
      <dgm:t>
        <a:bodyPr/>
        <a:lstStyle/>
        <a:p>
          <a:endParaRPr lang="en-US"/>
        </a:p>
      </dgm:t>
    </dgm:pt>
    <dgm:pt modelId="{BFC6B8C9-CD05-4F26-8DD8-F42B610038C7}" type="sibTrans" cxnId="{B2A42217-AB12-45FC-B424-94E8371F397B}">
      <dgm:prSet/>
      <dgm:spPr/>
      <dgm:t>
        <a:bodyPr/>
        <a:lstStyle/>
        <a:p>
          <a:endParaRPr lang="en-US"/>
        </a:p>
      </dgm:t>
    </dgm:pt>
    <dgm:pt modelId="{60E101B4-C85C-4609-B6CA-B3EF9A4F8140}">
      <dgm:prSet/>
      <dgm:spPr/>
      <dgm:t>
        <a:bodyPr/>
        <a:lstStyle/>
        <a:p>
          <a:r>
            <a:rPr lang="id-ID" baseline="0"/>
            <a:t>Memperbaiki komunikasi dan koordinasi</a:t>
          </a:r>
          <a:endParaRPr lang="en-US"/>
        </a:p>
      </dgm:t>
    </dgm:pt>
    <dgm:pt modelId="{D0741D82-4227-440A-A2B4-84A3ADAC3FC5}" type="parTrans" cxnId="{90CEF18C-A4F2-4321-B2CA-530A9A170664}">
      <dgm:prSet/>
      <dgm:spPr/>
      <dgm:t>
        <a:bodyPr/>
        <a:lstStyle/>
        <a:p>
          <a:endParaRPr lang="en-US"/>
        </a:p>
      </dgm:t>
    </dgm:pt>
    <dgm:pt modelId="{0E7A4124-BDC1-41C4-AA3E-7FED7EF92320}" type="sibTrans" cxnId="{90CEF18C-A4F2-4321-B2CA-530A9A170664}">
      <dgm:prSet/>
      <dgm:spPr/>
      <dgm:t>
        <a:bodyPr/>
        <a:lstStyle/>
        <a:p>
          <a:endParaRPr lang="en-US"/>
        </a:p>
      </dgm:t>
    </dgm:pt>
    <dgm:pt modelId="{B16EFA45-7C61-4392-A09A-09C0F2A13F4C}" type="pres">
      <dgm:prSet presAssocID="{475D51EA-98F0-4DBB-AD8D-0CAA04204B5E}" presName="outerComposite" presStyleCnt="0">
        <dgm:presLayoutVars>
          <dgm:chMax val="5"/>
          <dgm:dir/>
          <dgm:resizeHandles val="exact"/>
        </dgm:presLayoutVars>
      </dgm:prSet>
      <dgm:spPr/>
    </dgm:pt>
    <dgm:pt modelId="{55D99D75-CBA4-4299-AF86-03817194D430}" type="pres">
      <dgm:prSet presAssocID="{475D51EA-98F0-4DBB-AD8D-0CAA04204B5E}" presName="dummyMaxCanvas" presStyleCnt="0">
        <dgm:presLayoutVars/>
      </dgm:prSet>
      <dgm:spPr/>
    </dgm:pt>
    <dgm:pt modelId="{E20A5D72-23C4-4FD5-A8A0-DFBEC7398E28}" type="pres">
      <dgm:prSet presAssocID="{475D51EA-98F0-4DBB-AD8D-0CAA04204B5E}" presName="FourNodes_1" presStyleLbl="node1" presStyleIdx="0" presStyleCnt="4">
        <dgm:presLayoutVars>
          <dgm:bulletEnabled val="1"/>
        </dgm:presLayoutVars>
      </dgm:prSet>
      <dgm:spPr/>
    </dgm:pt>
    <dgm:pt modelId="{76AC9548-D960-460B-AEB8-3B02BD8674E1}" type="pres">
      <dgm:prSet presAssocID="{475D51EA-98F0-4DBB-AD8D-0CAA04204B5E}" presName="FourNodes_2" presStyleLbl="node1" presStyleIdx="1" presStyleCnt="4">
        <dgm:presLayoutVars>
          <dgm:bulletEnabled val="1"/>
        </dgm:presLayoutVars>
      </dgm:prSet>
      <dgm:spPr/>
    </dgm:pt>
    <dgm:pt modelId="{2BE36DDF-2CD1-4A34-9C7E-DB17660C58A3}" type="pres">
      <dgm:prSet presAssocID="{475D51EA-98F0-4DBB-AD8D-0CAA04204B5E}" presName="FourNodes_3" presStyleLbl="node1" presStyleIdx="2" presStyleCnt="4">
        <dgm:presLayoutVars>
          <dgm:bulletEnabled val="1"/>
        </dgm:presLayoutVars>
      </dgm:prSet>
      <dgm:spPr/>
    </dgm:pt>
    <dgm:pt modelId="{9D15CA0B-7510-4CC3-82D7-27965B99BBA2}" type="pres">
      <dgm:prSet presAssocID="{475D51EA-98F0-4DBB-AD8D-0CAA04204B5E}" presName="FourNodes_4" presStyleLbl="node1" presStyleIdx="3" presStyleCnt="4">
        <dgm:presLayoutVars>
          <dgm:bulletEnabled val="1"/>
        </dgm:presLayoutVars>
      </dgm:prSet>
      <dgm:spPr/>
    </dgm:pt>
    <dgm:pt modelId="{1F92637D-0707-4FF4-9EAA-7C8CA804F486}" type="pres">
      <dgm:prSet presAssocID="{475D51EA-98F0-4DBB-AD8D-0CAA04204B5E}" presName="FourConn_1-2" presStyleLbl="fgAccFollowNode1" presStyleIdx="0" presStyleCnt="3">
        <dgm:presLayoutVars>
          <dgm:bulletEnabled val="1"/>
        </dgm:presLayoutVars>
      </dgm:prSet>
      <dgm:spPr/>
    </dgm:pt>
    <dgm:pt modelId="{6CE0CE06-FF9C-4576-A492-85E1CB93E41C}" type="pres">
      <dgm:prSet presAssocID="{475D51EA-98F0-4DBB-AD8D-0CAA04204B5E}" presName="FourConn_2-3" presStyleLbl="fgAccFollowNode1" presStyleIdx="1" presStyleCnt="3">
        <dgm:presLayoutVars>
          <dgm:bulletEnabled val="1"/>
        </dgm:presLayoutVars>
      </dgm:prSet>
      <dgm:spPr/>
    </dgm:pt>
    <dgm:pt modelId="{BB84100F-2CEB-4976-BD91-B8CCABDC56A6}" type="pres">
      <dgm:prSet presAssocID="{475D51EA-98F0-4DBB-AD8D-0CAA04204B5E}" presName="FourConn_3-4" presStyleLbl="fgAccFollowNode1" presStyleIdx="2" presStyleCnt="3">
        <dgm:presLayoutVars>
          <dgm:bulletEnabled val="1"/>
        </dgm:presLayoutVars>
      </dgm:prSet>
      <dgm:spPr/>
    </dgm:pt>
    <dgm:pt modelId="{53750011-3A22-4B45-BEF7-B44BF56EF1C7}" type="pres">
      <dgm:prSet presAssocID="{475D51EA-98F0-4DBB-AD8D-0CAA04204B5E}" presName="FourNodes_1_text" presStyleLbl="node1" presStyleIdx="3" presStyleCnt="4">
        <dgm:presLayoutVars>
          <dgm:bulletEnabled val="1"/>
        </dgm:presLayoutVars>
      </dgm:prSet>
      <dgm:spPr/>
    </dgm:pt>
    <dgm:pt modelId="{30D9F2C4-C884-46E7-8024-028DD26CCB22}" type="pres">
      <dgm:prSet presAssocID="{475D51EA-98F0-4DBB-AD8D-0CAA04204B5E}" presName="FourNodes_2_text" presStyleLbl="node1" presStyleIdx="3" presStyleCnt="4">
        <dgm:presLayoutVars>
          <dgm:bulletEnabled val="1"/>
        </dgm:presLayoutVars>
      </dgm:prSet>
      <dgm:spPr/>
    </dgm:pt>
    <dgm:pt modelId="{882B5C4D-C9AF-4D3A-83FA-612BDB8EF642}" type="pres">
      <dgm:prSet presAssocID="{475D51EA-98F0-4DBB-AD8D-0CAA04204B5E}" presName="FourNodes_3_text" presStyleLbl="node1" presStyleIdx="3" presStyleCnt="4">
        <dgm:presLayoutVars>
          <dgm:bulletEnabled val="1"/>
        </dgm:presLayoutVars>
      </dgm:prSet>
      <dgm:spPr/>
    </dgm:pt>
    <dgm:pt modelId="{FB51FA7A-92F8-4023-8E20-DD375E0905AE}" type="pres">
      <dgm:prSet presAssocID="{475D51EA-98F0-4DBB-AD8D-0CAA04204B5E}" presName="FourNodes_4_text" presStyleLbl="node1" presStyleIdx="3" presStyleCnt="4">
        <dgm:presLayoutVars>
          <dgm:bulletEnabled val="1"/>
        </dgm:presLayoutVars>
      </dgm:prSet>
      <dgm:spPr/>
    </dgm:pt>
  </dgm:ptLst>
  <dgm:cxnLst>
    <dgm:cxn modelId="{D0129B09-1A07-4AC3-A264-363BFDDCE982}" type="presOf" srcId="{BFC6B8C9-CD05-4F26-8DD8-F42B610038C7}" destId="{BB84100F-2CEB-4976-BD91-B8CCABDC56A6}" srcOrd="0" destOrd="0" presId="urn:microsoft.com/office/officeart/2005/8/layout/vProcess5"/>
    <dgm:cxn modelId="{32701B10-C52F-4BF4-8C1C-119F86D6A2A4}" type="presOf" srcId="{60E101B4-C85C-4609-B6CA-B3EF9A4F8140}" destId="{9D15CA0B-7510-4CC3-82D7-27965B99BBA2}" srcOrd="0" destOrd="0" presId="urn:microsoft.com/office/officeart/2005/8/layout/vProcess5"/>
    <dgm:cxn modelId="{B2A42217-AB12-45FC-B424-94E8371F397B}" srcId="{475D51EA-98F0-4DBB-AD8D-0CAA04204B5E}" destId="{5E501E66-28A5-4ED4-B8F3-37E977925A98}" srcOrd="2" destOrd="0" parTransId="{AC57B4B0-E3B4-4CEC-8FDF-34CD67C52629}" sibTransId="{BFC6B8C9-CD05-4F26-8DD8-F42B610038C7}"/>
    <dgm:cxn modelId="{5A814418-9394-4C60-AABA-17C559D927B8}" type="presOf" srcId="{B7DF9392-D5D5-4E7B-91A8-2C0D50E60861}" destId="{E20A5D72-23C4-4FD5-A8A0-DFBEC7398E28}" srcOrd="0" destOrd="0" presId="urn:microsoft.com/office/officeart/2005/8/layout/vProcess5"/>
    <dgm:cxn modelId="{A2D48F1C-F921-44F4-B13C-3C8690AA4FB2}" type="presOf" srcId="{B7DF9392-D5D5-4E7B-91A8-2C0D50E60861}" destId="{53750011-3A22-4B45-BEF7-B44BF56EF1C7}" srcOrd="1" destOrd="0" presId="urn:microsoft.com/office/officeart/2005/8/layout/vProcess5"/>
    <dgm:cxn modelId="{3B3E8647-465F-42E8-8BF5-548081396183}" type="presOf" srcId="{BB779288-1054-4ACC-9EB4-35381C5BC062}" destId="{76AC9548-D960-460B-AEB8-3B02BD8674E1}" srcOrd="0" destOrd="0" presId="urn:microsoft.com/office/officeart/2005/8/layout/vProcess5"/>
    <dgm:cxn modelId="{76D3674C-8671-4A18-B359-BCC682EE1FEE}" type="presOf" srcId="{60E101B4-C85C-4609-B6CA-B3EF9A4F8140}" destId="{FB51FA7A-92F8-4023-8E20-DD375E0905AE}" srcOrd="1" destOrd="0" presId="urn:microsoft.com/office/officeart/2005/8/layout/vProcess5"/>
    <dgm:cxn modelId="{87D6146E-1517-4804-99CE-6AAF71571F1A}" type="presOf" srcId="{5E501E66-28A5-4ED4-B8F3-37E977925A98}" destId="{2BE36DDF-2CD1-4A34-9C7E-DB17660C58A3}" srcOrd="0" destOrd="0" presId="urn:microsoft.com/office/officeart/2005/8/layout/vProcess5"/>
    <dgm:cxn modelId="{3F2A6D4F-8E2B-45B8-BC42-DC0252B0AF18}" srcId="{475D51EA-98F0-4DBB-AD8D-0CAA04204B5E}" destId="{BB779288-1054-4ACC-9EB4-35381C5BC062}" srcOrd="1" destOrd="0" parTransId="{BB8C2244-46AC-45C4-81BA-287E3D5DADF9}" sibTransId="{523F74DB-7D05-450B-949E-E6C8628B6F34}"/>
    <dgm:cxn modelId="{D9BC0656-3F7F-4D22-A074-63C3F54625FF}" type="presOf" srcId="{523F74DB-7D05-450B-949E-E6C8628B6F34}" destId="{6CE0CE06-FF9C-4576-A492-85E1CB93E41C}" srcOrd="0" destOrd="0" presId="urn:microsoft.com/office/officeart/2005/8/layout/vProcess5"/>
    <dgm:cxn modelId="{90CEF18C-A4F2-4321-B2CA-530A9A170664}" srcId="{475D51EA-98F0-4DBB-AD8D-0CAA04204B5E}" destId="{60E101B4-C85C-4609-B6CA-B3EF9A4F8140}" srcOrd="3" destOrd="0" parTransId="{D0741D82-4227-440A-A2B4-84A3ADAC3FC5}" sibTransId="{0E7A4124-BDC1-41C4-AA3E-7FED7EF92320}"/>
    <dgm:cxn modelId="{4E6CF8A5-CB21-4715-A4EF-3BBCA9DF93DA}" type="presOf" srcId="{475D51EA-98F0-4DBB-AD8D-0CAA04204B5E}" destId="{B16EFA45-7C61-4392-A09A-09C0F2A13F4C}" srcOrd="0" destOrd="0" presId="urn:microsoft.com/office/officeart/2005/8/layout/vProcess5"/>
    <dgm:cxn modelId="{057950B7-6964-4F36-B442-1360451CBC21}" type="presOf" srcId="{BB779288-1054-4ACC-9EB4-35381C5BC062}" destId="{30D9F2C4-C884-46E7-8024-028DD26CCB22}" srcOrd="1" destOrd="0" presId="urn:microsoft.com/office/officeart/2005/8/layout/vProcess5"/>
    <dgm:cxn modelId="{C8AADAB9-87A5-4730-BB4F-A067D71C61AB}" srcId="{475D51EA-98F0-4DBB-AD8D-0CAA04204B5E}" destId="{B7DF9392-D5D5-4E7B-91A8-2C0D50E60861}" srcOrd="0" destOrd="0" parTransId="{AD644518-01BD-49AE-A1D0-FF9D796E283B}" sibTransId="{5E611079-0C5D-4E97-A1F9-15BE617ABE05}"/>
    <dgm:cxn modelId="{28F345C7-48DC-49D9-8A79-34CBA941301E}" type="presOf" srcId="{5E501E66-28A5-4ED4-B8F3-37E977925A98}" destId="{882B5C4D-C9AF-4D3A-83FA-612BDB8EF642}" srcOrd="1" destOrd="0" presId="urn:microsoft.com/office/officeart/2005/8/layout/vProcess5"/>
    <dgm:cxn modelId="{909342DF-03A9-4B04-A80B-4A55CEEDCFB1}" type="presOf" srcId="{5E611079-0C5D-4E97-A1F9-15BE617ABE05}" destId="{1F92637D-0707-4FF4-9EAA-7C8CA804F486}" srcOrd="0" destOrd="0" presId="urn:microsoft.com/office/officeart/2005/8/layout/vProcess5"/>
    <dgm:cxn modelId="{CD2ECA85-8A80-4D82-B5FD-9AE668190D27}" type="presParOf" srcId="{B16EFA45-7C61-4392-A09A-09C0F2A13F4C}" destId="{55D99D75-CBA4-4299-AF86-03817194D430}" srcOrd="0" destOrd="0" presId="urn:microsoft.com/office/officeart/2005/8/layout/vProcess5"/>
    <dgm:cxn modelId="{7FC4E1AB-A2F5-42C6-8BA3-5249E8F6CED3}" type="presParOf" srcId="{B16EFA45-7C61-4392-A09A-09C0F2A13F4C}" destId="{E20A5D72-23C4-4FD5-A8A0-DFBEC7398E28}" srcOrd="1" destOrd="0" presId="urn:microsoft.com/office/officeart/2005/8/layout/vProcess5"/>
    <dgm:cxn modelId="{B4B3175F-4134-46DA-B82F-4E900166B6B4}" type="presParOf" srcId="{B16EFA45-7C61-4392-A09A-09C0F2A13F4C}" destId="{76AC9548-D960-460B-AEB8-3B02BD8674E1}" srcOrd="2" destOrd="0" presId="urn:microsoft.com/office/officeart/2005/8/layout/vProcess5"/>
    <dgm:cxn modelId="{0104410C-9776-40C0-B788-17F46E0696AA}" type="presParOf" srcId="{B16EFA45-7C61-4392-A09A-09C0F2A13F4C}" destId="{2BE36DDF-2CD1-4A34-9C7E-DB17660C58A3}" srcOrd="3" destOrd="0" presId="urn:microsoft.com/office/officeart/2005/8/layout/vProcess5"/>
    <dgm:cxn modelId="{2BE09D96-3C28-45C3-A3FE-C00039B3D0C8}" type="presParOf" srcId="{B16EFA45-7C61-4392-A09A-09C0F2A13F4C}" destId="{9D15CA0B-7510-4CC3-82D7-27965B99BBA2}" srcOrd="4" destOrd="0" presId="urn:microsoft.com/office/officeart/2005/8/layout/vProcess5"/>
    <dgm:cxn modelId="{1382B4BF-1C1E-4429-94CA-FB71AE21A20D}" type="presParOf" srcId="{B16EFA45-7C61-4392-A09A-09C0F2A13F4C}" destId="{1F92637D-0707-4FF4-9EAA-7C8CA804F486}" srcOrd="5" destOrd="0" presId="urn:microsoft.com/office/officeart/2005/8/layout/vProcess5"/>
    <dgm:cxn modelId="{83136B1F-3A8C-49CC-AD8E-C4EE13FF4FF8}" type="presParOf" srcId="{B16EFA45-7C61-4392-A09A-09C0F2A13F4C}" destId="{6CE0CE06-FF9C-4576-A492-85E1CB93E41C}" srcOrd="6" destOrd="0" presId="urn:microsoft.com/office/officeart/2005/8/layout/vProcess5"/>
    <dgm:cxn modelId="{FB242B58-ABCB-4FFA-B8BE-1F4FF5034E25}" type="presParOf" srcId="{B16EFA45-7C61-4392-A09A-09C0F2A13F4C}" destId="{BB84100F-2CEB-4976-BD91-B8CCABDC56A6}" srcOrd="7" destOrd="0" presId="urn:microsoft.com/office/officeart/2005/8/layout/vProcess5"/>
    <dgm:cxn modelId="{E64746B2-114D-45D3-8381-4FBF15237D3B}" type="presParOf" srcId="{B16EFA45-7C61-4392-A09A-09C0F2A13F4C}" destId="{53750011-3A22-4B45-BEF7-B44BF56EF1C7}" srcOrd="8" destOrd="0" presId="urn:microsoft.com/office/officeart/2005/8/layout/vProcess5"/>
    <dgm:cxn modelId="{3A9072E9-BAE4-4FCD-A216-0AAED7D9E7B8}" type="presParOf" srcId="{B16EFA45-7C61-4392-A09A-09C0F2A13F4C}" destId="{30D9F2C4-C884-46E7-8024-028DD26CCB22}" srcOrd="9" destOrd="0" presId="urn:microsoft.com/office/officeart/2005/8/layout/vProcess5"/>
    <dgm:cxn modelId="{5070B0BA-115E-4A75-858F-6D84F7B9B910}" type="presParOf" srcId="{B16EFA45-7C61-4392-A09A-09C0F2A13F4C}" destId="{882B5C4D-C9AF-4D3A-83FA-612BDB8EF642}" srcOrd="10" destOrd="0" presId="urn:microsoft.com/office/officeart/2005/8/layout/vProcess5"/>
    <dgm:cxn modelId="{8F1C2AFC-0809-475D-93EF-98C1130F2548}" type="presParOf" srcId="{B16EFA45-7C61-4392-A09A-09C0F2A13F4C}" destId="{FB51FA7A-92F8-4023-8E20-DD375E0905AE}"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032DF0-A326-430C-89BD-34FDAF9CFDFB}"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584F3037-F23A-407B-8880-D3B1C4020A05}">
      <dgm:prSet/>
      <dgm:spPr/>
      <dgm:t>
        <a:bodyPr/>
        <a:lstStyle/>
        <a:p>
          <a:r>
            <a:rPr lang="en-US" baseline="0"/>
            <a:t>Anggaran Statis (</a:t>
          </a:r>
          <a:r>
            <a:rPr lang="en-US" i="1" baseline="0"/>
            <a:t>Statis Budget</a:t>
          </a:r>
          <a:r>
            <a:rPr lang="en-US" baseline="0"/>
            <a:t>) : anggaran yang dibuat berdasarkan tingkat aktivitas yang ditentukan.</a:t>
          </a:r>
          <a:endParaRPr lang="en-US"/>
        </a:p>
      </dgm:t>
    </dgm:pt>
    <dgm:pt modelId="{007B2F30-7C5B-49CD-8359-DEF4E52C18A0}" type="parTrans" cxnId="{0F14B654-4480-407A-8E9F-366DB3C6D394}">
      <dgm:prSet/>
      <dgm:spPr/>
      <dgm:t>
        <a:bodyPr/>
        <a:lstStyle/>
        <a:p>
          <a:endParaRPr lang="en-US"/>
        </a:p>
      </dgm:t>
    </dgm:pt>
    <dgm:pt modelId="{32F00F8E-E953-432E-9C72-F95C16A697BF}" type="sibTrans" cxnId="{0F14B654-4480-407A-8E9F-366DB3C6D394}">
      <dgm:prSet/>
      <dgm:spPr/>
      <dgm:t>
        <a:bodyPr/>
        <a:lstStyle/>
        <a:p>
          <a:endParaRPr lang="en-US"/>
        </a:p>
      </dgm:t>
    </dgm:pt>
    <dgm:pt modelId="{D3748E91-5BE6-480A-B61F-1C9F5BA6086B}">
      <dgm:prSet/>
      <dgm:spPr/>
      <dgm:t>
        <a:bodyPr/>
        <a:lstStyle/>
        <a:p>
          <a:r>
            <a:rPr lang="en-US" baseline="0"/>
            <a:t>Anggaran Fleksibel: anggaran yang menjadikan perusahaan memiliki kemampuan untuk menghitung biaya yang diharapkan selama rentang aktivitas.</a:t>
          </a:r>
          <a:endParaRPr lang="en-US"/>
        </a:p>
      </dgm:t>
    </dgm:pt>
    <dgm:pt modelId="{C344CDA4-D2D3-439D-9F6D-944D1C1A8A23}" type="parTrans" cxnId="{964FC14F-F66C-4243-9024-EC395B51AFA2}">
      <dgm:prSet/>
      <dgm:spPr/>
      <dgm:t>
        <a:bodyPr/>
        <a:lstStyle/>
        <a:p>
          <a:endParaRPr lang="en-US"/>
        </a:p>
      </dgm:t>
    </dgm:pt>
    <dgm:pt modelId="{F7417FB6-DFA8-4317-BA4A-308CF34AE137}" type="sibTrans" cxnId="{964FC14F-F66C-4243-9024-EC395B51AFA2}">
      <dgm:prSet/>
      <dgm:spPr/>
      <dgm:t>
        <a:bodyPr/>
        <a:lstStyle/>
        <a:p>
          <a:endParaRPr lang="en-US"/>
        </a:p>
      </dgm:t>
    </dgm:pt>
    <dgm:pt modelId="{75B0CD36-EFF8-4ED5-8C5D-CBD7A8CAD5EE}" type="pres">
      <dgm:prSet presAssocID="{B0032DF0-A326-430C-89BD-34FDAF9CFDFB}" presName="hierChild1" presStyleCnt="0">
        <dgm:presLayoutVars>
          <dgm:chPref val="1"/>
          <dgm:dir/>
          <dgm:animOne val="branch"/>
          <dgm:animLvl val="lvl"/>
          <dgm:resizeHandles/>
        </dgm:presLayoutVars>
      </dgm:prSet>
      <dgm:spPr/>
    </dgm:pt>
    <dgm:pt modelId="{2EC6B52C-F343-4BC1-A566-5ED37923CB22}" type="pres">
      <dgm:prSet presAssocID="{584F3037-F23A-407B-8880-D3B1C4020A05}" presName="hierRoot1" presStyleCnt="0"/>
      <dgm:spPr/>
    </dgm:pt>
    <dgm:pt modelId="{A7328AC2-D2DA-4287-8DE8-05C04E5AB090}" type="pres">
      <dgm:prSet presAssocID="{584F3037-F23A-407B-8880-D3B1C4020A05}" presName="composite" presStyleCnt="0"/>
      <dgm:spPr/>
    </dgm:pt>
    <dgm:pt modelId="{64D9CC31-CEB6-48D8-867D-ADB7895A163F}" type="pres">
      <dgm:prSet presAssocID="{584F3037-F23A-407B-8880-D3B1C4020A05}" presName="background" presStyleLbl="node0" presStyleIdx="0" presStyleCnt="2"/>
      <dgm:spPr/>
    </dgm:pt>
    <dgm:pt modelId="{D7AE41F9-484A-480D-ACBA-8267F59D8BDE}" type="pres">
      <dgm:prSet presAssocID="{584F3037-F23A-407B-8880-D3B1C4020A05}" presName="text" presStyleLbl="fgAcc0" presStyleIdx="0" presStyleCnt="2">
        <dgm:presLayoutVars>
          <dgm:chPref val="3"/>
        </dgm:presLayoutVars>
      </dgm:prSet>
      <dgm:spPr/>
    </dgm:pt>
    <dgm:pt modelId="{5BEBC497-DC80-4C12-9880-8E99641DEA0D}" type="pres">
      <dgm:prSet presAssocID="{584F3037-F23A-407B-8880-D3B1C4020A05}" presName="hierChild2" presStyleCnt="0"/>
      <dgm:spPr/>
    </dgm:pt>
    <dgm:pt modelId="{AB597A43-78EF-44E6-B6B4-AF2589B0AA47}" type="pres">
      <dgm:prSet presAssocID="{D3748E91-5BE6-480A-B61F-1C9F5BA6086B}" presName="hierRoot1" presStyleCnt="0"/>
      <dgm:spPr/>
    </dgm:pt>
    <dgm:pt modelId="{0DD858B3-FEBB-471F-97BA-99B8D382F850}" type="pres">
      <dgm:prSet presAssocID="{D3748E91-5BE6-480A-B61F-1C9F5BA6086B}" presName="composite" presStyleCnt="0"/>
      <dgm:spPr/>
    </dgm:pt>
    <dgm:pt modelId="{AA6B021F-CF77-4E2D-BB1C-A08E01DE45B7}" type="pres">
      <dgm:prSet presAssocID="{D3748E91-5BE6-480A-B61F-1C9F5BA6086B}" presName="background" presStyleLbl="node0" presStyleIdx="1" presStyleCnt="2"/>
      <dgm:spPr/>
    </dgm:pt>
    <dgm:pt modelId="{11213F13-BAB6-4210-B1D3-1DC57785B90C}" type="pres">
      <dgm:prSet presAssocID="{D3748E91-5BE6-480A-B61F-1C9F5BA6086B}" presName="text" presStyleLbl="fgAcc0" presStyleIdx="1" presStyleCnt="2">
        <dgm:presLayoutVars>
          <dgm:chPref val="3"/>
        </dgm:presLayoutVars>
      </dgm:prSet>
      <dgm:spPr/>
    </dgm:pt>
    <dgm:pt modelId="{E1B05F03-BCD5-4EB4-96AD-6AFDE5E76CC4}" type="pres">
      <dgm:prSet presAssocID="{D3748E91-5BE6-480A-B61F-1C9F5BA6086B}" presName="hierChild2" presStyleCnt="0"/>
      <dgm:spPr/>
    </dgm:pt>
  </dgm:ptLst>
  <dgm:cxnLst>
    <dgm:cxn modelId="{35AD920D-1BF5-485A-B8B3-4EFE6D226156}" type="presOf" srcId="{584F3037-F23A-407B-8880-D3B1C4020A05}" destId="{D7AE41F9-484A-480D-ACBA-8267F59D8BDE}" srcOrd="0" destOrd="0" presId="urn:microsoft.com/office/officeart/2005/8/layout/hierarchy1"/>
    <dgm:cxn modelId="{964FC14F-F66C-4243-9024-EC395B51AFA2}" srcId="{B0032DF0-A326-430C-89BD-34FDAF9CFDFB}" destId="{D3748E91-5BE6-480A-B61F-1C9F5BA6086B}" srcOrd="1" destOrd="0" parTransId="{C344CDA4-D2D3-439D-9F6D-944D1C1A8A23}" sibTransId="{F7417FB6-DFA8-4317-BA4A-308CF34AE137}"/>
    <dgm:cxn modelId="{0F14B654-4480-407A-8E9F-366DB3C6D394}" srcId="{B0032DF0-A326-430C-89BD-34FDAF9CFDFB}" destId="{584F3037-F23A-407B-8880-D3B1C4020A05}" srcOrd="0" destOrd="0" parTransId="{007B2F30-7C5B-49CD-8359-DEF4E52C18A0}" sibTransId="{32F00F8E-E953-432E-9C72-F95C16A697BF}"/>
    <dgm:cxn modelId="{ADF208AA-4C17-4C86-AD46-D21F4D1B52C0}" type="presOf" srcId="{D3748E91-5BE6-480A-B61F-1C9F5BA6086B}" destId="{11213F13-BAB6-4210-B1D3-1DC57785B90C}" srcOrd="0" destOrd="0" presId="urn:microsoft.com/office/officeart/2005/8/layout/hierarchy1"/>
    <dgm:cxn modelId="{CEDC97AE-17F9-4E0A-B317-952F93BD6A16}" type="presOf" srcId="{B0032DF0-A326-430C-89BD-34FDAF9CFDFB}" destId="{75B0CD36-EFF8-4ED5-8C5D-CBD7A8CAD5EE}" srcOrd="0" destOrd="0" presId="urn:microsoft.com/office/officeart/2005/8/layout/hierarchy1"/>
    <dgm:cxn modelId="{D3AF3834-E653-48EE-B492-90F50A1D6450}" type="presParOf" srcId="{75B0CD36-EFF8-4ED5-8C5D-CBD7A8CAD5EE}" destId="{2EC6B52C-F343-4BC1-A566-5ED37923CB22}" srcOrd="0" destOrd="0" presId="urn:microsoft.com/office/officeart/2005/8/layout/hierarchy1"/>
    <dgm:cxn modelId="{02E5ABB9-F071-498F-A8B1-7B8CFFE2670B}" type="presParOf" srcId="{2EC6B52C-F343-4BC1-A566-5ED37923CB22}" destId="{A7328AC2-D2DA-4287-8DE8-05C04E5AB090}" srcOrd="0" destOrd="0" presId="urn:microsoft.com/office/officeart/2005/8/layout/hierarchy1"/>
    <dgm:cxn modelId="{77FED630-6759-4D40-B6C0-DBC0FD4C5CFC}" type="presParOf" srcId="{A7328AC2-D2DA-4287-8DE8-05C04E5AB090}" destId="{64D9CC31-CEB6-48D8-867D-ADB7895A163F}" srcOrd="0" destOrd="0" presId="urn:microsoft.com/office/officeart/2005/8/layout/hierarchy1"/>
    <dgm:cxn modelId="{AE4F1EDD-F2AF-4AFF-8829-267246814C50}" type="presParOf" srcId="{A7328AC2-D2DA-4287-8DE8-05C04E5AB090}" destId="{D7AE41F9-484A-480D-ACBA-8267F59D8BDE}" srcOrd="1" destOrd="0" presId="urn:microsoft.com/office/officeart/2005/8/layout/hierarchy1"/>
    <dgm:cxn modelId="{CE7EABDF-FA51-42C3-AB28-38C07213A3FE}" type="presParOf" srcId="{2EC6B52C-F343-4BC1-A566-5ED37923CB22}" destId="{5BEBC497-DC80-4C12-9880-8E99641DEA0D}" srcOrd="1" destOrd="0" presId="urn:microsoft.com/office/officeart/2005/8/layout/hierarchy1"/>
    <dgm:cxn modelId="{B78B1671-C4C6-4923-9952-12107345F2E8}" type="presParOf" srcId="{75B0CD36-EFF8-4ED5-8C5D-CBD7A8CAD5EE}" destId="{AB597A43-78EF-44E6-B6B4-AF2589B0AA47}" srcOrd="1" destOrd="0" presId="urn:microsoft.com/office/officeart/2005/8/layout/hierarchy1"/>
    <dgm:cxn modelId="{BB2A15DE-3273-41A3-86FC-EA1624226242}" type="presParOf" srcId="{AB597A43-78EF-44E6-B6B4-AF2589B0AA47}" destId="{0DD858B3-FEBB-471F-97BA-99B8D382F850}" srcOrd="0" destOrd="0" presId="urn:microsoft.com/office/officeart/2005/8/layout/hierarchy1"/>
    <dgm:cxn modelId="{F623AB1B-57E2-4385-8395-769F103E1B9B}" type="presParOf" srcId="{0DD858B3-FEBB-471F-97BA-99B8D382F850}" destId="{AA6B021F-CF77-4E2D-BB1C-A08E01DE45B7}" srcOrd="0" destOrd="0" presId="urn:microsoft.com/office/officeart/2005/8/layout/hierarchy1"/>
    <dgm:cxn modelId="{4ECF4283-64C1-487D-8315-26BB92D3369C}" type="presParOf" srcId="{0DD858B3-FEBB-471F-97BA-99B8D382F850}" destId="{11213F13-BAB6-4210-B1D3-1DC57785B90C}" srcOrd="1" destOrd="0" presId="urn:microsoft.com/office/officeart/2005/8/layout/hierarchy1"/>
    <dgm:cxn modelId="{80C3F8D6-910D-4097-80BB-0BCFD124B45E}" type="presParOf" srcId="{AB597A43-78EF-44E6-B6B4-AF2589B0AA47}" destId="{E1B05F03-BCD5-4EB4-96AD-6AFDE5E76CC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AC3AF9-D7A9-46E2-B2D2-330A69D08F70}"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CA759302-4FCE-48FC-B354-A1D9F06B4739}">
      <dgm:prSet/>
      <dgm:spPr/>
      <dgm:t>
        <a:bodyPr/>
        <a:lstStyle/>
        <a:p>
          <a:r>
            <a:rPr lang="en-US" baseline="0"/>
            <a:t>Keselarasan tujuan (</a:t>
          </a:r>
          <a:r>
            <a:rPr lang="en-US" i="1" baseline="0"/>
            <a:t>goal congruence): </a:t>
          </a:r>
          <a:r>
            <a:rPr lang="en-US" baseline="0"/>
            <a:t>kesesuaian tujuan manajer dan tujuan organisasi.</a:t>
          </a:r>
          <a:endParaRPr lang="en-US"/>
        </a:p>
      </dgm:t>
    </dgm:pt>
    <dgm:pt modelId="{D805920D-0C83-409B-8EAB-D88F2F9C71B9}" type="parTrans" cxnId="{0D5457E8-9F28-4E45-8D93-B839D69C7AB7}">
      <dgm:prSet/>
      <dgm:spPr/>
      <dgm:t>
        <a:bodyPr/>
        <a:lstStyle/>
        <a:p>
          <a:endParaRPr lang="en-US"/>
        </a:p>
      </dgm:t>
    </dgm:pt>
    <dgm:pt modelId="{85D11828-77E8-4F06-AF2B-BDD618E77DDE}" type="sibTrans" cxnId="{0D5457E8-9F28-4E45-8D93-B839D69C7AB7}">
      <dgm:prSet/>
      <dgm:spPr/>
      <dgm:t>
        <a:bodyPr/>
        <a:lstStyle/>
        <a:p>
          <a:endParaRPr lang="en-US"/>
        </a:p>
      </dgm:t>
    </dgm:pt>
    <dgm:pt modelId="{0D59C2CB-7DE9-4F55-8E25-8CFACFE10C19}">
      <dgm:prSet/>
      <dgm:spPr/>
      <dgm:t>
        <a:bodyPr/>
        <a:lstStyle/>
        <a:p>
          <a:r>
            <a:rPr lang="en-US" baseline="0"/>
            <a:t>Perilaku disfungsional (</a:t>
          </a:r>
          <a:r>
            <a:rPr lang="en-US" i="1" baseline="0"/>
            <a:t>dysfunctional behavior): </a:t>
          </a:r>
          <a:r>
            <a:rPr lang="en-US" baseline="0"/>
            <a:t>perilaku individu yang memiliki konflik dasar dengan tujuan organisasi.</a:t>
          </a:r>
          <a:endParaRPr lang="en-US"/>
        </a:p>
      </dgm:t>
    </dgm:pt>
    <dgm:pt modelId="{D2AB5430-91B8-4359-B33F-0E9C5EDB38FB}" type="parTrans" cxnId="{8C9C7AD3-7AA1-48D4-8B90-47B7CBFAA591}">
      <dgm:prSet/>
      <dgm:spPr/>
      <dgm:t>
        <a:bodyPr/>
        <a:lstStyle/>
        <a:p>
          <a:endParaRPr lang="en-US"/>
        </a:p>
      </dgm:t>
    </dgm:pt>
    <dgm:pt modelId="{28901A7D-238A-4F84-BAB3-5027B5ADF3AA}" type="sibTrans" cxnId="{8C9C7AD3-7AA1-48D4-8B90-47B7CBFAA591}">
      <dgm:prSet/>
      <dgm:spPr/>
      <dgm:t>
        <a:bodyPr/>
        <a:lstStyle/>
        <a:p>
          <a:endParaRPr lang="en-US"/>
        </a:p>
      </dgm:t>
    </dgm:pt>
    <dgm:pt modelId="{EA93BBAD-E8EA-441C-B85E-7D925FDE994B}">
      <dgm:prSet/>
      <dgm:spPr/>
      <dgm:t>
        <a:bodyPr/>
        <a:lstStyle/>
        <a:p>
          <a:r>
            <a:rPr lang="en-US" baseline="0"/>
            <a:t>Slack anggaran (</a:t>
          </a:r>
          <a:r>
            <a:rPr lang="en-US" i="1" baseline="0"/>
            <a:t>padding the budget</a:t>
          </a:r>
          <a:r>
            <a:rPr lang="en-US" baseline="0"/>
            <a:t>) timbul bila manajer sengaja menetapkan terlalu rendah pendapatan atau menetapkan terlalu besar biaya.</a:t>
          </a:r>
          <a:endParaRPr lang="en-US"/>
        </a:p>
      </dgm:t>
    </dgm:pt>
    <dgm:pt modelId="{0CE31D16-B368-46B6-9B3C-622E86A124EF}" type="parTrans" cxnId="{8BA77DA8-2000-4E18-9C71-088910179597}">
      <dgm:prSet/>
      <dgm:spPr/>
      <dgm:t>
        <a:bodyPr/>
        <a:lstStyle/>
        <a:p>
          <a:endParaRPr lang="en-US"/>
        </a:p>
      </dgm:t>
    </dgm:pt>
    <dgm:pt modelId="{FB8F7924-E4DE-4483-BF38-2948BA0D14E2}" type="sibTrans" cxnId="{8BA77DA8-2000-4E18-9C71-088910179597}">
      <dgm:prSet/>
      <dgm:spPr/>
      <dgm:t>
        <a:bodyPr/>
        <a:lstStyle/>
        <a:p>
          <a:endParaRPr lang="en-US"/>
        </a:p>
      </dgm:t>
    </dgm:pt>
    <dgm:pt modelId="{ACA975CB-135F-4873-87F8-38C16CE482E5}">
      <dgm:prSet/>
      <dgm:spPr/>
      <dgm:t>
        <a:bodyPr/>
        <a:lstStyle/>
        <a:p>
          <a:r>
            <a:rPr lang="en-US" baseline="0"/>
            <a:t>Partisipasi semu (</a:t>
          </a:r>
          <a:r>
            <a:rPr lang="en-US" i="1" baseline="0"/>
            <a:t>pseudoparticipation): </a:t>
          </a:r>
          <a:r>
            <a:rPr lang="en-US" baseline="0"/>
            <a:t>manajemen puncak hanya secara formal menerima anggaran dari manajer bawahan, dan tidak mempelajari masukan yang diberikan. Dengan demikian manfaat perilaku yang diharapkan dari partisipasi tidak akan terwujud</a:t>
          </a:r>
          <a:endParaRPr lang="en-US"/>
        </a:p>
      </dgm:t>
    </dgm:pt>
    <dgm:pt modelId="{839FE137-7056-4003-8B2C-AA0A8455D775}" type="parTrans" cxnId="{338DAF6F-4BB7-4A00-B7B7-3C839469FD76}">
      <dgm:prSet/>
      <dgm:spPr/>
      <dgm:t>
        <a:bodyPr/>
        <a:lstStyle/>
        <a:p>
          <a:endParaRPr lang="en-US"/>
        </a:p>
      </dgm:t>
    </dgm:pt>
    <dgm:pt modelId="{411459B9-2FF2-4EC8-AC11-40E1CC352808}" type="sibTrans" cxnId="{338DAF6F-4BB7-4A00-B7B7-3C839469FD76}">
      <dgm:prSet/>
      <dgm:spPr/>
      <dgm:t>
        <a:bodyPr/>
        <a:lstStyle/>
        <a:p>
          <a:endParaRPr lang="en-US"/>
        </a:p>
      </dgm:t>
    </dgm:pt>
    <dgm:pt modelId="{C4085034-7A9E-40DE-B383-194631E23539}" type="pres">
      <dgm:prSet presAssocID="{82AC3AF9-D7A9-46E2-B2D2-330A69D08F70}" presName="vert0" presStyleCnt="0">
        <dgm:presLayoutVars>
          <dgm:dir/>
          <dgm:animOne val="branch"/>
          <dgm:animLvl val="lvl"/>
        </dgm:presLayoutVars>
      </dgm:prSet>
      <dgm:spPr/>
    </dgm:pt>
    <dgm:pt modelId="{FA681F4A-FFAF-4C0F-B026-78247514EDFB}" type="pres">
      <dgm:prSet presAssocID="{CA759302-4FCE-48FC-B354-A1D9F06B4739}" presName="thickLine" presStyleLbl="alignNode1" presStyleIdx="0" presStyleCnt="4"/>
      <dgm:spPr/>
    </dgm:pt>
    <dgm:pt modelId="{FF92F734-1E0D-4031-8AF9-4B45934291C7}" type="pres">
      <dgm:prSet presAssocID="{CA759302-4FCE-48FC-B354-A1D9F06B4739}" presName="horz1" presStyleCnt="0"/>
      <dgm:spPr/>
    </dgm:pt>
    <dgm:pt modelId="{B30CC648-3774-43FE-A9EC-61A3F6D3CD33}" type="pres">
      <dgm:prSet presAssocID="{CA759302-4FCE-48FC-B354-A1D9F06B4739}" presName="tx1" presStyleLbl="revTx" presStyleIdx="0" presStyleCnt="4"/>
      <dgm:spPr/>
    </dgm:pt>
    <dgm:pt modelId="{0022AD2E-C641-47E8-A656-3180E0B4095D}" type="pres">
      <dgm:prSet presAssocID="{CA759302-4FCE-48FC-B354-A1D9F06B4739}" presName="vert1" presStyleCnt="0"/>
      <dgm:spPr/>
    </dgm:pt>
    <dgm:pt modelId="{2B278576-F0F3-48B6-8717-CF99DD181983}" type="pres">
      <dgm:prSet presAssocID="{0D59C2CB-7DE9-4F55-8E25-8CFACFE10C19}" presName="thickLine" presStyleLbl="alignNode1" presStyleIdx="1" presStyleCnt="4"/>
      <dgm:spPr/>
    </dgm:pt>
    <dgm:pt modelId="{841F8C6F-AAAA-4B23-8B34-D1EE14B5899E}" type="pres">
      <dgm:prSet presAssocID="{0D59C2CB-7DE9-4F55-8E25-8CFACFE10C19}" presName="horz1" presStyleCnt="0"/>
      <dgm:spPr/>
    </dgm:pt>
    <dgm:pt modelId="{CB16D74B-B5DB-45A8-A7FC-429D65FBC35D}" type="pres">
      <dgm:prSet presAssocID="{0D59C2CB-7DE9-4F55-8E25-8CFACFE10C19}" presName="tx1" presStyleLbl="revTx" presStyleIdx="1" presStyleCnt="4"/>
      <dgm:spPr/>
    </dgm:pt>
    <dgm:pt modelId="{FAA627BD-F324-43EF-AF31-4C77F59A5AF6}" type="pres">
      <dgm:prSet presAssocID="{0D59C2CB-7DE9-4F55-8E25-8CFACFE10C19}" presName="vert1" presStyleCnt="0"/>
      <dgm:spPr/>
    </dgm:pt>
    <dgm:pt modelId="{9A8B2ADA-FF89-4953-B39B-B08EC3A7D6C9}" type="pres">
      <dgm:prSet presAssocID="{EA93BBAD-E8EA-441C-B85E-7D925FDE994B}" presName="thickLine" presStyleLbl="alignNode1" presStyleIdx="2" presStyleCnt="4"/>
      <dgm:spPr/>
    </dgm:pt>
    <dgm:pt modelId="{7090D58F-7F59-422B-9084-496B1C487D73}" type="pres">
      <dgm:prSet presAssocID="{EA93BBAD-E8EA-441C-B85E-7D925FDE994B}" presName="horz1" presStyleCnt="0"/>
      <dgm:spPr/>
    </dgm:pt>
    <dgm:pt modelId="{0A22DE8B-8A0D-40F3-BF62-CEB5DC2A8369}" type="pres">
      <dgm:prSet presAssocID="{EA93BBAD-E8EA-441C-B85E-7D925FDE994B}" presName="tx1" presStyleLbl="revTx" presStyleIdx="2" presStyleCnt="4"/>
      <dgm:spPr/>
    </dgm:pt>
    <dgm:pt modelId="{F7775E25-9377-4121-8EE1-1A4BC8EAD3B6}" type="pres">
      <dgm:prSet presAssocID="{EA93BBAD-E8EA-441C-B85E-7D925FDE994B}" presName="vert1" presStyleCnt="0"/>
      <dgm:spPr/>
    </dgm:pt>
    <dgm:pt modelId="{D45E1949-974A-479A-BDF2-4476A1257293}" type="pres">
      <dgm:prSet presAssocID="{ACA975CB-135F-4873-87F8-38C16CE482E5}" presName="thickLine" presStyleLbl="alignNode1" presStyleIdx="3" presStyleCnt="4"/>
      <dgm:spPr/>
    </dgm:pt>
    <dgm:pt modelId="{C8E80383-E561-4AA1-9FEF-DA2044806238}" type="pres">
      <dgm:prSet presAssocID="{ACA975CB-135F-4873-87F8-38C16CE482E5}" presName="horz1" presStyleCnt="0"/>
      <dgm:spPr/>
    </dgm:pt>
    <dgm:pt modelId="{5CC59361-D2D4-4717-993A-AC0EF44113B6}" type="pres">
      <dgm:prSet presAssocID="{ACA975CB-135F-4873-87F8-38C16CE482E5}" presName="tx1" presStyleLbl="revTx" presStyleIdx="3" presStyleCnt="4"/>
      <dgm:spPr/>
    </dgm:pt>
    <dgm:pt modelId="{FB46652A-CA8F-42E9-953F-57523B90B149}" type="pres">
      <dgm:prSet presAssocID="{ACA975CB-135F-4873-87F8-38C16CE482E5}" presName="vert1" presStyleCnt="0"/>
      <dgm:spPr/>
    </dgm:pt>
  </dgm:ptLst>
  <dgm:cxnLst>
    <dgm:cxn modelId="{57708449-7646-45CF-8873-5A1F23FBB0A3}" type="presOf" srcId="{CA759302-4FCE-48FC-B354-A1D9F06B4739}" destId="{B30CC648-3774-43FE-A9EC-61A3F6D3CD33}" srcOrd="0" destOrd="0" presId="urn:microsoft.com/office/officeart/2008/layout/LinedList"/>
    <dgm:cxn modelId="{338DAF6F-4BB7-4A00-B7B7-3C839469FD76}" srcId="{82AC3AF9-D7A9-46E2-B2D2-330A69D08F70}" destId="{ACA975CB-135F-4873-87F8-38C16CE482E5}" srcOrd="3" destOrd="0" parTransId="{839FE137-7056-4003-8B2C-AA0A8455D775}" sibTransId="{411459B9-2FF2-4EC8-AC11-40E1CC352808}"/>
    <dgm:cxn modelId="{A7BDA27C-E0A9-4D3C-A435-DE2858768D58}" type="presOf" srcId="{0D59C2CB-7DE9-4F55-8E25-8CFACFE10C19}" destId="{CB16D74B-B5DB-45A8-A7FC-429D65FBC35D}" srcOrd="0" destOrd="0" presId="urn:microsoft.com/office/officeart/2008/layout/LinedList"/>
    <dgm:cxn modelId="{C451BE8B-1F52-4BB9-89F6-5AF4011A2E49}" type="presOf" srcId="{EA93BBAD-E8EA-441C-B85E-7D925FDE994B}" destId="{0A22DE8B-8A0D-40F3-BF62-CEB5DC2A8369}" srcOrd="0" destOrd="0" presId="urn:microsoft.com/office/officeart/2008/layout/LinedList"/>
    <dgm:cxn modelId="{9EFE669B-241F-4F3E-A2CA-8694EFB777F3}" type="presOf" srcId="{ACA975CB-135F-4873-87F8-38C16CE482E5}" destId="{5CC59361-D2D4-4717-993A-AC0EF44113B6}" srcOrd="0" destOrd="0" presId="urn:microsoft.com/office/officeart/2008/layout/LinedList"/>
    <dgm:cxn modelId="{8BA77DA8-2000-4E18-9C71-088910179597}" srcId="{82AC3AF9-D7A9-46E2-B2D2-330A69D08F70}" destId="{EA93BBAD-E8EA-441C-B85E-7D925FDE994B}" srcOrd="2" destOrd="0" parTransId="{0CE31D16-B368-46B6-9B3C-622E86A124EF}" sibTransId="{FB8F7924-E4DE-4483-BF38-2948BA0D14E2}"/>
    <dgm:cxn modelId="{8C9C7AD3-7AA1-48D4-8B90-47B7CBFAA591}" srcId="{82AC3AF9-D7A9-46E2-B2D2-330A69D08F70}" destId="{0D59C2CB-7DE9-4F55-8E25-8CFACFE10C19}" srcOrd="1" destOrd="0" parTransId="{D2AB5430-91B8-4359-B33F-0E9C5EDB38FB}" sibTransId="{28901A7D-238A-4F84-BAB3-5027B5ADF3AA}"/>
    <dgm:cxn modelId="{2323CBD6-9963-4F0E-A055-C66197C87126}" type="presOf" srcId="{82AC3AF9-D7A9-46E2-B2D2-330A69D08F70}" destId="{C4085034-7A9E-40DE-B383-194631E23539}" srcOrd="0" destOrd="0" presId="urn:microsoft.com/office/officeart/2008/layout/LinedList"/>
    <dgm:cxn modelId="{0D5457E8-9F28-4E45-8D93-B839D69C7AB7}" srcId="{82AC3AF9-D7A9-46E2-B2D2-330A69D08F70}" destId="{CA759302-4FCE-48FC-B354-A1D9F06B4739}" srcOrd="0" destOrd="0" parTransId="{D805920D-0C83-409B-8EAB-D88F2F9C71B9}" sibTransId="{85D11828-77E8-4F06-AF2B-BDD618E77DDE}"/>
    <dgm:cxn modelId="{21A2E0BF-D7FA-4C16-A7C8-E8A5F3E91078}" type="presParOf" srcId="{C4085034-7A9E-40DE-B383-194631E23539}" destId="{FA681F4A-FFAF-4C0F-B026-78247514EDFB}" srcOrd="0" destOrd="0" presId="urn:microsoft.com/office/officeart/2008/layout/LinedList"/>
    <dgm:cxn modelId="{1940C736-ABF0-4313-A1FA-30A81A9F3A9B}" type="presParOf" srcId="{C4085034-7A9E-40DE-B383-194631E23539}" destId="{FF92F734-1E0D-4031-8AF9-4B45934291C7}" srcOrd="1" destOrd="0" presId="urn:microsoft.com/office/officeart/2008/layout/LinedList"/>
    <dgm:cxn modelId="{B6A348BD-6A71-44DE-B562-4B18E25CA1A6}" type="presParOf" srcId="{FF92F734-1E0D-4031-8AF9-4B45934291C7}" destId="{B30CC648-3774-43FE-A9EC-61A3F6D3CD33}" srcOrd="0" destOrd="0" presId="urn:microsoft.com/office/officeart/2008/layout/LinedList"/>
    <dgm:cxn modelId="{4FA6037C-32DF-4E70-A492-8CC26C0FA0BA}" type="presParOf" srcId="{FF92F734-1E0D-4031-8AF9-4B45934291C7}" destId="{0022AD2E-C641-47E8-A656-3180E0B4095D}" srcOrd="1" destOrd="0" presId="urn:microsoft.com/office/officeart/2008/layout/LinedList"/>
    <dgm:cxn modelId="{BA0DCE06-D67B-4E98-AD94-BA0D0E28A031}" type="presParOf" srcId="{C4085034-7A9E-40DE-B383-194631E23539}" destId="{2B278576-F0F3-48B6-8717-CF99DD181983}" srcOrd="2" destOrd="0" presId="urn:microsoft.com/office/officeart/2008/layout/LinedList"/>
    <dgm:cxn modelId="{183274AB-8D6B-416B-8880-A57407E5EDA1}" type="presParOf" srcId="{C4085034-7A9E-40DE-B383-194631E23539}" destId="{841F8C6F-AAAA-4B23-8B34-D1EE14B5899E}" srcOrd="3" destOrd="0" presId="urn:microsoft.com/office/officeart/2008/layout/LinedList"/>
    <dgm:cxn modelId="{9C32395E-2E06-4E3E-9674-5BFAD60EF6B6}" type="presParOf" srcId="{841F8C6F-AAAA-4B23-8B34-D1EE14B5899E}" destId="{CB16D74B-B5DB-45A8-A7FC-429D65FBC35D}" srcOrd="0" destOrd="0" presId="urn:microsoft.com/office/officeart/2008/layout/LinedList"/>
    <dgm:cxn modelId="{8F1EAA08-68AA-4014-AA44-8A3F969D020A}" type="presParOf" srcId="{841F8C6F-AAAA-4B23-8B34-D1EE14B5899E}" destId="{FAA627BD-F324-43EF-AF31-4C77F59A5AF6}" srcOrd="1" destOrd="0" presId="urn:microsoft.com/office/officeart/2008/layout/LinedList"/>
    <dgm:cxn modelId="{9A37E526-F733-4E42-9284-CAD578AC9E59}" type="presParOf" srcId="{C4085034-7A9E-40DE-B383-194631E23539}" destId="{9A8B2ADA-FF89-4953-B39B-B08EC3A7D6C9}" srcOrd="4" destOrd="0" presId="urn:microsoft.com/office/officeart/2008/layout/LinedList"/>
    <dgm:cxn modelId="{59980567-A79F-4672-A5D8-D02239E95FAB}" type="presParOf" srcId="{C4085034-7A9E-40DE-B383-194631E23539}" destId="{7090D58F-7F59-422B-9084-496B1C487D73}" srcOrd="5" destOrd="0" presId="urn:microsoft.com/office/officeart/2008/layout/LinedList"/>
    <dgm:cxn modelId="{B695EED2-736D-4A40-8636-59C577583BFF}" type="presParOf" srcId="{7090D58F-7F59-422B-9084-496B1C487D73}" destId="{0A22DE8B-8A0D-40F3-BF62-CEB5DC2A8369}" srcOrd="0" destOrd="0" presId="urn:microsoft.com/office/officeart/2008/layout/LinedList"/>
    <dgm:cxn modelId="{F24AE401-A77D-46EF-B04C-C395B7C31E81}" type="presParOf" srcId="{7090D58F-7F59-422B-9084-496B1C487D73}" destId="{F7775E25-9377-4121-8EE1-1A4BC8EAD3B6}" srcOrd="1" destOrd="0" presId="urn:microsoft.com/office/officeart/2008/layout/LinedList"/>
    <dgm:cxn modelId="{A957D298-C9C3-4F0B-B330-E3ACA65F36CB}" type="presParOf" srcId="{C4085034-7A9E-40DE-B383-194631E23539}" destId="{D45E1949-974A-479A-BDF2-4476A1257293}" srcOrd="6" destOrd="0" presId="urn:microsoft.com/office/officeart/2008/layout/LinedList"/>
    <dgm:cxn modelId="{2516E066-2B09-4DD2-8F75-02CA8C1E70AE}" type="presParOf" srcId="{C4085034-7A9E-40DE-B383-194631E23539}" destId="{C8E80383-E561-4AA1-9FEF-DA2044806238}" srcOrd="7" destOrd="0" presId="urn:microsoft.com/office/officeart/2008/layout/LinedList"/>
    <dgm:cxn modelId="{C9E48304-E8EC-4C1C-B030-A5983F4F4BC9}" type="presParOf" srcId="{C8E80383-E561-4AA1-9FEF-DA2044806238}" destId="{5CC59361-D2D4-4717-993A-AC0EF44113B6}" srcOrd="0" destOrd="0" presId="urn:microsoft.com/office/officeart/2008/layout/LinedList"/>
    <dgm:cxn modelId="{B82368F1-F3E3-42BF-B72B-19EBD18DCE99}" type="presParOf" srcId="{C8E80383-E561-4AA1-9FEF-DA2044806238}" destId="{FB46652A-CA8F-42E9-953F-57523B90B14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A5D72-23C4-4FD5-A8A0-DFBEC7398E28}">
      <dsp:nvSpPr>
        <dsp:cNvPr id="0" name=""/>
        <dsp:cNvSpPr/>
      </dsp:nvSpPr>
      <dsp:spPr>
        <a:xfrm>
          <a:off x="0" y="0"/>
          <a:ext cx="5346700" cy="1013523"/>
        </a:xfrm>
        <a:prstGeom prst="roundRect">
          <a:avLst>
            <a:gd name="adj" fmla="val 1000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d-ID" sz="2100" kern="1200" baseline="0"/>
            <a:t>Memaksa para manajer untuk melakukan perencanaan</a:t>
          </a:r>
          <a:endParaRPr lang="en-US" sz="2100" kern="1200"/>
        </a:p>
      </dsp:txBody>
      <dsp:txXfrm>
        <a:off x="29685" y="29685"/>
        <a:ext cx="4167386" cy="954153"/>
      </dsp:txXfrm>
    </dsp:sp>
    <dsp:sp modelId="{76AC9548-D960-460B-AEB8-3B02BD8674E1}">
      <dsp:nvSpPr>
        <dsp:cNvPr id="0" name=""/>
        <dsp:cNvSpPr/>
      </dsp:nvSpPr>
      <dsp:spPr>
        <a:xfrm>
          <a:off x="447786" y="1197800"/>
          <a:ext cx="5346700" cy="1013523"/>
        </a:xfrm>
        <a:prstGeom prst="roundRect">
          <a:avLst>
            <a:gd name="adj" fmla="val 10000"/>
          </a:avLst>
        </a:prstGeom>
        <a:gradFill rotWithShape="0">
          <a:gsLst>
            <a:gs pos="0">
              <a:schemeClr val="accent3">
                <a:hueOff val="0"/>
                <a:satOff val="0"/>
                <a:lumOff val="0"/>
                <a:alphaOff val="0"/>
                <a:tint val="94000"/>
                <a:satMod val="100000"/>
                <a:lumMod val="108000"/>
              </a:schemeClr>
            </a:gs>
            <a:gs pos="50000">
              <a:schemeClr val="accent3">
                <a:hueOff val="0"/>
                <a:satOff val="0"/>
                <a:lumOff val="0"/>
                <a:alphaOff val="0"/>
                <a:tint val="98000"/>
                <a:shade val="100000"/>
                <a:satMod val="100000"/>
                <a:lumMod val="100000"/>
              </a:schemeClr>
            </a:gs>
            <a:gs pos="100000">
              <a:schemeClr val="accent3">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d-ID" sz="2100" kern="1200" baseline="0"/>
            <a:t>Menyediakan informasi yang dapat digunakan untuk memperbaiki pengambilan keputusan</a:t>
          </a:r>
          <a:endParaRPr lang="en-US" sz="2100" kern="1200"/>
        </a:p>
      </dsp:txBody>
      <dsp:txXfrm>
        <a:off x="477471" y="1227485"/>
        <a:ext cx="4180753" cy="954153"/>
      </dsp:txXfrm>
    </dsp:sp>
    <dsp:sp modelId="{2BE36DDF-2CD1-4A34-9C7E-DB17660C58A3}">
      <dsp:nvSpPr>
        <dsp:cNvPr id="0" name=""/>
        <dsp:cNvSpPr/>
      </dsp:nvSpPr>
      <dsp:spPr>
        <a:xfrm>
          <a:off x="888888" y="2395601"/>
          <a:ext cx="5346700" cy="1013523"/>
        </a:xfrm>
        <a:prstGeom prst="roundRect">
          <a:avLst>
            <a:gd name="adj" fmla="val 10000"/>
          </a:avLst>
        </a:prstGeom>
        <a:gradFill rotWithShape="0">
          <a:gsLst>
            <a:gs pos="0">
              <a:schemeClr val="accent4">
                <a:hueOff val="0"/>
                <a:satOff val="0"/>
                <a:lumOff val="0"/>
                <a:alphaOff val="0"/>
                <a:tint val="94000"/>
                <a:satMod val="100000"/>
                <a:lumMod val="108000"/>
              </a:schemeClr>
            </a:gs>
            <a:gs pos="50000">
              <a:schemeClr val="accent4">
                <a:hueOff val="0"/>
                <a:satOff val="0"/>
                <a:lumOff val="0"/>
                <a:alphaOff val="0"/>
                <a:tint val="98000"/>
                <a:shade val="100000"/>
                <a:satMod val="100000"/>
                <a:lumMod val="100000"/>
              </a:schemeClr>
            </a:gs>
            <a:gs pos="100000">
              <a:schemeClr val="accent4">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d-ID" sz="2100" kern="1200" baseline="0"/>
            <a:t>Menyediakan standar evaluasi kinerja</a:t>
          </a:r>
          <a:endParaRPr lang="en-US" sz="2100" kern="1200"/>
        </a:p>
      </dsp:txBody>
      <dsp:txXfrm>
        <a:off x="918573" y="2425286"/>
        <a:ext cx="4187436" cy="954153"/>
      </dsp:txXfrm>
    </dsp:sp>
    <dsp:sp modelId="{9D15CA0B-7510-4CC3-82D7-27965B99BBA2}">
      <dsp:nvSpPr>
        <dsp:cNvPr id="0" name=""/>
        <dsp:cNvSpPr/>
      </dsp:nvSpPr>
      <dsp:spPr>
        <a:xfrm>
          <a:off x="1336674" y="3593401"/>
          <a:ext cx="5346700" cy="1013523"/>
        </a:xfrm>
        <a:prstGeom prst="roundRect">
          <a:avLst>
            <a:gd name="adj" fmla="val 10000"/>
          </a:avLst>
        </a:prstGeom>
        <a:gradFill rotWithShape="0">
          <a:gsLst>
            <a:gs pos="0">
              <a:schemeClr val="accent5">
                <a:hueOff val="0"/>
                <a:satOff val="0"/>
                <a:lumOff val="0"/>
                <a:alphaOff val="0"/>
                <a:tint val="94000"/>
                <a:satMod val="100000"/>
                <a:lumMod val="108000"/>
              </a:schemeClr>
            </a:gs>
            <a:gs pos="50000">
              <a:schemeClr val="accent5">
                <a:hueOff val="0"/>
                <a:satOff val="0"/>
                <a:lumOff val="0"/>
                <a:alphaOff val="0"/>
                <a:tint val="98000"/>
                <a:shade val="100000"/>
                <a:satMod val="100000"/>
                <a:lumMod val="100000"/>
              </a:schemeClr>
            </a:gs>
            <a:gs pos="100000">
              <a:schemeClr val="accent5">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d-ID" sz="2100" kern="1200" baseline="0"/>
            <a:t>Memperbaiki komunikasi dan koordinasi</a:t>
          </a:r>
          <a:endParaRPr lang="en-US" sz="2100" kern="1200"/>
        </a:p>
      </dsp:txBody>
      <dsp:txXfrm>
        <a:off x="1366359" y="3623086"/>
        <a:ext cx="4180753" cy="954153"/>
      </dsp:txXfrm>
    </dsp:sp>
    <dsp:sp modelId="{1F92637D-0707-4FF4-9EAA-7C8CA804F486}">
      <dsp:nvSpPr>
        <dsp:cNvPr id="0" name=""/>
        <dsp:cNvSpPr/>
      </dsp:nvSpPr>
      <dsp:spPr>
        <a:xfrm>
          <a:off x="4687909" y="776266"/>
          <a:ext cx="658790" cy="658790"/>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4836137" y="776266"/>
        <a:ext cx="362334" cy="495739"/>
      </dsp:txXfrm>
    </dsp:sp>
    <dsp:sp modelId="{6CE0CE06-FF9C-4576-A492-85E1CB93E41C}">
      <dsp:nvSpPr>
        <dsp:cNvPr id="0" name=""/>
        <dsp:cNvSpPr/>
      </dsp:nvSpPr>
      <dsp:spPr>
        <a:xfrm>
          <a:off x="5135695" y="1974067"/>
          <a:ext cx="658790" cy="658790"/>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5283923" y="1974067"/>
        <a:ext cx="362334" cy="495739"/>
      </dsp:txXfrm>
    </dsp:sp>
    <dsp:sp modelId="{BB84100F-2CEB-4976-BD91-B8CCABDC56A6}">
      <dsp:nvSpPr>
        <dsp:cNvPr id="0" name=""/>
        <dsp:cNvSpPr/>
      </dsp:nvSpPr>
      <dsp:spPr>
        <a:xfrm>
          <a:off x="5576798" y="3171867"/>
          <a:ext cx="658790" cy="658790"/>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5725026" y="3171867"/>
        <a:ext cx="362334" cy="4957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CC31-CEB6-48D8-867D-ADB7895A163F}">
      <dsp:nvSpPr>
        <dsp:cNvPr id="0" name=""/>
        <dsp:cNvSpPr/>
      </dsp:nvSpPr>
      <dsp:spPr>
        <a:xfrm>
          <a:off x="410378" y="238"/>
          <a:ext cx="4089618" cy="259690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AE41F9-484A-480D-ACBA-8267F59D8BDE}">
      <dsp:nvSpPr>
        <dsp:cNvPr id="0" name=""/>
        <dsp:cNvSpPr/>
      </dsp:nvSpPr>
      <dsp:spPr>
        <a:xfrm>
          <a:off x="864780" y="431920"/>
          <a:ext cx="4089618" cy="259690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baseline="0"/>
            <a:t>Anggaran Statis (</a:t>
          </a:r>
          <a:r>
            <a:rPr lang="en-US" sz="2500" i="1" kern="1200" baseline="0"/>
            <a:t>Statis Budget</a:t>
          </a:r>
          <a:r>
            <a:rPr lang="en-US" sz="2500" kern="1200" baseline="0"/>
            <a:t>) : anggaran yang dibuat berdasarkan tingkat aktivitas yang ditentukan.</a:t>
          </a:r>
          <a:endParaRPr lang="en-US" sz="2500" kern="1200"/>
        </a:p>
      </dsp:txBody>
      <dsp:txXfrm>
        <a:off x="940841" y="507981"/>
        <a:ext cx="3937496" cy="2444785"/>
      </dsp:txXfrm>
    </dsp:sp>
    <dsp:sp modelId="{AA6B021F-CF77-4E2D-BB1C-A08E01DE45B7}">
      <dsp:nvSpPr>
        <dsp:cNvPr id="0" name=""/>
        <dsp:cNvSpPr/>
      </dsp:nvSpPr>
      <dsp:spPr>
        <a:xfrm>
          <a:off x="5408801" y="238"/>
          <a:ext cx="4089618" cy="259690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213F13-BAB6-4210-B1D3-1DC57785B90C}">
      <dsp:nvSpPr>
        <dsp:cNvPr id="0" name=""/>
        <dsp:cNvSpPr/>
      </dsp:nvSpPr>
      <dsp:spPr>
        <a:xfrm>
          <a:off x="5863203" y="431920"/>
          <a:ext cx="4089618" cy="259690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baseline="0"/>
            <a:t>Anggaran Fleksibel: anggaran yang menjadikan perusahaan memiliki kemampuan untuk menghitung biaya yang diharapkan selama rentang aktivitas.</a:t>
          </a:r>
          <a:endParaRPr lang="en-US" sz="2500" kern="1200"/>
        </a:p>
      </dsp:txBody>
      <dsp:txXfrm>
        <a:off x="5939264" y="507981"/>
        <a:ext cx="3937496" cy="2444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81F4A-FFAF-4C0F-B026-78247514EDFB}">
      <dsp:nvSpPr>
        <dsp:cNvPr id="0" name=""/>
        <dsp:cNvSpPr/>
      </dsp:nvSpPr>
      <dsp:spPr>
        <a:xfrm>
          <a:off x="0" y="0"/>
          <a:ext cx="6683374" cy="0"/>
        </a:xfrm>
        <a:prstGeom prst="line">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B30CC648-3774-43FE-A9EC-61A3F6D3CD33}">
      <dsp:nvSpPr>
        <dsp:cNvPr id="0" name=""/>
        <dsp:cNvSpPr/>
      </dsp:nvSpPr>
      <dsp:spPr>
        <a:xfrm>
          <a:off x="0" y="0"/>
          <a:ext cx="6683374" cy="115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baseline="0"/>
            <a:t>Keselarasan tujuan (</a:t>
          </a:r>
          <a:r>
            <a:rPr lang="en-US" sz="1800" i="1" kern="1200" baseline="0"/>
            <a:t>goal congruence): </a:t>
          </a:r>
          <a:r>
            <a:rPr lang="en-US" sz="1800" kern="1200" baseline="0"/>
            <a:t>kesesuaian tujuan manajer dan tujuan organisasi.</a:t>
          </a:r>
          <a:endParaRPr lang="en-US" sz="1800" kern="1200"/>
        </a:p>
      </dsp:txBody>
      <dsp:txXfrm>
        <a:off x="0" y="0"/>
        <a:ext cx="6683374" cy="1151731"/>
      </dsp:txXfrm>
    </dsp:sp>
    <dsp:sp modelId="{2B278576-F0F3-48B6-8717-CF99DD181983}">
      <dsp:nvSpPr>
        <dsp:cNvPr id="0" name=""/>
        <dsp:cNvSpPr/>
      </dsp:nvSpPr>
      <dsp:spPr>
        <a:xfrm>
          <a:off x="0" y="1151731"/>
          <a:ext cx="6683374" cy="0"/>
        </a:xfrm>
        <a:prstGeom prst="line">
          <a:avLst/>
        </a:prstGeom>
        <a:gradFill rotWithShape="0">
          <a:gsLst>
            <a:gs pos="0">
              <a:schemeClr val="accent3">
                <a:hueOff val="0"/>
                <a:satOff val="0"/>
                <a:lumOff val="0"/>
                <a:alphaOff val="0"/>
                <a:tint val="94000"/>
                <a:satMod val="100000"/>
                <a:lumMod val="108000"/>
              </a:schemeClr>
            </a:gs>
            <a:gs pos="50000">
              <a:schemeClr val="accent3">
                <a:hueOff val="0"/>
                <a:satOff val="0"/>
                <a:lumOff val="0"/>
                <a:alphaOff val="0"/>
                <a:tint val="98000"/>
                <a:shade val="100000"/>
                <a:satMod val="100000"/>
                <a:lumMod val="100000"/>
              </a:schemeClr>
            </a:gs>
            <a:gs pos="100000">
              <a:schemeClr val="accent3">
                <a:hueOff val="0"/>
                <a:satOff val="0"/>
                <a:lumOff val="0"/>
                <a:alphaOff val="0"/>
                <a:shade val="72000"/>
                <a:satMod val="120000"/>
                <a:lumMod val="100000"/>
              </a:schemeClr>
            </a:gs>
          </a:gsLst>
          <a:lin ang="5400000" scaled="0"/>
        </a:gradFill>
        <a:ln w="9525" cap="flat" cmpd="sng" algn="ctr">
          <a:solidFill>
            <a:schemeClr val="accent3">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CB16D74B-B5DB-45A8-A7FC-429D65FBC35D}">
      <dsp:nvSpPr>
        <dsp:cNvPr id="0" name=""/>
        <dsp:cNvSpPr/>
      </dsp:nvSpPr>
      <dsp:spPr>
        <a:xfrm>
          <a:off x="0" y="1151731"/>
          <a:ext cx="6683374" cy="115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baseline="0"/>
            <a:t>Perilaku disfungsional (</a:t>
          </a:r>
          <a:r>
            <a:rPr lang="en-US" sz="1800" i="1" kern="1200" baseline="0"/>
            <a:t>dysfunctional behavior): </a:t>
          </a:r>
          <a:r>
            <a:rPr lang="en-US" sz="1800" kern="1200" baseline="0"/>
            <a:t>perilaku individu yang memiliki konflik dasar dengan tujuan organisasi.</a:t>
          </a:r>
          <a:endParaRPr lang="en-US" sz="1800" kern="1200"/>
        </a:p>
      </dsp:txBody>
      <dsp:txXfrm>
        <a:off x="0" y="1151731"/>
        <a:ext cx="6683374" cy="1151731"/>
      </dsp:txXfrm>
    </dsp:sp>
    <dsp:sp modelId="{9A8B2ADA-FF89-4953-B39B-B08EC3A7D6C9}">
      <dsp:nvSpPr>
        <dsp:cNvPr id="0" name=""/>
        <dsp:cNvSpPr/>
      </dsp:nvSpPr>
      <dsp:spPr>
        <a:xfrm>
          <a:off x="0" y="2303462"/>
          <a:ext cx="6683374" cy="0"/>
        </a:xfrm>
        <a:prstGeom prst="line">
          <a:avLst/>
        </a:prstGeom>
        <a:gradFill rotWithShape="0">
          <a:gsLst>
            <a:gs pos="0">
              <a:schemeClr val="accent4">
                <a:hueOff val="0"/>
                <a:satOff val="0"/>
                <a:lumOff val="0"/>
                <a:alphaOff val="0"/>
                <a:tint val="94000"/>
                <a:satMod val="100000"/>
                <a:lumMod val="108000"/>
              </a:schemeClr>
            </a:gs>
            <a:gs pos="50000">
              <a:schemeClr val="accent4">
                <a:hueOff val="0"/>
                <a:satOff val="0"/>
                <a:lumOff val="0"/>
                <a:alphaOff val="0"/>
                <a:tint val="98000"/>
                <a:shade val="100000"/>
                <a:satMod val="100000"/>
                <a:lumMod val="100000"/>
              </a:schemeClr>
            </a:gs>
            <a:gs pos="100000">
              <a:schemeClr val="accent4">
                <a:hueOff val="0"/>
                <a:satOff val="0"/>
                <a:lumOff val="0"/>
                <a:alphaOff val="0"/>
                <a:shade val="72000"/>
                <a:satMod val="120000"/>
                <a:lumMod val="100000"/>
              </a:schemeClr>
            </a:gs>
          </a:gsLst>
          <a:lin ang="5400000" scaled="0"/>
        </a:gradFill>
        <a:ln w="9525" cap="flat" cmpd="sng" algn="ctr">
          <a:solidFill>
            <a:schemeClr val="accent4">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0A22DE8B-8A0D-40F3-BF62-CEB5DC2A8369}">
      <dsp:nvSpPr>
        <dsp:cNvPr id="0" name=""/>
        <dsp:cNvSpPr/>
      </dsp:nvSpPr>
      <dsp:spPr>
        <a:xfrm>
          <a:off x="0" y="2303462"/>
          <a:ext cx="6683374" cy="115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baseline="0"/>
            <a:t>Slack anggaran (</a:t>
          </a:r>
          <a:r>
            <a:rPr lang="en-US" sz="1800" i="1" kern="1200" baseline="0"/>
            <a:t>padding the budget</a:t>
          </a:r>
          <a:r>
            <a:rPr lang="en-US" sz="1800" kern="1200" baseline="0"/>
            <a:t>) timbul bila manajer sengaja menetapkan terlalu rendah pendapatan atau menetapkan terlalu besar biaya.</a:t>
          </a:r>
          <a:endParaRPr lang="en-US" sz="1800" kern="1200"/>
        </a:p>
      </dsp:txBody>
      <dsp:txXfrm>
        <a:off x="0" y="2303462"/>
        <a:ext cx="6683374" cy="1151731"/>
      </dsp:txXfrm>
    </dsp:sp>
    <dsp:sp modelId="{D45E1949-974A-479A-BDF2-4476A1257293}">
      <dsp:nvSpPr>
        <dsp:cNvPr id="0" name=""/>
        <dsp:cNvSpPr/>
      </dsp:nvSpPr>
      <dsp:spPr>
        <a:xfrm>
          <a:off x="0" y="3455193"/>
          <a:ext cx="6683374" cy="0"/>
        </a:xfrm>
        <a:prstGeom prst="line">
          <a:avLst/>
        </a:prstGeom>
        <a:gradFill rotWithShape="0">
          <a:gsLst>
            <a:gs pos="0">
              <a:schemeClr val="accent5">
                <a:hueOff val="0"/>
                <a:satOff val="0"/>
                <a:lumOff val="0"/>
                <a:alphaOff val="0"/>
                <a:tint val="94000"/>
                <a:satMod val="100000"/>
                <a:lumMod val="108000"/>
              </a:schemeClr>
            </a:gs>
            <a:gs pos="50000">
              <a:schemeClr val="accent5">
                <a:hueOff val="0"/>
                <a:satOff val="0"/>
                <a:lumOff val="0"/>
                <a:alphaOff val="0"/>
                <a:tint val="98000"/>
                <a:shade val="100000"/>
                <a:satMod val="100000"/>
                <a:lumMod val="100000"/>
              </a:schemeClr>
            </a:gs>
            <a:gs pos="100000">
              <a:schemeClr val="accent5">
                <a:hueOff val="0"/>
                <a:satOff val="0"/>
                <a:lumOff val="0"/>
                <a:alphaOff val="0"/>
                <a:shade val="72000"/>
                <a:satMod val="120000"/>
                <a:lumMod val="100000"/>
              </a:schemeClr>
            </a:gs>
          </a:gsLst>
          <a:lin ang="5400000" scaled="0"/>
        </a:gra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5CC59361-D2D4-4717-993A-AC0EF44113B6}">
      <dsp:nvSpPr>
        <dsp:cNvPr id="0" name=""/>
        <dsp:cNvSpPr/>
      </dsp:nvSpPr>
      <dsp:spPr>
        <a:xfrm>
          <a:off x="0" y="3455193"/>
          <a:ext cx="6683374" cy="115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baseline="0"/>
            <a:t>Partisipasi semu (</a:t>
          </a:r>
          <a:r>
            <a:rPr lang="en-US" sz="1800" i="1" kern="1200" baseline="0"/>
            <a:t>pseudoparticipation): </a:t>
          </a:r>
          <a:r>
            <a:rPr lang="en-US" sz="1800" kern="1200" baseline="0"/>
            <a:t>manajemen puncak hanya secara formal menerima anggaran dari manajer bawahan, dan tidak mempelajari masukan yang diberikan. Dengan demikian manfaat perilaku yang diharapkan dari partisipasi tidak akan terwujud</a:t>
          </a:r>
          <a:endParaRPr lang="en-US" sz="1800" kern="1200"/>
        </a:p>
      </dsp:txBody>
      <dsp:txXfrm>
        <a:off x="0" y="3455193"/>
        <a:ext cx="6683374" cy="115173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3459AF-168C-4DD8-8352-62DC8D6488EB}" type="datetimeFigureOut">
              <a:rPr lang="en-US" smtClean="0"/>
              <a:t>26-Jun-20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BFE99A-8848-406F-8C11-C0F36B3A4E00}" type="slidenum">
              <a:rPr lang="en-US" smtClean="0"/>
              <a:t>‹#›</a:t>
            </a:fld>
            <a:endParaRPr lang="en-US"/>
          </a:p>
        </p:txBody>
      </p:sp>
    </p:spTree>
    <p:extLst>
      <p:ext uri="{BB962C8B-B14F-4D97-AF65-F5344CB8AC3E}">
        <p14:creationId xmlns:p14="http://schemas.microsoft.com/office/powerpoint/2010/main" val="371106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0FAAC1-5151-45F8-AC99-B93731152C29}" type="slidenum">
              <a:rPr lang="en-US"/>
              <a:pPr/>
              <a:t>3</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xfrm>
            <a:off x="914400" y="4343400"/>
            <a:ext cx="5029200" cy="4114800"/>
          </a:xfrm>
        </p:spPr>
        <p:txBody>
          <a:bodyPr/>
          <a:lstStyle/>
          <a:p>
            <a:pPr eaLnBrk="0" hangingPunct="0">
              <a:spcBef>
                <a:spcPct val="50000"/>
              </a:spcBef>
            </a:pPr>
            <a:r>
              <a:rPr lang="en-US"/>
              <a:t>To be effective, a good budgeting system must provide for</a:t>
            </a:r>
            <a:r>
              <a:rPr lang="en-US" u="sng"/>
              <a:t> both</a:t>
            </a:r>
            <a:r>
              <a:rPr lang="en-US"/>
              <a:t> planning and control. Good planning </a:t>
            </a:r>
            <a:r>
              <a:rPr lang="en-US" u="sng"/>
              <a:t>without</a:t>
            </a:r>
            <a:r>
              <a:rPr lang="en-US"/>
              <a:t> effective control is time wasted.</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E79C30-6844-45AE-9C75-2CC05732A528}" type="slidenum">
              <a:rPr lang="en-US"/>
              <a:pPr/>
              <a:t>20</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r>
              <a:rPr lang="en-US"/>
              <a:t>Companies can enter into the futures market and hedge their exposure to exchange rate fluctuations. This activity can involve considerable risk. Many foreign countries suffer from </a:t>
            </a:r>
            <a:r>
              <a:rPr lang="en-US" u="sng"/>
              <a:t>hyperinflation</a:t>
            </a:r>
            <a:r>
              <a:rPr lang="en-US"/>
              <a:t>. Super high inflation rates can render the results of budgeting almost useless. Foreign governmental frequently have policies that can impact labor costs, purchases of new equipment, the movement of cash to other countries, and other rules that can place restrictions on business operations.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7E0B9F-9D61-47AE-B23F-083B16E98352}" type="slidenum">
              <a:rPr lang="en-US"/>
              <a:pPr/>
              <a:t>4</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914400" y="4343400"/>
            <a:ext cx="5029200" cy="4114800"/>
          </a:xfrm>
        </p:spPr>
        <p:txBody>
          <a:bodyPr/>
          <a:lstStyle/>
          <a:p>
            <a:r>
              <a:rPr lang="en-US"/>
              <a:t>Budgets </a:t>
            </a:r>
            <a:r>
              <a:rPr lang="en-US" u="sng"/>
              <a:t>communicate</a:t>
            </a:r>
            <a:r>
              <a:rPr lang="en-US"/>
              <a:t> management’s plans throughout the organization. Budgets force managers to </a:t>
            </a:r>
            <a:r>
              <a:rPr lang="en-US" u="sng"/>
              <a:t>think about</a:t>
            </a:r>
            <a:r>
              <a:rPr lang="en-US"/>
              <a:t> and plan for </a:t>
            </a:r>
            <a:r>
              <a:rPr lang="en-US" u="sng"/>
              <a:t>the future</a:t>
            </a:r>
            <a:r>
              <a:rPr lang="en-US"/>
              <a:t>. While our focus in this chapter is on preparing operating budgets for a one-year time frame, longer term budgets also can be very helpful to organizations from a planning standpoint.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4B1173-A92A-4B29-A920-1813A21D95BE}" type="slidenum">
              <a:rPr lang="en-US"/>
              <a:pPr/>
              <a:t>7</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p:spPr>
        <p:txBody>
          <a:bodyPr/>
          <a:lstStyle/>
          <a:p>
            <a:pPr marL="342900" lvl="3"/>
            <a:r>
              <a:rPr lang="en-US" u="sng">
                <a:latin typeface="Times New Roman" charset="0"/>
              </a:rPr>
              <a:t>Operating budgets</a:t>
            </a:r>
            <a:r>
              <a:rPr lang="en-US">
                <a:latin typeface="Times New Roman" charset="0"/>
              </a:rPr>
              <a:t> ordinarily cover a one-year period corresponding to a company’s fiscal year. Many companies divide their annual budget into four quarters. In this chapter we focus on one-year operating budgets. A </a:t>
            </a:r>
            <a:r>
              <a:rPr lang="en-US" u="sng">
                <a:latin typeface="Times New Roman" charset="0"/>
              </a:rPr>
              <a:t>continuous or perpetual budget</a:t>
            </a:r>
            <a:r>
              <a:rPr lang="en-US">
                <a:latin typeface="Times New Roman" charset="0"/>
              </a:rPr>
              <a:t> is a twelve-month budget that rolls forward one month (or quarter) as the current month (or quarter) is completed. This approach keeps managers focused on the future at least one year ahead.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C79CE5-A318-4C2E-9E23-E57DC2801D68}" type="slidenum">
              <a:rPr lang="en-US"/>
              <a:pPr/>
              <a:t>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914400" y="4343400"/>
            <a:ext cx="5029200" cy="4114800"/>
          </a:xfrm>
        </p:spPr>
        <p:txBody>
          <a:bodyPr/>
          <a:lstStyle/>
          <a:p>
            <a:r>
              <a:rPr lang="en-US"/>
              <a:t>A </a:t>
            </a:r>
            <a:r>
              <a:rPr lang="en-US" u="sng"/>
              <a:t>self-imposed budget</a:t>
            </a:r>
            <a:r>
              <a:rPr lang="en-US"/>
              <a:t> or </a:t>
            </a:r>
            <a:r>
              <a:rPr lang="en-US" u="sng"/>
              <a:t>participative budget</a:t>
            </a:r>
            <a:r>
              <a:rPr lang="en-US" b="1"/>
              <a:t> </a:t>
            </a:r>
            <a:r>
              <a:rPr lang="en-US"/>
              <a:t>is a budget that is prepared with the full cooperation and participation of managers at all levels. It is a particularly useful approach if the budget will be used to evaluate managerial performance.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DE8B5-836B-4A5C-A8C5-BF2F837B3184}" type="slidenum">
              <a:rPr lang="en-US"/>
              <a:pPr/>
              <a:t>9</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t>Here is a list of four major advantages of self-imposed budgets. The key to self-imposed budgets is to get operational managers involved in the budgeting process and to clearly state their goals and expectations.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963D8B-DE2F-4965-B7F1-8C76F66942CA}" type="slidenum">
              <a:rPr lang="en-US"/>
              <a:pPr/>
              <a:t>10</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914400" y="4343400"/>
            <a:ext cx="5029200" cy="4114800"/>
          </a:xfrm>
        </p:spPr>
        <p:txBody>
          <a:bodyPr/>
          <a:lstStyle/>
          <a:p>
            <a:r>
              <a:rPr lang="en-US"/>
              <a:t>Without the clear and unconditional support of top management, any budget process is bound to fail. Employees must believe that the budgets prepared are meaningful to the decision process of managers. While budgets help managers control activities, the most successful use of budgeting is to reward behavior that management is trying to encourage.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70D225-1573-4316-BAF9-0E092B2867B6}" type="slidenum">
              <a:rPr lang="en-US"/>
              <a:pPr/>
              <a:t>11</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Zero-based budgeting was first tried in government. Most for-profit businesses found the system difficult to work with and costly to implement on an annual basis. Zero-based budgeting has never really gotten a foothold in the business community.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2595E-BDFE-442F-A255-645ACB23484B}" type="slidenum">
              <a:rPr lang="en-US"/>
              <a:pPr/>
              <a:t>12</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xfrm>
            <a:off x="914400" y="4343400"/>
            <a:ext cx="5029200" cy="4114800"/>
          </a:xfrm>
        </p:spPr>
        <p:txBody>
          <a:bodyPr/>
          <a:lstStyle/>
          <a:p>
            <a:r>
              <a:rPr lang="en-US"/>
              <a:t>A budget committee is usually responsible for </a:t>
            </a:r>
            <a:r>
              <a:rPr lang="en-US" u="sng"/>
              <a:t>overall policy</a:t>
            </a:r>
            <a:r>
              <a:rPr lang="en-US"/>
              <a:t> relating to the budget program, for </a:t>
            </a:r>
            <a:r>
              <a:rPr lang="en-US" u="sng"/>
              <a:t>coordinating</a:t>
            </a:r>
            <a:r>
              <a:rPr lang="en-US" b="1"/>
              <a:t> </a:t>
            </a:r>
            <a:r>
              <a:rPr lang="en-US"/>
              <a:t>the preparation of the budget, for </a:t>
            </a:r>
            <a:r>
              <a:rPr lang="en-US" u="sng"/>
              <a:t>resolving disputes</a:t>
            </a:r>
            <a:r>
              <a:rPr lang="en-US"/>
              <a:t> related to the budget, and for </a:t>
            </a:r>
            <a:r>
              <a:rPr lang="en-US" u="sng"/>
              <a:t>approving</a:t>
            </a:r>
            <a:r>
              <a:rPr lang="en-US"/>
              <a:t> the final budget. This committee may consist of the president, vice presidents in charge of various functions such as sales, production, purchasing, and the controller.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A72E36-F9AE-4788-AB2C-C31631EE0E95}" type="slidenum">
              <a:rPr lang="en-US"/>
              <a:pPr/>
              <a:t>16</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xfrm>
            <a:off x="914400" y="4343400"/>
            <a:ext cx="5029200" cy="4114800"/>
          </a:xfrm>
        </p:spPr>
        <p:txBody>
          <a:bodyPr/>
          <a:lstStyle/>
          <a:p>
            <a:r>
              <a:rPr lang="en-US"/>
              <a:t>The master budget consists of a number of separate but </a:t>
            </a:r>
            <a:r>
              <a:rPr lang="en-US" u="sng"/>
              <a:t>interdependent </a:t>
            </a:r>
            <a:r>
              <a:rPr lang="en-US"/>
              <a:t>budgets. We have developed this schematic of the budgeting process to illustrate the interdependency of the various individual budgets.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CE5148-A49F-456C-B9C9-B7359C8F94BE}" type="datetimeFigureOut">
              <a:rPr lang="en-US" smtClean="0"/>
              <a:t>26-Jun-20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388928677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CE5148-A49F-456C-B9C9-B7359C8F94BE}" type="datetimeFigureOut">
              <a:rPr lang="en-US" smtClean="0"/>
              <a:t>26-Jun-20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216072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CE5148-A49F-456C-B9C9-B7359C8F94BE}" type="datetimeFigureOut">
              <a:rPr lang="en-US" smtClean="0"/>
              <a:t>26-Jun-20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566994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CE5148-A49F-456C-B9C9-B7359C8F94BE}" type="datetimeFigureOut">
              <a:rPr lang="en-US" smtClean="0"/>
              <a:t>26-Jun-20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D367E-7AB6-487F-958E-8DE547542463}"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18760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CE5148-A49F-456C-B9C9-B7359C8F94BE}" type="datetimeFigureOut">
              <a:rPr lang="en-US" smtClean="0"/>
              <a:t>26-Jun-20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1325261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CCE5148-A49F-456C-B9C9-B7359C8F94BE}" type="datetimeFigureOut">
              <a:rPr lang="en-US" smtClean="0"/>
              <a:t>26-Jun-20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3068964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CCE5148-A49F-456C-B9C9-B7359C8F94BE}" type="datetimeFigureOut">
              <a:rPr lang="en-US" smtClean="0"/>
              <a:t>26-Jun-20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3750243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CE5148-A49F-456C-B9C9-B7359C8F94BE}" type="datetimeFigureOut">
              <a:rPr lang="en-US" smtClean="0"/>
              <a:t>26-Jun-20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3612729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CE5148-A49F-456C-B9C9-B7359C8F94BE}" type="datetimeFigureOut">
              <a:rPr lang="en-US" smtClean="0"/>
              <a:t>26-Jun-20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55844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CE5148-A49F-456C-B9C9-B7359C8F94BE}" type="datetimeFigureOut">
              <a:rPr lang="en-US" smtClean="0"/>
              <a:t>26-Jun-20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2320252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CE5148-A49F-456C-B9C9-B7359C8F94BE}" type="datetimeFigureOut">
              <a:rPr lang="en-US" smtClean="0"/>
              <a:t>26-Jun-20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86717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CE5148-A49F-456C-B9C9-B7359C8F94BE}" type="datetimeFigureOut">
              <a:rPr lang="en-US" smtClean="0"/>
              <a:t>26-Jun-20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220226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CE5148-A49F-456C-B9C9-B7359C8F94BE}" type="datetimeFigureOut">
              <a:rPr lang="en-US" smtClean="0"/>
              <a:t>26-Jun-20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17009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CE5148-A49F-456C-B9C9-B7359C8F94BE}" type="datetimeFigureOut">
              <a:rPr lang="en-US" smtClean="0"/>
              <a:t>26-Jun-20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207594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CE5148-A49F-456C-B9C9-B7359C8F94BE}" type="datetimeFigureOut">
              <a:rPr lang="en-US" smtClean="0"/>
              <a:t>26-Jun-20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249668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CE5148-A49F-456C-B9C9-B7359C8F94BE}" type="datetimeFigureOut">
              <a:rPr lang="en-US" smtClean="0"/>
              <a:t>26-Jun-20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244691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CCE5148-A49F-456C-B9C9-B7359C8F94BE}" type="datetimeFigureOut">
              <a:rPr lang="en-US" smtClean="0"/>
              <a:t>26-Jun-20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185960849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CE5148-A49F-456C-B9C9-B7359C8F94BE}" type="datetimeFigureOut">
              <a:rPr lang="en-US" smtClean="0"/>
              <a:t>26-Jun-20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2670287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CE5148-A49F-456C-B9C9-B7359C8F94BE}" type="datetimeFigureOut">
              <a:rPr lang="en-US" smtClean="0"/>
              <a:t>26-Jun-20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D367E-7AB6-487F-958E-8DE547542463}" type="slidenum">
              <a:rPr lang="en-US" smtClean="0"/>
              <a:t>‹#›</a:t>
            </a:fld>
            <a:endParaRPr lang="en-US"/>
          </a:p>
        </p:txBody>
      </p:sp>
    </p:spTree>
    <p:extLst>
      <p:ext uri="{BB962C8B-B14F-4D97-AF65-F5344CB8AC3E}">
        <p14:creationId xmlns:p14="http://schemas.microsoft.com/office/powerpoint/2010/main" val="27687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CCE5148-A49F-456C-B9C9-B7359C8F94BE}" type="datetimeFigureOut">
              <a:rPr lang="en-US" smtClean="0"/>
              <a:t>26-Jun-20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1D367E-7AB6-487F-958E-8DE547542463}" type="slidenum">
              <a:rPr lang="en-US" smtClean="0"/>
              <a:t>‹#›</a:t>
            </a:fld>
            <a:endParaRPr lang="en-US"/>
          </a:p>
        </p:txBody>
      </p:sp>
    </p:spTree>
    <p:extLst>
      <p:ext uri="{BB962C8B-B14F-4D97-AF65-F5344CB8AC3E}">
        <p14:creationId xmlns:p14="http://schemas.microsoft.com/office/powerpoint/2010/main" val="16805357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id-ID" dirty="0"/>
              <a:t>ANGGARAN SBG ALAT PERENCANAAN DAN PENGENDALIAN</a:t>
            </a:r>
            <a:endParaRPr lang="en-US" dirty="0"/>
          </a:p>
        </p:txBody>
      </p:sp>
      <p:sp>
        <p:nvSpPr>
          <p:cNvPr id="2051" name="Rectangle 3"/>
          <p:cNvSpPr>
            <a:spLocks noGrp="1" noChangeArrowheads="1"/>
          </p:cNvSpPr>
          <p:nvPr>
            <p:ph type="subTitle" idx="1"/>
          </p:nvPr>
        </p:nvSpPr>
        <p:spPr/>
        <p:txBody>
          <a:bodyPr/>
          <a:lstStyle/>
          <a:p>
            <a:pPr>
              <a:lnSpc>
                <a:spcPct val="80000"/>
              </a:lnSpc>
            </a:pP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8677" name="Rectangle 71">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678" name="Rectangle 73">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679" name="Picture 75">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8674" name="Rectangle 2"/>
          <p:cNvSpPr>
            <a:spLocks noGrp="1" noChangeArrowheads="1"/>
          </p:cNvSpPr>
          <p:nvPr>
            <p:ph type="title"/>
          </p:nvPr>
        </p:nvSpPr>
        <p:spPr>
          <a:xfrm>
            <a:off x="641074" y="1419900"/>
            <a:ext cx="2844002" cy="4018201"/>
          </a:xfrm>
        </p:spPr>
        <p:txBody>
          <a:bodyPr>
            <a:normAutofit/>
          </a:bodyPr>
          <a:lstStyle/>
          <a:p>
            <a:pPr algn="l"/>
            <a:r>
              <a:rPr lang="en-US" sz="2400"/>
              <a:t>Faktor Manusia dalam Penganggaran</a:t>
            </a:r>
          </a:p>
        </p:txBody>
      </p:sp>
      <p:sp>
        <p:nvSpPr>
          <p:cNvPr id="28675" name="Rectangle 3"/>
          <p:cNvSpPr>
            <a:spLocks noGrp="1" noChangeArrowheads="1"/>
          </p:cNvSpPr>
          <p:nvPr>
            <p:ph idx="1"/>
          </p:nvPr>
        </p:nvSpPr>
        <p:spPr>
          <a:xfrm>
            <a:off x="4701008" y="1193576"/>
            <a:ext cx="6576591" cy="4470850"/>
          </a:xfrm>
        </p:spPr>
        <p:txBody>
          <a:bodyPr anchor="ctr">
            <a:normAutofit/>
          </a:bodyPr>
          <a:lstStyle/>
          <a:p>
            <a:pPr marL="571500" indent="-571500">
              <a:buNone/>
            </a:pPr>
            <a:r>
              <a:rPr lang="en-US">
                <a:effectLst>
                  <a:outerShdw blurRad="38100" dist="38100" dir="2700000" algn="tl">
                    <a:srgbClr val="000000"/>
                  </a:outerShdw>
                </a:effectLst>
              </a:rPr>
              <a:t>Keberhasilan program anggaran juga tergantung pada:</a:t>
            </a:r>
          </a:p>
          <a:p>
            <a:pPr marL="571500" indent="-571500">
              <a:buClr>
                <a:srgbClr val="FFFF00"/>
              </a:buClr>
              <a:buFont typeface="Times" pitchFamily="18" charset="0"/>
              <a:buAutoNum type="arabicPeriod"/>
            </a:pPr>
            <a:r>
              <a:rPr lang="en-US">
                <a:effectLst>
                  <a:outerShdw blurRad="38100" dist="38100" dir="2700000" algn="tl">
                    <a:srgbClr val="000000"/>
                  </a:outerShdw>
                </a:effectLst>
              </a:rPr>
              <a:t>Seberapa jauh manajemen puncak menerima program anggaran sebagai bagian penting dari aktivitas perusahaan.</a:t>
            </a:r>
          </a:p>
          <a:p>
            <a:pPr marL="571500" indent="-571500">
              <a:buClr>
                <a:srgbClr val="FFFF00"/>
              </a:buClr>
              <a:buFont typeface="Times" pitchFamily="18" charset="0"/>
              <a:buAutoNum type="arabicPeriod"/>
            </a:pPr>
            <a:r>
              <a:rPr lang="en-US">
                <a:effectLst>
                  <a:outerShdw blurRad="38100" dist="38100" dir="2700000" algn="tl">
                    <a:srgbClr val="000000"/>
                  </a:outerShdw>
                </a:effectLst>
              </a:rPr>
              <a:t>Dalam pelaksanaan program anggaran,manajemen puncak untuk tidak menggunakan anggaran untuk menekan atau menyalahkan karyawan.</a:t>
            </a:r>
          </a:p>
          <a:p>
            <a:pPr marL="571500" indent="-571500">
              <a:buClr>
                <a:srgbClr val="FFFF00"/>
              </a:buClr>
              <a:buFont typeface="Times" pitchFamily="18" charset="0"/>
              <a:buAutoNum type="arabicPeriod"/>
            </a:pPr>
            <a:r>
              <a:rPr lang="en-US">
                <a:effectLst>
                  <a:outerShdw blurRad="38100" dist="38100" dir="2700000" algn="tl">
                    <a:srgbClr val="000000"/>
                  </a:outerShdw>
                </a:effectLst>
              </a:rPr>
              <a:t>Cara manajemen puncak menggunakan data yang dianggarkan.</a:t>
            </a:r>
          </a:p>
        </p:txBody>
      </p:sp>
      <p:pic>
        <p:nvPicPr>
          <p:cNvPr id="28680" name="Picture 77">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cSld>
  <p:clrMapOvr>
    <a:masterClrMapping/>
  </p:clrMapOvr>
  <p:transition>
    <p:cover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Penganggaran Berbasis Nol</a:t>
            </a:r>
          </a:p>
        </p:txBody>
      </p:sp>
      <p:sp>
        <p:nvSpPr>
          <p:cNvPr id="31747" name="Text Box 3"/>
          <p:cNvSpPr txBox="1">
            <a:spLocks noChangeArrowheads="1"/>
          </p:cNvSpPr>
          <p:nvPr/>
        </p:nvSpPr>
        <p:spPr bwMode="auto">
          <a:xfrm>
            <a:off x="2286000" y="1524001"/>
            <a:ext cx="7467600" cy="3108543"/>
          </a:xfrm>
          <a:prstGeom prst="rect">
            <a:avLst/>
          </a:prstGeom>
          <a:noFill/>
          <a:ln w="9525">
            <a:noFill/>
            <a:miter lim="800000"/>
            <a:headEnd/>
            <a:tailEnd/>
          </a:ln>
          <a:effectLst/>
        </p:spPr>
        <p:txBody>
          <a:bodyPr>
            <a:spAutoFit/>
          </a:bodyPr>
          <a:lstStyle/>
          <a:p>
            <a:pPr algn="ctr" eaLnBrk="0" hangingPunct="0">
              <a:spcBef>
                <a:spcPct val="50000"/>
              </a:spcBef>
            </a:pPr>
            <a:r>
              <a:rPr lang="en-US" sz="2800"/>
              <a:t>Penganggaran berbasis nol (</a:t>
            </a:r>
            <a:r>
              <a:rPr lang="en-US" sz="2800" b="1" i="1"/>
              <a:t>Zero based budget) </a:t>
            </a:r>
            <a:r>
              <a:rPr lang="en-US" sz="2800"/>
              <a:t>merupakan suatu alternatif. Berdasarkan anggaran berbasis nol, manajer dituntut untuk menentukan seluruh pengeluaran yang dianggarkan, tidak hanya sekedar mengubah anggaran tahun lalu. Dasar penyusunanannya adalah nol, bukan tahun lalu</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vert="horz" lIns="90488" tIns="44450" rIns="90488" bIns="44450" rtlCol="0" anchor="ctr">
            <a:normAutofit/>
          </a:bodyPr>
          <a:lstStyle/>
          <a:p>
            <a:r>
              <a:rPr lang="en-US"/>
              <a:t>Komite Anggaran</a:t>
            </a:r>
          </a:p>
        </p:txBody>
      </p:sp>
      <p:sp>
        <p:nvSpPr>
          <p:cNvPr id="34819" name="Rectangle 3"/>
          <p:cNvSpPr>
            <a:spLocks noGrp="1" noChangeArrowheads="1"/>
          </p:cNvSpPr>
          <p:nvPr>
            <p:ph idx="1"/>
          </p:nvPr>
        </p:nvSpPr>
        <p:spPr>
          <a:xfrm>
            <a:off x="2414589" y="1731964"/>
            <a:ext cx="7362825" cy="2492375"/>
          </a:xfrm>
          <a:solidFill>
            <a:srgbClr val="FF6600"/>
          </a:solidFill>
          <a:ln w="12700">
            <a:solidFill>
              <a:srgbClr val="000000"/>
            </a:solidFill>
          </a:ln>
          <a:effectLst>
            <a:outerShdw dist="35921" dir="2700000" algn="ctr" rotWithShape="0">
              <a:srgbClr val="000000"/>
            </a:outerShdw>
          </a:effectLst>
        </p:spPr>
        <p:txBody>
          <a:bodyPr vert="horz" lIns="90488" tIns="44450" rIns="90488" bIns="44450" rtlCol="0">
            <a:normAutofit/>
          </a:bodyPr>
          <a:lstStyle/>
          <a:p>
            <a:pPr>
              <a:lnSpc>
                <a:spcPct val="90000"/>
              </a:lnSpc>
              <a:buFontTx/>
              <a:buNone/>
            </a:pPr>
            <a:r>
              <a:rPr lang="en-US" dirty="0" err="1">
                <a:solidFill>
                  <a:srgbClr val="FFFFFF"/>
                </a:solidFill>
                <a:effectLst>
                  <a:outerShdw blurRad="38100" dist="38100" dir="2700000" algn="tl">
                    <a:srgbClr val="000000"/>
                  </a:outerShdw>
                </a:effectLst>
              </a:rPr>
              <a:t>Komite</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anggaran</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bertanggung</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jawab</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atas</a:t>
            </a:r>
            <a:r>
              <a:rPr lang="en-US" dirty="0">
                <a:solidFill>
                  <a:srgbClr val="FFFFFF"/>
                </a:solidFill>
                <a:effectLst>
                  <a:outerShdw blurRad="38100" dist="38100" dir="2700000" algn="tl">
                    <a:srgbClr val="000000"/>
                  </a:outerShdw>
                </a:effectLst>
              </a:rPr>
              <a:t>: </a:t>
            </a:r>
          </a:p>
          <a:p>
            <a:pPr lvl="1">
              <a:lnSpc>
                <a:spcPct val="90000"/>
              </a:lnSpc>
              <a:buClr>
                <a:srgbClr val="0000FF"/>
              </a:buClr>
            </a:pPr>
            <a:r>
              <a:rPr lang="en-US" dirty="0" err="1">
                <a:solidFill>
                  <a:srgbClr val="FFFFFF"/>
                </a:solidFill>
                <a:effectLst>
                  <a:outerShdw blurRad="38100" dist="38100" dir="2700000" algn="tl">
                    <a:srgbClr val="000000"/>
                  </a:outerShdw>
                </a:effectLst>
              </a:rPr>
              <a:t>Semua</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masalah</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kebijakan</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yg</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berkaitan</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dengan</a:t>
            </a:r>
            <a:r>
              <a:rPr lang="en-US" dirty="0">
                <a:solidFill>
                  <a:srgbClr val="FFFFFF"/>
                </a:solidFill>
                <a:effectLst>
                  <a:outerShdw blurRad="38100" dist="38100" dir="2700000" algn="tl">
                    <a:srgbClr val="000000"/>
                  </a:outerShdw>
                </a:effectLst>
              </a:rPr>
              <a:t> program </a:t>
            </a:r>
            <a:r>
              <a:rPr lang="en-US" dirty="0" err="1">
                <a:solidFill>
                  <a:srgbClr val="FFFFFF"/>
                </a:solidFill>
                <a:effectLst>
                  <a:outerShdw blurRad="38100" dist="38100" dir="2700000" algn="tl">
                    <a:srgbClr val="000000"/>
                  </a:outerShdw>
                </a:effectLst>
              </a:rPr>
              <a:t>anggaran</a:t>
            </a:r>
            <a:r>
              <a:rPr lang="en-US" dirty="0">
                <a:solidFill>
                  <a:srgbClr val="FFFFFF"/>
                </a:solidFill>
                <a:effectLst>
                  <a:outerShdw blurRad="38100" dist="38100" dir="2700000" algn="tl">
                    <a:srgbClr val="000000"/>
                  </a:outerShdw>
                </a:effectLst>
              </a:rPr>
              <a:t>.</a:t>
            </a:r>
          </a:p>
          <a:p>
            <a:pPr lvl="1">
              <a:lnSpc>
                <a:spcPct val="90000"/>
              </a:lnSpc>
              <a:buClr>
                <a:srgbClr val="0000FF"/>
              </a:buClr>
            </a:pPr>
            <a:r>
              <a:rPr lang="en-US" dirty="0" err="1">
                <a:solidFill>
                  <a:srgbClr val="FFFFFF"/>
                </a:solidFill>
                <a:effectLst>
                  <a:outerShdw blurRad="38100" dist="38100" dir="2700000" algn="tl">
                    <a:srgbClr val="000000"/>
                  </a:outerShdw>
                </a:effectLst>
              </a:rPr>
              <a:t>Berkaitan</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dengan</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koordinasi</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penyusunan</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anggaran</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itu</a:t>
            </a:r>
            <a:r>
              <a:rPr lang="en-US" dirty="0">
                <a:solidFill>
                  <a:srgbClr val="FFFFFF"/>
                </a:solidFill>
                <a:effectLst>
                  <a:outerShdw blurRad="38100" dist="38100" dir="2700000" algn="tl">
                    <a:srgbClr val="000000"/>
                  </a:outerShdw>
                </a:effectLst>
              </a:rPr>
              <a:t> </a:t>
            </a:r>
            <a:r>
              <a:rPr lang="en-US" dirty="0" err="1">
                <a:solidFill>
                  <a:srgbClr val="FFFFFF"/>
                </a:solidFill>
                <a:effectLst>
                  <a:outerShdw blurRad="38100" dist="38100" dir="2700000" algn="tl">
                    <a:srgbClr val="000000"/>
                  </a:outerShdw>
                </a:effectLst>
              </a:rPr>
              <a:t>sendiri</a:t>
            </a:r>
            <a:r>
              <a:rPr lang="en-US" dirty="0">
                <a:solidFill>
                  <a:srgbClr val="FFFFFF"/>
                </a:solidFill>
                <a:effectLst>
                  <a:outerShdw blurRad="38100" dist="38100" dir="2700000" algn="tl">
                    <a:srgbClr val="000000"/>
                  </a:outerShdw>
                </a:effectLst>
              </a:rPr>
              <a:t>.</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5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4819">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anim calcmode="lin" valueType="num">
                                      <p:cBhvr>
                                        <p:cTn id="11" dur="500" fill="hold"/>
                                        <p:tgtEl>
                                          <p:spTgt spid="34819">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4819">
                                            <p:txEl>
                                              <p:pRg st="1" end="1"/>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 calcmode="lin" valueType="num">
                                      <p:cBhvr>
                                        <p:cTn id="15" dur="5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4819">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z="4000"/>
              <a:t>Anggaran Induk (</a:t>
            </a:r>
            <a:r>
              <a:rPr lang="en-US" sz="4000" i="1"/>
              <a:t>master budget</a:t>
            </a:r>
            <a:r>
              <a:rPr lang="en-US" sz="4000"/>
              <a:t>)</a:t>
            </a:r>
          </a:p>
        </p:txBody>
      </p:sp>
      <p:sp>
        <p:nvSpPr>
          <p:cNvPr id="94211" name="Rectangle 3"/>
          <p:cNvSpPr>
            <a:spLocks noGrp="1" noChangeArrowheads="1"/>
          </p:cNvSpPr>
          <p:nvPr>
            <p:ph idx="1"/>
          </p:nvPr>
        </p:nvSpPr>
        <p:spPr/>
        <p:txBody>
          <a:bodyPr/>
          <a:lstStyle/>
          <a:p>
            <a:r>
              <a:rPr lang="en-US"/>
              <a:t>Anggaran induk (</a:t>
            </a:r>
            <a:r>
              <a:rPr lang="en-US" i="1"/>
              <a:t>master budget)  </a:t>
            </a:r>
            <a:r>
              <a:rPr lang="en-US"/>
              <a:t>adalah</a:t>
            </a:r>
            <a:r>
              <a:rPr lang="en-US" i="1"/>
              <a:t> </a:t>
            </a:r>
            <a:r>
              <a:rPr lang="en-US"/>
              <a:t>rencana keuangan komperhensif untuk keseluruhan organisasi, terdiri atas berbagai anggaran individual.</a:t>
            </a:r>
          </a:p>
          <a:p>
            <a:r>
              <a:rPr lang="en-US"/>
              <a:t>Anggaran induk dapat dibagi: </a:t>
            </a:r>
          </a:p>
          <a:p>
            <a:pPr>
              <a:buFontTx/>
              <a:buNone/>
            </a:pPr>
            <a:r>
              <a:rPr lang="en-US"/>
              <a:t>         - anggaran operasi</a:t>
            </a:r>
          </a:p>
          <a:p>
            <a:pPr>
              <a:buFontTx/>
              <a:buNone/>
            </a:pPr>
            <a:r>
              <a:rPr lang="en-US"/>
              <a:t>         - anggaran keuangan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Anggaran Operasi</a:t>
            </a:r>
          </a:p>
        </p:txBody>
      </p:sp>
      <p:sp>
        <p:nvSpPr>
          <p:cNvPr id="95235" name="Rectangle 3"/>
          <p:cNvSpPr>
            <a:spLocks noGrp="1" noChangeArrowheads="1"/>
          </p:cNvSpPr>
          <p:nvPr>
            <p:ph idx="1"/>
          </p:nvPr>
        </p:nvSpPr>
        <p:spPr/>
        <p:txBody>
          <a:bodyPr>
            <a:normAutofit fontScale="55000" lnSpcReduction="20000"/>
          </a:bodyPr>
          <a:lstStyle/>
          <a:p>
            <a:pPr marL="609600" indent="-609600">
              <a:buNone/>
            </a:pPr>
            <a:r>
              <a:rPr lang="en-US" sz="2400" dirty="0" err="1"/>
              <a:t>Anggaran</a:t>
            </a:r>
            <a:r>
              <a:rPr lang="en-US" sz="2400" dirty="0"/>
              <a:t> </a:t>
            </a:r>
            <a:r>
              <a:rPr lang="en-US" sz="2400" dirty="0" err="1"/>
              <a:t>Operasi</a:t>
            </a:r>
            <a:r>
              <a:rPr lang="en-US" sz="2400" dirty="0"/>
              <a:t> </a:t>
            </a:r>
            <a:r>
              <a:rPr lang="en-US" sz="2400" dirty="0" err="1"/>
              <a:t>terdiri</a:t>
            </a:r>
            <a:r>
              <a:rPr lang="en-US" sz="2400" dirty="0"/>
              <a:t> </a:t>
            </a:r>
            <a:r>
              <a:rPr lang="en-US" sz="2400" dirty="0" err="1"/>
              <a:t>dari</a:t>
            </a:r>
            <a:r>
              <a:rPr lang="en-US" sz="2400" dirty="0"/>
              <a:t> </a:t>
            </a:r>
            <a:r>
              <a:rPr lang="en-US" sz="2400" dirty="0" err="1"/>
              <a:t>laporan</a:t>
            </a:r>
            <a:r>
              <a:rPr lang="en-US" sz="2400" dirty="0"/>
              <a:t> </a:t>
            </a:r>
            <a:r>
              <a:rPr lang="en-US" sz="2400" dirty="0" err="1"/>
              <a:t>laba</a:t>
            </a:r>
            <a:r>
              <a:rPr lang="en-US" sz="2400" dirty="0"/>
              <a:t> </a:t>
            </a:r>
            <a:r>
              <a:rPr lang="en-US" sz="2400" dirty="0" err="1"/>
              <a:t>rugi</a:t>
            </a:r>
            <a:r>
              <a:rPr lang="en-US" sz="2400" dirty="0"/>
              <a:t> yang </a:t>
            </a:r>
            <a:r>
              <a:rPr lang="en-US" sz="2400" dirty="0" err="1"/>
              <a:t>dianggarkan</a:t>
            </a:r>
            <a:r>
              <a:rPr lang="en-US" sz="2400" dirty="0"/>
              <a:t> </a:t>
            </a:r>
            <a:r>
              <a:rPr lang="en-US" sz="2400" dirty="0" err="1"/>
              <a:t>serta</a:t>
            </a:r>
            <a:r>
              <a:rPr lang="en-US" sz="2400" dirty="0"/>
              <a:t> </a:t>
            </a:r>
            <a:r>
              <a:rPr lang="en-US" sz="2400" dirty="0" err="1"/>
              <a:t>beberapa</a:t>
            </a:r>
            <a:r>
              <a:rPr lang="en-US" sz="2400" dirty="0"/>
              <a:t> data </a:t>
            </a:r>
            <a:r>
              <a:rPr lang="en-US" sz="2400" dirty="0" err="1"/>
              <a:t>pendukung</a:t>
            </a:r>
            <a:r>
              <a:rPr lang="en-US" sz="2400" dirty="0"/>
              <a:t>:</a:t>
            </a:r>
          </a:p>
          <a:p>
            <a:pPr marL="609600" indent="-609600">
              <a:buFontTx/>
              <a:buAutoNum type="arabicPeriod"/>
            </a:pPr>
            <a:r>
              <a:rPr lang="en-US" sz="2400" dirty="0" err="1"/>
              <a:t>Anggaran</a:t>
            </a:r>
            <a:r>
              <a:rPr lang="en-US" sz="2400" dirty="0"/>
              <a:t> </a:t>
            </a:r>
            <a:r>
              <a:rPr lang="en-US" sz="2400" dirty="0" err="1"/>
              <a:t>Penjualan</a:t>
            </a:r>
            <a:endParaRPr lang="en-US" sz="2400" dirty="0"/>
          </a:p>
          <a:p>
            <a:pPr marL="609600" indent="-609600">
              <a:buFontTx/>
              <a:buAutoNum type="arabicPeriod"/>
            </a:pPr>
            <a:r>
              <a:rPr lang="en-US" sz="2400" dirty="0" err="1"/>
              <a:t>Anggaran</a:t>
            </a:r>
            <a:r>
              <a:rPr lang="en-US" sz="2400" dirty="0"/>
              <a:t> </a:t>
            </a:r>
            <a:r>
              <a:rPr lang="en-US" sz="2400" dirty="0" err="1"/>
              <a:t>Produksi</a:t>
            </a:r>
            <a:endParaRPr lang="en-US" sz="2400" dirty="0"/>
          </a:p>
          <a:p>
            <a:pPr marL="609600" indent="-609600">
              <a:buFontTx/>
              <a:buAutoNum type="arabicPeriod"/>
            </a:pPr>
            <a:r>
              <a:rPr lang="en-US" sz="2400" dirty="0" err="1"/>
              <a:t>Anggaran</a:t>
            </a:r>
            <a:r>
              <a:rPr lang="en-US" sz="2400" dirty="0"/>
              <a:t> </a:t>
            </a:r>
            <a:r>
              <a:rPr lang="en-US" sz="2400" dirty="0" err="1"/>
              <a:t>Pembelian</a:t>
            </a:r>
            <a:r>
              <a:rPr lang="en-US" sz="2400" dirty="0"/>
              <a:t> </a:t>
            </a:r>
            <a:r>
              <a:rPr lang="en-US" sz="2400" dirty="0" err="1"/>
              <a:t>bahan</a:t>
            </a:r>
            <a:r>
              <a:rPr lang="en-US" sz="2400" dirty="0"/>
              <a:t> </a:t>
            </a:r>
            <a:r>
              <a:rPr lang="en-US" sz="2400" dirty="0" err="1"/>
              <a:t>langsung</a:t>
            </a:r>
            <a:endParaRPr lang="id-ID" sz="2400" dirty="0"/>
          </a:p>
          <a:p>
            <a:pPr marL="609600" indent="-609600">
              <a:buFontTx/>
              <a:buAutoNum type="arabicPeriod"/>
            </a:pPr>
            <a:r>
              <a:rPr lang="id-ID" sz="2400" dirty="0"/>
              <a:t>Anggaran Biaya Bahan Baku</a:t>
            </a:r>
            <a:endParaRPr lang="en-US" sz="2400" dirty="0"/>
          </a:p>
          <a:p>
            <a:pPr marL="609600" indent="-609600">
              <a:buFontTx/>
              <a:buAutoNum type="arabicPeriod"/>
            </a:pPr>
            <a:r>
              <a:rPr lang="en-US" sz="2400" dirty="0" err="1"/>
              <a:t>Anggaran</a:t>
            </a:r>
            <a:r>
              <a:rPr lang="en-US" sz="2400" dirty="0"/>
              <a:t> </a:t>
            </a:r>
            <a:r>
              <a:rPr lang="en-US" sz="2400" dirty="0" err="1"/>
              <a:t>tenaga</a:t>
            </a:r>
            <a:r>
              <a:rPr lang="en-US" sz="2400" dirty="0"/>
              <a:t> </a:t>
            </a:r>
            <a:r>
              <a:rPr lang="en-US" sz="2400" dirty="0" err="1"/>
              <a:t>kerja</a:t>
            </a:r>
            <a:r>
              <a:rPr lang="en-US" sz="2400" dirty="0"/>
              <a:t> </a:t>
            </a:r>
            <a:r>
              <a:rPr lang="en-US" sz="2400" dirty="0" err="1"/>
              <a:t>langsung</a:t>
            </a:r>
            <a:endParaRPr lang="en-US" sz="2400" dirty="0"/>
          </a:p>
          <a:p>
            <a:pPr marL="609600" indent="-609600">
              <a:buFontTx/>
              <a:buAutoNum type="arabicPeriod"/>
            </a:pPr>
            <a:r>
              <a:rPr lang="en-US" sz="2400" dirty="0" err="1"/>
              <a:t>Anggaran</a:t>
            </a:r>
            <a:r>
              <a:rPr lang="en-US" sz="2400" dirty="0"/>
              <a:t> overhead</a:t>
            </a:r>
          </a:p>
          <a:p>
            <a:pPr marL="609600" indent="-609600">
              <a:buFontTx/>
              <a:buAutoNum type="arabicPeriod"/>
            </a:pPr>
            <a:r>
              <a:rPr lang="en-US" sz="2400" dirty="0" err="1"/>
              <a:t>Anggaran</a:t>
            </a:r>
            <a:r>
              <a:rPr lang="en-US" sz="2400" dirty="0"/>
              <a:t> </a:t>
            </a:r>
            <a:r>
              <a:rPr lang="en-US" sz="2400" dirty="0" err="1"/>
              <a:t>beban</a:t>
            </a:r>
            <a:r>
              <a:rPr lang="en-US" sz="2400" dirty="0"/>
              <a:t> </a:t>
            </a:r>
            <a:r>
              <a:rPr lang="en-US" sz="2400" dirty="0" err="1"/>
              <a:t>penjualan</a:t>
            </a:r>
            <a:r>
              <a:rPr lang="en-US" sz="2400" dirty="0"/>
              <a:t> </a:t>
            </a:r>
            <a:r>
              <a:rPr lang="en-US" sz="2400" dirty="0" err="1"/>
              <a:t>dan</a:t>
            </a:r>
            <a:r>
              <a:rPr lang="en-US" sz="2400" dirty="0"/>
              <a:t> </a:t>
            </a:r>
            <a:r>
              <a:rPr lang="en-US" sz="2400" dirty="0" err="1"/>
              <a:t>administrasi</a:t>
            </a:r>
            <a:endParaRPr lang="en-US" sz="2400" dirty="0"/>
          </a:p>
          <a:p>
            <a:pPr marL="609600" indent="-609600">
              <a:buFontTx/>
              <a:buAutoNum type="arabicPeriod"/>
            </a:pPr>
            <a:r>
              <a:rPr lang="en-US" sz="2400" dirty="0" err="1"/>
              <a:t>Anggaran</a:t>
            </a:r>
            <a:r>
              <a:rPr lang="en-US" sz="2400" dirty="0"/>
              <a:t> </a:t>
            </a:r>
            <a:r>
              <a:rPr lang="en-US" sz="2400" dirty="0" err="1"/>
              <a:t>persediaan</a:t>
            </a:r>
            <a:r>
              <a:rPr lang="en-US" sz="2400" dirty="0"/>
              <a:t> </a:t>
            </a:r>
            <a:r>
              <a:rPr lang="en-US" sz="2400" dirty="0" err="1"/>
              <a:t>akhir</a:t>
            </a:r>
            <a:r>
              <a:rPr lang="en-US" sz="2400" dirty="0"/>
              <a:t> </a:t>
            </a:r>
            <a:r>
              <a:rPr lang="en-US" sz="2400" dirty="0" err="1"/>
              <a:t>barang</a:t>
            </a:r>
            <a:r>
              <a:rPr lang="en-US" sz="2400" dirty="0"/>
              <a:t> </a:t>
            </a:r>
            <a:r>
              <a:rPr lang="en-US" sz="2400" dirty="0" err="1"/>
              <a:t>jadi</a:t>
            </a:r>
            <a:endParaRPr lang="en-US" sz="2400" dirty="0"/>
          </a:p>
          <a:p>
            <a:pPr marL="609600" indent="-609600">
              <a:buFontTx/>
              <a:buAutoNum type="arabicPeriod"/>
            </a:pPr>
            <a:r>
              <a:rPr lang="en-US" sz="2400" dirty="0" err="1"/>
              <a:t>Anggaran</a:t>
            </a:r>
            <a:r>
              <a:rPr lang="en-US" sz="2400" dirty="0"/>
              <a:t> </a:t>
            </a:r>
            <a:r>
              <a:rPr lang="en-US" sz="2400" dirty="0" err="1"/>
              <a:t>harga</a:t>
            </a:r>
            <a:r>
              <a:rPr lang="en-US" sz="2400" dirty="0"/>
              <a:t> </a:t>
            </a:r>
            <a:r>
              <a:rPr lang="en-US" sz="2400" dirty="0" err="1"/>
              <a:t>pokok</a:t>
            </a:r>
            <a:r>
              <a:rPr lang="en-US" sz="2400" dirty="0"/>
              <a:t> </a:t>
            </a:r>
            <a:r>
              <a:rPr lang="en-US" sz="2400" dirty="0" err="1"/>
              <a:t>penjualan</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Anggaran Keuangan</a:t>
            </a:r>
          </a:p>
        </p:txBody>
      </p:sp>
      <p:sp>
        <p:nvSpPr>
          <p:cNvPr id="96259" name="Rectangle 3"/>
          <p:cNvSpPr>
            <a:spLocks noGrp="1" noChangeArrowheads="1"/>
          </p:cNvSpPr>
          <p:nvPr>
            <p:ph idx="1"/>
          </p:nvPr>
        </p:nvSpPr>
        <p:spPr/>
        <p:txBody>
          <a:bodyPr/>
          <a:lstStyle/>
          <a:p>
            <a:pPr marL="609600" indent="-609600">
              <a:buNone/>
            </a:pPr>
            <a:r>
              <a:rPr lang="en-US" dirty="0" err="1"/>
              <a:t>Anggaran</a:t>
            </a:r>
            <a:r>
              <a:rPr lang="en-US" dirty="0"/>
              <a:t> </a:t>
            </a:r>
            <a:r>
              <a:rPr lang="en-US" dirty="0" err="1"/>
              <a:t>Keuangan</a:t>
            </a:r>
            <a:r>
              <a:rPr lang="en-US" dirty="0"/>
              <a:t> </a:t>
            </a:r>
            <a:r>
              <a:rPr lang="en-US" dirty="0" err="1"/>
              <a:t>terdiri</a:t>
            </a:r>
            <a:r>
              <a:rPr lang="en-US" dirty="0"/>
              <a:t> </a:t>
            </a:r>
            <a:r>
              <a:rPr lang="en-US" dirty="0" err="1"/>
              <a:t>dari</a:t>
            </a:r>
            <a:r>
              <a:rPr lang="en-US" dirty="0"/>
              <a:t>:</a:t>
            </a:r>
          </a:p>
          <a:p>
            <a:pPr marL="609600" indent="-609600">
              <a:buFontTx/>
              <a:buAutoNum type="arabicPeriod"/>
            </a:pPr>
            <a:r>
              <a:rPr lang="en-US" dirty="0" err="1"/>
              <a:t>Anggaran</a:t>
            </a:r>
            <a:r>
              <a:rPr lang="en-US" dirty="0"/>
              <a:t> </a:t>
            </a:r>
            <a:r>
              <a:rPr lang="en-US" dirty="0" err="1"/>
              <a:t>kas</a:t>
            </a:r>
            <a:endParaRPr lang="en-US" dirty="0"/>
          </a:p>
          <a:p>
            <a:pPr marL="609600" indent="-609600">
              <a:buFontTx/>
              <a:buAutoNum type="arabicPeriod"/>
            </a:pPr>
            <a:r>
              <a:rPr lang="en-US" dirty="0" err="1"/>
              <a:t>Anggaran</a:t>
            </a:r>
            <a:r>
              <a:rPr lang="en-US" dirty="0"/>
              <a:t> </a:t>
            </a:r>
            <a:r>
              <a:rPr lang="en-US" dirty="0" err="1"/>
              <a:t>neraca</a:t>
            </a:r>
            <a:endParaRPr lang="en-US" dirty="0"/>
          </a:p>
          <a:p>
            <a:pPr marL="609600" indent="-609600">
              <a:buFontTx/>
              <a:buAutoNum type="arabicPeriod"/>
            </a:pPr>
            <a:r>
              <a:rPr lang="en-US" dirty="0" err="1"/>
              <a:t>Anggaran</a:t>
            </a:r>
            <a:r>
              <a:rPr lang="en-US" dirty="0"/>
              <a:t> </a:t>
            </a:r>
            <a:r>
              <a:rPr lang="en-US" dirty="0" err="1"/>
              <a:t>pengeluaran</a:t>
            </a:r>
            <a:r>
              <a:rPr lang="en-US" dirty="0"/>
              <a:t> modal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2402" name="AutoShape 2"/>
          <p:cNvCxnSpPr>
            <a:cxnSpLocks noChangeShapeType="1"/>
            <a:stCxn id="102423" idx="1"/>
            <a:endCxn id="102421" idx="1"/>
          </p:cNvCxnSpPr>
          <p:nvPr/>
        </p:nvCxnSpPr>
        <p:spPr bwMode="auto">
          <a:xfrm rot="10800000" flipV="1">
            <a:off x="5076826" y="1746250"/>
            <a:ext cx="28575" cy="3740150"/>
          </a:xfrm>
          <a:prstGeom prst="bentConnector3">
            <a:avLst>
              <a:gd name="adj1" fmla="val 10133333"/>
            </a:avLst>
          </a:prstGeom>
          <a:noFill/>
          <a:ln w="28575">
            <a:solidFill>
              <a:srgbClr val="FF0000"/>
            </a:solidFill>
            <a:miter lim="800000"/>
            <a:headEnd/>
            <a:tailEnd type="triangle" w="med" len="med"/>
          </a:ln>
          <a:effectLst>
            <a:outerShdw dist="17961" dir="2700000" algn="ctr" rotWithShape="0">
              <a:srgbClr val="000000"/>
            </a:outerShdw>
          </a:effectLst>
        </p:spPr>
      </p:cxnSp>
      <p:cxnSp>
        <p:nvCxnSpPr>
          <p:cNvPr id="102403" name="AutoShape 3"/>
          <p:cNvCxnSpPr>
            <a:cxnSpLocks noChangeShapeType="1"/>
            <a:stCxn id="102417" idx="2"/>
            <a:endCxn id="102421" idx="3"/>
          </p:cNvCxnSpPr>
          <p:nvPr/>
        </p:nvCxnSpPr>
        <p:spPr bwMode="auto">
          <a:xfrm rot="5400000">
            <a:off x="7415213" y="4100513"/>
            <a:ext cx="800100" cy="1971675"/>
          </a:xfrm>
          <a:prstGeom prst="bentConnector2">
            <a:avLst/>
          </a:prstGeom>
          <a:noFill/>
          <a:ln w="28575">
            <a:solidFill>
              <a:srgbClr val="FF0000"/>
            </a:solidFill>
            <a:miter lim="800000"/>
            <a:headEnd/>
            <a:tailEnd type="triangle" w="med" len="med"/>
          </a:ln>
          <a:effectLst>
            <a:outerShdw dist="17961" dir="2700000" algn="ctr" rotWithShape="0">
              <a:srgbClr val="000000"/>
            </a:outerShdw>
          </a:effectLst>
        </p:spPr>
      </p:cxnSp>
      <p:cxnSp>
        <p:nvCxnSpPr>
          <p:cNvPr id="102404" name="AutoShape 4"/>
          <p:cNvCxnSpPr>
            <a:cxnSpLocks noChangeShapeType="1"/>
            <a:stCxn id="102414" idx="1"/>
          </p:cNvCxnSpPr>
          <p:nvPr/>
        </p:nvCxnSpPr>
        <p:spPr bwMode="auto">
          <a:xfrm rot="10800000" flipV="1">
            <a:off x="7543803" y="3027371"/>
            <a:ext cx="477635" cy="2459029"/>
          </a:xfrm>
          <a:prstGeom prst="bentConnector2">
            <a:avLst/>
          </a:prstGeom>
          <a:noFill/>
          <a:ln w="28575">
            <a:solidFill>
              <a:srgbClr val="FF0000"/>
            </a:solidFill>
            <a:miter lim="800000"/>
            <a:headEnd/>
            <a:tailEnd type="triangle" w="med" len="med"/>
          </a:ln>
          <a:effectLst>
            <a:outerShdw dist="17961" dir="2700000" algn="ctr" rotWithShape="0">
              <a:srgbClr val="000000"/>
            </a:outerShdw>
          </a:effectLst>
        </p:spPr>
      </p:cxnSp>
      <p:cxnSp>
        <p:nvCxnSpPr>
          <p:cNvPr id="102405" name="AutoShape 5"/>
          <p:cNvCxnSpPr>
            <a:cxnSpLocks noChangeShapeType="1"/>
            <a:stCxn id="102411" idx="3"/>
            <a:endCxn id="102417" idx="1"/>
          </p:cNvCxnSpPr>
          <p:nvPr/>
        </p:nvCxnSpPr>
        <p:spPr bwMode="auto">
          <a:xfrm>
            <a:off x="6829426" y="2987676"/>
            <a:ext cx="1095375" cy="1241425"/>
          </a:xfrm>
          <a:prstGeom prst="bentConnector3">
            <a:avLst>
              <a:gd name="adj1" fmla="val 50000"/>
            </a:avLst>
          </a:prstGeom>
          <a:noFill/>
          <a:ln w="28575">
            <a:solidFill>
              <a:srgbClr val="FF0000"/>
            </a:solidFill>
            <a:miter lim="800000"/>
            <a:headEnd/>
            <a:tailEnd type="triangle" w="med" len="med"/>
          </a:ln>
          <a:effectLst>
            <a:outerShdw dist="17961" dir="2700000" algn="ctr" rotWithShape="0">
              <a:srgbClr val="000000"/>
            </a:outerShdw>
          </a:effectLst>
        </p:spPr>
      </p:cxnSp>
      <p:sp>
        <p:nvSpPr>
          <p:cNvPr id="102406" name="Line 6"/>
          <p:cNvSpPr>
            <a:spLocks noChangeShapeType="1"/>
          </p:cNvSpPr>
          <p:nvPr/>
        </p:nvSpPr>
        <p:spPr bwMode="auto">
          <a:xfrm>
            <a:off x="5943600" y="2209800"/>
            <a:ext cx="0" cy="304800"/>
          </a:xfrm>
          <a:prstGeom prst="line">
            <a:avLst/>
          </a:prstGeom>
          <a:noFill/>
          <a:ln w="28575">
            <a:solidFill>
              <a:srgbClr val="FF0000"/>
            </a:solidFill>
            <a:round/>
            <a:headEnd/>
            <a:tailEnd type="triangle" w="med" len="med"/>
          </a:ln>
          <a:effectLst>
            <a:outerShdw dist="17961" dir="2700000" algn="ctr" rotWithShape="0">
              <a:srgbClr val="000000"/>
            </a:outerShdw>
          </a:effectLst>
        </p:spPr>
        <p:txBody>
          <a:bodyPr wrap="none"/>
          <a:lstStyle/>
          <a:p>
            <a:endParaRPr lang="id-ID"/>
          </a:p>
        </p:txBody>
      </p:sp>
      <p:sp>
        <p:nvSpPr>
          <p:cNvPr id="102407" name="Line 7"/>
          <p:cNvSpPr>
            <a:spLocks noChangeShapeType="1"/>
          </p:cNvSpPr>
          <p:nvPr/>
        </p:nvSpPr>
        <p:spPr bwMode="auto">
          <a:xfrm>
            <a:off x="5943600" y="3451225"/>
            <a:ext cx="0" cy="304800"/>
          </a:xfrm>
          <a:prstGeom prst="line">
            <a:avLst/>
          </a:prstGeom>
          <a:noFill/>
          <a:ln w="28575">
            <a:solidFill>
              <a:srgbClr val="FF0000"/>
            </a:solidFill>
            <a:round/>
            <a:headEnd/>
            <a:tailEnd type="triangle" w="med" len="med"/>
          </a:ln>
          <a:effectLst>
            <a:outerShdw dist="17961" dir="2700000" algn="ctr" rotWithShape="0">
              <a:srgbClr val="000000"/>
            </a:outerShdw>
          </a:effectLst>
        </p:spPr>
        <p:txBody>
          <a:bodyPr wrap="none"/>
          <a:lstStyle/>
          <a:p>
            <a:endParaRPr lang="id-ID"/>
          </a:p>
        </p:txBody>
      </p:sp>
      <p:sp>
        <p:nvSpPr>
          <p:cNvPr id="102408" name="Line 8"/>
          <p:cNvSpPr>
            <a:spLocks noChangeShapeType="1"/>
          </p:cNvSpPr>
          <p:nvPr/>
        </p:nvSpPr>
        <p:spPr bwMode="auto">
          <a:xfrm>
            <a:off x="5943600" y="4724400"/>
            <a:ext cx="0" cy="304800"/>
          </a:xfrm>
          <a:prstGeom prst="line">
            <a:avLst/>
          </a:prstGeom>
          <a:noFill/>
          <a:ln w="28575">
            <a:solidFill>
              <a:srgbClr val="FF0000"/>
            </a:solidFill>
            <a:round/>
            <a:headEnd/>
            <a:tailEnd type="triangle" w="med" len="med"/>
          </a:ln>
          <a:effectLst>
            <a:outerShdw dist="17961" dir="2700000" algn="ctr" rotWithShape="0">
              <a:srgbClr val="000000"/>
            </a:outerShdw>
          </a:effectLst>
        </p:spPr>
        <p:txBody>
          <a:bodyPr wrap="none"/>
          <a:lstStyle/>
          <a:p>
            <a:endParaRPr lang="id-ID"/>
          </a:p>
        </p:txBody>
      </p:sp>
      <p:sp>
        <p:nvSpPr>
          <p:cNvPr id="102409" name="Line 9"/>
          <p:cNvSpPr>
            <a:spLocks noChangeShapeType="1"/>
          </p:cNvSpPr>
          <p:nvPr/>
        </p:nvSpPr>
        <p:spPr bwMode="auto">
          <a:xfrm>
            <a:off x="5943600" y="5900738"/>
            <a:ext cx="0" cy="304800"/>
          </a:xfrm>
          <a:prstGeom prst="line">
            <a:avLst/>
          </a:prstGeom>
          <a:noFill/>
          <a:ln w="28575">
            <a:solidFill>
              <a:srgbClr val="FF0000"/>
            </a:solidFill>
            <a:round/>
            <a:headEnd/>
            <a:tailEnd type="triangle" w="med" len="med"/>
          </a:ln>
          <a:effectLst>
            <a:outerShdw dist="17961" dir="2700000" algn="ctr" rotWithShape="0">
              <a:srgbClr val="000000"/>
            </a:outerShdw>
          </a:effectLst>
        </p:spPr>
        <p:txBody>
          <a:bodyPr wrap="none"/>
          <a:lstStyle/>
          <a:p>
            <a:endParaRPr lang="id-ID"/>
          </a:p>
        </p:txBody>
      </p:sp>
      <p:sp>
        <p:nvSpPr>
          <p:cNvPr id="102410" name="Rectangle 10"/>
          <p:cNvSpPr>
            <a:spLocks noGrp="1" noChangeArrowheads="1"/>
          </p:cNvSpPr>
          <p:nvPr>
            <p:ph type="title"/>
          </p:nvPr>
        </p:nvSpPr>
        <p:spPr>
          <a:xfrm>
            <a:off x="913775" y="-171449"/>
            <a:ext cx="10364451" cy="2386144"/>
          </a:xfrm>
          <a:noFill/>
          <a:ln/>
        </p:spPr>
        <p:txBody>
          <a:bodyPr vert="horz" lIns="90488" tIns="44450" rIns="90488" bIns="44450" rtlCol="0" anchor="ctr">
            <a:normAutofit/>
          </a:bodyPr>
          <a:lstStyle/>
          <a:p>
            <a:r>
              <a:rPr lang="en-US" sz="4300" dirty="0"/>
              <a:t>The Master Budget: An Overview</a:t>
            </a:r>
          </a:p>
        </p:txBody>
      </p:sp>
      <p:sp>
        <p:nvSpPr>
          <p:cNvPr id="102411" name="Rectangle 11"/>
          <p:cNvSpPr>
            <a:spLocks noChangeArrowheads="1"/>
          </p:cNvSpPr>
          <p:nvPr/>
        </p:nvSpPr>
        <p:spPr bwMode="auto">
          <a:xfrm>
            <a:off x="5076825" y="2530475"/>
            <a:ext cx="1752600" cy="914400"/>
          </a:xfrm>
          <a:prstGeom prst="rect">
            <a:avLst/>
          </a:prstGeom>
          <a:solidFill>
            <a:schemeClr val="accent2"/>
          </a:solidFill>
          <a:ln w="12700">
            <a:noFill/>
            <a:miter lim="800000"/>
            <a:headEnd/>
            <a:tailEnd/>
          </a:ln>
          <a:effectLst>
            <a:outerShdw dist="71842" dir="2700000" algn="ctr" rotWithShape="0">
              <a:srgbClr val="000000"/>
            </a:outerShdw>
          </a:effectLst>
        </p:spPr>
        <p:txBody>
          <a:bodyPr wrap="none" anchor="ctr"/>
          <a:lstStyle/>
          <a:p>
            <a:endParaRPr lang="id-ID"/>
          </a:p>
        </p:txBody>
      </p:sp>
      <p:sp>
        <p:nvSpPr>
          <p:cNvPr id="102412" name="Rectangle 12"/>
          <p:cNvSpPr>
            <a:spLocks noChangeArrowheads="1"/>
          </p:cNvSpPr>
          <p:nvPr/>
        </p:nvSpPr>
        <p:spPr bwMode="auto">
          <a:xfrm>
            <a:off x="5335776" y="2720975"/>
            <a:ext cx="1234698" cy="643766"/>
          </a:xfrm>
          <a:prstGeom prst="rect">
            <a:avLst/>
          </a:prstGeom>
          <a:noFill/>
          <a:ln w="12700">
            <a:noFill/>
            <a:miter lim="800000"/>
            <a:headEnd/>
            <a:tailEnd/>
          </a:ln>
          <a:effectLst>
            <a:outerShdw dist="35921" dir="2700000" algn="ctr" rotWithShape="0">
              <a:srgbClr val="000000"/>
            </a:outerShdw>
          </a:effectLst>
        </p:spPr>
        <p:txBody>
          <a:bodyPr wrap="none" lIns="90488" tIns="44450" rIns="90488" bIns="44450">
            <a:spAutoFit/>
          </a:bodyPr>
          <a:lstStyle/>
          <a:p>
            <a:pPr algn="ctr" eaLnBrk="0" hangingPunct="0"/>
            <a:r>
              <a:rPr lang="en-US" b="1">
                <a:solidFill>
                  <a:srgbClr val="FFFFFF"/>
                </a:solidFill>
                <a:latin typeface="Adams" pitchFamily="34" charset="0"/>
              </a:rPr>
              <a:t>Production</a:t>
            </a:r>
          </a:p>
          <a:p>
            <a:pPr algn="ctr" eaLnBrk="0" hangingPunct="0"/>
            <a:r>
              <a:rPr lang="en-US" b="1">
                <a:solidFill>
                  <a:srgbClr val="FFFFFF"/>
                </a:solidFill>
                <a:latin typeface="Adams" pitchFamily="34" charset="0"/>
              </a:rPr>
              <a:t>Budget</a:t>
            </a:r>
          </a:p>
        </p:txBody>
      </p:sp>
      <p:sp>
        <p:nvSpPr>
          <p:cNvPr id="102413" name="Rectangle 13"/>
          <p:cNvSpPr>
            <a:spLocks noChangeArrowheads="1"/>
          </p:cNvSpPr>
          <p:nvPr/>
        </p:nvSpPr>
        <p:spPr bwMode="auto">
          <a:xfrm>
            <a:off x="7924800" y="2563813"/>
            <a:ext cx="1752600" cy="914400"/>
          </a:xfrm>
          <a:prstGeom prst="rect">
            <a:avLst/>
          </a:prstGeom>
          <a:solidFill>
            <a:schemeClr val="accent2"/>
          </a:solidFill>
          <a:ln w="12700">
            <a:noFill/>
            <a:miter lim="800000"/>
            <a:headEnd/>
            <a:tailEnd/>
          </a:ln>
          <a:effectLst>
            <a:outerShdw dist="71842" dir="2700000" algn="ctr" rotWithShape="0">
              <a:srgbClr val="000000"/>
            </a:outerShdw>
          </a:effectLst>
        </p:spPr>
        <p:txBody>
          <a:bodyPr wrap="none" anchor="ctr"/>
          <a:lstStyle/>
          <a:p>
            <a:endParaRPr lang="id-ID"/>
          </a:p>
        </p:txBody>
      </p:sp>
      <p:sp>
        <p:nvSpPr>
          <p:cNvPr id="102414" name="Rectangle 14"/>
          <p:cNvSpPr>
            <a:spLocks noChangeArrowheads="1"/>
          </p:cNvSpPr>
          <p:nvPr/>
        </p:nvSpPr>
        <p:spPr bwMode="auto">
          <a:xfrm>
            <a:off x="8021437" y="2566989"/>
            <a:ext cx="1584729" cy="920765"/>
          </a:xfrm>
          <a:prstGeom prst="rect">
            <a:avLst/>
          </a:prstGeom>
          <a:noFill/>
          <a:ln w="12700">
            <a:noFill/>
            <a:miter lim="800000"/>
            <a:headEnd/>
            <a:tailEnd/>
          </a:ln>
          <a:effectLst>
            <a:outerShdw dist="28398" dir="1593903" algn="ctr" rotWithShape="0">
              <a:srgbClr val="000000"/>
            </a:outerShdw>
          </a:effectLst>
        </p:spPr>
        <p:txBody>
          <a:bodyPr wrap="none" lIns="90488" tIns="44450" rIns="90488" bIns="44450">
            <a:spAutoFit/>
          </a:bodyPr>
          <a:lstStyle/>
          <a:p>
            <a:pPr algn="ctr" eaLnBrk="0" hangingPunct="0"/>
            <a:r>
              <a:rPr lang="en-US" b="1">
                <a:solidFill>
                  <a:srgbClr val="FFFFFF"/>
                </a:solidFill>
                <a:latin typeface="Adams" pitchFamily="34" charset="0"/>
              </a:rPr>
              <a:t>Selling and</a:t>
            </a:r>
          </a:p>
          <a:p>
            <a:pPr algn="ctr" eaLnBrk="0" hangingPunct="0"/>
            <a:r>
              <a:rPr lang="en-US" b="1">
                <a:solidFill>
                  <a:srgbClr val="FFFFFF"/>
                </a:solidFill>
                <a:latin typeface="Adams" pitchFamily="34" charset="0"/>
              </a:rPr>
              <a:t>Administrative</a:t>
            </a:r>
          </a:p>
          <a:p>
            <a:pPr algn="ctr" eaLnBrk="0" hangingPunct="0"/>
            <a:r>
              <a:rPr lang="en-US" b="1">
                <a:solidFill>
                  <a:srgbClr val="FFFFFF"/>
                </a:solidFill>
                <a:latin typeface="Adams" pitchFamily="34" charset="0"/>
              </a:rPr>
              <a:t>Budget</a:t>
            </a:r>
          </a:p>
        </p:txBody>
      </p:sp>
      <p:sp>
        <p:nvSpPr>
          <p:cNvPr id="102415" name="Rectangle 15"/>
          <p:cNvSpPr>
            <a:spLocks noChangeArrowheads="1"/>
          </p:cNvSpPr>
          <p:nvPr/>
        </p:nvSpPr>
        <p:spPr bwMode="auto">
          <a:xfrm>
            <a:off x="2476500" y="3771900"/>
            <a:ext cx="1752600" cy="914400"/>
          </a:xfrm>
          <a:prstGeom prst="rect">
            <a:avLst/>
          </a:prstGeom>
          <a:solidFill>
            <a:schemeClr val="accent2"/>
          </a:solidFill>
          <a:ln w="12700">
            <a:noFill/>
            <a:miter lim="800000"/>
            <a:headEnd/>
            <a:tailEnd/>
          </a:ln>
          <a:effectLst>
            <a:outerShdw dist="71842" dir="2700000" algn="ctr" rotWithShape="0">
              <a:srgbClr val="000000"/>
            </a:outerShdw>
          </a:effectLst>
        </p:spPr>
        <p:txBody>
          <a:bodyPr wrap="none" anchor="ctr"/>
          <a:lstStyle/>
          <a:p>
            <a:endParaRPr lang="id-ID"/>
          </a:p>
        </p:txBody>
      </p:sp>
      <p:sp>
        <p:nvSpPr>
          <p:cNvPr id="102416" name="Rectangle 16"/>
          <p:cNvSpPr>
            <a:spLocks noChangeArrowheads="1"/>
          </p:cNvSpPr>
          <p:nvPr/>
        </p:nvSpPr>
        <p:spPr bwMode="auto">
          <a:xfrm>
            <a:off x="2808644" y="3749676"/>
            <a:ext cx="1088312" cy="920765"/>
          </a:xfrm>
          <a:prstGeom prst="rect">
            <a:avLst/>
          </a:prstGeom>
          <a:noFill/>
          <a:ln w="12700">
            <a:noFill/>
            <a:miter lim="800000"/>
            <a:headEnd/>
            <a:tailEnd/>
          </a:ln>
          <a:effectLst>
            <a:outerShdw dist="35921" dir="2700000" algn="ctr" rotWithShape="0">
              <a:srgbClr val="000000"/>
            </a:outerShdw>
          </a:effectLst>
        </p:spPr>
        <p:txBody>
          <a:bodyPr wrap="none" lIns="90488" tIns="44450" rIns="90488" bIns="44450">
            <a:spAutoFit/>
          </a:bodyPr>
          <a:lstStyle/>
          <a:p>
            <a:pPr algn="ctr" eaLnBrk="0" hangingPunct="0"/>
            <a:r>
              <a:rPr lang="en-US" b="1">
                <a:solidFill>
                  <a:srgbClr val="FFFFFF"/>
                </a:solidFill>
                <a:latin typeface="Adams" pitchFamily="34" charset="0"/>
              </a:rPr>
              <a:t>Direct</a:t>
            </a:r>
          </a:p>
          <a:p>
            <a:pPr algn="ctr" eaLnBrk="0" hangingPunct="0"/>
            <a:r>
              <a:rPr lang="en-US" b="1">
                <a:solidFill>
                  <a:srgbClr val="FFFFFF"/>
                </a:solidFill>
                <a:latin typeface="Adams" pitchFamily="34" charset="0"/>
              </a:rPr>
              <a:t>Materials</a:t>
            </a:r>
          </a:p>
          <a:p>
            <a:pPr algn="ctr" eaLnBrk="0" hangingPunct="0"/>
            <a:r>
              <a:rPr lang="en-US" b="1">
                <a:solidFill>
                  <a:srgbClr val="FFFFFF"/>
                </a:solidFill>
                <a:latin typeface="Adams" pitchFamily="34" charset="0"/>
              </a:rPr>
              <a:t>Budget</a:t>
            </a:r>
          </a:p>
        </p:txBody>
      </p:sp>
      <p:sp>
        <p:nvSpPr>
          <p:cNvPr id="102417" name="Rectangle 17"/>
          <p:cNvSpPr>
            <a:spLocks noChangeArrowheads="1"/>
          </p:cNvSpPr>
          <p:nvPr/>
        </p:nvSpPr>
        <p:spPr bwMode="auto">
          <a:xfrm>
            <a:off x="7924800" y="3771900"/>
            <a:ext cx="1752600" cy="914400"/>
          </a:xfrm>
          <a:prstGeom prst="rect">
            <a:avLst/>
          </a:prstGeom>
          <a:solidFill>
            <a:schemeClr val="accent2"/>
          </a:solidFill>
          <a:ln w="12700">
            <a:noFill/>
            <a:miter lim="800000"/>
            <a:headEnd/>
            <a:tailEnd/>
          </a:ln>
          <a:effectLst>
            <a:outerShdw dist="71842" dir="2700000" algn="ctr" rotWithShape="0">
              <a:srgbClr val="000000"/>
            </a:outerShdw>
          </a:effectLst>
        </p:spPr>
        <p:txBody>
          <a:bodyPr wrap="none" anchor="ctr"/>
          <a:lstStyle/>
          <a:p>
            <a:endParaRPr lang="id-ID"/>
          </a:p>
        </p:txBody>
      </p:sp>
      <p:sp>
        <p:nvSpPr>
          <p:cNvPr id="102418" name="Rectangle 18"/>
          <p:cNvSpPr>
            <a:spLocks noChangeArrowheads="1"/>
          </p:cNvSpPr>
          <p:nvPr/>
        </p:nvSpPr>
        <p:spPr bwMode="auto">
          <a:xfrm>
            <a:off x="8001459" y="3749676"/>
            <a:ext cx="1599285" cy="920765"/>
          </a:xfrm>
          <a:prstGeom prst="rect">
            <a:avLst/>
          </a:prstGeom>
          <a:noFill/>
          <a:ln w="12700">
            <a:noFill/>
            <a:miter lim="800000"/>
            <a:headEnd/>
            <a:tailEnd/>
          </a:ln>
          <a:effectLst>
            <a:outerShdw dist="28398" dir="1593903" algn="ctr" rotWithShape="0">
              <a:srgbClr val="000000"/>
            </a:outerShdw>
          </a:effectLst>
        </p:spPr>
        <p:txBody>
          <a:bodyPr wrap="none" lIns="90488" tIns="44450" rIns="90488" bIns="44450">
            <a:spAutoFit/>
          </a:bodyPr>
          <a:lstStyle/>
          <a:p>
            <a:pPr algn="ctr" eaLnBrk="0" hangingPunct="0"/>
            <a:r>
              <a:rPr lang="en-US" b="1">
                <a:solidFill>
                  <a:srgbClr val="FFFFFF"/>
                </a:solidFill>
                <a:latin typeface="Adams" pitchFamily="34" charset="0"/>
              </a:rPr>
              <a:t>Manufacturing</a:t>
            </a:r>
          </a:p>
          <a:p>
            <a:pPr algn="ctr" eaLnBrk="0" hangingPunct="0"/>
            <a:r>
              <a:rPr lang="en-US" b="1">
                <a:solidFill>
                  <a:srgbClr val="FFFFFF"/>
                </a:solidFill>
                <a:latin typeface="Adams" pitchFamily="34" charset="0"/>
              </a:rPr>
              <a:t>Overhead</a:t>
            </a:r>
          </a:p>
          <a:p>
            <a:pPr algn="ctr" eaLnBrk="0" hangingPunct="0"/>
            <a:r>
              <a:rPr lang="en-US" b="1">
                <a:solidFill>
                  <a:srgbClr val="FFFFFF"/>
                </a:solidFill>
                <a:latin typeface="Adams" pitchFamily="34" charset="0"/>
              </a:rPr>
              <a:t>Budget</a:t>
            </a:r>
          </a:p>
        </p:txBody>
      </p:sp>
      <p:sp>
        <p:nvSpPr>
          <p:cNvPr id="102419" name="Rectangle 19"/>
          <p:cNvSpPr>
            <a:spLocks noChangeArrowheads="1"/>
          </p:cNvSpPr>
          <p:nvPr/>
        </p:nvSpPr>
        <p:spPr bwMode="auto">
          <a:xfrm>
            <a:off x="5076825" y="3779838"/>
            <a:ext cx="1752600" cy="914400"/>
          </a:xfrm>
          <a:prstGeom prst="rect">
            <a:avLst/>
          </a:prstGeom>
          <a:solidFill>
            <a:schemeClr val="accent2"/>
          </a:solidFill>
          <a:ln w="12700">
            <a:noFill/>
            <a:miter lim="800000"/>
            <a:headEnd/>
            <a:tailEnd/>
          </a:ln>
          <a:effectLst>
            <a:outerShdw dist="71842" dir="2700000" algn="ctr" rotWithShape="0">
              <a:srgbClr val="000000"/>
            </a:outerShdw>
          </a:effectLst>
        </p:spPr>
        <p:txBody>
          <a:bodyPr wrap="none" anchor="ctr"/>
          <a:lstStyle/>
          <a:p>
            <a:endParaRPr lang="id-ID"/>
          </a:p>
        </p:txBody>
      </p:sp>
      <p:sp>
        <p:nvSpPr>
          <p:cNvPr id="102420" name="Rectangle 20"/>
          <p:cNvSpPr>
            <a:spLocks noChangeArrowheads="1"/>
          </p:cNvSpPr>
          <p:nvPr/>
        </p:nvSpPr>
        <p:spPr bwMode="auto">
          <a:xfrm>
            <a:off x="5521581" y="3749676"/>
            <a:ext cx="859915" cy="920765"/>
          </a:xfrm>
          <a:prstGeom prst="rect">
            <a:avLst/>
          </a:prstGeom>
          <a:noFill/>
          <a:ln w="12700">
            <a:noFill/>
            <a:miter lim="800000"/>
            <a:headEnd/>
            <a:tailEnd/>
          </a:ln>
          <a:effectLst>
            <a:outerShdw dist="35921" dir="2700000" algn="ctr" rotWithShape="0">
              <a:srgbClr val="000000"/>
            </a:outerShdw>
          </a:effectLst>
        </p:spPr>
        <p:txBody>
          <a:bodyPr wrap="none" lIns="90488" tIns="44450" rIns="90488" bIns="44450">
            <a:spAutoFit/>
          </a:bodyPr>
          <a:lstStyle/>
          <a:p>
            <a:pPr algn="ctr" eaLnBrk="0" hangingPunct="0"/>
            <a:r>
              <a:rPr lang="en-US" b="1">
                <a:solidFill>
                  <a:srgbClr val="FFFFFF"/>
                </a:solidFill>
                <a:latin typeface="Adams" pitchFamily="34" charset="0"/>
              </a:rPr>
              <a:t>Direct</a:t>
            </a:r>
          </a:p>
          <a:p>
            <a:pPr algn="ctr" eaLnBrk="0" hangingPunct="0"/>
            <a:r>
              <a:rPr lang="en-US" b="1">
                <a:solidFill>
                  <a:srgbClr val="FFFFFF"/>
                </a:solidFill>
                <a:latin typeface="Adams" pitchFamily="34" charset="0"/>
              </a:rPr>
              <a:t>Labor</a:t>
            </a:r>
          </a:p>
          <a:p>
            <a:pPr algn="ctr" eaLnBrk="0" hangingPunct="0"/>
            <a:r>
              <a:rPr lang="en-US" b="1">
                <a:solidFill>
                  <a:srgbClr val="FFFFFF"/>
                </a:solidFill>
                <a:latin typeface="Adams" pitchFamily="34" charset="0"/>
              </a:rPr>
              <a:t>Budget</a:t>
            </a:r>
          </a:p>
        </p:txBody>
      </p:sp>
      <p:sp>
        <p:nvSpPr>
          <p:cNvPr id="102421" name="Rectangle 21"/>
          <p:cNvSpPr>
            <a:spLocks noChangeArrowheads="1"/>
          </p:cNvSpPr>
          <p:nvPr/>
        </p:nvSpPr>
        <p:spPr bwMode="auto">
          <a:xfrm>
            <a:off x="5076825" y="5029200"/>
            <a:ext cx="1752600" cy="914400"/>
          </a:xfrm>
          <a:prstGeom prst="rect">
            <a:avLst/>
          </a:prstGeom>
          <a:solidFill>
            <a:schemeClr val="accent2"/>
          </a:solidFill>
          <a:ln w="12700">
            <a:noFill/>
            <a:miter lim="800000"/>
            <a:headEnd/>
            <a:tailEnd/>
          </a:ln>
          <a:effectLst>
            <a:outerShdw dist="71842" dir="2700000" algn="ctr" rotWithShape="0">
              <a:srgbClr val="000000"/>
            </a:outerShdw>
          </a:effectLst>
        </p:spPr>
        <p:txBody>
          <a:bodyPr wrap="none" anchor="ctr"/>
          <a:lstStyle/>
          <a:p>
            <a:pPr algn="ctr" eaLnBrk="0" hangingPunct="0"/>
            <a:endParaRPr lang="id-ID" sz="2800">
              <a:solidFill>
                <a:schemeClr val="bg1"/>
              </a:solidFill>
              <a:latin typeface="Times New Roman" charset="0"/>
            </a:endParaRPr>
          </a:p>
        </p:txBody>
      </p:sp>
      <p:sp>
        <p:nvSpPr>
          <p:cNvPr id="102422" name="Rectangle 22"/>
          <p:cNvSpPr>
            <a:spLocks noChangeArrowheads="1"/>
          </p:cNvSpPr>
          <p:nvPr/>
        </p:nvSpPr>
        <p:spPr bwMode="auto">
          <a:xfrm>
            <a:off x="5513644" y="5153025"/>
            <a:ext cx="859915" cy="643766"/>
          </a:xfrm>
          <a:prstGeom prst="rect">
            <a:avLst/>
          </a:prstGeom>
          <a:noFill/>
          <a:ln w="12700">
            <a:noFill/>
            <a:miter lim="800000"/>
            <a:headEnd/>
            <a:tailEnd/>
          </a:ln>
          <a:effectLst>
            <a:outerShdw dist="35921" dir="2700000" algn="ctr" rotWithShape="0">
              <a:srgbClr val="000000"/>
            </a:outerShdw>
          </a:effectLst>
        </p:spPr>
        <p:txBody>
          <a:bodyPr wrap="none" lIns="90488" tIns="44450" rIns="90488" bIns="44450">
            <a:spAutoFit/>
          </a:bodyPr>
          <a:lstStyle/>
          <a:p>
            <a:pPr algn="ctr" eaLnBrk="0" hangingPunct="0"/>
            <a:r>
              <a:rPr lang="en-US" b="1">
                <a:solidFill>
                  <a:srgbClr val="FFFFFF"/>
                </a:solidFill>
                <a:latin typeface="Adams" pitchFamily="34" charset="0"/>
              </a:rPr>
              <a:t>Cash</a:t>
            </a:r>
          </a:p>
          <a:p>
            <a:pPr algn="ctr" eaLnBrk="0" hangingPunct="0"/>
            <a:r>
              <a:rPr lang="en-US" b="1">
                <a:solidFill>
                  <a:srgbClr val="FFFFFF"/>
                </a:solidFill>
                <a:latin typeface="Adams" pitchFamily="34" charset="0"/>
              </a:rPr>
              <a:t>Budget</a:t>
            </a:r>
          </a:p>
        </p:txBody>
      </p:sp>
      <p:sp>
        <p:nvSpPr>
          <p:cNvPr id="102423" name="Rectangle 23"/>
          <p:cNvSpPr>
            <a:spLocks noChangeArrowheads="1"/>
          </p:cNvSpPr>
          <p:nvPr/>
        </p:nvSpPr>
        <p:spPr bwMode="auto">
          <a:xfrm>
            <a:off x="5105400" y="1295400"/>
            <a:ext cx="1739900" cy="901700"/>
          </a:xfrm>
          <a:prstGeom prst="rect">
            <a:avLst/>
          </a:prstGeom>
          <a:solidFill>
            <a:schemeClr val="accent2"/>
          </a:solidFill>
          <a:ln w="12700">
            <a:solidFill>
              <a:schemeClr val="bg2"/>
            </a:solidFill>
            <a:miter lim="800000"/>
            <a:headEnd/>
            <a:tailEnd/>
          </a:ln>
          <a:effectLst>
            <a:outerShdw dist="71842" dir="2700000" algn="ctr" rotWithShape="0">
              <a:srgbClr val="000000"/>
            </a:outerShdw>
          </a:effectLst>
        </p:spPr>
        <p:txBody>
          <a:bodyPr wrap="none" anchor="ctr"/>
          <a:lstStyle/>
          <a:p>
            <a:endParaRPr lang="id-ID"/>
          </a:p>
        </p:txBody>
      </p:sp>
      <p:sp>
        <p:nvSpPr>
          <p:cNvPr id="102424" name="Rectangle 24"/>
          <p:cNvSpPr>
            <a:spLocks noChangeArrowheads="1"/>
          </p:cNvSpPr>
          <p:nvPr/>
        </p:nvSpPr>
        <p:spPr bwMode="auto">
          <a:xfrm>
            <a:off x="5513644" y="1412875"/>
            <a:ext cx="859915" cy="643766"/>
          </a:xfrm>
          <a:prstGeom prst="rect">
            <a:avLst/>
          </a:prstGeom>
          <a:noFill/>
          <a:ln w="12700">
            <a:noFill/>
            <a:miter lim="800000"/>
            <a:headEnd/>
            <a:tailEnd/>
          </a:ln>
          <a:effectLst>
            <a:outerShdw dist="35921" dir="2700000" algn="ctr" rotWithShape="0">
              <a:srgbClr val="000000"/>
            </a:outerShdw>
          </a:effectLst>
        </p:spPr>
        <p:txBody>
          <a:bodyPr wrap="none" lIns="90488" tIns="44450" rIns="90488" bIns="44450">
            <a:spAutoFit/>
          </a:bodyPr>
          <a:lstStyle/>
          <a:p>
            <a:pPr algn="ctr" eaLnBrk="0" hangingPunct="0"/>
            <a:r>
              <a:rPr lang="en-US" b="1">
                <a:solidFill>
                  <a:srgbClr val="FFFFFF"/>
                </a:solidFill>
                <a:latin typeface="Adams" pitchFamily="34" charset="0"/>
              </a:rPr>
              <a:t>Sales</a:t>
            </a:r>
          </a:p>
          <a:p>
            <a:pPr algn="ctr" eaLnBrk="0" hangingPunct="0"/>
            <a:r>
              <a:rPr lang="en-US" b="1">
                <a:solidFill>
                  <a:srgbClr val="FFFFFF"/>
                </a:solidFill>
                <a:latin typeface="Adams" pitchFamily="34" charset="0"/>
              </a:rPr>
              <a:t>Budget</a:t>
            </a:r>
          </a:p>
        </p:txBody>
      </p:sp>
      <p:sp>
        <p:nvSpPr>
          <p:cNvPr id="102425" name="Rectangle 25"/>
          <p:cNvSpPr>
            <a:spLocks noChangeArrowheads="1"/>
          </p:cNvSpPr>
          <p:nvPr/>
        </p:nvSpPr>
        <p:spPr bwMode="auto">
          <a:xfrm>
            <a:off x="3657601" y="6180138"/>
            <a:ext cx="4614863" cy="406400"/>
          </a:xfrm>
          <a:prstGeom prst="rect">
            <a:avLst/>
          </a:prstGeom>
          <a:solidFill>
            <a:srgbClr val="FFFFFF"/>
          </a:solidFill>
          <a:ln w="12700">
            <a:solidFill>
              <a:schemeClr val="accent2"/>
            </a:solidFill>
            <a:miter lim="800000"/>
            <a:headEnd/>
            <a:tailEnd/>
          </a:ln>
          <a:effectLst>
            <a:outerShdw dist="35921" dir="2700000" algn="ctr" rotWithShape="0">
              <a:srgbClr val="000000"/>
            </a:outerShdw>
          </a:effectLst>
        </p:spPr>
        <p:txBody>
          <a:bodyPr lIns="90488" tIns="44450" rIns="90488" bIns="44450">
            <a:spAutoFit/>
          </a:bodyPr>
          <a:lstStyle/>
          <a:p>
            <a:pPr algn="ctr" eaLnBrk="0" hangingPunct="0"/>
            <a:r>
              <a:rPr lang="en-US" sz="2000" b="1">
                <a:solidFill>
                  <a:srgbClr val="0000FF"/>
                </a:solidFill>
                <a:effectLst>
                  <a:outerShdw blurRad="38100" dist="38100" dir="2700000" algn="tl">
                    <a:srgbClr val="C0C0C0"/>
                  </a:outerShdw>
                </a:effectLst>
              </a:rPr>
              <a:t>Budgeted Financial Statements</a:t>
            </a:r>
          </a:p>
        </p:txBody>
      </p:sp>
      <p:cxnSp>
        <p:nvCxnSpPr>
          <p:cNvPr id="102426" name="AutoShape 26"/>
          <p:cNvCxnSpPr>
            <a:cxnSpLocks noChangeShapeType="1"/>
            <a:stCxn id="102423" idx="3"/>
            <a:endCxn id="102413" idx="0"/>
          </p:cNvCxnSpPr>
          <p:nvPr/>
        </p:nvCxnSpPr>
        <p:spPr bwMode="auto">
          <a:xfrm>
            <a:off x="6845300" y="1746251"/>
            <a:ext cx="1955800" cy="817563"/>
          </a:xfrm>
          <a:prstGeom prst="bentConnector2">
            <a:avLst/>
          </a:prstGeom>
          <a:noFill/>
          <a:ln w="28575">
            <a:solidFill>
              <a:srgbClr val="FF0000"/>
            </a:solidFill>
            <a:miter lim="800000"/>
            <a:headEnd type="triangle" w="med" len="med"/>
            <a:tailEnd type="triangle" w="med" len="med"/>
          </a:ln>
          <a:effectLst>
            <a:outerShdw dist="17961" dir="2700000" algn="ctr" rotWithShape="0">
              <a:srgbClr val="000000"/>
            </a:outerShdw>
          </a:effectLst>
        </p:spPr>
      </p:cxnSp>
      <p:cxnSp>
        <p:nvCxnSpPr>
          <p:cNvPr id="102427" name="AutoShape 27"/>
          <p:cNvCxnSpPr>
            <a:cxnSpLocks noChangeShapeType="1"/>
            <a:stCxn id="102411" idx="1"/>
            <a:endCxn id="102415" idx="0"/>
          </p:cNvCxnSpPr>
          <p:nvPr/>
        </p:nvCxnSpPr>
        <p:spPr bwMode="auto">
          <a:xfrm rot="10800000" flipV="1">
            <a:off x="3352801" y="2987676"/>
            <a:ext cx="1724025" cy="784225"/>
          </a:xfrm>
          <a:prstGeom prst="bentConnector2">
            <a:avLst/>
          </a:prstGeom>
          <a:noFill/>
          <a:ln w="28575">
            <a:solidFill>
              <a:srgbClr val="FF0000"/>
            </a:solidFill>
            <a:miter lim="800000"/>
            <a:headEnd/>
            <a:tailEnd type="triangle" w="med" len="med"/>
          </a:ln>
          <a:effectLst>
            <a:outerShdw dist="17961" dir="2700000" algn="ctr" rotWithShape="0">
              <a:srgbClr val="000000"/>
            </a:outerShdw>
          </a:effectLst>
        </p:spPr>
      </p:cxnSp>
      <p:cxnSp>
        <p:nvCxnSpPr>
          <p:cNvPr id="102428" name="AutoShape 28"/>
          <p:cNvCxnSpPr>
            <a:cxnSpLocks noChangeShapeType="1"/>
          </p:cNvCxnSpPr>
          <p:nvPr/>
        </p:nvCxnSpPr>
        <p:spPr bwMode="auto">
          <a:xfrm>
            <a:off x="2209800" y="5508625"/>
            <a:ext cx="1447800" cy="863600"/>
          </a:xfrm>
          <a:prstGeom prst="bentConnector3">
            <a:avLst>
              <a:gd name="adj1" fmla="val -111"/>
            </a:avLst>
          </a:prstGeom>
          <a:noFill/>
          <a:ln w="28575">
            <a:solidFill>
              <a:srgbClr val="FF0000"/>
            </a:solidFill>
            <a:miter lim="800000"/>
            <a:headEnd/>
            <a:tailEnd type="triangle" w="med" len="med"/>
          </a:ln>
          <a:effectLst>
            <a:outerShdw dist="17961" dir="2700000" algn="ctr" rotWithShape="0">
              <a:srgbClr val="000000"/>
            </a:outerShdw>
          </a:effectLst>
        </p:spPr>
      </p:cxnSp>
      <p:sp>
        <p:nvSpPr>
          <p:cNvPr id="102429" name="Rectangle 29"/>
          <p:cNvSpPr>
            <a:spLocks noChangeArrowheads="1"/>
          </p:cNvSpPr>
          <p:nvPr/>
        </p:nvSpPr>
        <p:spPr bwMode="auto">
          <a:xfrm>
            <a:off x="2438400" y="1905000"/>
            <a:ext cx="1981200" cy="901700"/>
          </a:xfrm>
          <a:prstGeom prst="rect">
            <a:avLst/>
          </a:prstGeom>
          <a:solidFill>
            <a:schemeClr val="accent2"/>
          </a:solidFill>
          <a:ln w="12700">
            <a:solidFill>
              <a:schemeClr val="bg2"/>
            </a:solidFill>
            <a:miter lim="800000"/>
            <a:headEnd/>
            <a:tailEnd/>
          </a:ln>
          <a:effectLst>
            <a:outerShdw dist="71842" dir="2700000" algn="ctr" rotWithShape="0">
              <a:srgbClr val="000000"/>
            </a:outerShdw>
          </a:effectLst>
        </p:spPr>
        <p:txBody>
          <a:bodyPr wrap="none" anchor="ctr"/>
          <a:lstStyle/>
          <a:p>
            <a:pPr algn="ctr" eaLnBrk="0" hangingPunct="0"/>
            <a:endParaRPr lang="id-ID" sz="2800"/>
          </a:p>
        </p:txBody>
      </p:sp>
      <p:sp>
        <p:nvSpPr>
          <p:cNvPr id="102430" name="Rectangle 30"/>
          <p:cNvSpPr>
            <a:spLocks noChangeArrowheads="1"/>
          </p:cNvSpPr>
          <p:nvPr/>
        </p:nvSpPr>
        <p:spPr bwMode="auto">
          <a:xfrm>
            <a:off x="2492375" y="1905001"/>
            <a:ext cx="1981200" cy="912813"/>
          </a:xfrm>
          <a:prstGeom prst="rect">
            <a:avLst/>
          </a:prstGeom>
          <a:noFill/>
          <a:ln w="12700">
            <a:noFill/>
            <a:miter lim="800000"/>
            <a:headEnd/>
            <a:tailEnd/>
          </a:ln>
          <a:effectLst>
            <a:outerShdw dist="35921" dir="2700000" algn="ctr" rotWithShape="0">
              <a:srgbClr val="000000"/>
            </a:outerShdw>
          </a:effectLst>
        </p:spPr>
        <p:txBody>
          <a:bodyPr lIns="90488" tIns="44450" rIns="90488" bIns="44450">
            <a:spAutoFit/>
          </a:bodyPr>
          <a:lstStyle/>
          <a:p>
            <a:pPr algn="ctr" eaLnBrk="0" hangingPunct="0"/>
            <a:r>
              <a:rPr lang="en-US" b="1">
                <a:solidFill>
                  <a:srgbClr val="FFFFFF"/>
                </a:solidFill>
                <a:latin typeface="Adams" pitchFamily="34" charset="0"/>
              </a:rPr>
              <a:t>Ending</a:t>
            </a:r>
            <a:br>
              <a:rPr lang="en-US" b="1">
                <a:solidFill>
                  <a:srgbClr val="FFFFFF"/>
                </a:solidFill>
                <a:latin typeface="Adams" pitchFamily="34" charset="0"/>
              </a:rPr>
            </a:br>
            <a:r>
              <a:rPr lang="en-US" b="1">
                <a:solidFill>
                  <a:srgbClr val="FFFFFF"/>
                </a:solidFill>
                <a:latin typeface="Adams" pitchFamily="34" charset="0"/>
              </a:rPr>
              <a:t>Finished Goods</a:t>
            </a:r>
          </a:p>
          <a:p>
            <a:pPr algn="ctr" eaLnBrk="0" hangingPunct="0"/>
            <a:r>
              <a:rPr lang="en-US" b="1">
                <a:solidFill>
                  <a:srgbClr val="FFFFFF"/>
                </a:solidFill>
                <a:latin typeface="Adams" pitchFamily="34" charset="0"/>
              </a:rPr>
              <a:t>Budget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2425"/>
                                        </p:tgtEl>
                                        <p:attrNameLst>
                                          <p:attrName>style.visibility</p:attrName>
                                        </p:attrNameLst>
                                      </p:cBhvr>
                                      <p:to>
                                        <p:strVal val="visible"/>
                                      </p:to>
                                    </p:set>
                                    <p:anim calcmode="lin" valueType="num">
                                      <p:cBhvr>
                                        <p:cTn id="7" dur="500" fill="hold"/>
                                        <p:tgtEl>
                                          <p:spTgt spid="102425"/>
                                        </p:tgtEl>
                                        <p:attrNameLst>
                                          <p:attrName>ppt_w</p:attrName>
                                        </p:attrNameLst>
                                      </p:cBhvr>
                                      <p:tavLst>
                                        <p:tav tm="0">
                                          <p:val>
                                            <p:fltVal val="0"/>
                                          </p:val>
                                        </p:tav>
                                        <p:tav tm="100000">
                                          <p:val>
                                            <p:strVal val="#ppt_w"/>
                                          </p:val>
                                        </p:tav>
                                      </p:tavLst>
                                    </p:anim>
                                    <p:anim calcmode="lin" valueType="num">
                                      <p:cBhvr>
                                        <p:cTn id="8" dur="500" fill="hold"/>
                                        <p:tgtEl>
                                          <p:spTgt spid="1024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5"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00357" name="Rectangle 73">
            <a:extLst>
              <a:ext uri="{FF2B5EF4-FFF2-40B4-BE49-F238E27FC236}">
                <a16:creationId xmlns:a16="http://schemas.microsoft.com/office/drawing/2014/main" id="{6E3254AE-C4CD-426D-A6E8-7FA13B0F8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0358" name="Graphic 70" descr="Questions">
            <a:extLst>
              <a:ext uri="{FF2B5EF4-FFF2-40B4-BE49-F238E27FC236}">
                <a16:creationId xmlns:a16="http://schemas.microsoft.com/office/drawing/2014/main" id="{68E5B075-6EAB-4C4B-B2C8-D36B8F92C5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90790" y="2367091"/>
            <a:ext cx="3424107" cy="3424107"/>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00359" name="Picture 75">
            <a:extLst>
              <a:ext uri="{FF2B5EF4-FFF2-40B4-BE49-F238E27FC236}">
                <a16:creationId xmlns:a16="http://schemas.microsoft.com/office/drawing/2014/main" id="{F5C53434-A0C7-4A81-8EB0-D460DAD9BB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0354" name="Rectangle 2"/>
          <p:cNvSpPr>
            <a:spLocks noGrp="1" noChangeArrowheads="1"/>
          </p:cNvSpPr>
          <p:nvPr>
            <p:ph type="title"/>
          </p:nvPr>
        </p:nvSpPr>
        <p:spPr>
          <a:xfrm>
            <a:off x="913775" y="618517"/>
            <a:ext cx="10364451" cy="1596177"/>
          </a:xfrm>
        </p:spPr>
        <p:txBody>
          <a:bodyPr>
            <a:normAutofit/>
          </a:bodyPr>
          <a:lstStyle/>
          <a:p>
            <a:r>
              <a:rPr lang="en-US"/>
              <a:t>Anggaran Sebagai Evaluasi kinerja</a:t>
            </a:r>
          </a:p>
        </p:txBody>
      </p:sp>
      <p:sp>
        <p:nvSpPr>
          <p:cNvPr id="100355" name="Rectangle 3"/>
          <p:cNvSpPr>
            <a:spLocks noGrp="1" noChangeArrowheads="1"/>
          </p:cNvSpPr>
          <p:nvPr>
            <p:ph idx="1"/>
          </p:nvPr>
        </p:nvSpPr>
        <p:spPr>
          <a:xfrm>
            <a:off x="913774" y="2367092"/>
            <a:ext cx="4860493" cy="3424107"/>
          </a:xfrm>
        </p:spPr>
        <p:txBody>
          <a:bodyPr>
            <a:normAutofit/>
          </a:bodyPr>
          <a:lstStyle/>
          <a:p>
            <a:pPr marL="609600" indent="-609600">
              <a:buNone/>
            </a:pPr>
            <a:r>
              <a:rPr lang="en-US"/>
              <a:t>Dua hal yang perlu diperhatikan: </a:t>
            </a:r>
          </a:p>
          <a:p>
            <a:pPr marL="609600" indent="-609600">
              <a:buFontTx/>
              <a:buAutoNum type="arabicPeriod"/>
            </a:pPr>
            <a:r>
              <a:rPr lang="en-US"/>
              <a:t>Menentukan bagaimana jumlah yang dianggarkan dibandingkan dengan hasil aktual.</a:t>
            </a:r>
          </a:p>
          <a:p>
            <a:pPr marL="609600" indent="-609600">
              <a:buFontTx/>
              <a:buAutoNum type="arabicPeriod"/>
            </a:pPr>
            <a:r>
              <a:rPr lang="en-US"/>
              <a:t>Mempertimbangkan dampak anggaran terhadap perilaku manusia.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913775" y="618517"/>
            <a:ext cx="10364451" cy="1596177"/>
          </a:xfrm>
        </p:spPr>
        <p:txBody>
          <a:bodyPr>
            <a:normAutofit/>
          </a:bodyPr>
          <a:lstStyle/>
          <a:p>
            <a:r>
              <a:rPr lang="en-US"/>
              <a:t>Anggaran Statis VS Anggaran Fleksibel</a:t>
            </a:r>
          </a:p>
        </p:txBody>
      </p:sp>
      <p:graphicFrame>
        <p:nvGraphicFramePr>
          <p:cNvPr id="97285" name="Rectangle 3">
            <a:extLst>
              <a:ext uri="{FF2B5EF4-FFF2-40B4-BE49-F238E27FC236}">
                <a16:creationId xmlns:a16="http://schemas.microsoft.com/office/drawing/2014/main" id="{4E9BB4A5-D84E-42D6-A262-4222708936A5}"/>
              </a:ext>
            </a:extLst>
          </p:cNvPr>
          <p:cNvGraphicFramePr>
            <a:graphicFrameLocks noGrp="1"/>
          </p:cNvGraphicFramePr>
          <p:nvPr>
            <p:ph idx="1"/>
            <p:extLst>
              <p:ext uri="{D42A27DB-BD31-4B8C-83A1-F6EECF244321}">
                <p14:modId xmlns:p14="http://schemas.microsoft.com/office/powerpoint/2010/main" val="2892985061"/>
              </p:ext>
            </p:extLst>
          </p:nvPr>
        </p:nvGraphicFramePr>
        <p:xfrm>
          <a:off x="914400" y="2532475"/>
          <a:ext cx="10363200" cy="3029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Rectangle 74">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50" name="Rectangle 2"/>
          <p:cNvSpPr>
            <a:spLocks noGrp="1" noChangeArrowheads="1"/>
          </p:cNvSpPr>
          <p:nvPr>
            <p:ph type="title"/>
          </p:nvPr>
        </p:nvSpPr>
        <p:spPr>
          <a:xfrm>
            <a:off x="641074" y="1314450"/>
            <a:ext cx="2844002" cy="3680244"/>
          </a:xfrm>
        </p:spPr>
        <p:txBody>
          <a:bodyPr>
            <a:normAutofit/>
          </a:bodyPr>
          <a:lstStyle/>
          <a:p>
            <a:pPr algn="l"/>
            <a:r>
              <a:rPr lang="en-US" sz="3700"/>
              <a:t>Dimensi Perilaku dari Anggaran</a:t>
            </a:r>
          </a:p>
        </p:txBody>
      </p:sp>
      <p:pic>
        <p:nvPicPr>
          <p:cNvPr id="77" name="Picture 76">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pic>
        <p:nvPicPr>
          <p:cNvPr id="79" name="Picture 78">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graphicFrame>
        <p:nvGraphicFramePr>
          <p:cNvPr id="104453" name="Rectangle 3">
            <a:extLst>
              <a:ext uri="{FF2B5EF4-FFF2-40B4-BE49-F238E27FC236}">
                <a16:creationId xmlns:a16="http://schemas.microsoft.com/office/drawing/2014/main" id="{207FACC5-832A-44D5-8292-0B582AB43279}"/>
              </a:ext>
            </a:extLst>
          </p:cNvPr>
          <p:cNvGraphicFramePr>
            <a:graphicFrameLocks noGrp="1"/>
          </p:cNvGraphicFramePr>
          <p:nvPr>
            <p:ph idx="1"/>
            <p:extLst>
              <p:ext uri="{D42A27DB-BD31-4B8C-83A1-F6EECF244321}">
                <p14:modId xmlns:p14="http://schemas.microsoft.com/office/powerpoint/2010/main" val="1270721504"/>
              </p:ext>
            </p:extLst>
          </p:nvPr>
        </p:nvGraphicFramePr>
        <p:xfrm>
          <a:off x="4594225" y="889000"/>
          <a:ext cx="6683375" cy="46069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a:t>Budgeting for planning and control </a:t>
            </a:r>
          </a:p>
        </p:txBody>
      </p:sp>
      <p:sp>
        <p:nvSpPr>
          <p:cNvPr id="4099" name="Rectangle 3"/>
          <p:cNvSpPr>
            <a:spLocks noGrp="1" noChangeArrowheads="1"/>
          </p:cNvSpPr>
          <p:nvPr>
            <p:ph idx="1"/>
          </p:nvPr>
        </p:nvSpPr>
        <p:spPr/>
        <p:txBody>
          <a:bodyPr>
            <a:normAutofit fontScale="92500" lnSpcReduction="20000"/>
          </a:bodyPr>
          <a:lstStyle/>
          <a:p>
            <a:pPr algn="ctr" eaLnBrk="0" hangingPunct="0">
              <a:spcBef>
                <a:spcPct val="50000"/>
              </a:spcBef>
              <a:buFontTx/>
              <a:buNone/>
            </a:pPr>
            <a:r>
              <a:rPr lang="en-US" sz="2400" dirty="0"/>
              <a:t>The Basic </a:t>
            </a:r>
            <a:r>
              <a:rPr lang="en-US" sz="2400" dirty="0" err="1"/>
              <a:t>Franework</a:t>
            </a:r>
            <a:r>
              <a:rPr lang="en-US" sz="2400" dirty="0"/>
              <a:t> of Budgeting</a:t>
            </a:r>
          </a:p>
          <a:p>
            <a:pPr algn="ctr" eaLnBrk="0" hangingPunct="0">
              <a:spcBef>
                <a:spcPct val="50000"/>
              </a:spcBef>
              <a:buFontTx/>
              <a:buNone/>
            </a:pPr>
            <a:r>
              <a:rPr lang="en-US" sz="2400" dirty="0"/>
              <a:t>Budget </a:t>
            </a:r>
            <a:r>
              <a:rPr lang="en-US" sz="2400" dirty="0" err="1"/>
              <a:t>adalah</a:t>
            </a:r>
            <a:r>
              <a:rPr lang="en-US" sz="2400" dirty="0"/>
              <a:t> </a:t>
            </a:r>
            <a:r>
              <a:rPr lang="en-US" sz="2400" dirty="0" err="1"/>
              <a:t>rencana</a:t>
            </a:r>
            <a:r>
              <a:rPr lang="en-US" sz="2400" dirty="0"/>
              <a:t> </a:t>
            </a:r>
            <a:r>
              <a:rPr lang="en-US" sz="2400" dirty="0" err="1"/>
              <a:t>terperinci</a:t>
            </a:r>
            <a:r>
              <a:rPr lang="en-US" sz="2400" dirty="0"/>
              <a:t> </a:t>
            </a:r>
            <a:r>
              <a:rPr lang="en-US" sz="2400" dirty="0" err="1"/>
              <a:t>tentang</a:t>
            </a:r>
            <a:r>
              <a:rPr lang="en-US" sz="2400" dirty="0"/>
              <a:t> </a:t>
            </a:r>
            <a:r>
              <a:rPr lang="en-US" sz="2400" dirty="0" err="1"/>
              <a:t>pemerolehan</a:t>
            </a:r>
            <a:r>
              <a:rPr lang="en-US" sz="2400" dirty="0"/>
              <a:t> dan </a:t>
            </a:r>
            <a:r>
              <a:rPr lang="en-US" sz="2400" dirty="0" err="1"/>
              <a:t>penggunaan</a:t>
            </a:r>
            <a:r>
              <a:rPr lang="en-US" sz="2400" dirty="0"/>
              <a:t> </a:t>
            </a:r>
            <a:r>
              <a:rPr lang="en-US" sz="2400" dirty="0" err="1"/>
              <a:t>sumber</a:t>
            </a:r>
            <a:r>
              <a:rPr lang="en-US" sz="2400" dirty="0"/>
              <a:t> </a:t>
            </a:r>
            <a:r>
              <a:rPr lang="en-US" sz="2400" dirty="0" err="1"/>
              <a:t>daya</a:t>
            </a:r>
            <a:r>
              <a:rPr lang="en-US" sz="2400" dirty="0"/>
              <a:t> </a:t>
            </a:r>
            <a:r>
              <a:rPr lang="en-US" sz="2400" dirty="0" err="1"/>
              <a:t>keuangan</a:t>
            </a:r>
            <a:r>
              <a:rPr lang="en-US" sz="2400" dirty="0"/>
              <a:t> dan </a:t>
            </a:r>
            <a:r>
              <a:rPr lang="en-US" sz="2400" dirty="0" err="1"/>
              <a:t>sumber</a:t>
            </a:r>
            <a:r>
              <a:rPr lang="en-US" sz="2400" dirty="0"/>
              <a:t> </a:t>
            </a:r>
            <a:r>
              <a:rPr lang="en-US" sz="2400" dirty="0" err="1"/>
              <a:t>daya</a:t>
            </a:r>
            <a:r>
              <a:rPr lang="en-US" sz="2400" dirty="0"/>
              <a:t> </a:t>
            </a:r>
            <a:r>
              <a:rPr lang="en-US" sz="2400" dirty="0" err="1"/>
              <a:t>lainnya</a:t>
            </a:r>
            <a:r>
              <a:rPr lang="en-US" sz="2400" dirty="0"/>
              <a:t> </a:t>
            </a:r>
            <a:r>
              <a:rPr lang="en-US" sz="2400" dirty="0" err="1"/>
              <a:t>selama</a:t>
            </a:r>
            <a:r>
              <a:rPr lang="en-US" sz="2400" dirty="0"/>
              <a:t> </a:t>
            </a:r>
            <a:r>
              <a:rPr lang="en-US" sz="2400" dirty="0" err="1"/>
              <a:t>suatu</a:t>
            </a:r>
            <a:r>
              <a:rPr lang="en-US" sz="2400" dirty="0"/>
              <a:t> </a:t>
            </a:r>
            <a:r>
              <a:rPr lang="en-US" sz="2400" dirty="0" err="1"/>
              <a:t>periode</a:t>
            </a:r>
            <a:r>
              <a:rPr lang="en-US" sz="2400" dirty="0"/>
              <a:t> </a:t>
            </a:r>
            <a:r>
              <a:rPr lang="en-US" sz="2400" dirty="0" err="1"/>
              <a:t>waktu</a:t>
            </a:r>
            <a:r>
              <a:rPr lang="en-US" sz="2400" dirty="0"/>
              <a:t> </a:t>
            </a:r>
            <a:r>
              <a:rPr lang="en-US" sz="2400" dirty="0" err="1"/>
              <a:t>tertentu</a:t>
            </a:r>
            <a:endParaRPr lang="en-US" sz="2400" dirty="0"/>
          </a:p>
          <a:p>
            <a:pPr marL="342900" indent="-117475" algn="ctr">
              <a:buFontTx/>
              <a:buAutoNum type="arabicPeriod"/>
            </a:pPr>
            <a:r>
              <a:rPr lang="en-US" sz="2400" dirty="0"/>
              <a:t>Tindakan </a:t>
            </a:r>
            <a:r>
              <a:rPr lang="en-US" sz="2400" dirty="0" err="1"/>
              <a:t>penyusunan</a:t>
            </a:r>
            <a:r>
              <a:rPr lang="en-US" sz="2400" dirty="0"/>
              <a:t> </a:t>
            </a:r>
            <a:r>
              <a:rPr lang="en-US" sz="2400" dirty="0" err="1"/>
              <a:t>anggaran</a:t>
            </a:r>
            <a:r>
              <a:rPr lang="en-US" sz="2400" dirty="0"/>
              <a:t> </a:t>
            </a:r>
            <a:r>
              <a:rPr lang="en-US" sz="2400" dirty="0" err="1"/>
              <a:t>disebut</a:t>
            </a:r>
            <a:r>
              <a:rPr lang="en-US" sz="2400" dirty="0"/>
              <a:t> </a:t>
            </a:r>
            <a:r>
              <a:rPr lang="en-US" sz="2400" b="1" dirty="0"/>
              <a:t>budgeting</a:t>
            </a:r>
            <a:r>
              <a:rPr lang="en-US" sz="2400" dirty="0"/>
              <a:t>.</a:t>
            </a:r>
          </a:p>
          <a:p>
            <a:pPr marL="342900" indent="-117475" algn="ctr">
              <a:buFontTx/>
              <a:buAutoNum type="arabicPeriod"/>
            </a:pPr>
            <a:endParaRPr lang="en-US" sz="2400" dirty="0"/>
          </a:p>
          <a:p>
            <a:pPr marL="342900" indent="-117475" algn="ctr">
              <a:buFontTx/>
              <a:buAutoNum type="arabicPeriod"/>
            </a:pPr>
            <a:r>
              <a:rPr lang="en-US" sz="2400" dirty="0" err="1"/>
              <a:t>Penggunaan</a:t>
            </a:r>
            <a:r>
              <a:rPr lang="en-US" sz="2400" dirty="0"/>
              <a:t> </a:t>
            </a:r>
            <a:r>
              <a:rPr lang="en-US" sz="2400" dirty="0" err="1"/>
              <a:t>anggaran</a:t>
            </a:r>
            <a:r>
              <a:rPr lang="en-US" sz="2400" dirty="0"/>
              <a:t> </a:t>
            </a:r>
            <a:r>
              <a:rPr lang="en-US" sz="2400" dirty="0" err="1"/>
              <a:t>untuk</a:t>
            </a:r>
            <a:r>
              <a:rPr lang="en-US" sz="2400" dirty="0"/>
              <a:t> </a:t>
            </a:r>
            <a:r>
              <a:rPr lang="en-US" sz="2400" dirty="0" err="1"/>
              <a:t>mengendalikan</a:t>
            </a:r>
            <a:r>
              <a:rPr lang="en-US" sz="2400" dirty="0"/>
              <a:t> </a:t>
            </a:r>
            <a:r>
              <a:rPr lang="en-US" sz="2400" dirty="0" err="1"/>
              <a:t>aktivitas</a:t>
            </a:r>
            <a:r>
              <a:rPr lang="en-US" sz="2400" dirty="0"/>
              <a:t>     </a:t>
            </a:r>
            <a:r>
              <a:rPr lang="en-US" sz="2400" dirty="0" err="1"/>
              <a:t>perusahaan</a:t>
            </a:r>
            <a:r>
              <a:rPr lang="en-US" sz="2400" dirty="0"/>
              <a:t> </a:t>
            </a:r>
            <a:r>
              <a:rPr lang="en-US" sz="2400" dirty="0" err="1"/>
              <a:t>disebut</a:t>
            </a:r>
            <a:r>
              <a:rPr lang="en-US" sz="2400" dirty="0"/>
              <a:t> </a:t>
            </a:r>
            <a:r>
              <a:rPr lang="en-US" sz="2400" b="1" dirty="0"/>
              <a:t>budgetary control</a:t>
            </a:r>
            <a:r>
              <a:rPr lang="en-US" sz="2400" dirty="0"/>
              <a:t>.</a:t>
            </a:r>
          </a:p>
          <a:p>
            <a:pPr algn="ctr" eaLnBrk="0" hangingPunct="0">
              <a:spcBef>
                <a:spcPct val="50000"/>
              </a:spcBef>
              <a:buFontTx/>
              <a:buNone/>
            </a:pPr>
            <a:endParaRPr lang="en-US" sz="2400" dirty="0"/>
          </a:p>
          <a:p>
            <a:pPr algn="ctr" eaLnBrk="0" hangingPunct="0">
              <a:spcBef>
                <a:spcPct val="50000"/>
              </a:spcBef>
              <a:buFontTx/>
              <a:buNone/>
            </a:pPr>
            <a:endParaRPr lang="en-US" dirty="0"/>
          </a:p>
          <a:p>
            <a:pPr algn="ctr" eaLnBrk="0" hangingPunct="0">
              <a:spcBef>
                <a:spcPct val="50000"/>
              </a:spcBef>
              <a:buFontTx/>
              <a:buNone/>
            </a:pPr>
            <a:endParaRPr lang="en-US" dirty="0"/>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a:t>International Aspects of Budgeting</a:t>
            </a:r>
          </a:p>
        </p:txBody>
      </p:sp>
      <p:grpSp>
        <p:nvGrpSpPr>
          <p:cNvPr id="209923" name="Group 3"/>
          <p:cNvGrpSpPr>
            <a:grpSpLocks/>
          </p:cNvGrpSpPr>
          <p:nvPr/>
        </p:nvGrpSpPr>
        <p:grpSpPr bwMode="auto">
          <a:xfrm>
            <a:off x="2057400" y="1802296"/>
            <a:ext cx="8153400" cy="4065104"/>
            <a:chOff x="432" y="912"/>
            <a:chExt cx="5136" cy="2784"/>
          </a:xfrm>
        </p:grpSpPr>
        <p:sp>
          <p:nvSpPr>
            <p:cNvPr id="209924" name="Rectangle 4"/>
            <p:cNvSpPr>
              <a:spLocks noChangeArrowheads="1"/>
            </p:cNvSpPr>
            <p:nvPr/>
          </p:nvSpPr>
          <p:spPr bwMode="auto">
            <a:xfrm>
              <a:off x="480" y="912"/>
              <a:ext cx="5040" cy="2784"/>
            </a:xfrm>
            <a:prstGeom prst="rect">
              <a:avLst/>
            </a:prstGeom>
            <a:solidFill>
              <a:srgbClr val="663300"/>
            </a:solidFill>
            <a:ln w="9525">
              <a:solidFill>
                <a:schemeClr val="tx1"/>
              </a:solidFill>
              <a:miter lim="800000"/>
              <a:headEnd/>
              <a:tailEnd/>
            </a:ln>
            <a:effectLst>
              <a:outerShdw dist="35921" dir="2700000" algn="ctr" rotWithShape="0">
                <a:schemeClr val="bg2"/>
              </a:outerShdw>
            </a:effectLst>
          </p:spPr>
          <p:txBody>
            <a:bodyPr wrap="none" anchor="ctr"/>
            <a:lstStyle/>
            <a:p>
              <a:pPr algn="ctr" eaLnBrk="0" hangingPunct="0"/>
              <a:endParaRPr lang="id-ID" sz="2800">
                <a:solidFill>
                  <a:srgbClr val="FFFFFF"/>
                </a:solidFill>
              </a:endParaRPr>
            </a:p>
          </p:txBody>
        </p:sp>
        <p:sp>
          <p:nvSpPr>
            <p:cNvPr id="209925" name="Text Box 5"/>
            <p:cNvSpPr txBox="1">
              <a:spLocks noChangeArrowheads="1"/>
            </p:cNvSpPr>
            <p:nvPr/>
          </p:nvSpPr>
          <p:spPr bwMode="auto">
            <a:xfrm>
              <a:off x="432" y="1008"/>
              <a:ext cx="5136" cy="865"/>
            </a:xfrm>
            <a:prstGeom prst="rect">
              <a:avLst/>
            </a:prstGeom>
            <a:noFill/>
            <a:ln w="9525">
              <a:noFill/>
              <a:miter lim="800000"/>
              <a:headEnd/>
              <a:tailEnd/>
            </a:ln>
            <a:effectLst/>
          </p:spPr>
          <p:txBody>
            <a:bodyPr>
              <a:spAutoFit/>
            </a:bodyPr>
            <a:lstStyle/>
            <a:p>
              <a:pPr marL="457200" indent="-457200" eaLnBrk="0" hangingPunct="0">
                <a:spcBef>
                  <a:spcPct val="50000"/>
                </a:spcBef>
                <a:buClr>
                  <a:srgbClr val="663300"/>
                </a:buClr>
                <a:buFontTx/>
                <a:buChar char="•"/>
              </a:pPr>
              <a:r>
                <a:rPr lang="en-US" sz="2800">
                  <a:solidFill>
                    <a:srgbClr val="FFFFFF"/>
                  </a:solidFill>
                </a:rPr>
                <a:t>Perusahaan multinasional menghadapi masalah2 khusus pada saat menyusun anggaran. Masalah ini muncul karena: </a:t>
              </a:r>
            </a:p>
          </p:txBody>
        </p:sp>
        <p:sp>
          <p:nvSpPr>
            <p:cNvPr id="209926" name="Text Box 6"/>
            <p:cNvSpPr txBox="1">
              <a:spLocks noChangeArrowheads="1"/>
            </p:cNvSpPr>
            <p:nvPr/>
          </p:nvSpPr>
          <p:spPr bwMode="auto">
            <a:xfrm>
              <a:off x="960" y="1872"/>
              <a:ext cx="4176" cy="1308"/>
            </a:xfrm>
            <a:prstGeom prst="rect">
              <a:avLst/>
            </a:prstGeom>
            <a:noFill/>
            <a:ln w="9525">
              <a:noFill/>
              <a:miter lim="800000"/>
              <a:headEnd/>
              <a:tailEnd/>
            </a:ln>
            <a:effectLst/>
          </p:spPr>
          <p:txBody>
            <a:bodyPr>
              <a:spAutoFit/>
            </a:bodyPr>
            <a:lstStyle/>
            <a:p>
              <a:pPr marL="457200" indent="-457200" eaLnBrk="0" hangingPunct="0">
                <a:spcBef>
                  <a:spcPct val="50000"/>
                </a:spcBef>
                <a:buClr>
                  <a:srgbClr val="FFFF00"/>
                </a:buClr>
                <a:buFontTx/>
                <a:buAutoNum type="arabicPeriod"/>
              </a:pPr>
              <a:r>
                <a:rPr lang="en-US" sz="2600">
                  <a:solidFill>
                    <a:srgbClr val="FFFFFF"/>
                  </a:solidFill>
                </a:rPr>
                <a:t>Fluktuasi nilai tukar mata uang asing .</a:t>
              </a:r>
            </a:p>
            <a:p>
              <a:pPr marL="457200" indent="-457200" eaLnBrk="0" hangingPunct="0">
                <a:spcBef>
                  <a:spcPct val="50000"/>
                </a:spcBef>
                <a:buClr>
                  <a:srgbClr val="FFFF00"/>
                </a:buClr>
                <a:buFontTx/>
                <a:buAutoNum type="arabicPeriod"/>
              </a:pPr>
              <a:r>
                <a:rPr lang="en-US" sz="2600">
                  <a:solidFill>
                    <a:srgbClr val="FFFFFF"/>
                  </a:solidFill>
                </a:rPr>
                <a:t>Tingkat inflasi yang tinggi.</a:t>
              </a:r>
            </a:p>
            <a:p>
              <a:pPr marL="457200" indent="-457200" eaLnBrk="0" hangingPunct="0">
                <a:spcBef>
                  <a:spcPct val="50000"/>
                </a:spcBef>
                <a:buClr>
                  <a:srgbClr val="FFFF00"/>
                </a:buClr>
                <a:buFontTx/>
                <a:buAutoNum type="arabicPeriod"/>
              </a:pPr>
              <a:r>
                <a:rPr lang="en-US" sz="2600">
                  <a:solidFill>
                    <a:srgbClr val="FFFFFF"/>
                  </a:solidFill>
                </a:rPr>
                <a:t>Kondisi ekonomi lokal dan kebijakan pemerintah.</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Latihan Soal</a:t>
            </a:r>
            <a:endParaRPr lang="id-ID" dirty="0"/>
          </a:p>
        </p:txBody>
      </p:sp>
      <p:graphicFrame>
        <p:nvGraphicFramePr>
          <p:cNvPr id="6" name="Content Placeholder 5">
            <a:extLst>
              <a:ext uri="{FF2B5EF4-FFF2-40B4-BE49-F238E27FC236}">
                <a16:creationId xmlns:a16="http://schemas.microsoft.com/office/drawing/2014/main" id="{0462A7EF-420D-4318-BDA4-F97E23F3DD8D}"/>
              </a:ext>
            </a:extLst>
          </p:cNvPr>
          <p:cNvGraphicFramePr>
            <a:graphicFrameLocks noGrp="1"/>
          </p:cNvGraphicFramePr>
          <p:nvPr>
            <p:ph idx="1"/>
            <p:extLst>
              <p:ext uri="{D42A27DB-BD31-4B8C-83A1-F6EECF244321}">
                <p14:modId xmlns:p14="http://schemas.microsoft.com/office/powerpoint/2010/main" val="4090206597"/>
              </p:ext>
            </p:extLst>
          </p:nvPr>
        </p:nvGraphicFramePr>
        <p:xfrm>
          <a:off x="801858" y="2214694"/>
          <a:ext cx="9819250" cy="3735046"/>
        </p:xfrm>
        <a:graphic>
          <a:graphicData uri="http://schemas.openxmlformats.org/drawingml/2006/table">
            <a:tbl>
              <a:tblPr>
                <a:tableStyleId>{5C22544A-7EE6-4342-B048-85BDC9FD1C3A}</a:tableStyleId>
              </a:tblPr>
              <a:tblGrid>
                <a:gridCol w="4695582">
                  <a:extLst>
                    <a:ext uri="{9D8B030D-6E8A-4147-A177-3AD203B41FA5}">
                      <a16:colId xmlns:a16="http://schemas.microsoft.com/office/drawing/2014/main" val="1122139618"/>
                    </a:ext>
                  </a:extLst>
                </a:gridCol>
                <a:gridCol w="1498305">
                  <a:extLst>
                    <a:ext uri="{9D8B030D-6E8A-4147-A177-3AD203B41FA5}">
                      <a16:colId xmlns:a16="http://schemas.microsoft.com/office/drawing/2014/main" val="481086848"/>
                    </a:ext>
                  </a:extLst>
                </a:gridCol>
                <a:gridCol w="2274212">
                  <a:extLst>
                    <a:ext uri="{9D8B030D-6E8A-4147-A177-3AD203B41FA5}">
                      <a16:colId xmlns:a16="http://schemas.microsoft.com/office/drawing/2014/main" val="1977750561"/>
                    </a:ext>
                  </a:extLst>
                </a:gridCol>
                <a:gridCol w="1351151">
                  <a:extLst>
                    <a:ext uri="{9D8B030D-6E8A-4147-A177-3AD203B41FA5}">
                      <a16:colId xmlns:a16="http://schemas.microsoft.com/office/drawing/2014/main" val="1819129517"/>
                    </a:ext>
                  </a:extLst>
                </a:gridCol>
              </a:tblGrid>
              <a:tr h="197579">
                <a:tc gridSpan="4">
                  <a:txBody>
                    <a:bodyPr/>
                    <a:lstStyle/>
                    <a:p>
                      <a:pPr algn="ctr" fontAlgn="b"/>
                      <a:r>
                        <a:rPr lang="en-US" sz="1100" u="none" strike="noStrike">
                          <a:effectLst/>
                          <a:latin typeface="Aharoni" panose="02010803020104030203" pitchFamily="2" charset="-79"/>
                          <a:cs typeface="Aharoni" panose="02010803020104030203" pitchFamily="2" charset="-79"/>
                        </a:rPr>
                        <a:t>NERACA</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0383966"/>
                  </a:ext>
                </a:extLst>
              </a:tr>
              <a:tr h="197579">
                <a:tc gridSpan="4">
                  <a:txBody>
                    <a:bodyPr/>
                    <a:lstStyle/>
                    <a:p>
                      <a:pPr algn="ctr" fontAlgn="b"/>
                      <a:r>
                        <a:rPr lang="en-US" sz="1100" u="none" strike="noStrike">
                          <a:effectLst/>
                          <a:latin typeface="Aharoni" panose="02010803020104030203" pitchFamily="2" charset="-79"/>
                          <a:cs typeface="Aharoni" panose="02010803020104030203" pitchFamily="2" charset="-79"/>
                        </a:rPr>
                        <a:t>PT ABC</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7743204"/>
                  </a:ext>
                </a:extLst>
              </a:tr>
              <a:tr h="197579">
                <a:tc gridSpan="4">
                  <a:txBody>
                    <a:bodyPr/>
                    <a:lstStyle/>
                    <a:p>
                      <a:pPr algn="ctr" fontAlgn="b"/>
                      <a:r>
                        <a:rPr lang="en-US" sz="1100" u="none" strike="noStrike">
                          <a:effectLst/>
                          <a:latin typeface="Aharoni" panose="02010803020104030203" pitchFamily="2" charset="-79"/>
                          <a:cs typeface="Aharoni" panose="02010803020104030203" pitchFamily="2" charset="-79"/>
                        </a:rPr>
                        <a:t>PER 1 JAN (DALAM RIBUAN)</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7166921"/>
                  </a:ext>
                </a:extLst>
              </a:tr>
              <a:tr h="197579">
                <a:tc>
                  <a:txBody>
                    <a:bodyPr/>
                    <a:lstStyle/>
                    <a:p>
                      <a:pPr algn="l" fontAlgn="b"/>
                      <a:r>
                        <a:rPr lang="en-US" sz="1100" u="none" strike="noStrike">
                          <a:effectLst/>
                          <a:latin typeface="Aharoni" panose="02010803020104030203" pitchFamily="2" charset="-79"/>
                          <a:cs typeface="Aharoni" panose="02010803020104030203" pitchFamily="2" charset="-79"/>
                        </a:rPr>
                        <a:t>KETERANGAN</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RP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KETERANGAN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RP</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1197588303"/>
                  </a:ext>
                </a:extLst>
              </a:tr>
              <a:tr h="359069">
                <a:tc>
                  <a:txBody>
                    <a:bodyPr/>
                    <a:lstStyle/>
                    <a:p>
                      <a:pPr algn="l" fontAlgn="b"/>
                      <a:r>
                        <a:rPr lang="en-US" sz="1100" u="none" strike="noStrike">
                          <a:effectLst/>
                          <a:latin typeface="Aharoni" panose="02010803020104030203" pitchFamily="2" charset="-79"/>
                          <a:cs typeface="Aharoni" panose="02010803020104030203" pitchFamily="2" charset="-79"/>
                        </a:rPr>
                        <a:t>KAS</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5,000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UTANG DAGANG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r" fontAlgn="b"/>
                      <a:r>
                        <a:rPr lang="en-US" sz="1100" u="none" strike="noStrike">
                          <a:effectLst/>
                          <a:latin typeface="Aharoni" panose="02010803020104030203" pitchFamily="2" charset="-79"/>
                          <a:cs typeface="Aharoni" panose="02010803020104030203" pitchFamily="2" charset="-79"/>
                        </a:rPr>
                        <a:t>2000</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1126176718"/>
                  </a:ext>
                </a:extLst>
              </a:tr>
              <a:tr h="359069">
                <a:tc>
                  <a:txBody>
                    <a:bodyPr/>
                    <a:lstStyle/>
                    <a:p>
                      <a:pPr algn="l" fontAlgn="b"/>
                      <a:r>
                        <a:rPr lang="en-US" sz="1100" u="none" strike="noStrike" dirty="0">
                          <a:effectLst/>
                          <a:latin typeface="Aharoni" panose="02010803020104030203" pitchFamily="2" charset="-79"/>
                          <a:cs typeface="Aharoni" panose="02010803020104030203" pitchFamily="2" charset="-79"/>
                        </a:rPr>
                        <a:t>PIUTANG</a:t>
                      </a:r>
                      <a:endParaRPr lang="en-US" sz="1100" b="0" i="0" u="none" strike="noStrike" dirty="0">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4,000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UTANG BUNGA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r" fontAlgn="b"/>
                      <a:r>
                        <a:rPr lang="en-US" sz="1100" u="none" strike="noStrike">
                          <a:effectLst/>
                          <a:latin typeface="Aharoni" panose="02010803020104030203" pitchFamily="2" charset="-79"/>
                          <a:cs typeface="Aharoni" panose="02010803020104030203" pitchFamily="2" charset="-79"/>
                        </a:rPr>
                        <a:t>1800</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27306097"/>
                  </a:ext>
                </a:extLst>
              </a:tr>
              <a:tr h="359069">
                <a:tc>
                  <a:txBody>
                    <a:bodyPr/>
                    <a:lstStyle/>
                    <a:p>
                      <a:pPr algn="l" fontAlgn="b"/>
                      <a:r>
                        <a:rPr lang="en-US" sz="1100" u="none" strike="noStrike" dirty="0">
                          <a:effectLst/>
                          <a:latin typeface="Aharoni" panose="02010803020104030203" pitchFamily="2" charset="-79"/>
                          <a:cs typeface="Aharoni" panose="02010803020104030203" pitchFamily="2" charset="-79"/>
                        </a:rPr>
                        <a:t>PERSEDIAAN</a:t>
                      </a:r>
                      <a:endParaRPr lang="en-US" sz="1100" b="0" i="0" u="none" strike="noStrike" dirty="0">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4,475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UTANG PAJAK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r" fontAlgn="b"/>
                      <a:r>
                        <a:rPr lang="en-US" sz="1100" u="none" strike="noStrike">
                          <a:effectLst/>
                          <a:latin typeface="Aharoni" panose="02010803020104030203" pitchFamily="2" charset="-79"/>
                          <a:cs typeface="Aharoni" panose="02010803020104030203" pitchFamily="2" charset="-79"/>
                        </a:rPr>
                        <a:t>1200</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1975296469"/>
                  </a:ext>
                </a:extLst>
              </a:tr>
              <a:tr h="359069">
                <a:tc>
                  <a:txBody>
                    <a:bodyPr/>
                    <a:lstStyle/>
                    <a:p>
                      <a:pPr algn="l" fontAlgn="b"/>
                      <a:r>
                        <a:rPr lang="en-US" sz="1100" u="none" strike="noStrike">
                          <a:effectLst/>
                          <a:latin typeface="Aharoni" panose="02010803020104030203" pitchFamily="2" charset="-79"/>
                          <a:cs typeface="Aharoni" panose="02010803020104030203" pitchFamily="2" charset="-79"/>
                        </a:rPr>
                        <a:t>HARTA TETAP</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6,525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UTANG JANGKA PANJANG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r" fontAlgn="b"/>
                      <a:r>
                        <a:rPr lang="en-US" sz="1100" u="none" strike="noStrike">
                          <a:effectLst/>
                          <a:latin typeface="Aharoni" panose="02010803020104030203" pitchFamily="2" charset="-79"/>
                          <a:cs typeface="Aharoni" panose="02010803020104030203" pitchFamily="2" charset="-79"/>
                        </a:rPr>
                        <a:t>5000</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1326112973"/>
                  </a:ext>
                </a:extLst>
              </a:tr>
              <a:tr h="197579">
                <a:tc>
                  <a:txBody>
                    <a:bodyPr/>
                    <a:lstStyle/>
                    <a:p>
                      <a:pPr algn="l" fontAlgn="b"/>
                      <a:r>
                        <a:rPr lang="en-US" sz="1100" u="none" strike="noStrike">
                          <a:effectLst/>
                          <a:latin typeface="Aharoni" panose="02010803020104030203" pitchFamily="2" charset="-79"/>
                          <a:cs typeface="Aharoni" panose="02010803020104030203" pitchFamily="2" charset="-79"/>
                        </a:rPr>
                        <a:t>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MODAL SENDIRI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r" fontAlgn="b"/>
                      <a:r>
                        <a:rPr lang="en-US" sz="1100" u="none" strike="noStrike">
                          <a:effectLst/>
                          <a:latin typeface="Aharoni" panose="02010803020104030203" pitchFamily="2" charset="-79"/>
                          <a:cs typeface="Aharoni" panose="02010803020104030203" pitchFamily="2" charset="-79"/>
                        </a:rPr>
                        <a:t>10000</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1656042536"/>
                  </a:ext>
                </a:extLst>
              </a:tr>
              <a:tr h="359069">
                <a:tc>
                  <a:txBody>
                    <a:bodyPr/>
                    <a:lstStyle/>
                    <a:p>
                      <a:pPr algn="l" fontAlgn="b"/>
                      <a:r>
                        <a:rPr lang="en-US" sz="1100" u="none" strike="noStrike">
                          <a:effectLst/>
                          <a:latin typeface="Aharoni" panose="02010803020104030203" pitchFamily="2" charset="-79"/>
                          <a:cs typeface="Aharoni" panose="02010803020104030203" pitchFamily="2" charset="-79"/>
                        </a:rPr>
                        <a:t>TOTAL</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20,000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r>
                        <a:rPr lang="en-US" sz="1100" u="none" strike="noStrike">
                          <a:effectLst/>
                          <a:latin typeface="Aharoni" panose="02010803020104030203" pitchFamily="2" charset="-79"/>
                          <a:cs typeface="Aharoni" panose="02010803020104030203" pitchFamily="2" charset="-79"/>
                        </a:rPr>
                        <a:t> TOTAL </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r" fontAlgn="b"/>
                      <a:r>
                        <a:rPr lang="en-US" sz="1100" u="none" strike="noStrike">
                          <a:effectLst/>
                          <a:latin typeface="Aharoni" panose="02010803020104030203" pitchFamily="2" charset="-79"/>
                          <a:cs typeface="Aharoni" panose="02010803020104030203" pitchFamily="2" charset="-79"/>
                        </a:rPr>
                        <a:t>20000</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719337171"/>
                  </a:ext>
                </a:extLst>
              </a:tr>
              <a:tr h="197579">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495793842"/>
                  </a:ext>
                </a:extLst>
              </a:tr>
              <a:tr h="197579">
                <a:tc>
                  <a:txBody>
                    <a:bodyPr/>
                    <a:lstStyle/>
                    <a:p>
                      <a:pPr algn="l" fontAlgn="b"/>
                      <a:r>
                        <a:rPr lang="en-US" sz="1100" u="none" strike="noStrike">
                          <a:effectLst/>
                          <a:latin typeface="Aharoni" panose="02010803020104030203" pitchFamily="2" charset="-79"/>
                          <a:cs typeface="Aharoni" panose="02010803020104030203" pitchFamily="2" charset="-79"/>
                        </a:rPr>
                        <a:t>KETERANGAN TABEL NERACA</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3005262399"/>
                  </a:ext>
                </a:extLst>
              </a:tr>
              <a:tr h="197579">
                <a:tc>
                  <a:txBody>
                    <a:bodyPr/>
                    <a:lstStyle/>
                    <a:p>
                      <a:pPr algn="l" fontAlgn="b"/>
                      <a:r>
                        <a:rPr lang="en-US" sz="1100" u="none" strike="noStrike">
                          <a:effectLst/>
                          <a:latin typeface="Aharoni" panose="02010803020104030203" pitchFamily="2" charset="-79"/>
                          <a:cs typeface="Aharoni" panose="02010803020104030203" pitchFamily="2" charset="-79"/>
                        </a:rPr>
                        <a:t>1. BUNGA UTANG JANGKA PANJANG 20 % PER TAHUN</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a:txBody>
                    <a:bodyPr/>
                    <a:lstStyle/>
                    <a:p>
                      <a:pPr algn="l" fontAlgn="b"/>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3038027222"/>
                  </a:ext>
                </a:extLst>
              </a:tr>
              <a:tr h="359069">
                <a:tc gridSpan="3">
                  <a:txBody>
                    <a:bodyPr/>
                    <a:lstStyle/>
                    <a:p>
                      <a:pPr algn="l" fontAlgn="b"/>
                      <a:r>
                        <a:rPr lang="en-US" sz="1100" u="none" strike="noStrike">
                          <a:effectLst/>
                          <a:latin typeface="Aharoni" panose="02010803020104030203" pitchFamily="2" charset="-79"/>
                          <a:cs typeface="Aharoni" panose="02010803020104030203" pitchFamily="2" charset="-79"/>
                        </a:rPr>
                        <a:t>2. NILAI PERSEDIAAN RP 4.475.000 TERDIRI DARI BAHAN BAKU RP 547.000 &amp; BARANG JADI RP. 3.928.000</a:t>
                      </a:r>
                      <a:endParaRPr lang="en-US" sz="1100" b="0" i="0" u="none" strike="noStrike">
                        <a:solidFill>
                          <a:srgbClr val="000000"/>
                        </a:solidFill>
                        <a:effectLst/>
                        <a:latin typeface="Aharoni" panose="02010803020104030203" pitchFamily="2" charset="-79"/>
                        <a:cs typeface="Aharoni" panose="02010803020104030203" pitchFamily="2" charset="-79"/>
                      </a:endParaRPr>
                    </a:p>
                  </a:txBody>
                  <a:tcPr marL="9485" marR="9485" marT="9485"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Aharoni" panose="02010803020104030203" pitchFamily="2" charset="-79"/>
                        <a:cs typeface="Aharoni" panose="02010803020104030203" pitchFamily="2" charset="-79"/>
                      </a:endParaRPr>
                    </a:p>
                  </a:txBody>
                  <a:tcPr marL="9485" marR="9485" marT="9485" marB="0" anchor="b"/>
                </a:tc>
                <a:extLst>
                  <a:ext uri="{0D108BD9-81ED-4DB2-BD59-A6C34878D82A}">
                    <a16:rowId xmlns:a16="http://schemas.microsoft.com/office/drawing/2014/main" val="411229068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70B5D5B-8BFF-45F2-A6C0-1BD06BFE599C}"/>
              </a:ext>
            </a:extLst>
          </p:cNvPr>
          <p:cNvGraphicFramePr>
            <a:graphicFrameLocks noGrp="1"/>
          </p:cNvGraphicFramePr>
          <p:nvPr>
            <p:ph idx="1"/>
            <p:extLst>
              <p:ext uri="{D42A27DB-BD31-4B8C-83A1-F6EECF244321}">
                <p14:modId xmlns:p14="http://schemas.microsoft.com/office/powerpoint/2010/main" val="2674475192"/>
              </p:ext>
            </p:extLst>
          </p:nvPr>
        </p:nvGraphicFramePr>
        <p:xfrm>
          <a:off x="1519311" y="769620"/>
          <a:ext cx="9045526" cy="5710752"/>
        </p:xfrm>
        <a:graphic>
          <a:graphicData uri="http://schemas.openxmlformats.org/drawingml/2006/table">
            <a:tbl>
              <a:tblPr>
                <a:tableStyleId>{5C22544A-7EE6-4342-B048-85BDC9FD1C3A}</a:tableStyleId>
              </a:tblPr>
              <a:tblGrid>
                <a:gridCol w="4325585">
                  <a:extLst>
                    <a:ext uri="{9D8B030D-6E8A-4147-A177-3AD203B41FA5}">
                      <a16:colId xmlns:a16="http://schemas.microsoft.com/office/drawing/2014/main" val="1548012391"/>
                    </a:ext>
                  </a:extLst>
                </a:gridCol>
                <a:gridCol w="1380244">
                  <a:extLst>
                    <a:ext uri="{9D8B030D-6E8A-4147-A177-3AD203B41FA5}">
                      <a16:colId xmlns:a16="http://schemas.microsoft.com/office/drawing/2014/main" val="447067544"/>
                    </a:ext>
                  </a:extLst>
                </a:gridCol>
                <a:gridCol w="2095013">
                  <a:extLst>
                    <a:ext uri="{9D8B030D-6E8A-4147-A177-3AD203B41FA5}">
                      <a16:colId xmlns:a16="http://schemas.microsoft.com/office/drawing/2014/main" val="3175594099"/>
                    </a:ext>
                  </a:extLst>
                </a:gridCol>
                <a:gridCol w="1244684">
                  <a:extLst>
                    <a:ext uri="{9D8B030D-6E8A-4147-A177-3AD203B41FA5}">
                      <a16:colId xmlns:a16="http://schemas.microsoft.com/office/drawing/2014/main" val="3665823034"/>
                    </a:ext>
                  </a:extLst>
                </a:gridCol>
              </a:tblGrid>
              <a:tr h="301833">
                <a:tc gridSpan="4">
                  <a:txBody>
                    <a:bodyPr/>
                    <a:lstStyle/>
                    <a:p>
                      <a:pPr algn="ctr" fontAlgn="b"/>
                      <a:r>
                        <a:rPr lang="en-US" sz="1200" u="none" strike="noStrike" dirty="0">
                          <a:effectLst/>
                          <a:latin typeface="Aharoni" panose="02010803020104030203" pitchFamily="2" charset="-79"/>
                          <a:cs typeface="Aharoni" panose="02010803020104030203" pitchFamily="2" charset="-79"/>
                        </a:rPr>
                        <a:t>LABA RUGI</a:t>
                      </a:r>
                      <a:endParaRPr lang="en-US" sz="1200" b="0" i="0" u="none" strike="noStrike" dirty="0">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86432205"/>
                  </a:ext>
                </a:extLst>
              </a:tr>
              <a:tr h="301833">
                <a:tc gridSpan="4">
                  <a:txBody>
                    <a:bodyPr/>
                    <a:lstStyle/>
                    <a:p>
                      <a:pPr algn="ctr" fontAlgn="b"/>
                      <a:r>
                        <a:rPr lang="en-US" sz="1200" u="none" strike="noStrike">
                          <a:effectLst/>
                          <a:latin typeface="Aharoni" panose="02010803020104030203" pitchFamily="2" charset="-79"/>
                          <a:cs typeface="Aharoni" panose="02010803020104030203" pitchFamily="2" charset="-79"/>
                        </a:rPr>
                        <a:t>PT ABC</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91772134"/>
                  </a:ext>
                </a:extLst>
              </a:tr>
              <a:tr h="301833">
                <a:tc gridSpan="4">
                  <a:txBody>
                    <a:bodyPr/>
                    <a:lstStyle/>
                    <a:p>
                      <a:pPr algn="ctr" fontAlgn="b"/>
                      <a:r>
                        <a:rPr lang="en-US" sz="1200" u="none" strike="noStrike">
                          <a:effectLst/>
                          <a:latin typeface="Aharoni" panose="02010803020104030203" pitchFamily="2" charset="-79"/>
                          <a:cs typeface="Aharoni" panose="02010803020104030203" pitchFamily="2" charset="-79"/>
                        </a:rPr>
                        <a:t>PER 1 JAN (DALAM RIBUAN)</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86440183"/>
                  </a:ext>
                </a:extLst>
              </a:tr>
              <a:tr h="301833">
                <a:tc gridSpan="2">
                  <a:txBody>
                    <a:bodyPr/>
                    <a:lstStyle/>
                    <a:p>
                      <a:pPr algn="ctr" fontAlgn="b"/>
                      <a:r>
                        <a:rPr lang="en-US" sz="1200" u="none" strike="noStrike">
                          <a:effectLst/>
                          <a:latin typeface="Aharoni" panose="02010803020104030203" pitchFamily="2" charset="-79"/>
                          <a:cs typeface="Aharoni" panose="02010803020104030203" pitchFamily="2" charset="-79"/>
                        </a:rPr>
                        <a:t>KETERANGAN</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ctr" fontAlgn="b"/>
                      <a:r>
                        <a:rPr lang="en-US" sz="1200" u="none" strike="noStrike">
                          <a:effectLst/>
                          <a:latin typeface="Aharoni" panose="02010803020104030203" pitchFamily="2" charset="-79"/>
                          <a:cs typeface="Aharoni" panose="02010803020104030203" pitchFamily="2" charset="-79"/>
                        </a:rPr>
                        <a:t> RP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ctr" fontAlgn="b"/>
                      <a:r>
                        <a:rPr lang="en-US" sz="1200" u="none" strike="noStrike">
                          <a:effectLst/>
                          <a:latin typeface="Aharoni" panose="02010803020104030203" pitchFamily="2" charset="-79"/>
                          <a:cs typeface="Aharoni" panose="02010803020104030203" pitchFamily="2" charset="-79"/>
                        </a:rPr>
                        <a:t>%</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1746730102"/>
                  </a:ext>
                </a:extLst>
              </a:tr>
              <a:tr h="301833">
                <a:tc gridSpan="2">
                  <a:txBody>
                    <a:bodyPr/>
                    <a:lstStyle/>
                    <a:p>
                      <a:pPr algn="l" fontAlgn="b"/>
                      <a:r>
                        <a:rPr lang="en-US" sz="1200" u="none" strike="noStrike">
                          <a:effectLst/>
                          <a:latin typeface="Aharoni" panose="02010803020104030203" pitchFamily="2" charset="-79"/>
                          <a:cs typeface="Aharoni" panose="02010803020104030203" pitchFamily="2" charset="-79"/>
                        </a:rPr>
                        <a:t>PENJUALAN</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18,000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100%</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445619101"/>
                  </a:ext>
                </a:extLst>
              </a:tr>
              <a:tr h="301833">
                <a:tc>
                  <a:txBody>
                    <a:bodyPr/>
                    <a:lstStyle/>
                    <a:p>
                      <a:pPr algn="l" fontAlgn="b"/>
                      <a:r>
                        <a:rPr lang="en-US" sz="1200" u="none" strike="noStrike" dirty="0">
                          <a:effectLst/>
                          <a:latin typeface="Aharoni" panose="02010803020104030203" pitchFamily="2" charset="-79"/>
                          <a:cs typeface="Aharoni" panose="02010803020104030203" pitchFamily="2" charset="-79"/>
                        </a:rPr>
                        <a:t>HARGA POKOK PENJUALAN</a:t>
                      </a:r>
                      <a:endParaRPr lang="en-US" sz="1200" b="0" i="0" u="none" strike="noStrike" dirty="0">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l" fontAlgn="b"/>
                      <a:r>
                        <a:rPr lang="en-US" sz="1200" u="none" strike="noStrike">
                          <a:effectLst/>
                          <a:latin typeface="Aharoni" panose="02010803020104030203" pitchFamily="2" charset="-79"/>
                          <a:cs typeface="Aharoni" panose="02010803020104030203" pitchFamily="2" charset="-79"/>
                        </a:rPr>
                        <a:t>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l" fontAlgn="b"/>
                      <a:r>
                        <a:rPr lang="en-US" sz="1200" u="none" strike="noStrike">
                          <a:effectLst/>
                          <a:latin typeface="Aharoni" panose="02010803020104030203" pitchFamily="2" charset="-79"/>
                          <a:cs typeface="Aharoni" panose="02010803020104030203" pitchFamily="2" charset="-79"/>
                        </a:rPr>
                        <a:t>                                         10,800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60.00%</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866437472"/>
                  </a:ext>
                </a:extLst>
              </a:tr>
              <a:tr h="301833">
                <a:tc gridSpan="2">
                  <a:txBody>
                    <a:bodyPr/>
                    <a:lstStyle/>
                    <a:p>
                      <a:pPr algn="l" fontAlgn="b"/>
                      <a:r>
                        <a:rPr lang="en-US" sz="1200" u="none" strike="noStrike" dirty="0">
                          <a:effectLst/>
                          <a:latin typeface="Aharoni" panose="02010803020104030203" pitchFamily="2" charset="-79"/>
                          <a:cs typeface="Aharoni" panose="02010803020104030203" pitchFamily="2" charset="-79"/>
                        </a:rPr>
                        <a:t>LABA KOTOR</a:t>
                      </a:r>
                      <a:endParaRPr lang="en-US" sz="1200" b="0" i="0" u="none" strike="noStrike" dirty="0">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7,200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40.00%</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156240621"/>
                  </a:ext>
                </a:extLst>
              </a:tr>
              <a:tr h="301833">
                <a:tc gridSpan="2">
                  <a:txBody>
                    <a:bodyPr/>
                    <a:lstStyle/>
                    <a:p>
                      <a:pPr algn="l" fontAlgn="b"/>
                      <a:r>
                        <a:rPr lang="en-US" sz="1200" u="none" strike="noStrike">
                          <a:effectLst/>
                          <a:latin typeface="Aharoni" panose="02010803020104030203" pitchFamily="2" charset="-79"/>
                          <a:cs typeface="Aharoni" panose="02010803020104030203" pitchFamily="2" charset="-79"/>
                        </a:rPr>
                        <a:t>BIAYA PEMASARAN</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1,800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10.00%</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494309350"/>
                  </a:ext>
                </a:extLst>
              </a:tr>
              <a:tr h="301833">
                <a:tc gridSpan="2">
                  <a:txBody>
                    <a:bodyPr/>
                    <a:lstStyle/>
                    <a:p>
                      <a:pPr algn="l" fontAlgn="b"/>
                      <a:r>
                        <a:rPr lang="en-US" sz="1200" u="none" strike="noStrike" dirty="0">
                          <a:effectLst/>
                          <a:latin typeface="Aharoni" panose="02010803020104030203" pitchFamily="2" charset="-79"/>
                          <a:cs typeface="Aharoni" panose="02010803020104030203" pitchFamily="2" charset="-79"/>
                        </a:rPr>
                        <a:t>BIAYA ADMINSITRASI</a:t>
                      </a:r>
                      <a:endParaRPr lang="en-US" sz="1200" b="0" i="0" u="none" strike="noStrike" dirty="0">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900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5.00%</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347618565"/>
                  </a:ext>
                </a:extLst>
              </a:tr>
              <a:tr h="301833">
                <a:tc gridSpan="2">
                  <a:txBody>
                    <a:bodyPr/>
                    <a:lstStyle/>
                    <a:p>
                      <a:pPr algn="l" fontAlgn="b"/>
                      <a:r>
                        <a:rPr lang="en-US" sz="1200" u="none" strike="noStrike">
                          <a:effectLst/>
                          <a:latin typeface="Aharoni" panose="02010803020104030203" pitchFamily="2" charset="-79"/>
                          <a:cs typeface="Aharoni" panose="02010803020104030203" pitchFamily="2" charset="-79"/>
                        </a:rPr>
                        <a:t>LABA OPERASI</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4,500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25.00%</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2132937955"/>
                  </a:ext>
                </a:extLst>
              </a:tr>
              <a:tr h="301833">
                <a:tc gridSpan="2">
                  <a:txBody>
                    <a:bodyPr/>
                    <a:lstStyle/>
                    <a:p>
                      <a:pPr algn="l" fontAlgn="b"/>
                      <a:r>
                        <a:rPr lang="sv-SE" sz="1200" u="none" strike="noStrike">
                          <a:effectLst/>
                          <a:latin typeface="Aharoni" panose="02010803020104030203" pitchFamily="2" charset="-79"/>
                          <a:cs typeface="Aharoni" panose="02010803020104030203" pitchFamily="2" charset="-79"/>
                        </a:rPr>
                        <a:t>BUNGA 20 % X RP 5000</a:t>
                      </a:r>
                      <a:endParaRPr lang="sv-SE"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1,000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5.56%</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347236124"/>
                  </a:ext>
                </a:extLst>
              </a:tr>
              <a:tr h="301833">
                <a:tc gridSpan="2">
                  <a:txBody>
                    <a:bodyPr/>
                    <a:lstStyle/>
                    <a:p>
                      <a:pPr algn="l" fontAlgn="b"/>
                      <a:r>
                        <a:rPr lang="en-US" sz="1200" u="none" strike="noStrike">
                          <a:effectLst/>
                          <a:latin typeface="Aharoni" panose="02010803020104030203" pitchFamily="2" charset="-79"/>
                          <a:cs typeface="Aharoni" panose="02010803020104030203" pitchFamily="2" charset="-79"/>
                        </a:rPr>
                        <a:t>LABA SEBELUM PAJAK</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3,500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19.44%</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3954804838"/>
                  </a:ext>
                </a:extLst>
              </a:tr>
              <a:tr h="301833">
                <a:tc gridSpan="2">
                  <a:txBody>
                    <a:bodyPr/>
                    <a:lstStyle/>
                    <a:p>
                      <a:pPr algn="l" fontAlgn="b"/>
                      <a:r>
                        <a:rPr lang="en-US" sz="1200" u="none" strike="noStrike">
                          <a:effectLst/>
                          <a:latin typeface="Aharoni" panose="02010803020104030203" pitchFamily="2" charset="-79"/>
                          <a:cs typeface="Aharoni" panose="02010803020104030203" pitchFamily="2" charset="-79"/>
                        </a:rPr>
                        <a:t>PAJAK 50 %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1,750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9.72%</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1426831852"/>
                  </a:ext>
                </a:extLst>
              </a:tr>
              <a:tr h="301833">
                <a:tc gridSpan="2">
                  <a:txBody>
                    <a:bodyPr/>
                    <a:lstStyle/>
                    <a:p>
                      <a:pPr algn="l" fontAlgn="b"/>
                      <a:r>
                        <a:rPr lang="en-US" sz="1200" u="none" strike="noStrike">
                          <a:effectLst/>
                          <a:latin typeface="Aharoni" panose="02010803020104030203" pitchFamily="2" charset="-79"/>
                          <a:cs typeface="Aharoni" panose="02010803020104030203" pitchFamily="2" charset="-79"/>
                        </a:rPr>
                        <a:t>LABA BERSIH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1,750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9.72%</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2538216051"/>
                  </a:ext>
                </a:extLst>
              </a:tr>
              <a:tr h="301833">
                <a:tc gridSpan="2">
                  <a:txBody>
                    <a:bodyPr/>
                    <a:lstStyle/>
                    <a:p>
                      <a:pPr algn="l" fontAlgn="b"/>
                      <a:r>
                        <a:rPr lang="en-US" sz="1200" u="none" strike="noStrike">
                          <a:effectLst/>
                          <a:latin typeface="Aharoni" panose="02010803020104030203" pitchFamily="2" charset="-79"/>
                          <a:cs typeface="Aharoni" panose="02010803020104030203" pitchFamily="2" charset="-79"/>
                        </a:rPr>
                        <a:t>DEVIDEN 80 % X RP 1.750</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1,400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a:effectLst/>
                          <a:latin typeface="Aharoni" panose="02010803020104030203" pitchFamily="2" charset="-79"/>
                          <a:cs typeface="Aharoni" panose="02010803020104030203" pitchFamily="2" charset="-79"/>
                        </a:rPr>
                        <a:t>7.78%</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379931930"/>
                  </a:ext>
                </a:extLst>
              </a:tr>
              <a:tr h="301833">
                <a:tc gridSpan="2">
                  <a:txBody>
                    <a:bodyPr/>
                    <a:lstStyle/>
                    <a:p>
                      <a:pPr algn="l" fontAlgn="b"/>
                      <a:r>
                        <a:rPr lang="en-US" sz="1200" u="none" strike="noStrike">
                          <a:effectLst/>
                          <a:latin typeface="Aharoni" panose="02010803020104030203" pitchFamily="2" charset="-79"/>
                          <a:cs typeface="Aharoni" panose="02010803020104030203" pitchFamily="2" charset="-79"/>
                        </a:rPr>
                        <a:t>LABA DITAHAN</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hMerge="1">
                  <a:txBody>
                    <a:bodyPr/>
                    <a:lstStyle/>
                    <a:p>
                      <a:endParaRPr lang="en-US"/>
                    </a:p>
                  </a:txBody>
                  <a:tcPr/>
                </a:tc>
                <a:tc>
                  <a:txBody>
                    <a:bodyPr/>
                    <a:lstStyle/>
                    <a:p>
                      <a:pPr algn="l" fontAlgn="b"/>
                      <a:r>
                        <a:rPr lang="en-US" sz="1200" u="none" strike="noStrike">
                          <a:effectLst/>
                          <a:latin typeface="Aharoni" panose="02010803020104030203" pitchFamily="2" charset="-79"/>
                          <a:cs typeface="Aharoni" panose="02010803020104030203" pitchFamily="2" charset="-79"/>
                        </a:rPr>
                        <a:t>                                               350 </a:t>
                      </a:r>
                      <a:endParaRPr lang="en-US" sz="1200" b="0" i="0" u="none" strike="noStrike">
                        <a:solidFill>
                          <a:srgbClr val="000000"/>
                        </a:solidFill>
                        <a:effectLst/>
                        <a:latin typeface="Aharoni" panose="02010803020104030203" pitchFamily="2" charset="-79"/>
                        <a:cs typeface="Aharoni" panose="02010803020104030203" pitchFamily="2" charset="-79"/>
                      </a:endParaRPr>
                    </a:p>
                  </a:txBody>
                  <a:tcPr marL="9525" marR="9525" marT="9525" marB="0" anchor="b"/>
                </a:tc>
                <a:tc>
                  <a:txBody>
                    <a:bodyPr/>
                    <a:lstStyle/>
                    <a:p>
                      <a:pPr algn="r" fontAlgn="b"/>
                      <a:r>
                        <a:rPr lang="en-US" sz="1200" u="none" strike="noStrike" dirty="0">
                          <a:effectLst/>
                          <a:latin typeface="Aharoni" panose="02010803020104030203" pitchFamily="2" charset="-79"/>
                          <a:cs typeface="Aharoni" panose="02010803020104030203" pitchFamily="2" charset="-79"/>
                        </a:rPr>
                        <a:t>1.94%</a:t>
                      </a:r>
                      <a:endParaRPr lang="en-US" sz="1200" b="0" i="0" u="none" strike="noStrike" dirty="0">
                        <a:solidFill>
                          <a:srgbClr val="000000"/>
                        </a:solidFill>
                        <a:effectLst/>
                        <a:latin typeface="Aharoni" panose="02010803020104030203" pitchFamily="2" charset="-79"/>
                        <a:cs typeface="Aharoni" panose="02010803020104030203" pitchFamily="2" charset="-79"/>
                      </a:endParaRPr>
                    </a:p>
                  </a:txBody>
                  <a:tcPr marL="9525" marR="9525" marT="9525" marB="0" anchor="b"/>
                </a:tc>
                <a:extLst>
                  <a:ext uri="{0D108BD9-81ED-4DB2-BD59-A6C34878D82A}">
                    <a16:rowId xmlns:a16="http://schemas.microsoft.com/office/drawing/2014/main" val="1862019173"/>
                  </a:ext>
                </a:extLst>
              </a:tr>
            </a:tbl>
          </a:graphicData>
        </a:graphic>
      </p:graphicFrame>
    </p:spTree>
    <p:extLst>
      <p:ext uri="{BB962C8B-B14F-4D97-AF65-F5344CB8AC3E}">
        <p14:creationId xmlns:p14="http://schemas.microsoft.com/office/powerpoint/2010/main" val="1588262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743238-419F-4D10-97C0-E24BCE20EA50}"/>
              </a:ext>
            </a:extLst>
          </p:cNvPr>
          <p:cNvGraphicFramePr>
            <a:graphicFrameLocks noGrp="1"/>
          </p:cNvGraphicFramePr>
          <p:nvPr>
            <p:ph idx="1"/>
            <p:extLst>
              <p:ext uri="{D42A27DB-BD31-4B8C-83A1-F6EECF244321}">
                <p14:modId xmlns:p14="http://schemas.microsoft.com/office/powerpoint/2010/main" val="188686273"/>
              </p:ext>
            </p:extLst>
          </p:nvPr>
        </p:nvGraphicFramePr>
        <p:xfrm>
          <a:off x="914399" y="633046"/>
          <a:ext cx="9101797" cy="5220795"/>
        </p:xfrm>
        <a:graphic>
          <a:graphicData uri="http://schemas.openxmlformats.org/drawingml/2006/table">
            <a:tbl>
              <a:tblPr>
                <a:tableStyleId>{5C22544A-7EE6-4342-B048-85BDC9FD1C3A}</a:tableStyleId>
              </a:tblPr>
              <a:tblGrid>
                <a:gridCol w="4346573">
                  <a:extLst>
                    <a:ext uri="{9D8B030D-6E8A-4147-A177-3AD203B41FA5}">
                      <a16:colId xmlns:a16="http://schemas.microsoft.com/office/drawing/2014/main" val="2388316136"/>
                    </a:ext>
                  </a:extLst>
                </a:gridCol>
                <a:gridCol w="1386941">
                  <a:extLst>
                    <a:ext uri="{9D8B030D-6E8A-4147-A177-3AD203B41FA5}">
                      <a16:colId xmlns:a16="http://schemas.microsoft.com/office/drawing/2014/main" val="957124284"/>
                    </a:ext>
                  </a:extLst>
                </a:gridCol>
                <a:gridCol w="2113433">
                  <a:extLst>
                    <a:ext uri="{9D8B030D-6E8A-4147-A177-3AD203B41FA5}">
                      <a16:colId xmlns:a16="http://schemas.microsoft.com/office/drawing/2014/main" val="911875640"/>
                    </a:ext>
                  </a:extLst>
                </a:gridCol>
                <a:gridCol w="1254850">
                  <a:extLst>
                    <a:ext uri="{9D8B030D-6E8A-4147-A177-3AD203B41FA5}">
                      <a16:colId xmlns:a16="http://schemas.microsoft.com/office/drawing/2014/main" val="1666997834"/>
                    </a:ext>
                  </a:extLst>
                </a:gridCol>
              </a:tblGrid>
              <a:tr h="160440">
                <a:tc gridSpan="2">
                  <a:txBody>
                    <a:bodyPr/>
                    <a:lstStyle/>
                    <a:p>
                      <a:pPr algn="ctr" fontAlgn="b"/>
                      <a:r>
                        <a:rPr lang="en-US" sz="1100" u="none" strike="noStrike">
                          <a:effectLst/>
                          <a:latin typeface="Arial" panose="020B0604020202020204" pitchFamily="34" charset="0"/>
                          <a:cs typeface="Arial" panose="020B0604020202020204" pitchFamily="34" charset="0"/>
                        </a:rPr>
                        <a:t>KETERANGAN</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hMerge="1">
                  <a:txBody>
                    <a:bodyPr/>
                    <a:lstStyle/>
                    <a:p>
                      <a:endParaRPr lang="en-US"/>
                    </a:p>
                  </a:txBody>
                  <a:tcPr/>
                </a:tc>
                <a:tc>
                  <a:txBody>
                    <a:bodyPr/>
                    <a:lstStyle/>
                    <a:p>
                      <a:pPr algn="l" fontAlgn="b"/>
                      <a:r>
                        <a:rPr lang="en-US" sz="1100" u="none" strike="noStrike">
                          <a:effectLst/>
                          <a:latin typeface="Arial" panose="020B0604020202020204" pitchFamily="34" charset="0"/>
                          <a:cs typeface="Arial" panose="020B0604020202020204" pitchFamily="34" charset="0"/>
                        </a:rPr>
                        <a:t> PRODUK X </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PRODUK Y</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2777718419"/>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RENCANA PENJUALAN</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UNIT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60,000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40,000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903714421"/>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HARGA PER UNIT</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RP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200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250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1881171500"/>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PERSEDIAAN AWAL / UNIT</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UNIT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20,000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8,000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2084669426"/>
                  </a:ext>
                </a:extLst>
              </a:tr>
              <a:tr h="290398">
                <a:tc>
                  <a:txBody>
                    <a:bodyPr/>
                    <a:lstStyle/>
                    <a:p>
                      <a:pPr algn="l" fontAlgn="b"/>
                      <a:r>
                        <a:rPr lang="en-US" sz="1100" u="none" strike="noStrike" dirty="0">
                          <a:effectLst/>
                          <a:latin typeface="Arial" panose="020B0604020202020204" pitchFamily="34" charset="0"/>
                          <a:cs typeface="Arial" panose="020B0604020202020204" pitchFamily="34" charset="0"/>
                        </a:rPr>
                        <a:t>PERSEDIAAN AKHIR</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UNIT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25,000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9,000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1302546741"/>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JAM KERJA UPAH BURUH PER 1 UNIT</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JAM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2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3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3321763627"/>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TARIF UPAH BURUH PER UNIT</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RP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12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16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1869284338"/>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BIAYA PEMASARAN</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RP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680,000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560,000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686596793"/>
                  </a:ext>
                </a:extLst>
              </a:tr>
              <a:tr h="290398">
                <a:tc>
                  <a:txBody>
                    <a:bodyPr/>
                    <a:lstStyle/>
                    <a:p>
                      <a:pPr algn="l" fontAlgn="b"/>
                      <a:r>
                        <a:rPr lang="fi-FI" sz="1100" u="none" strike="noStrike">
                          <a:effectLst/>
                          <a:latin typeface="Arial" panose="020B0604020202020204" pitchFamily="34" charset="0"/>
                          <a:cs typeface="Arial" panose="020B0604020202020204" pitchFamily="34" charset="0"/>
                        </a:rPr>
                        <a:t>BEBAN PENYUSUTAN AKTIVA TETAP DIVISI PEMASARAN</a:t>
                      </a:r>
                      <a:endParaRPr lang="fi-FI"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RP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180,000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160,000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175258968"/>
                  </a:ext>
                </a:extLst>
              </a:tr>
              <a:tr h="290398">
                <a:tc>
                  <a:txBody>
                    <a:bodyPr/>
                    <a:lstStyle/>
                    <a:p>
                      <a:pPr algn="l" fontAlgn="b"/>
                      <a:r>
                        <a:rPr lang="en-US" sz="1100" u="none" strike="noStrike" dirty="0">
                          <a:effectLst/>
                          <a:latin typeface="Arial" panose="020B0604020202020204" pitchFamily="34" charset="0"/>
                          <a:cs typeface="Arial" panose="020B0604020202020204" pitchFamily="34" charset="0"/>
                        </a:rPr>
                        <a:t>BIAYA ADMINSITRASI</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RP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1,000,000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200,000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4156090985"/>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BEBAN PENYUSUTAN AKTIVA TETAP DIVISI ADMINISTRASI</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RP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500,000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100,000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3691873026"/>
                  </a:ext>
                </a:extLst>
              </a:tr>
              <a:tr h="160440">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1579011816"/>
                  </a:ext>
                </a:extLst>
              </a:tr>
              <a:tr h="160440">
                <a:tc>
                  <a:txBody>
                    <a:bodyPr/>
                    <a:lstStyle/>
                    <a:p>
                      <a:pPr algn="l" fontAlgn="b"/>
                      <a:r>
                        <a:rPr lang="it-IT" sz="1100" u="none" strike="noStrike">
                          <a:effectLst/>
                          <a:latin typeface="Arial" panose="020B0604020202020204" pitchFamily="34" charset="0"/>
                          <a:cs typeface="Arial" panose="020B0604020202020204" pitchFamily="34" charset="0"/>
                        </a:rPr>
                        <a:t>DATA YANG TERSEDIA ANTARA LAIN :</a:t>
                      </a:r>
                      <a:endParaRPr lang="it-IT"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3277904079"/>
                  </a:ext>
                </a:extLst>
              </a:tr>
              <a:tr h="160440">
                <a:tc gridSpan="4">
                  <a:txBody>
                    <a:bodyPr/>
                    <a:lstStyle/>
                    <a:p>
                      <a:pPr algn="ctr" fontAlgn="b"/>
                      <a:r>
                        <a:rPr lang="en-US" sz="1100" u="none" strike="noStrike">
                          <a:effectLst/>
                          <a:latin typeface="Arial" panose="020B0604020202020204" pitchFamily="34" charset="0"/>
                          <a:cs typeface="Arial" panose="020B0604020202020204" pitchFamily="34" charset="0"/>
                        </a:rPr>
                        <a:t>TABEL HARGA DAN PENGGUNAAN BAHAN BAKU</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1330832"/>
                  </a:ext>
                </a:extLst>
              </a:tr>
              <a:tr h="160440">
                <a:tc>
                  <a:txBody>
                    <a:bodyPr/>
                    <a:lstStyle/>
                    <a:p>
                      <a:pPr algn="l" fontAlgn="b"/>
                      <a:r>
                        <a:rPr lang="en-US" sz="1100" u="none" strike="noStrike">
                          <a:effectLst/>
                          <a:latin typeface="Arial" panose="020B0604020202020204" pitchFamily="34" charset="0"/>
                          <a:cs typeface="Arial" panose="020B0604020202020204" pitchFamily="34" charset="0"/>
                        </a:rPr>
                        <a:t>KETERANGAN</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BAHAN BAKU A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BAHAN BAKU B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BAHAN BAKU C</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2010858476"/>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PRODUK X</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4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2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r" fontAlgn="b"/>
                      <a:r>
                        <a:rPr lang="en-US" sz="1100" u="none" strike="noStrike">
                          <a:effectLst/>
                          <a:latin typeface="Arial" panose="020B0604020202020204" pitchFamily="34" charset="0"/>
                          <a:cs typeface="Arial" panose="020B0604020202020204" pitchFamily="34" charset="0"/>
                        </a:rPr>
                        <a:t>0</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2219610065"/>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PRODUK Y</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5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3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1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3742972173"/>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PERSEDIAAN AWAL (UNIT)</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32,000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29,000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6,000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3469947984"/>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PERSEDIAAN AKHIR (UNIT)</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36,000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32,000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7,000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3718250808"/>
                  </a:ext>
                </a:extLst>
              </a:tr>
              <a:tr h="290398">
                <a:tc>
                  <a:txBody>
                    <a:bodyPr/>
                    <a:lstStyle/>
                    <a:p>
                      <a:pPr algn="l" fontAlgn="b"/>
                      <a:r>
                        <a:rPr lang="en-US" sz="1100" u="none" strike="noStrike">
                          <a:effectLst/>
                          <a:latin typeface="Arial" panose="020B0604020202020204" pitchFamily="34" charset="0"/>
                          <a:cs typeface="Arial" panose="020B0604020202020204" pitchFamily="34" charset="0"/>
                        </a:rPr>
                        <a:t>HARGA PER UNIT (RP)</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12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a:effectLst/>
                          <a:latin typeface="Arial" panose="020B0604020202020204" pitchFamily="34" charset="0"/>
                          <a:cs typeface="Arial" panose="020B0604020202020204" pitchFamily="34" charset="0"/>
                        </a:rPr>
                        <a:t>                                                   5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5325" marR="5325" marT="5325" marB="0" anchor="b"/>
                </a:tc>
                <a:tc>
                  <a:txBody>
                    <a:bodyPr/>
                    <a:lstStyle/>
                    <a:p>
                      <a:pPr algn="l" fontAlgn="b"/>
                      <a:r>
                        <a:rPr lang="en-US" sz="1100" u="none" strike="noStrike" dirty="0">
                          <a:effectLst/>
                          <a:latin typeface="Arial" panose="020B0604020202020204" pitchFamily="34" charset="0"/>
                          <a:cs typeface="Arial" panose="020B0604020202020204" pitchFamily="34" charset="0"/>
                        </a:rPr>
                        <a:t>                            3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325" marR="5325" marT="5325" marB="0" anchor="b"/>
                </a:tc>
                <a:extLst>
                  <a:ext uri="{0D108BD9-81ED-4DB2-BD59-A6C34878D82A}">
                    <a16:rowId xmlns:a16="http://schemas.microsoft.com/office/drawing/2014/main" val="1514233988"/>
                  </a:ext>
                </a:extLst>
              </a:tr>
            </a:tbl>
          </a:graphicData>
        </a:graphic>
      </p:graphicFrame>
    </p:spTree>
    <p:extLst>
      <p:ext uri="{BB962C8B-B14F-4D97-AF65-F5344CB8AC3E}">
        <p14:creationId xmlns:p14="http://schemas.microsoft.com/office/powerpoint/2010/main" val="1595030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4DDEB83-0C0C-4F4E-83B7-B2860B10B9B1}"/>
              </a:ext>
            </a:extLst>
          </p:cNvPr>
          <p:cNvGraphicFramePr>
            <a:graphicFrameLocks noGrp="1"/>
          </p:cNvGraphicFramePr>
          <p:nvPr>
            <p:ph idx="1"/>
            <p:extLst>
              <p:ext uri="{D42A27DB-BD31-4B8C-83A1-F6EECF244321}">
                <p14:modId xmlns:p14="http://schemas.microsoft.com/office/powerpoint/2010/main" val="4054188845"/>
              </p:ext>
            </p:extLst>
          </p:nvPr>
        </p:nvGraphicFramePr>
        <p:xfrm>
          <a:off x="1392702" y="1055077"/>
          <a:ext cx="8314006" cy="4736122"/>
        </p:xfrm>
        <a:graphic>
          <a:graphicData uri="http://schemas.openxmlformats.org/drawingml/2006/table">
            <a:tbl>
              <a:tblPr>
                <a:tableStyleId>{5C22544A-7EE6-4342-B048-85BDC9FD1C3A}</a:tableStyleId>
              </a:tblPr>
              <a:tblGrid>
                <a:gridCol w="8314006">
                  <a:extLst>
                    <a:ext uri="{9D8B030D-6E8A-4147-A177-3AD203B41FA5}">
                      <a16:colId xmlns:a16="http://schemas.microsoft.com/office/drawing/2014/main" val="742384558"/>
                    </a:ext>
                  </a:extLst>
                </a:gridCol>
              </a:tblGrid>
              <a:tr h="251120">
                <a:tc>
                  <a:txBody>
                    <a:bodyPr/>
                    <a:lstStyle/>
                    <a:p>
                      <a:pPr algn="l" fontAlgn="b"/>
                      <a:r>
                        <a:rPr lang="en-US" sz="1400" u="none" strike="noStrike" dirty="0">
                          <a:effectLst/>
                          <a:latin typeface="Arial Black" panose="020B0A04020102020204" pitchFamily="34" charset="0"/>
                          <a:cs typeface="Aharoni" panose="02010803020104030203" pitchFamily="2" charset="-79"/>
                        </a:rPr>
                        <a:t>ASUMSI :</a:t>
                      </a:r>
                      <a:endParaRPr lang="en-US" sz="1400" b="1" i="0" u="none" strike="noStrike" dirty="0">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2313861217"/>
                  </a:ext>
                </a:extLst>
              </a:tr>
              <a:tr h="251120">
                <a:tc>
                  <a:txBody>
                    <a:bodyPr/>
                    <a:lstStyle/>
                    <a:p>
                      <a:pPr algn="l" fontAlgn="b"/>
                      <a:r>
                        <a:rPr lang="fi-FI" sz="1400" u="none" strike="noStrike" dirty="0">
                          <a:effectLst/>
                          <a:latin typeface="Arial Black" panose="020B0A04020102020204" pitchFamily="34" charset="0"/>
                          <a:cs typeface="Aharoni" panose="02010803020104030203" pitchFamily="2" charset="-79"/>
                        </a:rPr>
                        <a:t>A. PENJUALAN TUNAI : 70 % &amp; SISANYA KREDIT</a:t>
                      </a:r>
                      <a:endParaRPr lang="fi-FI" sz="1400" b="1" i="0" u="none" strike="noStrike" dirty="0">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937766600"/>
                  </a:ext>
                </a:extLst>
              </a:tr>
              <a:tr h="454527">
                <a:tc>
                  <a:txBody>
                    <a:bodyPr/>
                    <a:lstStyle/>
                    <a:p>
                      <a:pPr algn="l" fontAlgn="b"/>
                      <a:r>
                        <a:rPr lang="en-US" sz="1400" u="none" strike="noStrike">
                          <a:effectLst/>
                          <a:latin typeface="Arial Black" panose="020B0A04020102020204" pitchFamily="34" charset="0"/>
                          <a:cs typeface="Aharoni" panose="02010803020104030203" pitchFamily="2" charset="-79"/>
                        </a:rPr>
                        <a:t>B. TARIF TETAP 20 % ADALAH BEBAN PENYUSUTAN AKTIVA TETAP PABRIK</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790698681"/>
                  </a:ext>
                </a:extLst>
              </a:tr>
              <a:tr h="251120">
                <a:tc>
                  <a:txBody>
                    <a:bodyPr/>
                    <a:lstStyle/>
                    <a:p>
                      <a:pPr algn="l" fontAlgn="b"/>
                      <a:r>
                        <a:rPr lang="en-US" sz="1400" u="none" strike="noStrike">
                          <a:effectLst/>
                          <a:latin typeface="Arial Black" panose="020B0A04020102020204" pitchFamily="34" charset="0"/>
                          <a:cs typeface="Aharoni" panose="02010803020104030203" pitchFamily="2" charset="-79"/>
                        </a:rPr>
                        <a:t>C. PAJAK PERSEROAN 50 %</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1664793697"/>
                  </a:ext>
                </a:extLst>
              </a:tr>
              <a:tr h="454527">
                <a:tc>
                  <a:txBody>
                    <a:bodyPr/>
                    <a:lstStyle/>
                    <a:p>
                      <a:pPr algn="l" fontAlgn="b"/>
                      <a:r>
                        <a:rPr lang="en-US" sz="1400" u="none" strike="noStrike">
                          <a:effectLst/>
                          <a:latin typeface="Arial Black" panose="020B0A04020102020204" pitchFamily="34" charset="0"/>
                          <a:cs typeface="Aharoni" panose="02010803020104030203" pitchFamily="2" charset="-79"/>
                        </a:rPr>
                        <a:t>D. PEMBELIAN MATERIAL DIBAYAR TUNAI 50 % SISANYA KREDIT</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3034647309"/>
                  </a:ext>
                </a:extLst>
              </a:tr>
              <a:tr h="454527">
                <a:tc>
                  <a:txBody>
                    <a:bodyPr/>
                    <a:lstStyle/>
                    <a:p>
                      <a:pPr algn="l" fontAlgn="b"/>
                      <a:r>
                        <a:rPr lang="en-US" sz="1400" u="none" strike="noStrike">
                          <a:effectLst/>
                          <a:latin typeface="Arial Black" panose="020B0A04020102020204" pitchFamily="34" charset="0"/>
                          <a:cs typeface="Aharoni" panose="02010803020104030203" pitchFamily="2" charset="-79"/>
                        </a:rPr>
                        <a:t>E. BIAYA PEMASARAN DAN ADMINISTRASI 60 % DIBAYAR TUNAI SISANYA UTANG BIAYA</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940455485"/>
                  </a:ext>
                </a:extLst>
              </a:tr>
              <a:tr h="454527">
                <a:tc>
                  <a:txBody>
                    <a:bodyPr/>
                    <a:lstStyle/>
                    <a:p>
                      <a:pPr algn="l" fontAlgn="b"/>
                      <a:r>
                        <a:rPr lang="en-US" sz="1400" u="none" strike="noStrike">
                          <a:effectLst/>
                          <a:latin typeface="Arial Black" panose="020B0A04020102020204" pitchFamily="34" charset="0"/>
                          <a:cs typeface="Aharoni" panose="02010803020104030203" pitchFamily="2" charset="-79"/>
                        </a:rPr>
                        <a:t>F. TAHUN MENDATANG SELURUH UTANG DAGANG, UTANG PAJAK DAN UTANG BUNGA DIBAYAR  </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3680451961"/>
                  </a:ext>
                </a:extLst>
              </a:tr>
              <a:tr h="454527">
                <a:tc>
                  <a:txBody>
                    <a:bodyPr/>
                    <a:lstStyle/>
                    <a:p>
                      <a:pPr algn="l" fontAlgn="b"/>
                      <a:r>
                        <a:rPr lang="en-US" sz="1400" u="none" strike="noStrike">
                          <a:effectLst/>
                          <a:latin typeface="Arial Black" panose="020B0A04020102020204" pitchFamily="34" charset="0"/>
                          <a:cs typeface="Aharoni" panose="02010803020104030203" pitchFamily="2" charset="-79"/>
                        </a:rPr>
                        <a:t>G. BUNGA DAN PAJAK TAHUN YANG BERSANGKUTAN DIBAYAR TUNAI 50 % SISANYA TERUTANG</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2648274051"/>
                  </a:ext>
                </a:extLst>
              </a:tr>
              <a:tr h="454527">
                <a:tc>
                  <a:txBody>
                    <a:bodyPr/>
                    <a:lstStyle/>
                    <a:p>
                      <a:pPr algn="l" fontAlgn="b"/>
                      <a:r>
                        <a:rPr lang="en-US" sz="1400" u="none" strike="noStrike">
                          <a:effectLst/>
                          <a:latin typeface="Arial Black" panose="020B0A04020102020204" pitchFamily="34" charset="0"/>
                          <a:cs typeface="Aharoni" panose="02010803020104030203" pitchFamily="2" charset="-79"/>
                        </a:rPr>
                        <a:t>H. DIVIDEN TERUTANG , SEMUA TAGIHAN TAHUN LALU DIBAYAR TUNAI TAHUN DEPAN</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809638055"/>
                  </a:ext>
                </a:extLst>
              </a:tr>
              <a:tr h="251120">
                <a:tc>
                  <a:txBody>
                    <a:bodyPr/>
                    <a:lstStyle/>
                    <a:p>
                      <a:pPr algn="l" fontAlgn="b"/>
                      <a:r>
                        <a:rPr lang="en-US" sz="1400" u="none" strike="noStrike">
                          <a:effectLst/>
                          <a:latin typeface="Arial Black" panose="020B0A04020102020204" pitchFamily="34" charset="0"/>
                          <a:cs typeface="Aharoni" panose="02010803020104030203" pitchFamily="2" charset="-79"/>
                        </a:rPr>
                        <a:t>I. PENJUALAN AKTIVA TETAP YANG RUSAK RP 600.000</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1022623714"/>
                  </a:ext>
                </a:extLst>
              </a:tr>
              <a:tr h="251120">
                <a:tc>
                  <a:txBody>
                    <a:bodyPr/>
                    <a:lstStyle/>
                    <a:p>
                      <a:pPr algn="l" fontAlgn="b"/>
                      <a:r>
                        <a:rPr lang="en-US" sz="1400" u="none" strike="noStrike">
                          <a:effectLst/>
                          <a:latin typeface="Arial Black" panose="020B0A04020102020204" pitchFamily="34" charset="0"/>
                          <a:cs typeface="Aharoni" panose="02010803020104030203" pitchFamily="2" charset="-79"/>
                        </a:rPr>
                        <a:t>J. PEMBELIAN AKTIVA TETAP BARU RP 2.000.000 TUNAI </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2178307708"/>
                  </a:ext>
                </a:extLst>
              </a:tr>
              <a:tr h="251120">
                <a:tc>
                  <a:txBody>
                    <a:bodyPr/>
                    <a:lstStyle/>
                    <a:p>
                      <a:pPr algn="l" fontAlgn="b"/>
                      <a:r>
                        <a:rPr lang="en-US" sz="1400" u="none" strike="noStrike">
                          <a:effectLst/>
                          <a:latin typeface="Arial Black" panose="020B0A04020102020204" pitchFamily="34" charset="0"/>
                          <a:cs typeface="Aharoni" panose="02010803020104030203" pitchFamily="2" charset="-79"/>
                        </a:rPr>
                        <a:t>K. ANGSURAN UTANG JANGKA PANJANG RP 1.000.000</a:t>
                      </a:r>
                      <a:endParaRPr lang="en-US" sz="1400" b="1"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4231534544"/>
                  </a:ext>
                </a:extLst>
              </a:tr>
              <a:tr h="251120">
                <a:tc>
                  <a:txBody>
                    <a:bodyPr/>
                    <a:lstStyle/>
                    <a:p>
                      <a:pPr algn="l" fontAlgn="b"/>
                      <a:endParaRPr lang="en-US" sz="1400" b="0" i="0" u="none" strike="noStrike">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4063055106"/>
                  </a:ext>
                </a:extLst>
              </a:tr>
              <a:tr h="251120">
                <a:tc>
                  <a:txBody>
                    <a:bodyPr/>
                    <a:lstStyle/>
                    <a:p>
                      <a:pPr algn="l" fontAlgn="b"/>
                      <a:r>
                        <a:rPr lang="en-US" sz="1400" u="none" strike="noStrike" dirty="0">
                          <a:effectLst/>
                          <a:latin typeface="Arial Black" panose="020B0A04020102020204" pitchFamily="34" charset="0"/>
                          <a:cs typeface="Aharoni" panose="02010803020104030203" pitchFamily="2" charset="-79"/>
                        </a:rPr>
                        <a:t>BAGAIMANA PENYAJIAN ANGGARAN INDUK PT ABC ?</a:t>
                      </a:r>
                      <a:endParaRPr lang="en-US" sz="1400" b="1" i="0" u="none" strike="noStrike" dirty="0">
                        <a:solidFill>
                          <a:srgbClr val="000000"/>
                        </a:solidFill>
                        <a:effectLst/>
                        <a:latin typeface="Arial Black" panose="020B0A04020102020204" pitchFamily="34" charset="0"/>
                        <a:cs typeface="Aharoni" panose="02010803020104030203" pitchFamily="2" charset="-79"/>
                      </a:endParaRPr>
                    </a:p>
                  </a:txBody>
                  <a:tcPr marL="9078" marR="9078" marT="9078" marB="0" anchor="b"/>
                </a:tc>
                <a:extLst>
                  <a:ext uri="{0D108BD9-81ED-4DB2-BD59-A6C34878D82A}">
                    <a16:rowId xmlns:a16="http://schemas.microsoft.com/office/drawing/2014/main" val="2491399638"/>
                  </a:ext>
                </a:extLst>
              </a:tr>
            </a:tbl>
          </a:graphicData>
        </a:graphic>
      </p:graphicFrame>
    </p:spTree>
    <p:extLst>
      <p:ext uri="{BB962C8B-B14F-4D97-AF65-F5344CB8AC3E}">
        <p14:creationId xmlns:p14="http://schemas.microsoft.com/office/powerpoint/2010/main" val="1659127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vert="horz" lIns="90488" tIns="44450" rIns="90488" bIns="44450" rtlCol="0" anchor="ctr">
            <a:normAutofit/>
          </a:bodyPr>
          <a:lstStyle/>
          <a:p>
            <a:r>
              <a:rPr lang="en-US"/>
              <a:t>Planning and Control</a:t>
            </a:r>
          </a:p>
        </p:txBody>
      </p:sp>
      <p:sp>
        <p:nvSpPr>
          <p:cNvPr id="9219" name="Rectangle 3"/>
          <p:cNvSpPr>
            <a:spLocks noGrp="1" noChangeArrowheads="1"/>
          </p:cNvSpPr>
          <p:nvPr>
            <p:ph sz="half" idx="1"/>
          </p:nvPr>
        </p:nvSpPr>
        <p:spPr>
          <a:xfrm>
            <a:off x="2197101" y="1862139"/>
            <a:ext cx="3832225" cy="2886075"/>
          </a:xfrm>
          <a:solidFill>
            <a:srgbClr val="333399"/>
          </a:solidFill>
          <a:ln w="12700">
            <a:solidFill>
              <a:schemeClr val="tx1"/>
            </a:solidFill>
          </a:ln>
          <a:effectLst>
            <a:outerShdw dist="35921" dir="2700000" algn="ctr" rotWithShape="0">
              <a:schemeClr val="bg2"/>
            </a:outerShdw>
          </a:effectLst>
        </p:spPr>
        <p:txBody>
          <a:bodyPr vert="horz" lIns="90488" tIns="44450" rIns="90488" bIns="44450" rtlCol="0">
            <a:normAutofit lnSpcReduction="10000"/>
          </a:bodyPr>
          <a:lstStyle/>
          <a:p>
            <a:pPr>
              <a:buFontTx/>
              <a:buNone/>
            </a:pPr>
            <a:r>
              <a:rPr lang="en-US" sz="2600" i="1">
                <a:solidFill>
                  <a:srgbClr val="FFFF00"/>
                </a:solidFill>
                <a:effectLst>
                  <a:outerShdw blurRad="38100" dist="38100" dir="2700000" algn="tl">
                    <a:srgbClr val="000000"/>
                  </a:outerShdw>
                </a:effectLst>
              </a:rPr>
              <a:t>Planning</a:t>
            </a:r>
            <a:r>
              <a:rPr lang="en-US" sz="2600">
                <a:solidFill>
                  <a:srgbClr val="FFFFFF"/>
                </a:solidFill>
                <a:effectLst>
                  <a:outerShdw blurRad="38100" dist="38100" dir="2700000" algn="tl">
                    <a:srgbClr val="000000"/>
                  </a:outerShdw>
                </a:effectLst>
              </a:rPr>
              <a:t> – </a:t>
            </a:r>
            <a:br>
              <a:rPr lang="en-US" sz="2600">
                <a:solidFill>
                  <a:srgbClr val="FFFFFF"/>
                </a:solidFill>
                <a:effectLst>
                  <a:outerShdw blurRad="38100" dist="38100" dir="2700000" algn="tl">
                    <a:srgbClr val="000000"/>
                  </a:outerShdw>
                </a:effectLst>
              </a:rPr>
            </a:br>
            <a:r>
              <a:rPr lang="en-US" sz="2600">
                <a:solidFill>
                  <a:srgbClr val="FFFFFF"/>
                </a:solidFill>
                <a:effectLst>
                  <a:outerShdw blurRad="38100" dist="38100" dir="2700000" algn="tl">
                    <a:srgbClr val="000000"/>
                  </a:outerShdw>
                </a:effectLst>
              </a:rPr>
              <a:t>Menentukan tindakan2 apa yang harus dilakukan untuk merealisasikan tujuan tertentu.</a:t>
            </a:r>
          </a:p>
        </p:txBody>
      </p:sp>
      <p:sp>
        <p:nvSpPr>
          <p:cNvPr id="9220" name="Rectangle 4"/>
          <p:cNvSpPr>
            <a:spLocks noGrp="1" noChangeArrowheads="1"/>
          </p:cNvSpPr>
          <p:nvPr>
            <p:ph sz="half" idx="2"/>
          </p:nvPr>
        </p:nvSpPr>
        <p:spPr>
          <a:xfrm>
            <a:off x="6248401" y="1905001"/>
            <a:ext cx="3832225" cy="3224213"/>
          </a:xfrm>
          <a:solidFill>
            <a:srgbClr val="333399"/>
          </a:solidFill>
          <a:ln w="12700">
            <a:solidFill>
              <a:schemeClr val="tx1"/>
            </a:solidFill>
          </a:ln>
          <a:effectLst>
            <a:outerShdw dist="35921" dir="2700000" algn="ctr" rotWithShape="0">
              <a:schemeClr val="bg2"/>
            </a:outerShdw>
          </a:effectLst>
        </p:spPr>
        <p:txBody>
          <a:bodyPr vert="horz" lIns="90488" tIns="44450" rIns="90488" bIns="44450" rtlCol="0">
            <a:normAutofit lnSpcReduction="10000"/>
          </a:bodyPr>
          <a:lstStyle/>
          <a:p>
            <a:pPr>
              <a:buFontTx/>
              <a:buNone/>
            </a:pPr>
            <a:r>
              <a:rPr lang="en-US" sz="2600" i="1">
                <a:solidFill>
                  <a:srgbClr val="FFFF00"/>
                </a:solidFill>
                <a:effectLst>
                  <a:outerShdw blurRad="38100" dist="38100" dir="2700000" algn="tl">
                    <a:srgbClr val="000000"/>
                  </a:outerShdw>
                </a:effectLst>
              </a:rPr>
              <a:t>Control</a:t>
            </a:r>
            <a:r>
              <a:rPr lang="en-US" sz="2600" b="1">
                <a:solidFill>
                  <a:schemeClr val="accent2"/>
                </a:solidFill>
                <a:effectLst>
                  <a:outerShdw blurRad="38100" dist="38100" dir="2700000" algn="tl">
                    <a:srgbClr val="000000"/>
                  </a:outerShdw>
                </a:effectLst>
              </a:rPr>
              <a:t> </a:t>
            </a:r>
            <a:r>
              <a:rPr lang="en-US" sz="2600">
                <a:solidFill>
                  <a:srgbClr val="FFFFFF"/>
                </a:solidFill>
                <a:effectLst>
                  <a:outerShdw blurRad="38100" dist="38100" dir="2700000" algn="tl">
                    <a:srgbClr val="000000"/>
                  </a:outerShdw>
                </a:effectLst>
              </a:rPr>
              <a:t>– </a:t>
            </a:r>
            <a:br>
              <a:rPr lang="en-US" sz="2600">
                <a:solidFill>
                  <a:srgbClr val="FFFFFF"/>
                </a:solidFill>
                <a:effectLst>
                  <a:outerShdw blurRad="38100" dist="38100" dir="2700000" algn="tl">
                    <a:srgbClr val="000000"/>
                  </a:outerShdw>
                </a:effectLst>
              </a:rPr>
            </a:br>
            <a:r>
              <a:rPr lang="en-US" sz="2600">
                <a:solidFill>
                  <a:srgbClr val="FFFFFF"/>
                </a:solidFill>
                <a:effectLst>
                  <a:outerShdw blurRad="38100" dist="38100" dir="2700000" algn="tl">
                    <a:srgbClr val="000000"/>
                  </a:outerShdw>
                </a:effectLst>
              </a:rPr>
              <a:t>Menilai apa yang telah dihasilkan dan membandingkannya dengan rencana yang telah disusun.</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up)">
                                      <p:cBhvr>
                                        <p:cTn id="7" dur="500"/>
                                        <p:tgtEl>
                                          <p:spTgt spid="9219">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220">
                                            <p:txEl>
                                              <p:pRg st="0" end="0"/>
                                            </p:txEl>
                                          </p:spTgt>
                                        </p:tgtEl>
                                        <p:attrNameLst>
                                          <p:attrName>style.visibility</p:attrName>
                                        </p:attrNameLst>
                                      </p:cBhvr>
                                      <p:to>
                                        <p:strVal val="visible"/>
                                      </p:to>
                                    </p:set>
                                    <p:animEffect transition="in" filter="wipe(up)">
                                      <p:cBhvr>
                                        <p:cTn id="11" dur="500"/>
                                        <p:tgtEl>
                                          <p:spTgt spid="92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advAuto="0"/>
      <p:bldP spid="922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vert="horz" lIns="90488" tIns="44450" rIns="90488" bIns="44450" rtlCol="0" anchor="ctr">
            <a:normAutofit/>
          </a:bodyPr>
          <a:lstStyle/>
          <a:p>
            <a:r>
              <a:rPr lang="en-US"/>
              <a:t>Advantages of Budgeting</a:t>
            </a:r>
          </a:p>
        </p:txBody>
      </p:sp>
      <p:sp>
        <p:nvSpPr>
          <p:cNvPr id="15363" name="Oval 3"/>
          <p:cNvSpPr>
            <a:spLocks noChangeArrowheads="1"/>
          </p:cNvSpPr>
          <p:nvPr/>
        </p:nvSpPr>
        <p:spPr bwMode="auto">
          <a:xfrm>
            <a:off x="4673600" y="3073400"/>
            <a:ext cx="2463800" cy="1092200"/>
          </a:xfrm>
          <a:prstGeom prst="ellipse">
            <a:avLst/>
          </a:prstGeom>
          <a:solidFill>
            <a:srgbClr val="99CC00"/>
          </a:solidFill>
          <a:ln w="12700">
            <a:solidFill>
              <a:srgbClr val="006600"/>
            </a:solidFill>
            <a:round/>
            <a:headEnd/>
            <a:tailEnd/>
          </a:ln>
          <a:effectLst>
            <a:outerShdw dist="35921" dir="2700000" algn="ctr" rotWithShape="0">
              <a:srgbClr val="000000"/>
            </a:outerShdw>
          </a:effectLst>
        </p:spPr>
        <p:txBody>
          <a:bodyPr wrap="none" anchor="ctr"/>
          <a:lstStyle/>
          <a:p>
            <a:endParaRPr lang="id-ID"/>
          </a:p>
        </p:txBody>
      </p:sp>
      <p:sp>
        <p:nvSpPr>
          <p:cNvPr id="15364" name="Rectangle 4"/>
          <p:cNvSpPr>
            <a:spLocks noChangeArrowheads="1"/>
          </p:cNvSpPr>
          <p:nvPr/>
        </p:nvSpPr>
        <p:spPr bwMode="auto">
          <a:xfrm>
            <a:off x="5022850" y="3384550"/>
            <a:ext cx="1667830" cy="459100"/>
          </a:xfrm>
          <a:prstGeom prst="rect">
            <a:avLst/>
          </a:prstGeom>
          <a:solidFill>
            <a:srgbClr val="CCFFCC"/>
          </a:solidFill>
          <a:ln w="12700">
            <a:noFill/>
            <a:miter lim="800000"/>
            <a:headEnd/>
            <a:tailEnd/>
          </a:ln>
          <a:effectLst/>
        </p:spPr>
        <p:txBody>
          <a:bodyPr wrap="none" lIns="90488" tIns="44450" rIns="90488" bIns="44450">
            <a:spAutoFit/>
          </a:bodyPr>
          <a:lstStyle/>
          <a:p>
            <a:pPr eaLnBrk="0" hangingPunct="0"/>
            <a:r>
              <a:rPr lang="en-US" sz="2400" b="1">
                <a:solidFill>
                  <a:srgbClr val="006600"/>
                </a:solidFill>
              </a:rPr>
              <a:t>Advantages</a:t>
            </a:r>
          </a:p>
        </p:txBody>
      </p:sp>
      <p:grpSp>
        <p:nvGrpSpPr>
          <p:cNvPr id="15365" name="Group 5"/>
          <p:cNvGrpSpPr>
            <a:grpSpLocks/>
          </p:cNvGrpSpPr>
          <p:nvPr/>
        </p:nvGrpSpPr>
        <p:grpSpPr bwMode="auto">
          <a:xfrm>
            <a:off x="5026027" y="1828801"/>
            <a:ext cx="1833563" cy="1349375"/>
            <a:chOff x="2181" y="1062"/>
            <a:chExt cx="1155" cy="850"/>
          </a:xfrm>
        </p:grpSpPr>
        <p:sp>
          <p:nvSpPr>
            <p:cNvPr id="15366" name="Rectangle 6"/>
            <p:cNvSpPr>
              <a:spLocks noChangeArrowheads="1"/>
            </p:cNvSpPr>
            <p:nvPr/>
          </p:nvSpPr>
          <p:spPr bwMode="auto">
            <a:xfrm>
              <a:off x="2181" y="1062"/>
              <a:ext cx="1155" cy="483"/>
            </a:xfrm>
            <a:prstGeom prst="rect">
              <a:avLst/>
            </a:prstGeom>
            <a:solidFill>
              <a:srgbClr val="800080"/>
            </a:solidFill>
            <a:ln w="12700">
              <a:solidFill>
                <a:schemeClr val="tx1"/>
              </a:solidFill>
              <a:miter lim="800000"/>
              <a:headEnd/>
              <a:tailEnd/>
            </a:ln>
            <a:effectLst/>
          </p:spPr>
          <p:txBody>
            <a:bodyPr wrap="none" lIns="90488" tIns="44450" rIns="90488" bIns="44450">
              <a:spAutoFit/>
            </a:bodyPr>
            <a:lstStyle/>
            <a:p>
              <a:pPr algn="ctr" eaLnBrk="0" hangingPunct="0"/>
              <a:r>
                <a:rPr lang="en-US" sz="2200">
                  <a:solidFill>
                    <a:srgbClr val="FFFFFF"/>
                  </a:solidFill>
                  <a:effectLst>
                    <a:outerShdw blurRad="38100" dist="38100" dir="2700000" algn="tl">
                      <a:srgbClr val="000000"/>
                    </a:outerShdw>
                  </a:effectLst>
                </a:rPr>
                <a:t>Define goal</a:t>
              </a:r>
            </a:p>
            <a:p>
              <a:pPr algn="ctr" eaLnBrk="0" hangingPunct="0"/>
              <a:r>
                <a:rPr lang="en-US" sz="2200">
                  <a:solidFill>
                    <a:srgbClr val="FFFFFF"/>
                  </a:solidFill>
                  <a:effectLst>
                    <a:outerShdw blurRad="38100" dist="38100" dir="2700000" algn="tl">
                      <a:srgbClr val="000000"/>
                    </a:outerShdw>
                  </a:effectLst>
                </a:rPr>
                <a:t>and objectives</a:t>
              </a:r>
            </a:p>
          </p:txBody>
        </p:sp>
        <p:sp>
          <p:nvSpPr>
            <p:cNvPr id="15367" name="Line 7"/>
            <p:cNvSpPr>
              <a:spLocks noChangeShapeType="1"/>
            </p:cNvSpPr>
            <p:nvPr/>
          </p:nvSpPr>
          <p:spPr bwMode="auto">
            <a:xfrm>
              <a:off x="2736" y="1592"/>
              <a:ext cx="0" cy="320"/>
            </a:xfrm>
            <a:prstGeom prst="line">
              <a:avLst/>
            </a:prstGeom>
            <a:noFill/>
            <a:ln w="25400">
              <a:solidFill>
                <a:srgbClr val="006600"/>
              </a:solidFill>
              <a:round/>
              <a:headEnd/>
              <a:tailEnd type="triangle" w="med" len="med"/>
            </a:ln>
            <a:effectLst/>
          </p:spPr>
          <p:txBody>
            <a:bodyPr wrap="none" anchor="ctr"/>
            <a:lstStyle/>
            <a:p>
              <a:endParaRPr lang="id-ID"/>
            </a:p>
          </p:txBody>
        </p:sp>
      </p:grpSp>
      <p:grpSp>
        <p:nvGrpSpPr>
          <p:cNvPr id="15368" name="Group 8"/>
          <p:cNvGrpSpPr>
            <a:grpSpLocks/>
          </p:cNvGrpSpPr>
          <p:nvPr/>
        </p:nvGrpSpPr>
        <p:grpSpPr bwMode="auto">
          <a:xfrm>
            <a:off x="4786314" y="4178302"/>
            <a:ext cx="2233613" cy="1322388"/>
            <a:chOff x="2055" y="2632"/>
            <a:chExt cx="1407" cy="833"/>
          </a:xfrm>
        </p:grpSpPr>
        <p:sp>
          <p:nvSpPr>
            <p:cNvPr id="15369" name="Rectangle 9"/>
            <p:cNvSpPr>
              <a:spLocks noChangeArrowheads="1"/>
            </p:cNvSpPr>
            <p:nvPr/>
          </p:nvSpPr>
          <p:spPr bwMode="auto">
            <a:xfrm>
              <a:off x="2055" y="2982"/>
              <a:ext cx="1407" cy="483"/>
            </a:xfrm>
            <a:prstGeom prst="rect">
              <a:avLst/>
            </a:prstGeom>
            <a:solidFill>
              <a:srgbClr val="FFFF00"/>
            </a:solidFill>
            <a:ln w="12700">
              <a:solidFill>
                <a:schemeClr val="tx1"/>
              </a:solidFill>
              <a:miter lim="800000"/>
              <a:headEnd/>
              <a:tailEnd/>
            </a:ln>
            <a:effectLst/>
          </p:spPr>
          <p:txBody>
            <a:bodyPr wrap="none" lIns="90488" tIns="44450" rIns="90488" bIns="44450">
              <a:spAutoFit/>
            </a:bodyPr>
            <a:lstStyle/>
            <a:p>
              <a:pPr algn="ctr" eaLnBrk="0" hangingPunct="0"/>
              <a:r>
                <a:rPr lang="en-US" sz="2200">
                  <a:solidFill>
                    <a:srgbClr val="663300"/>
                  </a:solidFill>
                  <a:effectLst>
                    <a:outerShdw blurRad="38100" dist="38100" dir="2700000" algn="tl">
                      <a:srgbClr val="000000"/>
                    </a:outerShdw>
                  </a:effectLst>
                </a:rPr>
                <a:t>Uncover potential</a:t>
              </a:r>
            </a:p>
            <a:p>
              <a:pPr algn="ctr" eaLnBrk="0" hangingPunct="0"/>
              <a:r>
                <a:rPr lang="en-US" sz="2200">
                  <a:solidFill>
                    <a:srgbClr val="663300"/>
                  </a:solidFill>
                  <a:effectLst>
                    <a:outerShdw blurRad="38100" dist="38100" dir="2700000" algn="tl">
                      <a:srgbClr val="000000"/>
                    </a:outerShdw>
                  </a:effectLst>
                </a:rPr>
                <a:t>bottlenecks</a:t>
              </a:r>
            </a:p>
          </p:txBody>
        </p:sp>
        <p:sp>
          <p:nvSpPr>
            <p:cNvPr id="15370" name="Line 10"/>
            <p:cNvSpPr>
              <a:spLocks noChangeShapeType="1"/>
            </p:cNvSpPr>
            <p:nvPr/>
          </p:nvSpPr>
          <p:spPr bwMode="auto">
            <a:xfrm flipV="1">
              <a:off x="2736" y="2632"/>
              <a:ext cx="0" cy="352"/>
            </a:xfrm>
            <a:prstGeom prst="line">
              <a:avLst/>
            </a:prstGeom>
            <a:noFill/>
            <a:ln w="25400">
              <a:solidFill>
                <a:srgbClr val="006600"/>
              </a:solidFill>
              <a:round/>
              <a:headEnd/>
              <a:tailEnd type="triangle" w="med" len="med"/>
            </a:ln>
            <a:effectLst/>
          </p:spPr>
          <p:txBody>
            <a:bodyPr wrap="none" anchor="ctr"/>
            <a:lstStyle/>
            <a:p>
              <a:endParaRPr lang="id-ID"/>
            </a:p>
          </p:txBody>
        </p:sp>
      </p:grpSp>
      <p:grpSp>
        <p:nvGrpSpPr>
          <p:cNvPr id="15371" name="Group 11"/>
          <p:cNvGrpSpPr>
            <a:grpSpLocks/>
          </p:cNvGrpSpPr>
          <p:nvPr/>
        </p:nvGrpSpPr>
        <p:grpSpPr bwMode="auto">
          <a:xfrm>
            <a:off x="2846388" y="3743328"/>
            <a:ext cx="1941512" cy="766763"/>
            <a:chOff x="833" y="2358"/>
            <a:chExt cx="1223" cy="483"/>
          </a:xfrm>
        </p:grpSpPr>
        <p:sp>
          <p:nvSpPr>
            <p:cNvPr id="15372" name="Rectangle 12"/>
            <p:cNvSpPr>
              <a:spLocks noChangeArrowheads="1"/>
            </p:cNvSpPr>
            <p:nvPr/>
          </p:nvSpPr>
          <p:spPr bwMode="auto">
            <a:xfrm>
              <a:off x="833" y="2358"/>
              <a:ext cx="913" cy="483"/>
            </a:xfrm>
            <a:prstGeom prst="rect">
              <a:avLst/>
            </a:prstGeom>
            <a:solidFill>
              <a:srgbClr val="993366"/>
            </a:solidFill>
            <a:ln w="12700">
              <a:noFill/>
              <a:miter lim="800000"/>
              <a:headEnd/>
              <a:tailEnd/>
            </a:ln>
            <a:effectLst/>
          </p:spPr>
          <p:txBody>
            <a:bodyPr wrap="none" lIns="90488" tIns="44450" rIns="90488" bIns="44450">
              <a:spAutoFit/>
            </a:bodyPr>
            <a:lstStyle/>
            <a:p>
              <a:pPr algn="ctr" eaLnBrk="0" hangingPunct="0"/>
              <a:r>
                <a:rPr lang="en-US" sz="2200">
                  <a:solidFill>
                    <a:srgbClr val="FFFFFF"/>
                  </a:solidFill>
                  <a:effectLst>
                    <a:outerShdw blurRad="38100" dist="38100" dir="2700000" algn="tl">
                      <a:srgbClr val="000000"/>
                    </a:outerShdw>
                  </a:effectLst>
                </a:rPr>
                <a:t>Coordinate</a:t>
              </a:r>
            </a:p>
            <a:p>
              <a:pPr algn="ctr" eaLnBrk="0" hangingPunct="0"/>
              <a:r>
                <a:rPr lang="en-US" sz="2200">
                  <a:solidFill>
                    <a:srgbClr val="FFFFFF"/>
                  </a:solidFill>
                  <a:effectLst>
                    <a:outerShdw blurRad="38100" dist="38100" dir="2700000" algn="tl">
                      <a:srgbClr val="000000"/>
                    </a:outerShdw>
                  </a:effectLst>
                </a:rPr>
                <a:t>activities</a:t>
              </a:r>
            </a:p>
          </p:txBody>
        </p:sp>
        <p:sp>
          <p:nvSpPr>
            <p:cNvPr id="15373" name="Line 13"/>
            <p:cNvSpPr>
              <a:spLocks noChangeShapeType="1"/>
            </p:cNvSpPr>
            <p:nvPr/>
          </p:nvSpPr>
          <p:spPr bwMode="auto">
            <a:xfrm flipV="1">
              <a:off x="1736" y="2440"/>
              <a:ext cx="320" cy="160"/>
            </a:xfrm>
            <a:prstGeom prst="line">
              <a:avLst/>
            </a:prstGeom>
            <a:noFill/>
            <a:ln w="25400">
              <a:solidFill>
                <a:srgbClr val="006600"/>
              </a:solidFill>
              <a:round/>
              <a:headEnd/>
              <a:tailEnd type="triangle" w="med" len="med"/>
            </a:ln>
            <a:effectLst/>
          </p:spPr>
          <p:txBody>
            <a:bodyPr wrap="none" anchor="ctr"/>
            <a:lstStyle/>
            <a:p>
              <a:endParaRPr lang="id-ID"/>
            </a:p>
          </p:txBody>
        </p:sp>
      </p:grpSp>
      <p:grpSp>
        <p:nvGrpSpPr>
          <p:cNvPr id="15374" name="Group 14"/>
          <p:cNvGrpSpPr>
            <a:grpSpLocks/>
          </p:cNvGrpSpPr>
          <p:nvPr/>
        </p:nvGrpSpPr>
        <p:grpSpPr bwMode="auto">
          <a:xfrm>
            <a:off x="2682876" y="2409826"/>
            <a:ext cx="2105025" cy="930275"/>
            <a:chOff x="730" y="1518"/>
            <a:chExt cx="1326" cy="586"/>
          </a:xfrm>
        </p:grpSpPr>
        <p:sp>
          <p:nvSpPr>
            <p:cNvPr id="15375" name="Rectangle 15"/>
            <p:cNvSpPr>
              <a:spLocks noChangeArrowheads="1"/>
            </p:cNvSpPr>
            <p:nvPr/>
          </p:nvSpPr>
          <p:spPr bwMode="auto">
            <a:xfrm>
              <a:off x="730" y="1518"/>
              <a:ext cx="1118" cy="483"/>
            </a:xfrm>
            <a:prstGeom prst="rect">
              <a:avLst/>
            </a:prstGeom>
            <a:solidFill>
              <a:srgbClr val="808080"/>
            </a:solidFill>
            <a:ln w="12700">
              <a:noFill/>
              <a:miter lim="800000"/>
              <a:headEnd/>
              <a:tailEnd/>
            </a:ln>
            <a:effectLst/>
          </p:spPr>
          <p:txBody>
            <a:bodyPr wrap="none" lIns="90488" tIns="44450" rIns="90488" bIns="44450">
              <a:spAutoFit/>
            </a:bodyPr>
            <a:lstStyle/>
            <a:p>
              <a:pPr algn="ctr" eaLnBrk="0" hangingPunct="0"/>
              <a:r>
                <a:rPr lang="en-US" sz="2200" dirty="0">
                  <a:solidFill>
                    <a:srgbClr val="FFFFFF"/>
                  </a:solidFill>
                  <a:effectLst>
                    <a:outerShdw blurRad="38100" dist="38100" dir="2700000" algn="tl">
                      <a:srgbClr val="000000"/>
                    </a:outerShdw>
                  </a:effectLst>
                </a:rPr>
                <a:t>Communicate</a:t>
              </a:r>
            </a:p>
            <a:p>
              <a:pPr algn="ctr" eaLnBrk="0" hangingPunct="0"/>
              <a:r>
                <a:rPr lang="en-US" sz="2200" dirty="0">
                  <a:solidFill>
                    <a:srgbClr val="FFFFFF"/>
                  </a:solidFill>
                  <a:effectLst>
                    <a:outerShdw blurRad="38100" dist="38100" dir="2700000" algn="tl">
                      <a:srgbClr val="000000"/>
                    </a:outerShdw>
                  </a:effectLst>
                </a:rPr>
                <a:t>plans</a:t>
              </a:r>
            </a:p>
          </p:txBody>
        </p:sp>
        <p:sp>
          <p:nvSpPr>
            <p:cNvPr id="15376" name="Line 16"/>
            <p:cNvSpPr>
              <a:spLocks noChangeShapeType="1"/>
            </p:cNvSpPr>
            <p:nvPr/>
          </p:nvSpPr>
          <p:spPr bwMode="auto">
            <a:xfrm>
              <a:off x="1688" y="1880"/>
              <a:ext cx="368" cy="224"/>
            </a:xfrm>
            <a:prstGeom prst="line">
              <a:avLst/>
            </a:prstGeom>
            <a:noFill/>
            <a:ln w="25400">
              <a:solidFill>
                <a:srgbClr val="006600"/>
              </a:solidFill>
              <a:round/>
              <a:headEnd/>
              <a:tailEnd type="triangle" w="med" len="med"/>
            </a:ln>
            <a:effectLst/>
          </p:spPr>
          <p:txBody>
            <a:bodyPr wrap="none" anchor="ctr"/>
            <a:lstStyle/>
            <a:p>
              <a:endParaRPr lang="id-ID"/>
            </a:p>
          </p:txBody>
        </p:sp>
      </p:grpSp>
      <p:grpSp>
        <p:nvGrpSpPr>
          <p:cNvPr id="15377" name="Group 17"/>
          <p:cNvGrpSpPr>
            <a:grpSpLocks/>
          </p:cNvGrpSpPr>
          <p:nvPr/>
        </p:nvGrpSpPr>
        <p:grpSpPr bwMode="auto">
          <a:xfrm>
            <a:off x="6997701" y="2409826"/>
            <a:ext cx="2911475" cy="854075"/>
            <a:chOff x="3448" y="1518"/>
            <a:chExt cx="1834" cy="538"/>
          </a:xfrm>
        </p:grpSpPr>
        <p:sp>
          <p:nvSpPr>
            <p:cNvPr id="15378" name="Rectangle 18"/>
            <p:cNvSpPr>
              <a:spLocks noChangeArrowheads="1"/>
            </p:cNvSpPr>
            <p:nvPr/>
          </p:nvSpPr>
          <p:spPr bwMode="auto">
            <a:xfrm>
              <a:off x="3839" y="1518"/>
              <a:ext cx="1443" cy="483"/>
            </a:xfrm>
            <a:prstGeom prst="rect">
              <a:avLst/>
            </a:prstGeom>
            <a:solidFill>
              <a:srgbClr val="008080"/>
            </a:solidFill>
            <a:ln w="12700">
              <a:solidFill>
                <a:schemeClr val="tx1"/>
              </a:solidFill>
              <a:miter lim="800000"/>
              <a:headEnd/>
              <a:tailEnd/>
            </a:ln>
            <a:effectLst/>
          </p:spPr>
          <p:txBody>
            <a:bodyPr wrap="none" lIns="90488" tIns="44450" rIns="90488" bIns="44450">
              <a:spAutoFit/>
            </a:bodyPr>
            <a:lstStyle/>
            <a:p>
              <a:pPr algn="ctr" eaLnBrk="0" hangingPunct="0"/>
              <a:r>
                <a:rPr lang="en-US" sz="2200">
                  <a:effectLst>
                    <a:outerShdw blurRad="38100" dist="38100" dir="2700000" algn="tl">
                      <a:srgbClr val="FFFFFF"/>
                    </a:outerShdw>
                  </a:effectLst>
                </a:rPr>
                <a:t>Think about and</a:t>
              </a:r>
            </a:p>
            <a:p>
              <a:pPr algn="ctr" eaLnBrk="0" hangingPunct="0"/>
              <a:r>
                <a:rPr lang="en-US" sz="2200">
                  <a:effectLst>
                    <a:outerShdw blurRad="38100" dist="38100" dir="2700000" algn="tl">
                      <a:srgbClr val="FFFFFF"/>
                    </a:outerShdw>
                  </a:effectLst>
                </a:rPr>
                <a:t>plan for the future</a:t>
              </a:r>
            </a:p>
          </p:txBody>
        </p:sp>
        <p:sp>
          <p:nvSpPr>
            <p:cNvPr id="15379" name="Line 19"/>
            <p:cNvSpPr>
              <a:spLocks noChangeShapeType="1"/>
            </p:cNvSpPr>
            <p:nvPr/>
          </p:nvSpPr>
          <p:spPr bwMode="auto">
            <a:xfrm flipH="1">
              <a:off x="3448" y="1880"/>
              <a:ext cx="304" cy="176"/>
            </a:xfrm>
            <a:prstGeom prst="line">
              <a:avLst/>
            </a:prstGeom>
            <a:noFill/>
            <a:ln w="25400">
              <a:solidFill>
                <a:srgbClr val="006600"/>
              </a:solidFill>
              <a:round/>
              <a:headEnd/>
              <a:tailEnd type="triangle" w="med" len="med"/>
            </a:ln>
            <a:effectLst/>
          </p:spPr>
          <p:txBody>
            <a:bodyPr wrap="none" anchor="ctr"/>
            <a:lstStyle/>
            <a:p>
              <a:endParaRPr lang="id-ID"/>
            </a:p>
          </p:txBody>
        </p:sp>
      </p:grpSp>
      <p:grpSp>
        <p:nvGrpSpPr>
          <p:cNvPr id="15380" name="Group 20"/>
          <p:cNvGrpSpPr>
            <a:grpSpLocks/>
          </p:cNvGrpSpPr>
          <p:nvPr/>
        </p:nvGrpSpPr>
        <p:grpSpPr bwMode="auto">
          <a:xfrm>
            <a:off x="7073902" y="3743328"/>
            <a:ext cx="3033713" cy="766763"/>
            <a:chOff x="3496" y="2358"/>
            <a:chExt cx="1911" cy="483"/>
          </a:xfrm>
        </p:grpSpPr>
        <p:sp>
          <p:nvSpPr>
            <p:cNvPr id="15381" name="Rectangle 21"/>
            <p:cNvSpPr>
              <a:spLocks noChangeArrowheads="1"/>
            </p:cNvSpPr>
            <p:nvPr/>
          </p:nvSpPr>
          <p:spPr bwMode="auto">
            <a:xfrm>
              <a:off x="3882" y="2358"/>
              <a:ext cx="1525" cy="483"/>
            </a:xfrm>
            <a:prstGeom prst="rect">
              <a:avLst/>
            </a:prstGeom>
            <a:solidFill>
              <a:srgbClr val="FF00FF"/>
            </a:solidFill>
            <a:ln w="12700">
              <a:solidFill>
                <a:schemeClr val="tx1"/>
              </a:solidFill>
              <a:miter lim="800000"/>
              <a:headEnd/>
              <a:tailEnd/>
            </a:ln>
            <a:effectLst/>
          </p:spPr>
          <p:txBody>
            <a:bodyPr wrap="none" lIns="90488" tIns="44450" rIns="90488" bIns="44450">
              <a:spAutoFit/>
            </a:bodyPr>
            <a:lstStyle/>
            <a:p>
              <a:pPr algn="ctr" eaLnBrk="0" hangingPunct="0"/>
              <a:r>
                <a:rPr lang="en-US" sz="2200">
                  <a:solidFill>
                    <a:srgbClr val="FFFFFF"/>
                  </a:solidFill>
                  <a:effectLst>
                    <a:outerShdw blurRad="38100" dist="38100" dir="2700000" algn="tl">
                      <a:srgbClr val="000000"/>
                    </a:outerShdw>
                  </a:effectLst>
                </a:rPr>
                <a:t>Means of allocating</a:t>
              </a:r>
            </a:p>
            <a:p>
              <a:pPr algn="ctr" eaLnBrk="0" hangingPunct="0"/>
              <a:r>
                <a:rPr lang="en-US" sz="2200">
                  <a:solidFill>
                    <a:srgbClr val="FFFFFF"/>
                  </a:solidFill>
                  <a:effectLst>
                    <a:outerShdw blurRad="38100" dist="38100" dir="2700000" algn="tl">
                      <a:srgbClr val="000000"/>
                    </a:outerShdw>
                  </a:effectLst>
                </a:rPr>
                <a:t>resources</a:t>
              </a:r>
            </a:p>
          </p:txBody>
        </p:sp>
        <p:sp>
          <p:nvSpPr>
            <p:cNvPr id="15382" name="Line 22"/>
            <p:cNvSpPr>
              <a:spLocks noChangeShapeType="1"/>
            </p:cNvSpPr>
            <p:nvPr/>
          </p:nvSpPr>
          <p:spPr bwMode="auto">
            <a:xfrm flipH="1" flipV="1">
              <a:off x="3496" y="2392"/>
              <a:ext cx="256" cy="112"/>
            </a:xfrm>
            <a:prstGeom prst="line">
              <a:avLst/>
            </a:prstGeom>
            <a:noFill/>
            <a:ln w="25400">
              <a:solidFill>
                <a:srgbClr val="006600"/>
              </a:solidFill>
              <a:round/>
              <a:headEnd/>
              <a:tailEnd type="triangle" w="med" len="med"/>
            </a:ln>
            <a:effectLst/>
          </p:spPr>
          <p:txBody>
            <a:bodyPr wrap="none" anchor="ctr"/>
            <a:lstStyle/>
            <a:p>
              <a:endParaRPr lang="id-ID"/>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15377"/>
                                        </p:tgtEl>
                                        <p:attrNameLst>
                                          <p:attrName>style.visibility</p:attrName>
                                        </p:attrNameLst>
                                      </p:cBhvr>
                                      <p:to>
                                        <p:strVal val="visible"/>
                                      </p:to>
                                    </p:set>
                                    <p:animEffect transition="in" filter="strips(downLeft)">
                                      <p:cBhvr>
                                        <p:cTn id="7" dur="500"/>
                                        <p:tgtEl>
                                          <p:spTgt spid="1537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strips(downRight)">
                                      <p:cBhvr>
                                        <p:cTn id="12" dur="500"/>
                                        <p:tgtEl>
                                          <p:spTgt spid="1536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9" fill="hold" nodeType="clickEffect">
                                  <p:stCondLst>
                                    <p:cond delay="0"/>
                                  </p:stCondLst>
                                  <p:childTnLst>
                                    <p:set>
                                      <p:cBhvr>
                                        <p:cTn id="16" dur="1" fill="hold">
                                          <p:stCondLst>
                                            <p:cond delay="0"/>
                                          </p:stCondLst>
                                        </p:cTn>
                                        <p:tgtEl>
                                          <p:spTgt spid="15368"/>
                                        </p:tgtEl>
                                        <p:attrNameLst>
                                          <p:attrName>style.visibility</p:attrName>
                                        </p:attrNameLst>
                                      </p:cBhvr>
                                      <p:to>
                                        <p:strVal val="visible"/>
                                      </p:to>
                                    </p:set>
                                    <p:animEffect transition="in" filter="strips(upLeft)">
                                      <p:cBhvr>
                                        <p:cTn id="17" dur="500"/>
                                        <p:tgtEl>
                                          <p:spTgt spid="1536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nodeType="clickEffect">
                                  <p:stCondLst>
                                    <p:cond delay="0"/>
                                  </p:stCondLst>
                                  <p:childTnLst>
                                    <p:set>
                                      <p:cBhvr>
                                        <p:cTn id="21" dur="1" fill="hold">
                                          <p:stCondLst>
                                            <p:cond delay="0"/>
                                          </p:stCondLst>
                                        </p:cTn>
                                        <p:tgtEl>
                                          <p:spTgt spid="15380"/>
                                        </p:tgtEl>
                                        <p:attrNameLst>
                                          <p:attrName>style.visibility</p:attrName>
                                        </p:attrNameLst>
                                      </p:cBhvr>
                                      <p:to>
                                        <p:strVal val="visible"/>
                                      </p:to>
                                    </p:set>
                                    <p:animEffect transition="in" filter="strips(upRight)">
                                      <p:cBhvr>
                                        <p:cTn id="22" dur="500"/>
                                        <p:tgtEl>
                                          <p:spTgt spid="1538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15371"/>
                                        </p:tgtEl>
                                        <p:attrNameLst>
                                          <p:attrName>style.visibility</p:attrName>
                                        </p:attrNameLst>
                                      </p:cBhvr>
                                      <p:to>
                                        <p:strVal val="visible"/>
                                      </p:to>
                                    </p:set>
                                    <p:animEffect transition="in" filter="strips(upRight)">
                                      <p:cBhvr>
                                        <p:cTn id="27" dur="500"/>
                                        <p:tgtEl>
                                          <p:spTgt spid="15371"/>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5374"/>
                                        </p:tgtEl>
                                        <p:attrNameLst>
                                          <p:attrName>style.visibility</p:attrName>
                                        </p:attrNameLst>
                                      </p:cBhvr>
                                      <p:to>
                                        <p:strVal val="visible"/>
                                      </p:to>
                                    </p:set>
                                    <p:animEffect transition="in" filter="strips(downRight)">
                                      <p:cBhvr>
                                        <p:cTn id="32" dur="500"/>
                                        <p:tgtEl>
                                          <p:spTgt spid="15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074" y="1314450"/>
            <a:ext cx="2844002" cy="3680244"/>
          </a:xfrm>
        </p:spPr>
        <p:txBody>
          <a:bodyPr>
            <a:normAutofit/>
          </a:bodyPr>
          <a:lstStyle/>
          <a:p>
            <a:pPr algn="l"/>
            <a:r>
              <a:rPr lang="id-ID" sz="3700"/>
              <a:t>Manfaat Anggaran</a:t>
            </a:r>
          </a:p>
        </p:txBody>
      </p:sp>
      <p:pic>
        <p:nvPicPr>
          <p:cNvPr id="13" name="Picture 1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pic>
        <p:nvPicPr>
          <p:cNvPr id="15" name="Picture 1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graphicFrame>
        <p:nvGraphicFramePr>
          <p:cNvPr id="5" name="Content Placeholder 2">
            <a:extLst>
              <a:ext uri="{FF2B5EF4-FFF2-40B4-BE49-F238E27FC236}">
                <a16:creationId xmlns:a16="http://schemas.microsoft.com/office/drawing/2014/main" id="{CCEC8875-06C8-4314-ABF3-FB2551DE3EB1}"/>
              </a:ext>
            </a:extLst>
          </p:cNvPr>
          <p:cNvGraphicFramePr>
            <a:graphicFrameLocks noGrp="1"/>
          </p:cNvGraphicFramePr>
          <p:nvPr>
            <p:ph idx="1"/>
            <p:extLst>
              <p:ext uri="{D42A27DB-BD31-4B8C-83A1-F6EECF244321}">
                <p14:modId xmlns:p14="http://schemas.microsoft.com/office/powerpoint/2010/main" val="315809106"/>
              </p:ext>
            </p:extLst>
          </p:nvPr>
        </p:nvGraphicFramePr>
        <p:xfrm>
          <a:off x="4594225" y="889000"/>
          <a:ext cx="6683375" cy="46069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17410" name="Rectangle 2"/>
          <p:cNvSpPr>
            <a:spLocks noGrp="1" noChangeArrowheads="1"/>
          </p:cNvSpPr>
          <p:nvPr>
            <p:ph type="title"/>
          </p:nvPr>
        </p:nvSpPr>
        <p:spPr>
          <a:xfrm>
            <a:off x="641074" y="1588878"/>
            <a:ext cx="2844002" cy="3680244"/>
          </a:xfrm>
        </p:spPr>
        <p:txBody>
          <a:bodyPr>
            <a:normAutofit/>
          </a:bodyPr>
          <a:lstStyle/>
          <a:p>
            <a:pPr algn="l"/>
            <a:r>
              <a:rPr lang="en-US" sz="3100">
                <a:solidFill>
                  <a:srgbClr val="FFFFFF"/>
                </a:solidFill>
              </a:rPr>
              <a:t>Responsibility Accounting</a:t>
            </a:r>
          </a:p>
        </p:txBody>
      </p:sp>
      <p:pic>
        <p:nvPicPr>
          <p:cNvPr id="77" name="Picture 76">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17412" name="Rectangle 4"/>
          <p:cNvSpPr>
            <a:spLocks noGrp="1" noChangeArrowheads="1"/>
          </p:cNvSpPr>
          <p:nvPr>
            <p:ph idx="1"/>
          </p:nvPr>
        </p:nvSpPr>
        <p:spPr>
          <a:xfrm>
            <a:off x="4634794" y="1049695"/>
            <a:ext cx="6642806" cy="4758611"/>
          </a:xfrm>
        </p:spPr>
        <p:txBody>
          <a:bodyPr anchor="ctr">
            <a:normAutofit/>
          </a:bodyPr>
          <a:lstStyle/>
          <a:p>
            <a:pPr>
              <a:buFontTx/>
              <a:buNone/>
            </a:pPr>
            <a:r>
              <a:rPr lang="en-US"/>
              <a:t> </a:t>
            </a:r>
            <a:r>
              <a:rPr lang="en-US">
                <a:effectLst>
                  <a:outerShdw blurRad="38100" dist="38100" dir="2700000" algn="tl">
                    <a:srgbClr val="FFFFFF"/>
                  </a:outerShdw>
                </a:effectLst>
              </a:rPr>
              <a:t>Seorang Manajer harus dibuat bertanggung jawab atas permasalahan tertentu dan hanya masalah tsb saja sehingga manajer dapat melakukan pengendalian pada tingkat yg signifikan.</a:t>
            </a:r>
          </a:p>
        </p:txBody>
      </p:sp>
      <p:pic>
        <p:nvPicPr>
          <p:cNvPr id="79" name="Picture 78">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vert="horz" lIns="90488" tIns="44450" rIns="90488" bIns="44450" rtlCol="0" anchor="ctr">
            <a:normAutofit/>
          </a:bodyPr>
          <a:lstStyle/>
          <a:p>
            <a:r>
              <a:rPr lang="en-US"/>
              <a:t>Memilih Periode Anggaran</a:t>
            </a:r>
          </a:p>
        </p:txBody>
      </p:sp>
      <p:sp>
        <p:nvSpPr>
          <p:cNvPr id="19459" name="Line 3"/>
          <p:cNvSpPr>
            <a:spLocks noChangeShapeType="1"/>
          </p:cNvSpPr>
          <p:nvPr/>
        </p:nvSpPr>
        <p:spPr bwMode="auto">
          <a:xfrm>
            <a:off x="2286000" y="2901950"/>
            <a:ext cx="0" cy="558800"/>
          </a:xfrm>
          <a:prstGeom prst="line">
            <a:avLst/>
          </a:prstGeom>
          <a:noFill/>
          <a:ln w="50800">
            <a:solidFill>
              <a:schemeClr val="tx1"/>
            </a:solidFill>
            <a:round/>
            <a:headEnd/>
            <a:tailEnd/>
          </a:ln>
          <a:effectLst/>
        </p:spPr>
        <p:txBody>
          <a:bodyPr wrap="none" anchor="ctr"/>
          <a:lstStyle/>
          <a:p>
            <a:endParaRPr lang="id-ID"/>
          </a:p>
        </p:txBody>
      </p:sp>
      <p:sp>
        <p:nvSpPr>
          <p:cNvPr id="19460" name="Line 4"/>
          <p:cNvSpPr>
            <a:spLocks noChangeShapeType="1"/>
          </p:cNvSpPr>
          <p:nvPr/>
        </p:nvSpPr>
        <p:spPr bwMode="auto">
          <a:xfrm>
            <a:off x="4724400" y="2901950"/>
            <a:ext cx="0" cy="558800"/>
          </a:xfrm>
          <a:prstGeom prst="line">
            <a:avLst/>
          </a:prstGeom>
          <a:noFill/>
          <a:ln w="50800">
            <a:solidFill>
              <a:schemeClr val="tx1"/>
            </a:solidFill>
            <a:round/>
            <a:headEnd/>
            <a:tailEnd/>
          </a:ln>
          <a:effectLst/>
        </p:spPr>
        <p:txBody>
          <a:bodyPr wrap="none" anchor="ctr"/>
          <a:lstStyle/>
          <a:p>
            <a:endParaRPr lang="id-ID"/>
          </a:p>
        </p:txBody>
      </p:sp>
      <p:sp>
        <p:nvSpPr>
          <p:cNvPr id="19461" name="Line 5"/>
          <p:cNvSpPr>
            <a:spLocks noChangeShapeType="1"/>
          </p:cNvSpPr>
          <p:nvPr/>
        </p:nvSpPr>
        <p:spPr bwMode="auto">
          <a:xfrm>
            <a:off x="7162800" y="2901950"/>
            <a:ext cx="0" cy="558800"/>
          </a:xfrm>
          <a:prstGeom prst="line">
            <a:avLst/>
          </a:prstGeom>
          <a:noFill/>
          <a:ln w="50800">
            <a:solidFill>
              <a:schemeClr val="tx1"/>
            </a:solidFill>
            <a:round/>
            <a:headEnd/>
            <a:tailEnd/>
          </a:ln>
          <a:effectLst/>
        </p:spPr>
        <p:txBody>
          <a:bodyPr wrap="none" anchor="ctr"/>
          <a:lstStyle/>
          <a:p>
            <a:endParaRPr lang="id-ID"/>
          </a:p>
        </p:txBody>
      </p:sp>
      <p:sp>
        <p:nvSpPr>
          <p:cNvPr id="19462" name="Rectangle 6"/>
          <p:cNvSpPr>
            <a:spLocks noChangeArrowheads="1"/>
          </p:cNvSpPr>
          <p:nvPr/>
        </p:nvSpPr>
        <p:spPr bwMode="auto">
          <a:xfrm>
            <a:off x="2354686" y="2447925"/>
            <a:ext cx="2256581" cy="428322"/>
          </a:xfrm>
          <a:prstGeom prst="rect">
            <a:avLst/>
          </a:prstGeom>
          <a:noFill/>
          <a:ln w="12700">
            <a:noFill/>
            <a:miter lim="800000"/>
            <a:headEnd/>
            <a:tailEnd/>
          </a:ln>
          <a:effectLst/>
        </p:spPr>
        <p:txBody>
          <a:bodyPr wrap="none" lIns="90488" tIns="44450" rIns="90488" bIns="44450">
            <a:spAutoFit/>
          </a:bodyPr>
          <a:lstStyle/>
          <a:p>
            <a:pPr algn="ctr" eaLnBrk="0" hangingPunct="0"/>
            <a:r>
              <a:rPr lang="en-US" sz="2200" b="1">
                <a:solidFill>
                  <a:srgbClr val="006600"/>
                </a:solidFill>
                <a:effectLst>
                  <a:outerShdw blurRad="38100" dist="38100" dir="2700000" algn="tl">
                    <a:srgbClr val="C0C0C0"/>
                  </a:outerShdw>
                </a:effectLst>
              </a:rPr>
              <a:t>Anggaran Operasi</a:t>
            </a:r>
          </a:p>
        </p:txBody>
      </p:sp>
      <p:sp>
        <p:nvSpPr>
          <p:cNvPr id="19463" name="Line 7"/>
          <p:cNvSpPr>
            <a:spLocks noChangeShapeType="1"/>
          </p:cNvSpPr>
          <p:nvPr/>
        </p:nvSpPr>
        <p:spPr bwMode="auto">
          <a:xfrm>
            <a:off x="9677400" y="2901950"/>
            <a:ext cx="0" cy="558800"/>
          </a:xfrm>
          <a:prstGeom prst="line">
            <a:avLst/>
          </a:prstGeom>
          <a:noFill/>
          <a:ln w="50800">
            <a:solidFill>
              <a:schemeClr val="tx1"/>
            </a:solidFill>
            <a:round/>
            <a:headEnd/>
            <a:tailEnd/>
          </a:ln>
          <a:effectLst/>
        </p:spPr>
        <p:txBody>
          <a:bodyPr wrap="none" anchor="ctr"/>
          <a:lstStyle/>
          <a:p>
            <a:endParaRPr lang="id-ID"/>
          </a:p>
        </p:txBody>
      </p:sp>
      <p:sp>
        <p:nvSpPr>
          <p:cNvPr id="19464" name="Line 8"/>
          <p:cNvSpPr>
            <a:spLocks noChangeShapeType="1"/>
          </p:cNvSpPr>
          <p:nvPr/>
        </p:nvSpPr>
        <p:spPr bwMode="auto">
          <a:xfrm>
            <a:off x="2311400" y="3200400"/>
            <a:ext cx="8026400" cy="0"/>
          </a:xfrm>
          <a:prstGeom prst="line">
            <a:avLst/>
          </a:prstGeom>
          <a:noFill/>
          <a:ln w="50800">
            <a:solidFill>
              <a:schemeClr val="tx1"/>
            </a:solidFill>
            <a:round/>
            <a:headEnd/>
            <a:tailEnd type="triangle" w="med" len="med"/>
          </a:ln>
          <a:effectLst/>
        </p:spPr>
        <p:txBody>
          <a:bodyPr wrap="none" anchor="ctr"/>
          <a:lstStyle/>
          <a:p>
            <a:endParaRPr lang="id-ID"/>
          </a:p>
        </p:txBody>
      </p:sp>
      <p:sp>
        <p:nvSpPr>
          <p:cNvPr id="19465" name="Rectangle 9"/>
          <p:cNvSpPr>
            <a:spLocks noChangeArrowheads="1"/>
          </p:cNvSpPr>
          <p:nvPr/>
        </p:nvSpPr>
        <p:spPr bwMode="auto">
          <a:xfrm>
            <a:off x="1909294" y="3705225"/>
            <a:ext cx="753412" cy="428322"/>
          </a:xfrm>
          <a:prstGeom prst="rect">
            <a:avLst/>
          </a:prstGeom>
          <a:noFill/>
          <a:ln w="12700">
            <a:noFill/>
            <a:miter lim="800000"/>
            <a:headEnd/>
            <a:tailEnd/>
          </a:ln>
          <a:effectLst/>
        </p:spPr>
        <p:txBody>
          <a:bodyPr wrap="none" lIns="90488" tIns="44450" rIns="90488" bIns="44450">
            <a:spAutoFit/>
          </a:bodyPr>
          <a:lstStyle/>
          <a:p>
            <a:pPr algn="ctr" eaLnBrk="0" hangingPunct="0"/>
            <a:r>
              <a:rPr lang="en-US" sz="2200" b="1"/>
              <a:t>2003</a:t>
            </a:r>
          </a:p>
        </p:txBody>
      </p:sp>
      <p:sp>
        <p:nvSpPr>
          <p:cNvPr id="19466" name="Rectangle 10"/>
          <p:cNvSpPr>
            <a:spLocks noChangeArrowheads="1"/>
          </p:cNvSpPr>
          <p:nvPr/>
        </p:nvSpPr>
        <p:spPr bwMode="auto">
          <a:xfrm>
            <a:off x="4347694" y="3705225"/>
            <a:ext cx="753412" cy="428322"/>
          </a:xfrm>
          <a:prstGeom prst="rect">
            <a:avLst/>
          </a:prstGeom>
          <a:noFill/>
          <a:ln w="12700">
            <a:noFill/>
            <a:miter lim="800000"/>
            <a:headEnd/>
            <a:tailEnd/>
          </a:ln>
          <a:effectLst/>
        </p:spPr>
        <p:txBody>
          <a:bodyPr wrap="none" lIns="90488" tIns="44450" rIns="90488" bIns="44450">
            <a:spAutoFit/>
          </a:bodyPr>
          <a:lstStyle/>
          <a:p>
            <a:pPr algn="ctr" eaLnBrk="0" hangingPunct="0"/>
            <a:r>
              <a:rPr lang="en-US" sz="2200" b="1"/>
              <a:t>2004</a:t>
            </a:r>
          </a:p>
        </p:txBody>
      </p:sp>
      <p:sp>
        <p:nvSpPr>
          <p:cNvPr id="19467" name="Rectangle 11"/>
          <p:cNvSpPr>
            <a:spLocks noChangeArrowheads="1"/>
          </p:cNvSpPr>
          <p:nvPr/>
        </p:nvSpPr>
        <p:spPr bwMode="auto">
          <a:xfrm>
            <a:off x="6786094" y="3705225"/>
            <a:ext cx="753412" cy="428322"/>
          </a:xfrm>
          <a:prstGeom prst="rect">
            <a:avLst/>
          </a:prstGeom>
          <a:noFill/>
          <a:ln w="12700">
            <a:noFill/>
            <a:miter lim="800000"/>
            <a:headEnd/>
            <a:tailEnd/>
          </a:ln>
          <a:effectLst/>
        </p:spPr>
        <p:txBody>
          <a:bodyPr wrap="none" lIns="90488" tIns="44450" rIns="90488" bIns="44450">
            <a:spAutoFit/>
          </a:bodyPr>
          <a:lstStyle/>
          <a:p>
            <a:pPr algn="ctr" eaLnBrk="0" hangingPunct="0"/>
            <a:r>
              <a:rPr lang="en-US" sz="2200" b="1"/>
              <a:t>2005</a:t>
            </a:r>
          </a:p>
        </p:txBody>
      </p:sp>
      <p:sp>
        <p:nvSpPr>
          <p:cNvPr id="19468" name="Rectangle 12"/>
          <p:cNvSpPr>
            <a:spLocks noChangeArrowheads="1"/>
          </p:cNvSpPr>
          <p:nvPr/>
        </p:nvSpPr>
        <p:spPr bwMode="auto">
          <a:xfrm>
            <a:off x="9300694" y="3705225"/>
            <a:ext cx="753412" cy="428322"/>
          </a:xfrm>
          <a:prstGeom prst="rect">
            <a:avLst/>
          </a:prstGeom>
          <a:noFill/>
          <a:ln w="12700">
            <a:noFill/>
            <a:miter lim="800000"/>
            <a:headEnd/>
            <a:tailEnd/>
          </a:ln>
          <a:effectLst/>
        </p:spPr>
        <p:txBody>
          <a:bodyPr wrap="none" lIns="90488" tIns="44450" rIns="90488" bIns="44450">
            <a:spAutoFit/>
          </a:bodyPr>
          <a:lstStyle/>
          <a:p>
            <a:pPr algn="ctr" eaLnBrk="0" hangingPunct="0"/>
            <a:r>
              <a:rPr lang="en-US" sz="2200" b="1"/>
              <a:t>2006</a:t>
            </a:r>
          </a:p>
        </p:txBody>
      </p:sp>
      <p:sp>
        <p:nvSpPr>
          <p:cNvPr id="19469" name="Line 13"/>
          <p:cNvSpPr>
            <a:spLocks noChangeShapeType="1"/>
          </p:cNvSpPr>
          <p:nvPr/>
        </p:nvSpPr>
        <p:spPr bwMode="auto">
          <a:xfrm>
            <a:off x="2527300" y="2971800"/>
            <a:ext cx="1955800" cy="0"/>
          </a:xfrm>
          <a:prstGeom prst="line">
            <a:avLst/>
          </a:prstGeom>
          <a:noFill/>
          <a:ln w="25400">
            <a:solidFill>
              <a:srgbClr val="FF0000"/>
            </a:solidFill>
            <a:round/>
            <a:headEnd type="triangle" w="med" len="med"/>
            <a:tailEnd type="triangle" w="med" len="med"/>
          </a:ln>
          <a:effectLst>
            <a:outerShdw dist="35921" dir="2700000" algn="ctr" rotWithShape="0">
              <a:srgbClr val="000000"/>
            </a:outerShdw>
          </a:effectLst>
        </p:spPr>
        <p:txBody>
          <a:bodyPr wrap="none" anchor="ctr"/>
          <a:lstStyle/>
          <a:p>
            <a:endParaRPr lang="id-ID"/>
          </a:p>
        </p:txBody>
      </p:sp>
      <p:sp>
        <p:nvSpPr>
          <p:cNvPr id="19470" name="Rectangle 14"/>
          <p:cNvSpPr>
            <a:spLocks noChangeArrowheads="1"/>
          </p:cNvSpPr>
          <p:nvPr/>
        </p:nvSpPr>
        <p:spPr bwMode="auto">
          <a:xfrm>
            <a:off x="1632836" y="4572000"/>
            <a:ext cx="3986028" cy="1320874"/>
          </a:xfrm>
          <a:prstGeom prst="rect">
            <a:avLst/>
          </a:prstGeom>
          <a:solidFill>
            <a:srgbClr val="F8F8F8"/>
          </a:solidFill>
          <a:ln w="12700">
            <a:solidFill>
              <a:srgbClr val="000000"/>
            </a:solidFill>
            <a:miter lim="800000"/>
            <a:headEnd/>
            <a:tailEnd/>
          </a:ln>
          <a:effectLst>
            <a:outerShdw dist="35921" dir="2700000" algn="ctr" rotWithShape="0">
              <a:srgbClr val="000000"/>
            </a:outerShdw>
          </a:effectLst>
        </p:spPr>
        <p:txBody>
          <a:bodyPr wrap="none" lIns="90488" tIns="44450" rIns="90488" bIns="44450">
            <a:spAutoFit/>
          </a:bodyPr>
          <a:lstStyle/>
          <a:p>
            <a:pPr algn="ctr" eaLnBrk="0" hangingPunct="0"/>
            <a:r>
              <a:rPr lang="en-US" sz="2000">
                <a:solidFill>
                  <a:srgbClr val="0000FF"/>
                </a:solidFill>
                <a:effectLst>
                  <a:outerShdw blurRad="38100" dist="38100" dir="2700000" algn="tl">
                    <a:srgbClr val="C0C0C0"/>
                  </a:outerShdw>
                </a:effectLst>
              </a:rPr>
              <a:t>Anggaran operasi mencakup </a:t>
            </a:r>
          </a:p>
          <a:p>
            <a:pPr algn="ctr" eaLnBrk="0" hangingPunct="0"/>
            <a:r>
              <a:rPr lang="en-US" sz="2000">
                <a:solidFill>
                  <a:srgbClr val="0000FF"/>
                </a:solidFill>
                <a:effectLst>
                  <a:outerShdw blurRad="38100" dist="38100" dir="2700000" algn="tl">
                    <a:srgbClr val="C0C0C0"/>
                  </a:outerShdw>
                </a:effectLst>
              </a:rPr>
              <a:t>Periode satu tahun, dibagi anggaran </a:t>
            </a:r>
          </a:p>
          <a:p>
            <a:pPr algn="ctr" eaLnBrk="0" hangingPunct="0"/>
            <a:r>
              <a:rPr lang="en-US" sz="2000">
                <a:solidFill>
                  <a:srgbClr val="0000FF"/>
                </a:solidFill>
                <a:effectLst>
                  <a:outerShdw blurRad="38100" dist="38100" dir="2700000" algn="tl">
                    <a:srgbClr val="C0C0C0"/>
                  </a:outerShdw>
                </a:effectLst>
              </a:rPr>
              <a:t>kuartal atau </a:t>
            </a:r>
          </a:p>
          <a:p>
            <a:pPr algn="ctr" eaLnBrk="0" hangingPunct="0"/>
            <a:r>
              <a:rPr lang="en-US" sz="2000">
                <a:solidFill>
                  <a:srgbClr val="0000FF"/>
                </a:solidFill>
                <a:effectLst>
                  <a:outerShdw blurRad="38100" dist="38100" dir="2700000" algn="tl">
                    <a:srgbClr val="C0C0C0"/>
                  </a:outerShdw>
                </a:effectLst>
              </a:rPr>
              <a:t>anggaran bulanan.</a:t>
            </a:r>
          </a:p>
        </p:txBody>
      </p:sp>
      <p:sp>
        <p:nvSpPr>
          <p:cNvPr id="19471" name="Rectangle 15"/>
          <p:cNvSpPr>
            <a:spLocks noChangeArrowheads="1"/>
          </p:cNvSpPr>
          <p:nvPr/>
        </p:nvSpPr>
        <p:spPr bwMode="auto">
          <a:xfrm>
            <a:off x="5867401" y="4343401"/>
            <a:ext cx="4257513" cy="1628651"/>
          </a:xfrm>
          <a:prstGeom prst="rect">
            <a:avLst/>
          </a:prstGeom>
          <a:solidFill>
            <a:schemeClr val="tx2"/>
          </a:solidFill>
          <a:ln w="12700">
            <a:solidFill>
              <a:srgbClr val="000000"/>
            </a:solidFill>
            <a:miter lim="800000"/>
            <a:headEnd/>
            <a:tailEnd/>
          </a:ln>
          <a:effectLst>
            <a:outerShdw dist="35921" dir="2700000" algn="ctr" rotWithShape="0">
              <a:srgbClr val="000000"/>
            </a:outerShdw>
          </a:effectLst>
        </p:spPr>
        <p:txBody>
          <a:bodyPr wrap="none" lIns="90488" tIns="44450" rIns="90488" bIns="44450">
            <a:spAutoFit/>
          </a:bodyPr>
          <a:lstStyle/>
          <a:p>
            <a:pPr eaLnBrk="0" hangingPunct="0"/>
            <a:r>
              <a:rPr lang="en-US" sz="2000">
                <a:solidFill>
                  <a:srgbClr val="FFFFFF"/>
                </a:solidFill>
                <a:effectLst>
                  <a:outerShdw blurRad="38100" dist="38100" dir="2700000" algn="tl">
                    <a:srgbClr val="808080"/>
                  </a:outerShdw>
                </a:effectLst>
              </a:rPr>
              <a:t>Anggaran berlanjut atau perpetual</a:t>
            </a:r>
          </a:p>
          <a:p>
            <a:pPr eaLnBrk="0" hangingPunct="0"/>
            <a:r>
              <a:rPr lang="en-US" sz="2000">
                <a:solidFill>
                  <a:srgbClr val="FFFFFF"/>
                </a:solidFill>
                <a:effectLst>
                  <a:outerShdw blurRad="38100" dist="38100" dir="2700000" algn="tl">
                    <a:srgbClr val="808080"/>
                  </a:outerShdw>
                </a:effectLst>
              </a:rPr>
              <a:t> adl anggaran 12 bulanan yg bergerak</a:t>
            </a:r>
          </a:p>
          <a:p>
            <a:pPr eaLnBrk="0" hangingPunct="0"/>
            <a:r>
              <a:rPr lang="en-US" sz="2000">
                <a:solidFill>
                  <a:srgbClr val="FFFFFF"/>
                </a:solidFill>
                <a:effectLst>
                  <a:outerShdw blurRad="38100" dist="38100" dir="2700000" algn="tl">
                    <a:srgbClr val="808080"/>
                  </a:outerShdw>
                </a:effectLst>
              </a:rPr>
              <a:t> maju ke bulan berikutnya (atau kuartal</a:t>
            </a:r>
          </a:p>
          <a:p>
            <a:pPr eaLnBrk="0" hangingPunct="0"/>
            <a:r>
              <a:rPr lang="en-US" sz="2000">
                <a:solidFill>
                  <a:srgbClr val="FFFFFF"/>
                </a:solidFill>
                <a:effectLst>
                  <a:outerShdw blurRad="38100" dist="38100" dir="2700000" algn="tl">
                    <a:srgbClr val="808080"/>
                  </a:outerShdw>
                </a:effectLst>
              </a:rPr>
              <a:t> berikutnya) bila bulan (kuartal) </a:t>
            </a:r>
          </a:p>
          <a:p>
            <a:pPr eaLnBrk="0" hangingPunct="0"/>
            <a:r>
              <a:rPr lang="en-US" sz="2000">
                <a:solidFill>
                  <a:srgbClr val="FFFFFF"/>
                </a:solidFill>
                <a:effectLst>
                  <a:outerShdw blurRad="38100" dist="38100" dir="2700000" algn="tl">
                    <a:srgbClr val="808080"/>
                  </a:outerShdw>
                </a:effectLst>
              </a:rPr>
              <a:t>saat ini telah berakhir</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vert="horz" lIns="90488" tIns="44450" rIns="90488" bIns="44450" rtlCol="0" anchor="ctr">
            <a:normAutofit/>
          </a:bodyPr>
          <a:lstStyle/>
          <a:p>
            <a:r>
              <a:rPr lang="en-US"/>
              <a:t>Anggaran Partisipatif</a:t>
            </a:r>
          </a:p>
        </p:txBody>
      </p:sp>
      <p:sp>
        <p:nvSpPr>
          <p:cNvPr id="22531" name="Rectangle 3"/>
          <p:cNvSpPr>
            <a:spLocks noChangeArrowheads="1"/>
          </p:cNvSpPr>
          <p:nvPr/>
        </p:nvSpPr>
        <p:spPr bwMode="auto">
          <a:xfrm>
            <a:off x="1752600" y="5029201"/>
            <a:ext cx="8610600" cy="1290097"/>
          </a:xfrm>
          <a:prstGeom prst="rect">
            <a:avLst/>
          </a:prstGeom>
          <a:noFill/>
          <a:ln w="12700">
            <a:noFill/>
            <a:miter lim="800000"/>
            <a:headEnd/>
            <a:tailEnd/>
          </a:ln>
          <a:effectLst/>
        </p:spPr>
        <p:txBody>
          <a:bodyPr lIns="90488" tIns="44450" rIns="90488" bIns="44450">
            <a:spAutoFit/>
          </a:bodyPr>
          <a:lstStyle/>
          <a:p>
            <a:pPr algn="ctr" eaLnBrk="0" hangingPunct="0"/>
            <a:r>
              <a:rPr lang="en-US" sz="2600" dirty="0" err="1">
                <a:solidFill>
                  <a:srgbClr val="006600"/>
                </a:solidFill>
                <a:effectLst>
                  <a:outerShdw blurRad="38100" dist="38100" dir="2700000" algn="tl">
                    <a:srgbClr val="C0C0C0"/>
                  </a:outerShdw>
                </a:effectLst>
              </a:rPr>
              <a:t>Anggaran</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yg</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disusun</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dengan</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kerja</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sama</a:t>
            </a:r>
            <a:r>
              <a:rPr lang="en-US" sz="2600" dirty="0">
                <a:solidFill>
                  <a:srgbClr val="006600"/>
                </a:solidFill>
                <a:effectLst>
                  <a:outerShdw blurRad="38100" dist="38100" dir="2700000" algn="tl">
                    <a:srgbClr val="C0C0C0"/>
                  </a:outerShdw>
                </a:effectLst>
              </a:rPr>
              <a:t> dan </a:t>
            </a:r>
            <a:r>
              <a:rPr lang="en-US" sz="2600" dirty="0" err="1">
                <a:solidFill>
                  <a:srgbClr val="006600"/>
                </a:solidFill>
                <a:effectLst>
                  <a:outerShdw blurRad="38100" dist="38100" dir="2700000" algn="tl">
                    <a:srgbClr val="C0C0C0"/>
                  </a:outerShdw>
                </a:effectLst>
              </a:rPr>
              <a:t>partisipasi</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penuh</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dari</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seluruh</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manajer</a:t>
            </a:r>
            <a:r>
              <a:rPr lang="en-US" sz="2600" dirty="0">
                <a:solidFill>
                  <a:srgbClr val="006600"/>
                </a:solidFill>
                <a:effectLst>
                  <a:outerShdw blurRad="38100" dist="38100" dir="2700000" algn="tl">
                    <a:srgbClr val="C0C0C0"/>
                  </a:outerShdw>
                </a:effectLst>
              </a:rPr>
              <a:t> pada </a:t>
            </a:r>
            <a:r>
              <a:rPr lang="en-US" sz="2600" dirty="0" err="1">
                <a:solidFill>
                  <a:srgbClr val="006600"/>
                </a:solidFill>
                <a:effectLst>
                  <a:outerShdw blurRad="38100" dist="38100" dir="2700000" algn="tl">
                    <a:srgbClr val="C0C0C0"/>
                  </a:outerShdw>
                </a:effectLst>
              </a:rPr>
              <a:t>segala</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tingkatan</a:t>
            </a:r>
            <a:r>
              <a:rPr lang="en-US" sz="2600" dirty="0">
                <a:solidFill>
                  <a:srgbClr val="006600"/>
                </a:solidFill>
                <a:effectLst>
                  <a:outerShdw blurRad="38100" dist="38100" dir="2700000" algn="tl">
                    <a:srgbClr val="C0C0C0"/>
                  </a:outerShdw>
                </a:effectLst>
              </a:rPr>
              <a:t> </a:t>
            </a:r>
            <a:r>
              <a:rPr lang="en-US" sz="2600" dirty="0" err="1">
                <a:solidFill>
                  <a:srgbClr val="006600"/>
                </a:solidFill>
                <a:effectLst>
                  <a:outerShdw blurRad="38100" dist="38100" dir="2700000" algn="tl">
                    <a:srgbClr val="C0C0C0"/>
                  </a:outerShdw>
                </a:effectLst>
              </a:rPr>
              <a:t>disebut</a:t>
            </a:r>
            <a:r>
              <a:rPr lang="en-US" sz="2600" dirty="0">
                <a:solidFill>
                  <a:srgbClr val="006600"/>
                </a:solidFill>
                <a:effectLst>
                  <a:outerShdw blurRad="38100" dist="38100" dir="2700000" algn="tl">
                    <a:srgbClr val="C0C0C0"/>
                  </a:outerShdw>
                </a:effectLst>
              </a:rPr>
              <a:t> </a:t>
            </a:r>
            <a:r>
              <a:rPr lang="en-US" sz="2600" b="1" i="1" dirty="0">
                <a:solidFill>
                  <a:srgbClr val="006600"/>
                </a:solidFill>
                <a:effectLst>
                  <a:outerShdw blurRad="38100" dist="38100" dir="2700000" algn="tl">
                    <a:srgbClr val="C0C0C0"/>
                  </a:outerShdw>
                </a:effectLst>
              </a:rPr>
              <a:t>participative budget </a:t>
            </a:r>
            <a:r>
              <a:rPr lang="en-US" sz="2600" b="1" dirty="0" err="1">
                <a:solidFill>
                  <a:srgbClr val="006600"/>
                </a:solidFill>
                <a:effectLst>
                  <a:outerShdw blurRad="38100" dist="38100" dir="2700000" algn="tl">
                    <a:srgbClr val="C0C0C0"/>
                  </a:outerShdw>
                </a:effectLst>
              </a:rPr>
              <a:t>atau</a:t>
            </a:r>
            <a:r>
              <a:rPr lang="en-US" sz="2600" b="1" i="1" dirty="0">
                <a:solidFill>
                  <a:srgbClr val="006600"/>
                </a:solidFill>
                <a:effectLst>
                  <a:outerShdw blurRad="38100" dist="38100" dir="2700000" algn="tl">
                    <a:srgbClr val="C0C0C0"/>
                  </a:outerShdw>
                </a:effectLst>
              </a:rPr>
              <a:t> self imposed budget.</a:t>
            </a:r>
          </a:p>
        </p:txBody>
      </p:sp>
      <p:graphicFrame>
        <p:nvGraphicFramePr>
          <p:cNvPr id="22532" name="Object 4"/>
          <p:cNvGraphicFramePr>
            <a:graphicFrameLocks/>
          </p:cNvGraphicFramePr>
          <p:nvPr>
            <p:extLst>
              <p:ext uri="{D42A27DB-BD31-4B8C-83A1-F6EECF244321}">
                <p14:modId xmlns:p14="http://schemas.microsoft.com/office/powerpoint/2010/main" val="1609043671"/>
              </p:ext>
            </p:extLst>
          </p:nvPr>
        </p:nvGraphicFramePr>
        <p:xfrm>
          <a:off x="2230439" y="1651000"/>
          <a:ext cx="7881937" cy="3206750"/>
        </p:xfrm>
        <a:graphic>
          <a:graphicData uri="http://schemas.openxmlformats.org/presentationml/2006/ole">
            <mc:AlternateContent xmlns:mc="http://schemas.openxmlformats.org/markup-compatibility/2006">
              <mc:Choice xmlns:v="urn:schemas-microsoft-com:vml" Requires="v">
                <p:oleObj spid="_x0000_s1031" name="MS Org Chart" r:id="rId4" imgW="8267400" imgH="3517560" progId="">
                  <p:embed followColorScheme="full"/>
                </p:oleObj>
              </mc:Choice>
              <mc:Fallback>
                <p:oleObj name="MS Org Chart" r:id="rId4" imgW="8267400" imgH="3517560" progId="">
                  <p:embed followColorScheme="full"/>
                  <p:pic>
                    <p:nvPicPr>
                      <p:cNvPr id="22532" name="Object 4"/>
                      <p:cNvPicPr>
                        <a:picLocks noChangeArrowheads="1"/>
                      </p:cNvPicPr>
                      <p:nvPr/>
                    </p:nvPicPr>
                    <p:blipFill>
                      <a:blip r:embed="rId5"/>
                      <a:srcRect/>
                      <a:stretch>
                        <a:fillRect/>
                      </a:stretch>
                    </p:blipFill>
                    <p:spPr bwMode="auto">
                      <a:xfrm>
                        <a:off x="2230439" y="1651000"/>
                        <a:ext cx="7881937" cy="3206750"/>
                      </a:xfrm>
                      <a:prstGeom prst="rect">
                        <a:avLst/>
                      </a:prstGeom>
                      <a:noFill/>
                      <a:ln>
                        <a:noFill/>
                      </a:ln>
                      <a:effectLst/>
                    </p:spPr>
                  </p:pic>
                </p:oleObj>
              </mc:Fallback>
            </mc:AlternateContent>
          </a:graphicData>
        </a:graphic>
      </p:graphicFrame>
      <p:sp>
        <p:nvSpPr>
          <p:cNvPr id="22533" name="Line 5"/>
          <p:cNvSpPr>
            <a:spLocks noChangeShapeType="1"/>
          </p:cNvSpPr>
          <p:nvPr/>
        </p:nvSpPr>
        <p:spPr bwMode="auto">
          <a:xfrm flipV="1">
            <a:off x="2057400" y="1676400"/>
            <a:ext cx="2514600" cy="2743200"/>
          </a:xfrm>
          <a:prstGeom prst="line">
            <a:avLst/>
          </a:prstGeom>
          <a:noFill/>
          <a:ln w="38100">
            <a:solidFill>
              <a:srgbClr val="FC0128"/>
            </a:solidFill>
            <a:round/>
            <a:headEnd/>
            <a:tailEnd type="triangle" w="med" len="med"/>
          </a:ln>
          <a:effectLst>
            <a:outerShdw dist="17961" dir="2700000" algn="ctr" rotWithShape="0">
              <a:srgbClr val="000000"/>
            </a:outerShdw>
          </a:effectLst>
        </p:spPr>
        <p:txBody>
          <a:bodyPr wrap="none" anchor="ctr"/>
          <a:lstStyle/>
          <a:p>
            <a:endParaRPr lang="id-ID"/>
          </a:p>
        </p:txBody>
      </p:sp>
      <p:sp>
        <p:nvSpPr>
          <p:cNvPr id="22534" name="Line 6"/>
          <p:cNvSpPr>
            <a:spLocks noChangeShapeType="1"/>
          </p:cNvSpPr>
          <p:nvPr/>
        </p:nvSpPr>
        <p:spPr bwMode="auto">
          <a:xfrm flipH="1" flipV="1">
            <a:off x="7670800" y="1651000"/>
            <a:ext cx="2540000" cy="2616200"/>
          </a:xfrm>
          <a:prstGeom prst="line">
            <a:avLst/>
          </a:prstGeom>
          <a:noFill/>
          <a:ln w="38100">
            <a:solidFill>
              <a:srgbClr val="FC0128"/>
            </a:solidFill>
            <a:round/>
            <a:headEnd/>
            <a:tailEnd type="triangle" w="med" len="med"/>
          </a:ln>
          <a:effectLst>
            <a:outerShdw dist="17961" dir="2700000" algn="ctr" rotWithShape="0">
              <a:srgbClr val="000000"/>
            </a:outerShdw>
          </a:effectLst>
        </p:spPr>
        <p:txBody>
          <a:bodyPr wrap="none" anchor="ctr"/>
          <a:lstStyle/>
          <a:p>
            <a:endParaRPr lang="id-ID"/>
          </a:p>
        </p:txBody>
      </p:sp>
      <p:sp>
        <p:nvSpPr>
          <p:cNvPr id="22535" name="Line 7"/>
          <p:cNvSpPr>
            <a:spLocks noChangeShapeType="1"/>
          </p:cNvSpPr>
          <p:nvPr/>
        </p:nvSpPr>
        <p:spPr bwMode="auto">
          <a:xfrm flipV="1">
            <a:off x="4137025" y="3810000"/>
            <a:ext cx="0" cy="152400"/>
          </a:xfrm>
          <a:prstGeom prst="line">
            <a:avLst/>
          </a:prstGeom>
          <a:noFill/>
          <a:ln w="38100">
            <a:solidFill>
              <a:srgbClr val="FF0000"/>
            </a:solidFill>
            <a:round/>
            <a:headEnd/>
            <a:tailEnd type="triangle" w="med" len="med"/>
          </a:ln>
          <a:effectLst/>
        </p:spPr>
        <p:txBody>
          <a:bodyPr wrap="none" anchor="ctr"/>
          <a:lstStyle/>
          <a:p>
            <a:endParaRPr lang="id-ID"/>
          </a:p>
        </p:txBody>
      </p:sp>
      <p:sp>
        <p:nvSpPr>
          <p:cNvPr id="22536" name="Line 8"/>
          <p:cNvSpPr>
            <a:spLocks noChangeShapeType="1"/>
          </p:cNvSpPr>
          <p:nvPr/>
        </p:nvSpPr>
        <p:spPr bwMode="auto">
          <a:xfrm flipV="1">
            <a:off x="6161088" y="1851025"/>
            <a:ext cx="0" cy="152400"/>
          </a:xfrm>
          <a:prstGeom prst="line">
            <a:avLst/>
          </a:prstGeom>
          <a:noFill/>
          <a:ln w="38100">
            <a:solidFill>
              <a:srgbClr val="FF0000"/>
            </a:solidFill>
            <a:round/>
            <a:headEnd/>
            <a:tailEnd type="triangle" w="med" len="med"/>
          </a:ln>
          <a:effectLst/>
        </p:spPr>
        <p:txBody>
          <a:bodyPr wrap="none" anchor="ctr"/>
          <a:lstStyle/>
          <a:p>
            <a:endParaRPr lang="id-ID"/>
          </a:p>
        </p:txBody>
      </p:sp>
      <p:sp>
        <p:nvSpPr>
          <p:cNvPr id="22537" name="Line 9"/>
          <p:cNvSpPr>
            <a:spLocks noChangeShapeType="1"/>
          </p:cNvSpPr>
          <p:nvPr/>
        </p:nvSpPr>
        <p:spPr bwMode="auto">
          <a:xfrm flipV="1">
            <a:off x="8169275" y="3821113"/>
            <a:ext cx="0" cy="152400"/>
          </a:xfrm>
          <a:prstGeom prst="line">
            <a:avLst/>
          </a:prstGeom>
          <a:noFill/>
          <a:ln w="38100">
            <a:solidFill>
              <a:srgbClr val="FF0000"/>
            </a:solidFill>
            <a:round/>
            <a:headEnd/>
            <a:tailEnd type="triangle" w="med" len="med"/>
          </a:ln>
          <a:effectLst/>
        </p:spPr>
        <p:txBody>
          <a:bodyPr wrap="none" anchor="ctr"/>
          <a:lstStyle/>
          <a:p>
            <a:endParaRPr lang="id-ID"/>
          </a:p>
        </p:txBody>
      </p:sp>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200"/>
              <a:t>Keunggulan  Anggaran Partisipatif</a:t>
            </a:r>
          </a:p>
        </p:txBody>
      </p:sp>
      <p:sp>
        <p:nvSpPr>
          <p:cNvPr id="25603" name="Text Box 3"/>
          <p:cNvSpPr txBox="1">
            <a:spLocks noChangeArrowheads="1"/>
          </p:cNvSpPr>
          <p:nvPr/>
        </p:nvSpPr>
        <p:spPr bwMode="auto">
          <a:xfrm>
            <a:off x="1905000" y="1752601"/>
            <a:ext cx="8534400" cy="3554819"/>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a:spAutoFit/>
          </a:bodyPr>
          <a:lstStyle/>
          <a:p>
            <a:pPr marL="457200" indent="-457200" eaLnBrk="0" hangingPunct="0">
              <a:spcBef>
                <a:spcPct val="50000"/>
              </a:spcBef>
              <a:buClr>
                <a:srgbClr val="FFFF00"/>
              </a:buClr>
              <a:buFontTx/>
              <a:buAutoNum type="arabicPeriod"/>
            </a:pPr>
            <a:r>
              <a:rPr lang="en-US">
                <a:effectLst>
                  <a:outerShdw blurRad="38100" dist="38100" dir="2700000" algn="tl">
                    <a:srgbClr val="C0C0C0"/>
                  </a:outerShdw>
                </a:effectLst>
              </a:rPr>
              <a:t>Setiap orang pada semua tingkatan organisasi diakui sebagai anggota tim yg pandangan dan penilaiannya dihargai oleh manajemen puncak.</a:t>
            </a:r>
          </a:p>
          <a:p>
            <a:pPr marL="457200" indent="-457200" eaLnBrk="0" hangingPunct="0">
              <a:spcBef>
                <a:spcPct val="50000"/>
              </a:spcBef>
              <a:buClr>
                <a:srgbClr val="FFFF00"/>
              </a:buClr>
              <a:buFontTx/>
              <a:buAutoNum type="arabicPeriod"/>
            </a:pPr>
            <a:r>
              <a:rPr lang="en-US">
                <a:effectLst>
                  <a:outerShdw blurRad="38100" dist="38100" dir="2700000" algn="tl">
                    <a:srgbClr val="C0C0C0"/>
                  </a:outerShdw>
                </a:effectLst>
              </a:rPr>
              <a:t>Estimasi anggaran yg dibuat oleh manajer lini depan sering kali lebih akurat dan andal dibandingkan dg estimasi yg dibuat oleh manajer puncak yg kurang memiliki pengetahuan mendalam mengenai pasar dan operasi harian.</a:t>
            </a:r>
          </a:p>
          <a:p>
            <a:pPr marL="457200" indent="-457200" eaLnBrk="0" hangingPunct="0">
              <a:spcBef>
                <a:spcPct val="50000"/>
              </a:spcBef>
              <a:buClr>
                <a:srgbClr val="FFFF00"/>
              </a:buClr>
              <a:buFontTx/>
              <a:buAutoNum type="arabicPeriod"/>
            </a:pPr>
            <a:r>
              <a:rPr lang="en-US">
                <a:effectLst>
                  <a:outerShdw blurRad="38100" dist="38100" dir="2700000" algn="tl">
                    <a:srgbClr val="C0C0C0"/>
                  </a:outerShdw>
                </a:effectLst>
              </a:rPr>
              <a:t>Timbul motivasi yg lebih tinggi bila individu berpartisipasi dalam menentukan tujuan mereka sendiri, dibandingkan bila tujuan tsb ditetapkan dari atas. Anggaran yang ditetapkan sendiri menciptakan adanya komitmen.</a:t>
            </a:r>
          </a:p>
          <a:p>
            <a:pPr marL="457200" indent="-457200" eaLnBrk="0" hangingPunct="0">
              <a:spcBef>
                <a:spcPct val="50000"/>
              </a:spcBef>
              <a:buClr>
                <a:srgbClr val="FFFF00"/>
              </a:buClr>
              <a:buFontTx/>
              <a:buAutoNum type="arabicPeriod"/>
            </a:pPr>
            <a:r>
              <a:rPr lang="en-US">
                <a:effectLst>
                  <a:outerShdw blurRad="38100" dist="38100" dir="2700000" algn="tl">
                    <a:srgbClr val="C0C0C0"/>
                  </a:outerShdw>
                </a:effectLst>
              </a:rPr>
              <a:t>Seorang manajer yg tdk dapat memenuhi anggaran yg ditetapkan dari atas selalu dapat berkata bahwa anggaran tsb tidak realistis dan tidak mungkin untuk dicapai. Dengan anggaran partisipatif, alasan semacam ini tidak akan timbul.</a:t>
            </a:r>
          </a:p>
        </p:txBody>
      </p:sp>
    </p:spTree>
  </p:cSld>
  <p:clrMapOvr>
    <a:masterClrMapping/>
  </p:clrMapOvr>
  <p:transition>
    <p:strips dir="rd"/>
  </p:transition>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33</TotalTime>
  <Words>1817</Words>
  <Application>Microsoft Office PowerPoint</Application>
  <PresentationFormat>Widescreen</PresentationFormat>
  <Paragraphs>307</Paragraphs>
  <Slides>24</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Adams</vt:lpstr>
      <vt:lpstr>Aharoni</vt:lpstr>
      <vt:lpstr>Arial</vt:lpstr>
      <vt:lpstr>Arial Black</vt:lpstr>
      <vt:lpstr>Calibri</vt:lpstr>
      <vt:lpstr>Times</vt:lpstr>
      <vt:lpstr>Times New Roman</vt:lpstr>
      <vt:lpstr>Tw Cen MT</vt:lpstr>
      <vt:lpstr>Droplet</vt:lpstr>
      <vt:lpstr>MS Org Chart</vt:lpstr>
      <vt:lpstr>ANGGARAN SBG ALAT PERENCANAAN DAN PENGENDALIAN</vt:lpstr>
      <vt:lpstr>Budgeting for planning and control </vt:lpstr>
      <vt:lpstr>Planning and Control</vt:lpstr>
      <vt:lpstr>Advantages of Budgeting</vt:lpstr>
      <vt:lpstr>Manfaat Anggaran</vt:lpstr>
      <vt:lpstr>Responsibility Accounting</vt:lpstr>
      <vt:lpstr>Memilih Periode Anggaran</vt:lpstr>
      <vt:lpstr>Anggaran Partisipatif</vt:lpstr>
      <vt:lpstr>Keunggulan  Anggaran Partisipatif</vt:lpstr>
      <vt:lpstr>Faktor Manusia dalam Penganggaran</vt:lpstr>
      <vt:lpstr>Penganggaran Berbasis Nol</vt:lpstr>
      <vt:lpstr>Komite Anggaran</vt:lpstr>
      <vt:lpstr>Anggaran Induk (master budget)</vt:lpstr>
      <vt:lpstr>Anggaran Operasi</vt:lpstr>
      <vt:lpstr>Anggaran Keuangan</vt:lpstr>
      <vt:lpstr>The Master Budget: An Overview</vt:lpstr>
      <vt:lpstr>Anggaran Sebagai Evaluasi kinerja</vt:lpstr>
      <vt:lpstr>Anggaran Statis VS Anggaran Fleksibel</vt:lpstr>
      <vt:lpstr>Dimensi Perilaku dari Anggaran</vt:lpstr>
      <vt:lpstr>International Aspects of Budgeting</vt:lpstr>
      <vt:lpstr>Latihan Soal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ANGGARAN SBG ALAT PERENCANAAN DAN PENGENDALIAN</dc:title>
  <dc:creator>hendri mulyadi</dc:creator>
  <cp:lastModifiedBy>hendri mulyadi</cp:lastModifiedBy>
  <cp:revision>4</cp:revision>
  <dcterms:created xsi:type="dcterms:W3CDTF">2020-06-26T13:56:56Z</dcterms:created>
  <dcterms:modified xsi:type="dcterms:W3CDTF">2020-06-26T15:25:19Z</dcterms:modified>
</cp:coreProperties>
</file>