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19" r:id="rId4"/>
  </p:sldMasterIdLst>
  <p:notesMasterIdLst>
    <p:notesMasterId r:id="rId18"/>
  </p:notesMasterIdLst>
  <p:sldIdLst>
    <p:sldId id="256" r:id="rId5"/>
    <p:sldId id="387" r:id="rId6"/>
    <p:sldId id="388" r:id="rId7"/>
    <p:sldId id="399" r:id="rId8"/>
    <p:sldId id="400" r:id="rId9"/>
    <p:sldId id="401" r:id="rId10"/>
    <p:sldId id="402" r:id="rId11"/>
    <p:sldId id="403" r:id="rId12"/>
    <p:sldId id="404" r:id="rId13"/>
    <p:sldId id="405" r:id="rId14"/>
    <p:sldId id="406" r:id="rId15"/>
    <p:sldId id="407" r:id="rId16"/>
    <p:sldId id="377" r:id="rId1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89896" autoAdjust="0"/>
  </p:normalViewPr>
  <p:slideViewPr>
    <p:cSldViewPr>
      <p:cViewPr varScale="1">
        <p:scale>
          <a:sx n="66" d="100"/>
          <a:sy n="66" d="100"/>
        </p:scale>
        <p:origin x="151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447E72A-D913-4DC2-9E0A-E520CE8FCC86}" type="datetimeFigureOut">
              <a:rPr lang="en-US" smtClean="0"/>
              <a:pPr/>
              <a:t>6/27/2020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5D78FC6-CE17-4259-A63C-DDFC12E048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lgn="ctr"/>
            <a:fld id="{882B0537-26E3-4DDF-AF3C-8F15C807AAE8}" type="datetime8">
              <a:rPr lang="en-US" sz="2000" smtClean="0">
                <a:solidFill>
                  <a:srgbClr val="FFFFFF"/>
                </a:solidFill>
              </a:rPr>
              <a:pPr algn="ctr"/>
              <a:t>6/27/2020 9:28 AM</a:t>
            </a:fld>
            <a:endParaRPr lang="en-US" sz="2000" dirty="0">
              <a:solidFill>
                <a:srgbClr val="FFFFFF"/>
              </a:solidFill>
            </a:endParaRPr>
          </a:p>
        </p:txBody>
      </p:sp>
      <p:sp>
        <p:nvSpPr>
          <p:cNvPr id="5" name="Footer Placeholder 4"/>
          <p:cNvSpPr>
            <a:spLocks noGrp="1"/>
          </p:cNvSpPr>
          <p:nvPr>
            <p:ph type="ftr" sz="quarter" idx="11"/>
          </p:nvPr>
        </p:nvSpPr>
        <p:spPr/>
        <p:txBody>
          <a:bodyPr/>
          <a:lstStyle/>
          <a:p>
            <a:r>
              <a:rPr lang="nn-NO" smtClean="0"/>
              <a:t>Sidang Tesis Opsi Teknologi Informasi – Institut Teknologi Bandung 2010</a:t>
            </a:r>
            <a:endParaRPr lang="en-US" sz="2400"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26" name="Picture 25" descr="logo.png"/>
          <p:cNvPicPr>
            <a:picLocks noChangeAspect="1"/>
          </p:cNvPicPr>
          <p:nvPr userDrawn="1"/>
        </p:nvPicPr>
        <p:blipFill>
          <a:blip r:embed="rId2"/>
          <a:stretch>
            <a:fillRect/>
          </a:stretch>
        </p:blipFill>
        <p:spPr>
          <a:xfrm>
            <a:off x="228600" y="4953000"/>
            <a:ext cx="1755711" cy="1767736"/>
          </a:xfrm>
          <a:prstGeom prst="rect">
            <a:avLst/>
          </a:prstGeom>
        </p:spPr>
      </p:pic>
    </p:spTree>
    <p:extLst>
      <p:ext uri="{BB962C8B-B14F-4D97-AF65-F5344CB8AC3E}">
        <p14:creationId xmlns:p14="http://schemas.microsoft.com/office/powerpoint/2010/main" val="106728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155866006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201683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276779810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6280832"/>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330822363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1461716506"/>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1657293101"/>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Slide Number Placeholder 4"/>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440EDB7-F7B6-4106-B134-6FA1A729EA77}" type="datetime8">
              <a:rPr lang="en-US" smtClean="0"/>
              <a:pPr/>
              <a:t>6/27/2020 9:28 AM</a:t>
            </a:fld>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descr="sm_book.png"/>
          <p:cNvPicPr>
            <a:picLocks noChangeAspect="1"/>
          </p:cNvPicPr>
          <p:nvPr userDrawn="1"/>
        </p:nvPicPr>
        <p:blipFill>
          <a:blip r:embed="rId2" cstate="print"/>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F896AE-FB7B-4299-9D1C-E122EF7F3F23}" type="datetime8">
              <a:rPr lang="en-US" smtClean="0"/>
              <a:pPr/>
              <a:t>6/27/2020 9:28 AM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pic>
        <p:nvPicPr>
          <p:cNvPr id="7" name="Picture 6" descr="logo.png"/>
          <p:cNvPicPr>
            <a:picLocks noChangeAspect="1"/>
          </p:cNvPicPr>
          <p:nvPr userDrawn="1"/>
        </p:nvPicPr>
        <p:blipFill>
          <a:blip r:embed="rId2"/>
          <a:stretch>
            <a:fillRect/>
          </a:stretch>
        </p:blipFill>
        <p:spPr>
          <a:xfrm>
            <a:off x="7543800" y="609600"/>
            <a:ext cx="1288751" cy="1297578"/>
          </a:xfrm>
          <a:prstGeom prst="rect">
            <a:avLst/>
          </a:prstGeom>
        </p:spPr>
      </p:pic>
      <p:sp>
        <p:nvSpPr>
          <p:cNvPr id="8" name="Rectangle 7"/>
          <p:cNvSpPr/>
          <p:nvPr userDrawn="1"/>
        </p:nvSpPr>
        <p:spPr>
          <a:xfrm>
            <a:off x="0" y="6553200"/>
            <a:ext cx="9144000" cy="3048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6016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4013200170"/>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89E503-3B53-48A4-B4F0-A5B8941EF20B}" type="datetime8">
              <a:rPr lang="en-US" smtClean="0"/>
              <a:pPr/>
              <a:t>6/27/2020 9:28 AM</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ctr"/>
            <a:fld id="{1AD93096-5B34-4342-9326-69289CEAE4C2}" type="slidenum">
              <a:rPr lang="en-US" smtClean="0"/>
              <a:pPr algn="ctr"/>
              <a:t>‹#›</a:t>
            </a:fld>
            <a:endParaRPr lang="en-US"/>
          </a:p>
        </p:txBody>
      </p:sp>
    </p:spTree>
    <p:extLst>
      <p:ext uri="{BB962C8B-B14F-4D97-AF65-F5344CB8AC3E}">
        <p14:creationId xmlns:p14="http://schemas.microsoft.com/office/powerpoint/2010/main" val="30037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8" name="Footer Placeholder 7"/>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9" name="Slide Number Placeholder 8"/>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2981522692"/>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4" name="Footer Placeholder 3"/>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5" name="Slide Number Placeholder 4"/>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2472469244"/>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3" name="Footer Placeholder 2"/>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4" name="Slide Number Placeholder 3"/>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4286786096"/>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7" name="Slide Number Placeholder 6"/>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389672672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7" name="Slide Number Placeholder 6"/>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402796061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BE166C-C820-40A0-BBC3-AC2E5EDD4755}" type="datetime8">
              <a:rPr lang="en-US" smtClean="0">
                <a:solidFill>
                  <a:schemeClr val="tx2"/>
                </a:solidFill>
              </a:rPr>
              <a:pPr/>
              <a:t>6/27/2020 9:28 AM</a:t>
            </a:fld>
            <a:endParaRPr lang="en-US" sz="1400" dirty="0">
              <a:solidFill>
                <a:schemeClr val="tx2"/>
              </a:solidFill>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a:r>
              <a:rPr lang="nn-NO" sz="1400" smtClean="0">
                <a:solidFill>
                  <a:schemeClr val="tx2"/>
                </a:solidFill>
              </a:rPr>
              <a:t>Sidang Tesis Opsi Teknologi Informasi – Institut Teknologi Bandung 2010</a:t>
            </a:r>
            <a:endParaRPr lang="en-US" sz="1400" dirty="0">
              <a:solidFill>
                <a:schemeClr val="tx2"/>
              </a:solidFill>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extLst>
      <p:ext uri="{BB962C8B-B14F-4D97-AF65-F5344CB8AC3E}">
        <p14:creationId xmlns:p14="http://schemas.microsoft.com/office/powerpoint/2010/main" val="2852278297"/>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 id="2147483703" r:id="rId17"/>
    <p:sldLayoutId id="2147483702" r:id="rId18"/>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0" y="2209800"/>
            <a:ext cx="8991600" cy="1447800"/>
          </a:xfrm>
        </p:spPr>
        <p:txBody>
          <a:bodyPr>
            <a:noAutofit/>
          </a:bodyPr>
          <a:lstStyle/>
          <a:p>
            <a:pPr algn="ctr"/>
            <a:r>
              <a:rPr lang="en-US" sz="3000" b="1" dirty="0" smtClean="0">
                <a:solidFill>
                  <a:schemeClr val="tx1"/>
                </a:solidFill>
              </a:rPr>
              <a:t>PERTEMUAN </a:t>
            </a:r>
            <a:r>
              <a:rPr lang="en-US" sz="3000" b="1" dirty="0" smtClean="0">
                <a:solidFill>
                  <a:schemeClr val="tx1"/>
                </a:solidFill>
              </a:rPr>
              <a:t>11</a:t>
            </a:r>
            <a:r>
              <a:rPr lang="en-US" sz="1800" b="1" dirty="0" smtClean="0">
                <a:solidFill>
                  <a:schemeClr val="tx1"/>
                </a:solidFill>
              </a:rPr>
              <a:t/>
            </a:r>
            <a:br>
              <a:rPr lang="en-US" sz="1800" b="1" dirty="0" smtClean="0">
                <a:solidFill>
                  <a:schemeClr val="tx1"/>
                </a:solidFill>
              </a:rPr>
            </a:br>
            <a:r>
              <a:rPr lang="en-US" sz="2400" b="1" dirty="0" smtClean="0">
                <a:solidFill>
                  <a:schemeClr val="tx1"/>
                </a:solidFill>
              </a:rPr>
              <a:t>(</a:t>
            </a:r>
            <a:r>
              <a:rPr lang="en-US" sz="2400" b="1" dirty="0" err="1" smtClean="0">
                <a:solidFill>
                  <a:schemeClr val="tx1"/>
                </a:solidFill>
              </a:rPr>
              <a:t>Perbaikan</a:t>
            </a:r>
            <a:r>
              <a:rPr lang="en-US" sz="2400" b="1" dirty="0" smtClean="0">
                <a:solidFill>
                  <a:schemeClr val="tx1"/>
                </a:solidFill>
              </a:rPr>
              <a:t> </a:t>
            </a:r>
            <a:r>
              <a:rPr lang="en-US" sz="2400" b="1" dirty="0" smtClean="0">
                <a:solidFill>
                  <a:schemeClr val="tx1"/>
                </a:solidFill>
              </a:rPr>
              <a:t> </a:t>
            </a:r>
            <a:r>
              <a:rPr lang="en-US" sz="2400" b="1" dirty="0" err="1" smtClean="0">
                <a:solidFill>
                  <a:schemeClr val="tx1"/>
                </a:solidFill>
              </a:rPr>
              <a:t>Tugas</a:t>
            </a:r>
            <a:r>
              <a:rPr lang="en-US" sz="2400" b="1" dirty="0" smtClean="0">
                <a:solidFill>
                  <a:schemeClr val="tx1"/>
                </a:solidFill>
              </a:rPr>
              <a:t> </a:t>
            </a:r>
            <a:r>
              <a:rPr lang="en-US" sz="2400" b="1" dirty="0" err="1" smtClean="0">
                <a:solidFill>
                  <a:schemeClr val="tx1"/>
                </a:solidFill>
              </a:rPr>
              <a:t>Tujuan</a:t>
            </a:r>
            <a:r>
              <a:rPr lang="en-US" sz="2400" b="1" dirty="0" smtClean="0">
                <a:solidFill>
                  <a:schemeClr val="tx1"/>
                </a:solidFill>
              </a:rPr>
              <a:t>, </a:t>
            </a:r>
            <a:r>
              <a:rPr lang="en-US" sz="2400" b="1" dirty="0" err="1" smtClean="0">
                <a:solidFill>
                  <a:schemeClr val="tx1"/>
                </a:solidFill>
              </a:rPr>
              <a:t>Manfaat</a:t>
            </a:r>
            <a:r>
              <a:rPr lang="en-US" sz="2400" b="1" dirty="0" smtClean="0">
                <a:solidFill>
                  <a:schemeClr val="tx1"/>
                </a:solidFill>
              </a:rPr>
              <a:t> </a:t>
            </a:r>
            <a:r>
              <a:rPr lang="en-US" sz="2400" b="1" dirty="0" err="1" smtClean="0">
                <a:solidFill>
                  <a:schemeClr val="tx1"/>
                </a:solidFill>
              </a:rPr>
              <a:t>dan</a:t>
            </a:r>
            <a:r>
              <a:rPr lang="en-US" sz="2400" b="1" dirty="0" smtClean="0">
                <a:solidFill>
                  <a:schemeClr val="tx1"/>
                </a:solidFill>
              </a:rPr>
              <a:t> </a:t>
            </a:r>
            <a:r>
              <a:rPr lang="en-US" sz="2400" b="1" dirty="0" err="1" smtClean="0">
                <a:solidFill>
                  <a:schemeClr val="tx1"/>
                </a:solidFill>
              </a:rPr>
              <a:t>Ruang</a:t>
            </a:r>
            <a:r>
              <a:rPr lang="en-US" sz="2400" b="1" dirty="0" smtClean="0">
                <a:solidFill>
                  <a:schemeClr val="tx1"/>
                </a:solidFill>
              </a:rPr>
              <a:t> </a:t>
            </a:r>
            <a:r>
              <a:rPr lang="en-US" sz="2400" b="1" dirty="0" err="1" smtClean="0">
                <a:solidFill>
                  <a:schemeClr val="tx1"/>
                </a:solidFill>
              </a:rPr>
              <a:t>Lingkup</a:t>
            </a:r>
            <a:r>
              <a:rPr lang="en-US" sz="2400" b="1" dirty="0" smtClean="0">
                <a:solidFill>
                  <a:schemeClr val="tx1"/>
                </a:solidFill>
              </a:rPr>
              <a:t> </a:t>
            </a:r>
            <a:r>
              <a:rPr lang="en-US" sz="2400" b="1" dirty="0" err="1" smtClean="0">
                <a:solidFill>
                  <a:schemeClr val="tx1"/>
                </a:solidFill>
              </a:rPr>
              <a:t>Penelitian</a:t>
            </a:r>
            <a:r>
              <a:rPr lang="en-US" sz="2400" b="1" dirty="0" smtClean="0">
                <a:solidFill>
                  <a:schemeClr val="tx1"/>
                </a:solidFill>
              </a:rPr>
              <a:t>)</a:t>
            </a:r>
            <a:endParaRPr lang="en-US" sz="2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en-US" b="1" dirty="0" err="1" smtClean="0">
                <a:solidFill>
                  <a:schemeClr val="tx1"/>
                </a:solidFill>
              </a:rPr>
              <a:t>Ruang</a:t>
            </a:r>
            <a:r>
              <a:rPr lang="en-US" b="1" dirty="0" smtClean="0">
                <a:solidFill>
                  <a:schemeClr val="tx1"/>
                </a:solidFill>
              </a:rPr>
              <a:t> </a:t>
            </a:r>
            <a:r>
              <a:rPr lang="en-US" b="1" dirty="0" err="1" smtClean="0">
                <a:solidFill>
                  <a:schemeClr val="tx1"/>
                </a:solidFill>
              </a:rPr>
              <a:t>Lingkup</a:t>
            </a:r>
            <a:r>
              <a:rPr lang="id-ID" b="1" dirty="0" smtClean="0">
                <a:solidFill>
                  <a:schemeClr val="tx1"/>
                </a:solidFill>
              </a:rPr>
              <a:t> </a:t>
            </a:r>
            <a:r>
              <a:rPr lang="id-ID" b="1" dirty="0">
                <a:solidFill>
                  <a:schemeClr val="tx1"/>
                </a:solidFill>
              </a:rPr>
              <a:t>Penelitian</a:t>
            </a:r>
          </a:p>
        </p:txBody>
      </p:sp>
      <p:sp>
        <p:nvSpPr>
          <p:cNvPr id="3" name="Content Placeholder 2"/>
          <p:cNvSpPr>
            <a:spLocks noGrp="1"/>
          </p:cNvSpPr>
          <p:nvPr>
            <p:ph idx="1"/>
          </p:nvPr>
        </p:nvSpPr>
        <p:spPr>
          <a:xfrm>
            <a:off x="228600" y="1295400"/>
            <a:ext cx="8610600" cy="4648200"/>
          </a:xfrm>
        </p:spPr>
        <p:txBody>
          <a:bodyPr>
            <a:normAutofit fontScale="70000" lnSpcReduction="20000"/>
          </a:bodyPr>
          <a:lstStyle/>
          <a:p>
            <a:pPr marL="0" indent="0">
              <a:buNone/>
            </a:pPr>
            <a:r>
              <a:rPr lang="id-ID" sz="2800" b="1" dirty="0"/>
              <a:t>Manfaat Membuat Ruang Lingkup Permasalahan :</a:t>
            </a:r>
          </a:p>
          <a:p>
            <a:pPr marL="0" indent="0" algn="just">
              <a:buNone/>
            </a:pPr>
            <a:r>
              <a:rPr lang="id-ID" sz="2800" dirty="0"/>
              <a:t>Ruang lingkup sering digunakan untuk membahas sesuatu. Jadi dengan adanya ruang lingkup pembahasan akan lebih fokus dan tidak akan melebar kemana-mana. Adapun beberapa manfaat membuat ruang lingkup dalam kajian suatu masalah adalah sebagai berikut : </a:t>
            </a:r>
          </a:p>
          <a:p>
            <a:pPr algn="just"/>
            <a:r>
              <a:rPr lang="id-ID" sz="2800" dirty="0"/>
              <a:t>Membatasi masalah, sehingga masalah tidak melebar kepada hal yang tidak berkaitan dan tidak perlu.</a:t>
            </a:r>
          </a:p>
          <a:p>
            <a:pPr algn="just"/>
            <a:r>
              <a:rPr lang="id-ID" sz="2800" dirty="0"/>
              <a:t>Mempermudah pembahasan, dengan membuat ruang lingkup pembahasan akan lebih mudah menemukan teori dan pembahasannya.</a:t>
            </a:r>
          </a:p>
          <a:p>
            <a:pPr algn="just"/>
            <a:r>
              <a:rPr lang="id-ID" sz="2800" dirty="0"/>
              <a:t>Mempercepat penyelesaian masalah. Dengan adanya ruang lingkup maka masalah yang akan dikaji akan lebih cepat terselesaikan karena sudah terarah bagaimana langkah yang harus dilakukan.</a:t>
            </a:r>
          </a:p>
          <a:p>
            <a:pPr algn="just"/>
            <a:r>
              <a:rPr lang="id-ID" sz="2800" dirty="0"/>
              <a:t>Ruang lingkup permasalahan sering juga disebut sebagai </a:t>
            </a:r>
            <a:r>
              <a:rPr lang="id-ID" sz="2800" b="1" dirty="0"/>
              <a:t>Batasan Masalah</a:t>
            </a:r>
            <a:r>
              <a:rPr lang="id-ID" sz="2800" dirty="0"/>
              <a:t>.</a:t>
            </a:r>
          </a:p>
        </p:txBody>
      </p:sp>
      <p:sp>
        <p:nvSpPr>
          <p:cNvPr id="4" name="Rectangle 3"/>
          <p:cNvSpPr/>
          <p:nvPr/>
        </p:nvSpPr>
        <p:spPr>
          <a:xfrm>
            <a:off x="195943" y="59436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1798692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en-US" b="1" dirty="0" err="1" smtClean="0">
                <a:solidFill>
                  <a:schemeClr val="tx1"/>
                </a:solidFill>
              </a:rPr>
              <a:t>Ruang</a:t>
            </a:r>
            <a:r>
              <a:rPr lang="en-US" b="1" dirty="0" smtClean="0">
                <a:solidFill>
                  <a:schemeClr val="tx1"/>
                </a:solidFill>
              </a:rPr>
              <a:t> </a:t>
            </a:r>
            <a:r>
              <a:rPr lang="en-US" b="1" dirty="0" err="1" smtClean="0">
                <a:solidFill>
                  <a:schemeClr val="tx1"/>
                </a:solidFill>
              </a:rPr>
              <a:t>Lingkup</a:t>
            </a:r>
            <a:r>
              <a:rPr lang="id-ID" b="1" dirty="0" smtClean="0">
                <a:solidFill>
                  <a:schemeClr val="tx1"/>
                </a:solidFill>
              </a:rPr>
              <a:t> </a:t>
            </a:r>
            <a:r>
              <a:rPr lang="id-ID" b="1" dirty="0">
                <a:solidFill>
                  <a:schemeClr val="tx1"/>
                </a:solidFill>
              </a:rPr>
              <a:t>Penelitian</a:t>
            </a:r>
          </a:p>
        </p:txBody>
      </p:sp>
      <p:sp>
        <p:nvSpPr>
          <p:cNvPr id="3" name="Content Placeholder 2"/>
          <p:cNvSpPr>
            <a:spLocks noGrp="1"/>
          </p:cNvSpPr>
          <p:nvPr>
            <p:ph idx="1"/>
          </p:nvPr>
        </p:nvSpPr>
        <p:spPr>
          <a:xfrm>
            <a:off x="228600" y="1295400"/>
            <a:ext cx="8610600" cy="4648200"/>
          </a:xfrm>
        </p:spPr>
        <p:txBody>
          <a:bodyPr>
            <a:normAutofit fontScale="70000" lnSpcReduction="20000"/>
          </a:bodyPr>
          <a:lstStyle/>
          <a:p>
            <a:pPr marL="0" indent="0">
              <a:buNone/>
            </a:pPr>
            <a:r>
              <a:rPr lang="id-ID" sz="3100" b="1" dirty="0"/>
              <a:t>Contoh Ruang Lingkup Permasalahan Dalam Suatu Penelitian :</a:t>
            </a:r>
          </a:p>
          <a:p>
            <a:pPr algn="just"/>
            <a:r>
              <a:rPr lang="id-ID" sz="2800" dirty="0"/>
              <a:t>Melakukan simulasi jaringan komputer yang sedang berjalan dengan menggunakan software network simulator dari informasi yang didapat pada saat penelitian.</a:t>
            </a:r>
          </a:p>
          <a:p>
            <a:pPr algn="just"/>
            <a:r>
              <a:rPr lang="id-ID" sz="2800" dirty="0"/>
              <a:t>Hasil  simulasi  digunakan  untuk  mengetahui  permasalahan.  Setelah        mengetahui permasalahannya akan dilakukan analisis mengenai penyebab dari permasalahan tersebut.</a:t>
            </a:r>
          </a:p>
          <a:p>
            <a:pPr algn="just"/>
            <a:r>
              <a:rPr lang="id-ID" sz="2800" dirty="0"/>
              <a:t>Hasil analisis akan dijadikan dasar dalam membuat rancangan jaringan komputer yang baru sebagai solusi dari permasalahan.</a:t>
            </a:r>
          </a:p>
          <a:p>
            <a:pPr algn="just"/>
            <a:r>
              <a:rPr lang="id-ID" sz="2800" dirty="0"/>
              <a:t>Rancangan jaringan komputer yang baru disimulasikan  dengan menggunakan software network simulator. Hasil simulasi tersebut dapat dilihat dalam konektivitas dan kecepatan yang dibandingkan dengan hasil simulasi jaringan komputer yang lama untuk diambil kesimpulan.</a:t>
            </a:r>
            <a:endParaRPr lang="id-ID" sz="2200" i="1" dirty="0"/>
          </a:p>
        </p:txBody>
      </p:sp>
      <p:sp>
        <p:nvSpPr>
          <p:cNvPr id="4" name="Rectangle 3"/>
          <p:cNvSpPr/>
          <p:nvPr/>
        </p:nvSpPr>
        <p:spPr>
          <a:xfrm>
            <a:off x="195943" y="59436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1612455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en-US" b="1" dirty="0" err="1" smtClean="0">
                <a:solidFill>
                  <a:schemeClr val="tx1"/>
                </a:solidFill>
              </a:rPr>
              <a:t>Tugas</a:t>
            </a:r>
            <a:endParaRPr lang="id-ID" b="1" dirty="0">
              <a:solidFill>
                <a:schemeClr val="tx1"/>
              </a:solidFill>
            </a:endParaRPr>
          </a:p>
        </p:txBody>
      </p:sp>
      <p:sp>
        <p:nvSpPr>
          <p:cNvPr id="3" name="Content Placeholder 2"/>
          <p:cNvSpPr>
            <a:spLocks noGrp="1"/>
          </p:cNvSpPr>
          <p:nvPr>
            <p:ph idx="1"/>
          </p:nvPr>
        </p:nvSpPr>
        <p:spPr>
          <a:xfrm>
            <a:off x="228600" y="1295400"/>
            <a:ext cx="8610600" cy="4648200"/>
          </a:xfrm>
        </p:spPr>
        <p:txBody>
          <a:bodyPr>
            <a:normAutofit/>
          </a:bodyPr>
          <a:lstStyle/>
          <a:p>
            <a:r>
              <a:rPr lang="en-US" sz="3100" b="1" dirty="0" err="1" smtClean="0"/>
              <a:t>Lakukan</a:t>
            </a:r>
            <a:r>
              <a:rPr lang="en-US" sz="3100" b="1" dirty="0" smtClean="0"/>
              <a:t> </a:t>
            </a:r>
            <a:r>
              <a:rPr lang="en-US" sz="3100" b="1" dirty="0" err="1" smtClean="0"/>
              <a:t>perbaikan</a:t>
            </a:r>
            <a:r>
              <a:rPr lang="en-US" sz="3100" b="1" dirty="0" smtClean="0"/>
              <a:t> </a:t>
            </a:r>
            <a:r>
              <a:rPr lang="en-US" sz="3100" b="1" dirty="0" err="1" smtClean="0"/>
              <a:t>dari</a:t>
            </a:r>
            <a:r>
              <a:rPr lang="en-US" sz="3100" b="1" dirty="0" smtClean="0"/>
              <a:t> </a:t>
            </a:r>
            <a:r>
              <a:rPr lang="en-US" sz="3100" b="1" dirty="0" err="1" smtClean="0"/>
              <a:t>Tujuan</a:t>
            </a:r>
            <a:r>
              <a:rPr lang="en-US" sz="3100" b="1" dirty="0" smtClean="0"/>
              <a:t>, </a:t>
            </a:r>
            <a:r>
              <a:rPr lang="en-US" sz="3100" b="1" dirty="0" err="1" smtClean="0"/>
              <a:t>Maksud</a:t>
            </a:r>
            <a:r>
              <a:rPr lang="en-US" sz="3100" b="1" dirty="0" smtClean="0"/>
              <a:t> </a:t>
            </a:r>
            <a:r>
              <a:rPr lang="en-US" sz="3100" b="1" dirty="0" err="1" smtClean="0"/>
              <a:t>dan</a:t>
            </a:r>
            <a:r>
              <a:rPr lang="en-US" sz="3100" b="1" dirty="0" smtClean="0"/>
              <a:t> </a:t>
            </a:r>
            <a:r>
              <a:rPr lang="en-US" sz="3100" b="1" dirty="0" err="1" smtClean="0"/>
              <a:t>Ruang</a:t>
            </a:r>
            <a:r>
              <a:rPr lang="en-US" sz="3100" b="1" dirty="0" smtClean="0"/>
              <a:t> </a:t>
            </a:r>
            <a:r>
              <a:rPr lang="en-US" sz="3100" b="1" dirty="0" err="1" smtClean="0"/>
              <a:t>Lingkup</a:t>
            </a:r>
            <a:r>
              <a:rPr lang="en-US" sz="3100" b="1" dirty="0" smtClean="0"/>
              <a:t> </a:t>
            </a:r>
            <a:r>
              <a:rPr lang="en-US" sz="3100" b="1" dirty="0" err="1" smtClean="0"/>
              <a:t>penelitian</a:t>
            </a:r>
            <a:r>
              <a:rPr lang="en-US" sz="3100" b="1" dirty="0" smtClean="0"/>
              <a:t> yang </a:t>
            </a:r>
            <a:r>
              <a:rPr lang="en-US" sz="3100" b="1" dirty="0" err="1" smtClean="0"/>
              <a:t>sudah</a:t>
            </a:r>
            <a:r>
              <a:rPr lang="en-US" sz="3100" b="1" dirty="0" smtClean="0"/>
              <a:t> </a:t>
            </a:r>
            <a:r>
              <a:rPr lang="en-US" sz="3100" b="1" dirty="0" err="1" smtClean="0"/>
              <a:t>saya</a:t>
            </a:r>
            <a:r>
              <a:rPr lang="en-US" sz="3100" b="1" dirty="0" smtClean="0"/>
              <a:t> </a:t>
            </a:r>
            <a:r>
              <a:rPr lang="en-US" sz="3100" b="1" dirty="0" err="1" smtClean="0"/>
              <a:t>kirim</a:t>
            </a:r>
            <a:r>
              <a:rPr lang="en-US" sz="3100" b="1" dirty="0" smtClean="0"/>
              <a:t> </a:t>
            </a:r>
            <a:r>
              <a:rPr lang="en-US" sz="3100" b="1" dirty="0" err="1" smtClean="0"/>
              <a:t>ke</a:t>
            </a:r>
            <a:r>
              <a:rPr lang="en-US" sz="3100" b="1" dirty="0" smtClean="0"/>
              <a:t> email </a:t>
            </a:r>
            <a:r>
              <a:rPr lang="en-US" sz="3100" b="1" dirty="0" err="1" smtClean="0"/>
              <a:t>masing-masing</a:t>
            </a:r>
            <a:r>
              <a:rPr lang="en-US" sz="3100" b="1" dirty="0" smtClean="0"/>
              <a:t>.</a:t>
            </a:r>
          </a:p>
          <a:p>
            <a:r>
              <a:rPr lang="en-US" sz="3100" b="1" dirty="0" err="1" smtClean="0"/>
              <a:t>Perbaikan</a:t>
            </a:r>
            <a:r>
              <a:rPr lang="en-US" sz="3100" b="1" dirty="0" smtClean="0"/>
              <a:t> </a:t>
            </a:r>
            <a:r>
              <a:rPr lang="en-US" sz="3100" b="1" dirty="0" err="1" smtClean="0"/>
              <a:t>diupload</a:t>
            </a:r>
            <a:r>
              <a:rPr lang="en-US" sz="3100" b="1" dirty="0" smtClean="0"/>
              <a:t> </a:t>
            </a:r>
            <a:r>
              <a:rPr lang="en-US" sz="3100" b="1" dirty="0" err="1" smtClean="0"/>
              <a:t>kembali</a:t>
            </a:r>
            <a:r>
              <a:rPr lang="en-US" sz="3100" b="1" dirty="0" smtClean="0"/>
              <a:t> </a:t>
            </a:r>
            <a:r>
              <a:rPr lang="en-US" sz="3100" b="1" dirty="0" err="1" smtClean="0"/>
              <a:t>ke</a:t>
            </a:r>
            <a:r>
              <a:rPr lang="en-US" sz="3100" b="1" dirty="0" smtClean="0"/>
              <a:t> </a:t>
            </a:r>
            <a:r>
              <a:rPr lang="en-US" sz="3100" b="1" dirty="0" err="1" smtClean="0"/>
              <a:t>kuliahonline</a:t>
            </a:r>
            <a:r>
              <a:rPr lang="en-US" sz="3100" b="1" dirty="0" smtClean="0"/>
              <a:t> paling </a:t>
            </a:r>
            <a:r>
              <a:rPr lang="en-US" sz="3100" b="1" dirty="0" err="1" smtClean="0"/>
              <a:t>lambat</a:t>
            </a:r>
            <a:r>
              <a:rPr lang="en-US" sz="3100" b="1" dirty="0" smtClean="0"/>
              <a:t> </a:t>
            </a:r>
            <a:r>
              <a:rPr lang="en-US" sz="3100" b="1" dirty="0" err="1" smtClean="0"/>
              <a:t>hari</a:t>
            </a:r>
            <a:r>
              <a:rPr lang="en-US" sz="3100" b="1" dirty="0" smtClean="0"/>
              <a:t> </a:t>
            </a:r>
            <a:r>
              <a:rPr lang="en-US" sz="3100" b="1" dirty="0" err="1" smtClean="0"/>
              <a:t>Selasa</a:t>
            </a:r>
            <a:r>
              <a:rPr lang="en-US" sz="3100" b="1" dirty="0" smtClean="0"/>
              <a:t> 29 </a:t>
            </a:r>
            <a:r>
              <a:rPr lang="en-US" sz="3100" b="1" dirty="0" err="1" smtClean="0"/>
              <a:t>Juni</a:t>
            </a:r>
            <a:r>
              <a:rPr lang="en-US" sz="3100" b="1" dirty="0" smtClean="0"/>
              <a:t> 2020 </a:t>
            </a:r>
            <a:r>
              <a:rPr lang="en-US" sz="3100" b="1" dirty="0" err="1" smtClean="0"/>
              <a:t>pukul</a:t>
            </a:r>
            <a:r>
              <a:rPr lang="en-US" sz="3100" b="1" dirty="0" smtClean="0"/>
              <a:t> 12.00 WIB.</a:t>
            </a:r>
            <a:endParaRPr lang="en-US" sz="3100" b="1" dirty="0" smtClean="0"/>
          </a:p>
          <a:p>
            <a:pPr marL="0" indent="0">
              <a:buNone/>
            </a:pPr>
            <a:endParaRPr lang="id-ID" sz="2200" i="1" dirty="0"/>
          </a:p>
        </p:txBody>
      </p:sp>
      <p:sp>
        <p:nvSpPr>
          <p:cNvPr id="4" name="Rectangle 3"/>
          <p:cNvSpPr/>
          <p:nvPr/>
        </p:nvSpPr>
        <p:spPr>
          <a:xfrm>
            <a:off x="195943" y="59436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2474016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4"/>
          <p:cNvSpPr txBox="1">
            <a:spLocks noGrp="1" noChangeArrowheads="1"/>
          </p:cNvSpPr>
          <p:nvPr>
            <p:ph idx="1"/>
          </p:nvPr>
        </p:nvSpPr>
        <p:spPr bwMode="auto">
          <a:xfrm>
            <a:off x="217710" y="3026235"/>
            <a:ext cx="868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ea typeface="宋体" pitchFamily="2" charset="-122"/>
              </a:defRPr>
            </a:lvl1pPr>
            <a:lvl2pPr marL="800100" indent="-342900">
              <a:defRPr>
                <a:solidFill>
                  <a:schemeClr val="tx1"/>
                </a:solidFill>
                <a:latin typeface="Arial" charset="0"/>
                <a:ea typeface="宋体" pitchFamily="2" charset="-122"/>
              </a:defRPr>
            </a:lvl2pPr>
            <a:lvl3pPr marL="1257300" indent="-342900">
              <a:defRPr>
                <a:solidFill>
                  <a:schemeClr val="tx1"/>
                </a:solidFill>
                <a:latin typeface="Arial" charset="0"/>
                <a:ea typeface="宋体" pitchFamily="2" charset="-122"/>
              </a:defRPr>
            </a:lvl3pPr>
            <a:lvl4pPr marL="1714500" indent="-342900">
              <a:defRPr>
                <a:solidFill>
                  <a:schemeClr val="tx1"/>
                </a:solidFill>
                <a:latin typeface="Arial" charset="0"/>
                <a:ea typeface="宋体" pitchFamily="2" charset="-122"/>
              </a:defRPr>
            </a:lvl4pPr>
            <a:lvl5pPr marL="2171700" indent="-342900">
              <a:defRPr>
                <a:solidFill>
                  <a:schemeClr val="tx1"/>
                </a:solidFill>
                <a:latin typeface="Arial" charset="0"/>
                <a:ea typeface="宋体" pitchFamily="2" charset="-122"/>
              </a:defRPr>
            </a:lvl5pPr>
            <a:lvl6pPr marL="2628900" indent="-342900" fontAlgn="base">
              <a:spcBef>
                <a:spcPct val="0"/>
              </a:spcBef>
              <a:spcAft>
                <a:spcPct val="0"/>
              </a:spcAft>
              <a:defRPr>
                <a:solidFill>
                  <a:schemeClr val="tx1"/>
                </a:solidFill>
                <a:latin typeface="Arial" charset="0"/>
                <a:ea typeface="宋体" pitchFamily="2" charset="-122"/>
              </a:defRPr>
            </a:lvl6pPr>
            <a:lvl7pPr marL="3086100" indent="-342900" fontAlgn="base">
              <a:spcBef>
                <a:spcPct val="0"/>
              </a:spcBef>
              <a:spcAft>
                <a:spcPct val="0"/>
              </a:spcAft>
              <a:defRPr>
                <a:solidFill>
                  <a:schemeClr val="tx1"/>
                </a:solidFill>
                <a:latin typeface="Arial" charset="0"/>
                <a:ea typeface="宋体" pitchFamily="2" charset="-122"/>
              </a:defRPr>
            </a:lvl7pPr>
            <a:lvl8pPr marL="3543300" indent="-342900" fontAlgn="base">
              <a:spcBef>
                <a:spcPct val="0"/>
              </a:spcBef>
              <a:spcAft>
                <a:spcPct val="0"/>
              </a:spcAft>
              <a:defRPr>
                <a:solidFill>
                  <a:schemeClr val="tx1"/>
                </a:solidFill>
                <a:latin typeface="Arial" charset="0"/>
                <a:ea typeface="宋体" pitchFamily="2" charset="-122"/>
              </a:defRPr>
            </a:lvl8pPr>
            <a:lvl9pPr marL="4000500" indent="-342900" fontAlgn="base">
              <a:spcBef>
                <a:spcPct val="0"/>
              </a:spcBef>
              <a:spcAft>
                <a:spcPct val="0"/>
              </a:spcAft>
              <a:defRPr>
                <a:solidFill>
                  <a:schemeClr val="tx1"/>
                </a:solidFill>
                <a:latin typeface="Arial" charset="0"/>
                <a:ea typeface="宋体" pitchFamily="2" charset="-122"/>
              </a:defRPr>
            </a:lvl9pPr>
          </a:lstStyle>
          <a:p>
            <a:pPr marL="1371600" lvl="2" indent="-457200" algn="ctr">
              <a:buClr>
                <a:srgbClr val="000066"/>
              </a:buClr>
              <a:buNone/>
            </a:pPr>
            <a:r>
              <a:rPr lang="id-ID" altLang="zh-CN" sz="6000" b="1" dirty="0" smtClean="0"/>
              <a:t>TERIMA KASIH</a:t>
            </a:r>
          </a:p>
        </p:txBody>
      </p:sp>
      <p:sp>
        <p:nvSpPr>
          <p:cNvPr id="7" name="Slide Number Placeholder 6"/>
          <p:cNvSpPr>
            <a:spLocks noGrp="1"/>
          </p:cNvSpPr>
          <p:nvPr>
            <p:ph type="sldNum" sz="quarter" idx="12"/>
          </p:nvPr>
        </p:nvSpPr>
        <p:spPr>
          <a:xfrm>
            <a:off x="-121920" y="960120"/>
            <a:ext cx="838200" cy="861378"/>
          </a:xfrm>
        </p:spPr>
        <p:txBody>
          <a:bodyPr>
            <a:noAutofit/>
          </a:bodyPr>
          <a:lstStyle/>
          <a:p>
            <a:fld id="{1AD93096-5B34-4342-9326-69289CEAE4C2}" type="slidenum">
              <a:rPr lang="en-US" sz="1800" smtClean="0">
                <a:solidFill>
                  <a:schemeClr val="bg1"/>
                </a:solidFill>
              </a:rPr>
              <a:pPr/>
              <a:t>13</a:t>
            </a:fld>
            <a:endParaRPr lang="en-US"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671" y="304799"/>
            <a:ext cx="8144329" cy="838201"/>
          </a:xfrm>
        </p:spPr>
        <p:txBody>
          <a:bodyPr>
            <a:normAutofit/>
          </a:bodyPr>
          <a:lstStyle/>
          <a:p>
            <a:r>
              <a:rPr lang="en-US" b="1" dirty="0" err="1" smtClean="0">
                <a:solidFill>
                  <a:schemeClr val="bg2">
                    <a:lumMod val="10000"/>
                  </a:schemeClr>
                </a:solidFill>
              </a:rPr>
              <a:t>Tujuan</a:t>
            </a:r>
            <a:r>
              <a:rPr lang="en-US" b="1" dirty="0" smtClean="0">
                <a:solidFill>
                  <a:schemeClr val="bg2">
                    <a:lumMod val="10000"/>
                  </a:schemeClr>
                </a:solidFill>
              </a:rPr>
              <a:t> </a:t>
            </a:r>
            <a:r>
              <a:rPr lang="en-US" b="1" dirty="0" err="1" smtClean="0">
                <a:solidFill>
                  <a:schemeClr val="bg2">
                    <a:lumMod val="10000"/>
                  </a:schemeClr>
                </a:solidFill>
              </a:rPr>
              <a:t>Penelitian</a:t>
            </a:r>
            <a:endParaRPr lang="en-US" b="1" dirty="0">
              <a:solidFill>
                <a:schemeClr val="bg2">
                  <a:lumMod val="10000"/>
                </a:schemeClr>
              </a:solidFill>
            </a:endParaRPr>
          </a:p>
        </p:txBody>
      </p:sp>
      <p:sp>
        <p:nvSpPr>
          <p:cNvPr id="3" name="Content Placeholder 2"/>
          <p:cNvSpPr>
            <a:spLocks noGrp="1"/>
          </p:cNvSpPr>
          <p:nvPr>
            <p:ph idx="1"/>
          </p:nvPr>
        </p:nvSpPr>
        <p:spPr>
          <a:xfrm>
            <a:off x="237670" y="1143000"/>
            <a:ext cx="8753929" cy="4648200"/>
          </a:xfrm>
        </p:spPr>
        <p:txBody>
          <a:bodyPr>
            <a:noAutofit/>
          </a:bodyPr>
          <a:lstStyle/>
          <a:p>
            <a:pPr algn="just"/>
            <a:r>
              <a:rPr lang="id-ID" sz="2000" dirty="0"/>
              <a:t>Tujuan penelitian merupakan rumusan kalimat yang menunjukkan adanya hasil, sesuatu yang diperoleh setelah penelitian selesai, sesuatu yang akan dicapai atau dituju dalam sebuah penelitian. Rumusan tujuan mengungkapkan keinginan peniliti untuk memperoleh jawaban atas permasalahan penelitian yang diajukan. Oleh karena itu, rumusan tujuan harus relevan dengan identitas masalah yang ditemukan, rumusan masalah dan mencerminkan proses penelitian. Dalam beberapa penelitian dimana permasalahannya sangat sederhana terlihat bahwa tujuan sepertinya merupakan pengulangan dari rumusan masalah, hanya saja rumusan masalah dinyatakan dengan pertanyaan, sedangkan tujuan dituangkan dalam bentuk pernyataan yang biasanya diawali dengan kata ingin mengetahui.</a:t>
            </a:r>
          </a:p>
          <a:p>
            <a:pPr algn="just"/>
            <a:r>
              <a:rPr lang="id-ID" sz="2000" dirty="0"/>
              <a:t>Tujuan dari penelitian ini yaitu/adalah : .....</a:t>
            </a:r>
            <a:r>
              <a:rPr lang="id-ID" sz="2000" i="1" dirty="0"/>
              <a:t>dalam bentuk daftar urutan</a:t>
            </a:r>
            <a:r>
              <a:rPr lang="id-ID" sz="2000" dirty="0"/>
              <a:t>.....</a:t>
            </a:r>
          </a:p>
          <a:p>
            <a:pPr marL="0" indent="0">
              <a:buNone/>
            </a:pPr>
            <a:endParaRPr lang="en-US" sz="1600" dirty="0" smtClean="0"/>
          </a:p>
        </p:txBody>
      </p:sp>
      <p:sp>
        <p:nvSpPr>
          <p:cNvPr id="5" name="Slide Number Placeholder 4"/>
          <p:cNvSpPr>
            <a:spLocks noGrp="1"/>
          </p:cNvSpPr>
          <p:nvPr>
            <p:ph type="sldNum" sz="quarter" idx="12"/>
          </p:nvPr>
        </p:nvSpPr>
        <p:spPr/>
        <p:txBody>
          <a:bodyPr/>
          <a:lstStyle/>
          <a:p>
            <a:endParaRPr lang="en-US" dirty="0"/>
          </a:p>
        </p:txBody>
      </p:sp>
      <p:sp>
        <p:nvSpPr>
          <p:cNvPr id="6" name="Rectangle 5"/>
          <p:cNvSpPr/>
          <p:nvPr/>
        </p:nvSpPr>
        <p:spPr>
          <a:xfrm>
            <a:off x="118835" y="5794829"/>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897058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id-ID" b="1" dirty="0">
                <a:solidFill>
                  <a:schemeClr val="tx1"/>
                </a:solidFill>
              </a:rPr>
              <a:t>Tujuan Penelitian</a:t>
            </a:r>
          </a:p>
        </p:txBody>
      </p:sp>
      <p:sp>
        <p:nvSpPr>
          <p:cNvPr id="3" name="Content Placeholder 2"/>
          <p:cNvSpPr>
            <a:spLocks noGrp="1"/>
          </p:cNvSpPr>
          <p:nvPr>
            <p:ph idx="1"/>
          </p:nvPr>
        </p:nvSpPr>
        <p:spPr>
          <a:xfrm>
            <a:off x="228600" y="1295400"/>
            <a:ext cx="8610600" cy="4038600"/>
          </a:xfrm>
        </p:spPr>
        <p:txBody>
          <a:bodyPr>
            <a:normAutofit/>
          </a:bodyPr>
          <a:lstStyle/>
          <a:p>
            <a:pPr algn="just"/>
            <a:r>
              <a:rPr lang="id-ID" sz="2000" dirty="0"/>
              <a:t>Tetapi bila permasalahannya relatif komplek, permasalahan ini menjadi lebih jelas terjawab bila disusun sebuah tujuan penelitian yang lebih tegas yang memberikan arah bagi pelaksanaan penelitian. Misalnya, bila rumusan masalah mempertanyakan bagaimanakah penerapan model pembelajaran kontekstual pada pokok bahasan pecahan, maka jelas akan banyak penafsiran tentang jawaban yang diinginkan dari pertanyaan ini, sehingga perumusan tujuannya harus lebih tegas, misalnya ingin mengetahui langkah-langkah dalam menerapkan model pembelajaran kontekstual pada pokok bahasan pemecahan, atau ingin mengetahui bagaimanakah efek penerapan model pembelajaran kontekstual pada pokok bahasan pemecahan terhadap hasil belajar.</a:t>
            </a:r>
          </a:p>
        </p:txBody>
      </p:sp>
      <p:sp>
        <p:nvSpPr>
          <p:cNvPr id="4" name="Rectangle 3"/>
          <p:cNvSpPr/>
          <p:nvPr/>
        </p:nvSpPr>
        <p:spPr>
          <a:xfrm>
            <a:off x="228600" y="56388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3617226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id-ID" b="1" dirty="0">
                <a:solidFill>
                  <a:schemeClr val="tx1"/>
                </a:solidFill>
              </a:rPr>
              <a:t>Tujuan Penelitian</a:t>
            </a:r>
          </a:p>
        </p:txBody>
      </p:sp>
      <p:sp>
        <p:nvSpPr>
          <p:cNvPr id="3" name="Content Placeholder 2"/>
          <p:cNvSpPr>
            <a:spLocks noGrp="1"/>
          </p:cNvSpPr>
          <p:nvPr>
            <p:ph idx="1"/>
          </p:nvPr>
        </p:nvSpPr>
        <p:spPr>
          <a:xfrm>
            <a:off x="228600" y="1295400"/>
            <a:ext cx="8610600" cy="4038600"/>
          </a:xfrm>
        </p:spPr>
        <p:txBody>
          <a:bodyPr>
            <a:normAutofit/>
          </a:bodyPr>
          <a:lstStyle/>
          <a:p>
            <a:pPr algn="just"/>
            <a:r>
              <a:rPr lang="id-ID" sz="2000" dirty="0"/>
              <a:t>Tujuan penelitian yang menguraikan secara tegas dan jelas tujuan dilaksanakan penelitian di objek penelitian yang dipilih tersebut untuk objek penelitian atau organisasi. Tujuan penelitian berkaitan erat dengan rumusan masalah yang ditetapkan dan jawabannya terletak pada kesimpulan penelitian. Tujuan penelitian dijabarkan, biasanya menggunakan kata-kata kerja pembuka antara lain: menemukan, menjelaskan, menganalisis, menguraikan, menilai, menguji, membandingkan, menemukan hubungan antara, memperoleh data atau pengetahuan atau keterangan tentang peneliti.</a:t>
            </a:r>
          </a:p>
          <a:p>
            <a:pPr algn="just"/>
            <a:r>
              <a:rPr lang="id-ID" sz="2000" b="1" dirty="0"/>
              <a:t>Beberapa sifat yang harus dipenuhi sehingga tujuan penelitian dikatakan baik yaitu: spesifik, terbatas, dapat diukur, dan dapat diperiksa dengan melihat hasil penelitian.</a:t>
            </a:r>
          </a:p>
        </p:txBody>
      </p:sp>
      <p:sp>
        <p:nvSpPr>
          <p:cNvPr id="4" name="Rectangle 3"/>
          <p:cNvSpPr/>
          <p:nvPr/>
        </p:nvSpPr>
        <p:spPr>
          <a:xfrm>
            <a:off x="228600" y="56388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2471347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id-ID" b="1" dirty="0">
                <a:solidFill>
                  <a:schemeClr val="tx1"/>
                </a:solidFill>
              </a:rPr>
              <a:t>Tujuan Penelitian</a:t>
            </a:r>
          </a:p>
        </p:txBody>
      </p:sp>
      <p:sp>
        <p:nvSpPr>
          <p:cNvPr id="3" name="Content Placeholder 2"/>
          <p:cNvSpPr>
            <a:spLocks noGrp="1"/>
          </p:cNvSpPr>
          <p:nvPr>
            <p:ph idx="1"/>
          </p:nvPr>
        </p:nvSpPr>
        <p:spPr>
          <a:xfrm>
            <a:off x="228600" y="1295400"/>
            <a:ext cx="8610600" cy="4038600"/>
          </a:xfrm>
        </p:spPr>
        <p:txBody>
          <a:bodyPr>
            <a:normAutofit/>
          </a:bodyPr>
          <a:lstStyle/>
          <a:p>
            <a:pPr marL="0" indent="0" algn="just">
              <a:buNone/>
            </a:pPr>
            <a:r>
              <a:rPr lang="id-ID" sz="2000" b="1" dirty="0"/>
              <a:t>Contoh Penulisan Tujuan</a:t>
            </a:r>
          </a:p>
          <a:p>
            <a:pPr marL="0" indent="0" algn="just">
              <a:buNone/>
            </a:pPr>
            <a:r>
              <a:rPr lang="id-ID" sz="2000" dirty="0"/>
              <a:t>Tujuan dari penelitian ini adalah :</a:t>
            </a:r>
          </a:p>
          <a:p>
            <a:pPr marL="457200" indent="-457200" algn="just">
              <a:buFont typeface="+mj-lt"/>
              <a:buAutoNum type="arabicPeriod"/>
            </a:pPr>
            <a:r>
              <a:rPr lang="id-ID" sz="2000" dirty="0"/>
              <a:t>Menganalisis  jaringan  yang  sedang  berjalan  pada  Dinas Informasi dan Komunikasi.</a:t>
            </a:r>
          </a:p>
          <a:p>
            <a:pPr marL="457200" indent="-457200" algn="just">
              <a:buFont typeface="+mj-lt"/>
              <a:buAutoNum type="arabicPeriod"/>
            </a:pPr>
            <a:r>
              <a:rPr lang="id-ID" sz="2000" dirty="0"/>
              <a:t>Merancang topologi jaringan komputer baru yang relevan pada Dinas Informasi dan Komunikasi.</a:t>
            </a:r>
          </a:p>
          <a:p>
            <a:pPr marL="457200" indent="-457200" algn="just">
              <a:buFont typeface="+mj-lt"/>
              <a:buAutoNum type="arabicPeriod"/>
            </a:pPr>
            <a:r>
              <a:rPr lang="id-ID" sz="2000" dirty="0"/>
              <a:t>Mengurangi   </a:t>
            </a:r>
            <a:r>
              <a:rPr lang="id-ID" sz="2000" i="1" dirty="0"/>
              <a:t>flooding attack</a:t>
            </a:r>
            <a:r>
              <a:rPr lang="id-ID" sz="2000" dirty="0"/>
              <a:t> yang  terjadi  pada  jaringan  komputer yang ada di Dinas Informasi dan Komunikasi</a:t>
            </a:r>
          </a:p>
        </p:txBody>
      </p:sp>
      <p:sp>
        <p:nvSpPr>
          <p:cNvPr id="4" name="Rectangle 3"/>
          <p:cNvSpPr/>
          <p:nvPr/>
        </p:nvSpPr>
        <p:spPr>
          <a:xfrm>
            <a:off x="228600" y="56388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3065084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en-US" b="1" dirty="0" err="1" smtClean="0">
                <a:solidFill>
                  <a:schemeClr val="tx1"/>
                </a:solidFill>
              </a:rPr>
              <a:t>Manfaat</a:t>
            </a:r>
            <a:r>
              <a:rPr lang="id-ID" b="1" dirty="0" smtClean="0">
                <a:solidFill>
                  <a:schemeClr val="tx1"/>
                </a:solidFill>
              </a:rPr>
              <a:t> </a:t>
            </a:r>
            <a:r>
              <a:rPr lang="id-ID" b="1" dirty="0">
                <a:solidFill>
                  <a:schemeClr val="tx1"/>
                </a:solidFill>
              </a:rPr>
              <a:t>Penelitian</a:t>
            </a:r>
          </a:p>
        </p:txBody>
      </p:sp>
      <p:sp>
        <p:nvSpPr>
          <p:cNvPr id="3" name="Content Placeholder 2"/>
          <p:cNvSpPr>
            <a:spLocks noGrp="1"/>
          </p:cNvSpPr>
          <p:nvPr>
            <p:ph idx="1"/>
          </p:nvPr>
        </p:nvSpPr>
        <p:spPr>
          <a:xfrm>
            <a:off x="228600" y="1295400"/>
            <a:ext cx="8610600" cy="4038600"/>
          </a:xfrm>
        </p:spPr>
        <p:txBody>
          <a:bodyPr>
            <a:normAutofit/>
          </a:bodyPr>
          <a:lstStyle/>
          <a:p>
            <a:pPr algn="just"/>
            <a:r>
              <a:rPr lang="id-ID" sz="2000" dirty="0"/>
              <a:t>Manfaat penelitian merupakan dampak dari pencapaiannya tujuan. Seandainya dalam penelitian, tujuan dapat tercapai dan rumusan masalah dapat dipecahkan secara tepat dan akurat, maka apa manfaatnya secara praktis maupun secara teoritis. Kegunaan penelitian mempunyai dua hal yaitu mengembangkan ilmu pengetahuan (secara teoritis) dan membantu mengatasi, memecahkan dan mencegah masalah yang ada pada objek yang diteliti. </a:t>
            </a:r>
          </a:p>
          <a:p>
            <a:pPr algn="just"/>
            <a:r>
              <a:rPr lang="id-ID" sz="2000" dirty="0"/>
              <a:t>Kegunaan hasil penelitian terhubung dengan saran-saran yang diajukan setelah kesimpulan.</a:t>
            </a:r>
            <a:endParaRPr lang="id-ID" sz="2000" i="1" dirty="0"/>
          </a:p>
        </p:txBody>
      </p:sp>
      <p:sp>
        <p:nvSpPr>
          <p:cNvPr id="4" name="Rectangle 3"/>
          <p:cNvSpPr/>
          <p:nvPr/>
        </p:nvSpPr>
        <p:spPr>
          <a:xfrm>
            <a:off x="228600" y="56388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2363631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en-US" b="1" dirty="0" err="1" smtClean="0">
                <a:solidFill>
                  <a:schemeClr val="tx1"/>
                </a:solidFill>
              </a:rPr>
              <a:t>Manfaat</a:t>
            </a:r>
            <a:r>
              <a:rPr lang="id-ID" b="1" dirty="0" smtClean="0">
                <a:solidFill>
                  <a:schemeClr val="tx1"/>
                </a:solidFill>
              </a:rPr>
              <a:t> </a:t>
            </a:r>
            <a:r>
              <a:rPr lang="id-ID" b="1" dirty="0">
                <a:solidFill>
                  <a:schemeClr val="tx1"/>
                </a:solidFill>
              </a:rPr>
              <a:t>Penelitian</a:t>
            </a:r>
          </a:p>
        </p:txBody>
      </p:sp>
      <p:sp>
        <p:nvSpPr>
          <p:cNvPr id="3" name="Content Placeholder 2"/>
          <p:cNvSpPr>
            <a:spLocks noGrp="1"/>
          </p:cNvSpPr>
          <p:nvPr>
            <p:ph idx="1"/>
          </p:nvPr>
        </p:nvSpPr>
        <p:spPr>
          <a:xfrm>
            <a:off x="228600" y="1295400"/>
            <a:ext cx="8610600" cy="4038600"/>
          </a:xfrm>
        </p:spPr>
        <p:txBody>
          <a:bodyPr>
            <a:normAutofit/>
          </a:bodyPr>
          <a:lstStyle/>
          <a:p>
            <a:pPr algn="just"/>
            <a:r>
              <a:rPr lang="id-ID" sz="2000" dirty="0"/>
              <a:t>Manfaat penelitian adalah kegunaan hasil penelitian nanti, baik bagi kepentingan pengembangan program maupun kepentingan ilmu pengetahuan. Oleh sebab itu, dalam manfaat penelitian ini harus diuraikan secara terperinci manfaat atau apa gunanya hasil penelitian nanti. </a:t>
            </a:r>
          </a:p>
          <a:p>
            <a:pPr algn="just"/>
            <a:r>
              <a:rPr lang="id-ID" sz="2000" dirty="0"/>
              <a:t>Dengan kata lain, data (informasi) yang akan diperoleh dari penelitian tersebut akan dimanfaatkan untuk apa, dalam rangka pengembangan program/aplikatif.  Dari segi ilmu, data atau informasi yang diperoleh dari  penelitian tersebut akan mempunyai kontribusi apa bagi pengembangan ilm pengetahuan. </a:t>
            </a:r>
          </a:p>
        </p:txBody>
      </p:sp>
      <p:sp>
        <p:nvSpPr>
          <p:cNvPr id="4" name="Rectangle 3"/>
          <p:cNvSpPr/>
          <p:nvPr/>
        </p:nvSpPr>
        <p:spPr>
          <a:xfrm>
            <a:off x="228600" y="56388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4283069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en-US" b="1" dirty="0" err="1" smtClean="0">
                <a:solidFill>
                  <a:schemeClr val="tx1"/>
                </a:solidFill>
              </a:rPr>
              <a:t>Manfaat</a:t>
            </a:r>
            <a:r>
              <a:rPr lang="id-ID" b="1" dirty="0" smtClean="0">
                <a:solidFill>
                  <a:schemeClr val="tx1"/>
                </a:solidFill>
              </a:rPr>
              <a:t> </a:t>
            </a:r>
            <a:r>
              <a:rPr lang="id-ID" b="1" dirty="0">
                <a:solidFill>
                  <a:schemeClr val="tx1"/>
                </a:solidFill>
              </a:rPr>
              <a:t>Penelitian</a:t>
            </a:r>
          </a:p>
        </p:txBody>
      </p:sp>
      <p:sp>
        <p:nvSpPr>
          <p:cNvPr id="3" name="Content Placeholder 2"/>
          <p:cNvSpPr>
            <a:spLocks noGrp="1"/>
          </p:cNvSpPr>
          <p:nvPr>
            <p:ph idx="1"/>
          </p:nvPr>
        </p:nvSpPr>
        <p:spPr>
          <a:xfrm>
            <a:off x="228600" y="1295400"/>
            <a:ext cx="8610600" cy="4648200"/>
          </a:xfrm>
        </p:spPr>
        <p:txBody>
          <a:bodyPr>
            <a:normAutofit fontScale="92500" lnSpcReduction="20000"/>
          </a:bodyPr>
          <a:lstStyle/>
          <a:p>
            <a:pPr marL="0" indent="0" algn="just">
              <a:buNone/>
            </a:pPr>
            <a:r>
              <a:rPr lang="id-ID" sz="2800" dirty="0"/>
              <a:t>Secara spesifik, manfaat penelitian di bidang apapun seyogyanya mencakup dua aspek, yakni:</a:t>
            </a:r>
          </a:p>
          <a:p>
            <a:pPr algn="just"/>
            <a:r>
              <a:rPr lang="id-ID" sz="2000" dirty="0"/>
              <a:t>Manfaat praktis atau aplikatif : Adalah manfaat penelitian dari aspek praktis atau aplikatif, yakni manfaat penelitian bagi pengguna atau entitas yang memerlukannya . </a:t>
            </a:r>
          </a:p>
          <a:p>
            <a:pPr algn="just"/>
            <a:r>
              <a:rPr lang="id-ID" sz="2000" dirty="0"/>
              <a:t>Manfaat teoritis atau akademis : Adalah manfaat penelitian dari aspek teoritis yakni manfaat penelitian bagi pengembangan ilmu. Di bidang informatika dengan sendirinya manfaat peenlitian tersebut harus dapat menambah khasanah ilmu informatika, khususnya terkait dengan kekhususan bidang informatika yang diteliti. Bagi beberapa penelitian akademis (mahasiswa), kadang-kadang manfaat penelitian ini juga dilihat dari kepentingan pribadi peneliti yakni sebagai pengalaman proses belajar mengajar khususnya dalam bidang metodologi penelitian. Sebenarnya manfaat penelitian seperti ini tidak perlu dicantumkan karena memang penelitian apa saja bagi peneliti otomatis merupakan pengalaman pribadi dalam melakukan penelitian.</a:t>
            </a:r>
          </a:p>
        </p:txBody>
      </p:sp>
      <p:sp>
        <p:nvSpPr>
          <p:cNvPr id="4" name="Rectangle 3"/>
          <p:cNvSpPr/>
          <p:nvPr/>
        </p:nvSpPr>
        <p:spPr>
          <a:xfrm>
            <a:off x="195943" y="59436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744534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9" y="152400"/>
            <a:ext cx="8515350" cy="838200"/>
          </a:xfrm>
        </p:spPr>
        <p:txBody>
          <a:bodyPr>
            <a:normAutofit/>
          </a:bodyPr>
          <a:lstStyle/>
          <a:p>
            <a:r>
              <a:rPr lang="en-US" b="1" dirty="0" err="1" smtClean="0">
                <a:solidFill>
                  <a:schemeClr val="tx1"/>
                </a:solidFill>
              </a:rPr>
              <a:t>Ruang</a:t>
            </a:r>
            <a:r>
              <a:rPr lang="en-US" b="1" dirty="0" smtClean="0">
                <a:solidFill>
                  <a:schemeClr val="tx1"/>
                </a:solidFill>
              </a:rPr>
              <a:t> </a:t>
            </a:r>
            <a:r>
              <a:rPr lang="en-US" b="1" dirty="0" err="1" smtClean="0">
                <a:solidFill>
                  <a:schemeClr val="tx1"/>
                </a:solidFill>
              </a:rPr>
              <a:t>Lingkup</a:t>
            </a:r>
            <a:r>
              <a:rPr lang="id-ID" b="1" dirty="0" smtClean="0">
                <a:solidFill>
                  <a:schemeClr val="tx1"/>
                </a:solidFill>
              </a:rPr>
              <a:t> </a:t>
            </a:r>
            <a:r>
              <a:rPr lang="id-ID" b="1" dirty="0">
                <a:solidFill>
                  <a:schemeClr val="tx1"/>
                </a:solidFill>
              </a:rPr>
              <a:t>Penelitian</a:t>
            </a:r>
          </a:p>
        </p:txBody>
      </p:sp>
      <p:sp>
        <p:nvSpPr>
          <p:cNvPr id="3" name="Content Placeholder 2"/>
          <p:cNvSpPr>
            <a:spLocks noGrp="1"/>
          </p:cNvSpPr>
          <p:nvPr>
            <p:ph idx="1"/>
          </p:nvPr>
        </p:nvSpPr>
        <p:spPr>
          <a:xfrm>
            <a:off x="228600" y="1295400"/>
            <a:ext cx="8610600" cy="4648200"/>
          </a:xfrm>
        </p:spPr>
        <p:txBody>
          <a:bodyPr>
            <a:normAutofit fontScale="62500" lnSpcReduction="20000"/>
          </a:bodyPr>
          <a:lstStyle/>
          <a:p>
            <a:pPr marL="0" indent="0">
              <a:buNone/>
            </a:pPr>
            <a:r>
              <a:rPr lang="id-ID" sz="2800" b="1" dirty="0"/>
              <a:t>Arti Ruang Lingkup Permasalahan :</a:t>
            </a:r>
          </a:p>
          <a:p>
            <a:pPr algn="just"/>
            <a:r>
              <a:rPr lang="id-ID" sz="2800" dirty="0"/>
              <a:t>Ruang lingkup adalah batasan banyaknya subjek yang tercakup dalam sebuah masalah.</a:t>
            </a:r>
          </a:p>
          <a:p>
            <a:pPr algn="just"/>
            <a:r>
              <a:rPr lang="id-ID" sz="2800" dirty="0"/>
              <a:t>Secara umum memiliki makna batasan. Dalam arti luas batasan ini bisa dalam bentuk materi, variable yang diteliti, subjek, atau lokasi. Ruang lingkup bisa diartikan secara lebih khusus pada materi atau hal tertentu.</a:t>
            </a:r>
          </a:p>
          <a:p>
            <a:pPr algn="just"/>
            <a:r>
              <a:rPr lang="id-ID" sz="2800" dirty="0"/>
              <a:t>Dalam sebuah penelitian ruang lingkup bisa berarti pembatasan variable yang digunakan, berapa banyak subjek yang akan diteliti, luas lokasi penelitian, materi yang dikaji, dan sebagainya. adanya pembatasan atau ruang lingkup dalam sebuah penelitian penting adanya karena akan mempengaruhi validitas dari hasil penelitian itu sendiri.</a:t>
            </a:r>
          </a:p>
          <a:p>
            <a:pPr algn="just"/>
            <a:r>
              <a:rPr lang="id-ID" sz="2800" dirty="0"/>
              <a:t>Sementara secara khusus, ruang lingkup adalah sebuah teknik untuk membatasi materi dari sebuah ilmu. Misalnya saja ilmu psikologi memiliki ruang lingkup psikologi dasar, psikologi kepribadian, psikologi kesehatan, psikologi pendidikan, psikologi anak, psikologi dewasa, dan sebagainya.</a:t>
            </a:r>
          </a:p>
        </p:txBody>
      </p:sp>
      <p:sp>
        <p:nvSpPr>
          <p:cNvPr id="4" name="Rectangle 3"/>
          <p:cNvSpPr/>
          <p:nvPr/>
        </p:nvSpPr>
        <p:spPr>
          <a:xfrm>
            <a:off x="195943" y="5943600"/>
            <a:ext cx="8772071" cy="523220"/>
          </a:xfrm>
          <a:prstGeom prst="rect">
            <a:avLst/>
          </a:prstGeom>
        </p:spPr>
        <p:txBody>
          <a:bodyPr wrap="square">
            <a:spAutoFit/>
          </a:bodyPr>
          <a:lstStyle/>
          <a:p>
            <a:pPr algn="ctr"/>
            <a:r>
              <a:rPr lang="id-ID" sz="1400" b="1" i="1" dirty="0"/>
              <a:t>Khusus di bidang Informatika, tentunya proses </a:t>
            </a:r>
            <a:r>
              <a:rPr lang="id-ID" sz="1400" b="1" i="1" dirty="0" smtClean="0"/>
              <a:t>merumuskan masalah harus berkolerasi </a:t>
            </a:r>
            <a:r>
              <a:rPr lang="id-ID" sz="1400" b="1" i="1" dirty="0"/>
              <a:t>dengan keilmuan informatika dan disesuaikan dengan Kelompok Keilmuan!</a:t>
            </a:r>
          </a:p>
        </p:txBody>
      </p:sp>
    </p:spTree>
    <p:extLst>
      <p:ext uri="{BB962C8B-B14F-4D97-AF65-F5344CB8AC3E}">
        <p14:creationId xmlns:p14="http://schemas.microsoft.com/office/powerpoint/2010/main" val="1748509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3534D3FD-D06A-455F-9219-F6CA2F50DB6C}">
  <ds:schemaRefs>
    <ds:schemaRef ds:uri="http://schemas.microsoft.com/sharepoint/v3/contenttype/forms"/>
  </ds:schemaRefs>
</ds:datastoreItem>
</file>

<file path=customXml/itemProps2.xml><?xml version="1.0" encoding="utf-8"?>
<ds:datastoreItem xmlns:ds="http://schemas.openxmlformats.org/officeDocument/2006/customXml" ds:itemID="{91F24D6E-C39E-4C3D-AED6-A0053B7CFF9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E635598-73DD-4E7B-99C4-C3309DB01F4F}">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1292</Words>
  <Application>Microsoft Office PowerPoint</Application>
  <PresentationFormat>On-screen Show (4:3)</PresentationFormat>
  <Paragraphs>62</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宋体</vt:lpstr>
      <vt:lpstr>Arial</vt:lpstr>
      <vt:lpstr>Calibri</vt:lpstr>
      <vt:lpstr>Trebuchet MS</vt:lpstr>
      <vt:lpstr>Wingdings 3</vt:lpstr>
      <vt:lpstr>Facet</vt:lpstr>
      <vt:lpstr>PERTEMUAN 11 (Perbaikan  Tugas Tujuan, Manfaat dan Ruang Lingkup Penelitian)</vt:lpstr>
      <vt:lpstr>Tujuan Penelitian</vt:lpstr>
      <vt:lpstr>Tujuan Penelitian</vt:lpstr>
      <vt:lpstr>Tujuan Penelitian</vt:lpstr>
      <vt:lpstr>Tujuan Penelitian</vt:lpstr>
      <vt:lpstr>Manfaat Penelitian</vt:lpstr>
      <vt:lpstr>Manfaat Penelitian</vt:lpstr>
      <vt:lpstr>Manfaat Penelitian</vt:lpstr>
      <vt:lpstr>Ruang Lingkup Penelitian</vt:lpstr>
      <vt:lpstr>Ruang Lingkup Penelitian</vt:lpstr>
      <vt:lpstr>Ruang Lingkup Penelitian</vt:lpstr>
      <vt:lpstr>Tugas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2010-06-17T00:26:28Z</dcterms:created>
  <dcterms:modified xsi:type="dcterms:W3CDTF">2020-06-27T02:31:19Z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TC103524809990</vt:lpwstr>
  </property>
</Properties>
</file>