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7" r:id="rId3"/>
    <p:sldId id="268" r:id="rId4"/>
    <p:sldId id="271" r:id="rId5"/>
    <p:sldId id="269" r:id="rId6"/>
    <p:sldId id="270" r:id="rId7"/>
    <p:sldId id="273" r:id="rId8"/>
    <p:sldId id="274" r:id="rId9"/>
    <p:sldId id="275" r:id="rId10"/>
    <p:sldId id="279" r:id="rId11"/>
    <p:sldId id="276" r:id="rId12"/>
    <p:sldId id="277" r:id="rId13"/>
    <p:sldId id="278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6/24/2020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6/24/2020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6/24/2020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JAWABAN NOTASI POLISH </a:t>
            </a:r>
            <a:r>
              <a:rPr lang="en-US" sz="4000" dirty="0" smtClean="0"/>
              <a:t>(IMPLEMENTASI STACK)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TEKNIK INFORMATIKA 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46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/>
              <a:t>Jawaban</a:t>
            </a:r>
            <a:r>
              <a:rPr lang="en-US" sz="3600" b="1" dirty="0"/>
              <a:t> No. </a:t>
            </a:r>
            <a:r>
              <a:rPr lang="en-US" sz="3600" b="1" dirty="0" smtClean="0"/>
              <a:t>c1(</a:t>
            </a:r>
            <a:r>
              <a:rPr lang="en-US" sz="3600" b="1" dirty="0" err="1" smtClean="0"/>
              <a:t>lanjutan</a:t>
            </a:r>
            <a:r>
              <a:rPr lang="en-US" sz="3600" b="1" dirty="0"/>
              <a:t>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5212" y="97165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b="1" dirty="0"/>
          </a:p>
          <a:p>
            <a:pPr>
              <a:lnSpc>
                <a:spcPct val="95000"/>
              </a:lnSpc>
            </a:pPr>
            <a:r>
              <a:rPr lang="en-US" b="1" dirty="0"/>
              <a:t>P : 3</a:t>
            </a:r>
            <a:r>
              <a:rPr lang="en-US" b="1" dirty="0" smtClean="0"/>
              <a:t>, 5,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/>
              <a:t>, 6, 4, -, *, 4, 1, -, 2, </a:t>
            </a:r>
            <a:r>
              <a:rPr lang="en-US" b="1" baseline="30000" dirty="0" smtClean="0"/>
              <a:t>^</a:t>
            </a:r>
            <a:r>
              <a:rPr lang="en-US" b="1" dirty="0" smtClean="0"/>
              <a:t>, +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2812" y="1066800"/>
            <a:ext cx="86868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baseline="30000" dirty="0" smtClean="0">
                <a:solidFill>
                  <a:srgbClr val="FF0000"/>
                </a:solidFill>
              </a:rPr>
              <a:t>- 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Menggunakan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Cara Manual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118" y="1671935"/>
            <a:ext cx="58420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[3 + 5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r>
              <a:rPr lang="en-US" b="1" dirty="0"/>
              <a:t>, 6</a:t>
            </a:r>
            <a:r>
              <a:rPr lang="en-US" b="1" dirty="0" smtClean="0"/>
              <a:t>, 4,-, *, 4, 1, -, 2, </a:t>
            </a:r>
            <a:r>
              <a:rPr lang="en-US" b="1" baseline="30000" dirty="0" smtClean="0"/>
              <a:t>^</a:t>
            </a:r>
            <a:r>
              <a:rPr lang="en-US" b="1" dirty="0" smtClean="0"/>
              <a:t>, +</a:t>
            </a:r>
            <a:endParaRPr lang="en-US" b="1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5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20706" y="2429470"/>
            <a:ext cx="515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8</a:t>
            </a:r>
            <a:r>
              <a:rPr lang="en-US" b="1" dirty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[6 - 4]</a:t>
            </a:r>
            <a:r>
              <a:rPr lang="en-US" b="1" dirty="0" smtClean="0"/>
              <a:t>, *, 4, 1, -, 2, </a:t>
            </a:r>
            <a:r>
              <a:rPr lang="en-US" b="1" baseline="30000" dirty="0" smtClean="0"/>
              <a:t>^</a:t>
            </a:r>
            <a:r>
              <a:rPr lang="en-US" b="1" dirty="0" smtClean="0"/>
              <a:t>, +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11741" y="28104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8, 2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, 4, 1, -, 2, </a:t>
            </a:r>
            <a:r>
              <a:rPr lang="en-US" b="1" baseline="30000" dirty="0" smtClean="0"/>
              <a:t>^</a:t>
            </a:r>
            <a:r>
              <a:rPr lang="en-US" b="1" dirty="0" smtClean="0"/>
              <a:t>, +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07259" y="31914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[8 * 2]</a:t>
            </a:r>
            <a:r>
              <a:rPr lang="en-US" b="1" dirty="0" smtClean="0"/>
              <a:t>, </a:t>
            </a:r>
            <a:r>
              <a:rPr lang="en-US" b="1" dirty="0"/>
              <a:t>4, 1, -, 2, </a:t>
            </a:r>
            <a:r>
              <a:rPr lang="en-US" b="1" baseline="30000" dirty="0"/>
              <a:t>^</a:t>
            </a:r>
            <a:r>
              <a:rPr lang="en-US" b="1" dirty="0"/>
              <a:t>, 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7259" y="35724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</a:t>
            </a:r>
            <a:r>
              <a:rPr lang="en-US" b="1" dirty="0"/>
              <a:t>4, 1,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/>
              <a:t>, 2, </a:t>
            </a:r>
            <a:r>
              <a:rPr lang="en-US" b="1" baseline="30000" dirty="0"/>
              <a:t>^</a:t>
            </a:r>
            <a:r>
              <a:rPr lang="en-US" b="1" dirty="0"/>
              <a:t>, </a:t>
            </a:r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02777" y="3904164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16, </a:t>
            </a:r>
            <a:r>
              <a:rPr lang="en-US" b="1" dirty="0" smtClean="0">
                <a:solidFill>
                  <a:srgbClr val="FF0000"/>
                </a:solidFill>
              </a:rPr>
              <a:t>[4 – 1]</a:t>
            </a:r>
            <a:r>
              <a:rPr lang="en-US" b="1" dirty="0" smtClean="0"/>
              <a:t>, </a:t>
            </a:r>
            <a:r>
              <a:rPr lang="en-US" b="1" dirty="0"/>
              <a:t>2, </a:t>
            </a:r>
            <a:r>
              <a:rPr lang="en-US" b="1" baseline="30000" dirty="0"/>
              <a:t>^</a:t>
            </a:r>
            <a:r>
              <a:rPr lang="en-US" b="1" dirty="0"/>
              <a:t>, 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07259" y="42582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16, 3</a:t>
            </a:r>
            <a:r>
              <a:rPr lang="en-US" b="1" dirty="0" smtClean="0"/>
              <a:t>, </a:t>
            </a:r>
            <a:r>
              <a:rPr lang="en-US" b="1" dirty="0"/>
              <a:t>2, </a:t>
            </a:r>
            <a:r>
              <a:rPr lang="en-US" b="1" baseline="30000" dirty="0">
                <a:solidFill>
                  <a:srgbClr val="FF0000"/>
                </a:solidFill>
              </a:rPr>
              <a:t>^</a:t>
            </a:r>
            <a:r>
              <a:rPr lang="en-US" b="1" dirty="0"/>
              <a:t>, 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11742" y="46392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16, </a:t>
            </a:r>
            <a:r>
              <a:rPr lang="en-US" b="1" dirty="0" smtClean="0">
                <a:solidFill>
                  <a:srgbClr val="FF0000"/>
                </a:solidFill>
              </a:rPr>
              <a:t>[3 </a:t>
            </a:r>
            <a:r>
              <a:rPr lang="en-US" b="1" baseline="30000" dirty="0" smtClean="0">
                <a:solidFill>
                  <a:srgbClr val="FF0000"/>
                </a:solidFill>
              </a:rPr>
              <a:t>^ </a:t>
            </a:r>
            <a:r>
              <a:rPr lang="en-US" b="1" dirty="0" smtClean="0">
                <a:solidFill>
                  <a:srgbClr val="FF0000"/>
                </a:solidFill>
              </a:rPr>
              <a:t>2]</a:t>
            </a:r>
            <a:r>
              <a:rPr lang="en-US" b="1" dirty="0" smtClean="0"/>
              <a:t>, </a:t>
            </a:r>
            <a:r>
              <a:rPr lang="en-US" b="1" dirty="0"/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07259" y="50202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16, 9</a:t>
            </a:r>
            <a:r>
              <a:rPr lang="en-US" b="1" dirty="0" smtClean="0"/>
              <a:t>, </a:t>
            </a:r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07259" y="54012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[16 + 9]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518" y="5786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 : 25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20706" y="2071402"/>
            <a:ext cx="58420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8</a:t>
            </a:r>
            <a:r>
              <a:rPr lang="en-US" b="1" dirty="0" smtClean="0"/>
              <a:t>, </a:t>
            </a:r>
            <a:r>
              <a:rPr lang="en-US" b="1" dirty="0"/>
              <a:t>6</a:t>
            </a:r>
            <a:r>
              <a:rPr lang="en-US" b="1" dirty="0" smtClean="0"/>
              <a:t>, 4,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/>
              <a:t>, *, 4, 1, -, 2, </a:t>
            </a:r>
            <a:r>
              <a:rPr lang="en-US" b="1" baseline="30000" dirty="0" smtClean="0"/>
              <a:t>^</a:t>
            </a:r>
            <a:r>
              <a:rPr lang="en-US" b="1" dirty="0" smtClean="0"/>
              <a:t>, +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89098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43000"/>
            <a:ext cx="8229600" cy="5248275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dirty="0"/>
              <a:t>P : </a:t>
            </a:r>
            <a:r>
              <a:rPr lang="en-US" dirty="0" err="1"/>
              <a:t>a,b,+,d,^,f,k,-,d</a:t>
            </a:r>
            <a:r>
              <a:rPr lang="en-US" dirty="0"/>
              <a:t>,*,+,x,-</a:t>
            </a:r>
          </a:p>
          <a:p>
            <a:pPr marL="4572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(a = 3, b = 1, d = 2, f = 7, k = 4, x = 5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2412" y="20574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27212" y="2525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  3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12" y="2830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  1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7212" y="3135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  </a:t>
            </a:r>
            <a:r>
              <a:rPr lang="en-US" sz="2000" b="1" dirty="0" smtClean="0"/>
              <a:t>    +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27212" y="40789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4.        2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7212" y="4354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5.        ^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27212" y="530144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6.        7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8012" y="2525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18012" y="2840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3,1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2830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18012" y="31350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2012" y="314417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Var1=1,Var2=3,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+ 1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4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8012" y="40642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4,2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8012" y="43690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18012" y="529814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16,7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522412" y="289057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39786" y="1200948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 smtClean="0"/>
              <a:t>3,1,+,</a:t>
            </a:r>
            <a:r>
              <a:rPr lang="en-US" b="1" dirty="0"/>
              <a:t>2</a:t>
            </a:r>
            <a:r>
              <a:rPr lang="en-US" b="1" dirty="0" smtClean="0"/>
              <a:t>,^,7,4,-,2,*,+,5,-,)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42012" y="1285640"/>
            <a:ext cx="381000" cy="2286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34641" y="4379259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Var1=2,Var2=4,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4 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16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22412" y="3200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522412" y="4114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22412" y="44196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22412" y="53340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22412" y="567465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27212" y="56196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  <a:r>
              <a:rPr lang="en-US" sz="2000" b="1" dirty="0" smtClean="0"/>
              <a:t>.        4   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18012" y="561638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16,7,4  </a:t>
            </a:r>
            <a:endParaRPr lang="en-US" sz="20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522412" y="5992906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595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  <p:bldP spid="20" grpId="0"/>
      <p:bldP spid="25" grpId="0"/>
      <p:bldP spid="26" grpId="0"/>
      <p:bldP spid="28" grpId="0"/>
      <p:bldP spid="29" grpId="0"/>
      <p:bldP spid="34" grpId="0"/>
      <p:bldP spid="36" grpId="0"/>
      <p:bldP spid="38" grpId="0"/>
      <p:bldP spid="7" grpId="0" animBg="1"/>
      <p:bldP spid="55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c2(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92693"/>
              </p:ext>
            </p:extLst>
          </p:nvPr>
        </p:nvGraphicFramePr>
        <p:xfrm>
          <a:off x="989012" y="9906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93812" y="14586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8.        -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3812" y="242495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9.        2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41412" y="279380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10.        *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84611" y="1458686"/>
            <a:ext cx="10581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16,3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18212" y="17634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84611" y="2424953"/>
            <a:ext cx="152399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16,3,2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08612" y="1483660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Var1=4,Var2=7,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7 </a:t>
            </a:r>
            <a:r>
              <a:rPr lang="en-US" sz="2000" b="1" dirty="0"/>
              <a:t>-</a:t>
            </a:r>
            <a:r>
              <a:rPr lang="en-US" sz="2000" b="1" dirty="0" smtClean="0"/>
              <a:t> 4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884612" y="277905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16,6   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141412" y="371953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    +   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885912" y="370690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22   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401241" y="2765612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*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</a:t>
            </a:r>
            <a:r>
              <a:rPr lang="en-US" sz="2000" b="1" baseline="30000" dirty="0" smtClean="0"/>
              <a:t>*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6 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408611" y="3707916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Var1=6,Var2=16,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16 + 6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22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989012" y="245184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9012" y="2820581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89012" y="3733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89012" y="4688541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1412" y="467061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12.        5   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989012" y="5029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2812" y="6262402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Value = </a:t>
            </a:r>
            <a:r>
              <a:rPr lang="en-US" b="1" dirty="0" smtClean="0">
                <a:solidFill>
                  <a:srgbClr val="FF0000"/>
                </a:solidFill>
              </a:rPr>
              <a:t>17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4612" y="464253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22,5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41412" y="499664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    -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84612" y="496856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17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3094" y="4979894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Var1=5,Var2=22,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22 - 5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17  </a:t>
            </a:r>
            <a:endParaRPr lang="en-US" sz="20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89012" y="5934635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41412" y="587518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13.        )   </a:t>
            </a:r>
            <a:endParaRPr lang="en-US" sz="20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89012" y="626184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023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5" grpId="0"/>
      <p:bldP spid="28" grpId="0"/>
      <p:bldP spid="29" grpId="0"/>
      <p:bldP spid="34" grpId="0"/>
      <p:bldP spid="60" grpId="0"/>
      <p:bldP spid="62" grpId="0"/>
      <p:bldP spid="55" grpId="0"/>
      <p:bldP spid="63" grpId="0"/>
      <p:bldP spid="35" grpId="0"/>
      <p:bldP spid="39" grpId="0"/>
      <p:bldP spid="30" grpId="0"/>
      <p:bldP spid="31" grpId="0"/>
      <p:bldP spid="32" grpId="0"/>
      <p:bldP spid="33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46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/>
              <a:t>Jawaban</a:t>
            </a:r>
            <a:r>
              <a:rPr lang="en-US" sz="3600" b="1" dirty="0"/>
              <a:t> No. </a:t>
            </a:r>
            <a:r>
              <a:rPr lang="en-US" sz="3600" b="1" dirty="0" smtClean="0"/>
              <a:t>c2(</a:t>
            </a:r>
            <a:r>
              <a:rPr lang="en-US" sz="3600" b="1" dirty="0" err="1" smtClean="0"/>
              <a:t>lanjutan</a:t>
            </a:r>
            <a:r>
              <a:rPr lang="en-US" sz="3600" b="1" dirty="0"/>
              <a:t>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5212" y="97165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b="1" dirty="0"/>
          </a:p>
          <a:p>
            <a:pPr>
              <a:lnSpc>
                <a:spcPct val="95000"/>
              </a:lnSpc>
            </a:pPr>
            <a:r>
              <a:rPr lang="en-US" b="1" dirty="0"/>
              <a:t>P : 3</a:t>
            </a:r>
            <a:r>
              <a:rPr lang="en-US" b="1" dirty="0" smtClean="0"/>
              <a:t>, 1,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/>
              <a:t>, 2, </a:t>
            </a:r>
            <a:r>
              <a:rPr lang="en-US" b="1" baseline="30000" dirty="0" smtClean="0"/>
              <a:t>^</a:t>
            </a:r>
            <a:r>
              <a:rPr lang="en-US" b="1" dirty="0" smtClean="0"/>
              <a:t>, 7, 4, -, 2, *, +, 5, -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2812" y="1066800"/>
            <a:ext cx="86868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baseline="30000" dirty="0" smtClean="0">
                <a:solidFill>
                  <a:srgbClr val="FF0000"/>
                </a:solidFill>
              </a:rPr>
              <a:t>- 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Menggunakan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Cara Manual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118" y="1671935"/>
            <a:ext cx="561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[3 + 1]</a:t>
            </a:r>
            <a:r>
              <a:rPr lang="en-US" b="1" dirty="0" smtClean="0"/>
              <a:t>,</a:t>
            </a:r>
            <a:r>
              <a:rPr lang="en-US" b="1" dirty="0"/>
              <a:t> 2</a:t>
            </a:r>
            <a:r>
              <a:rPr lang="en-US" b="1" dirty="0" smtClean="0"/>
              <a:t>, </a:t>
            </a:r>
            <a:r>
              <a:rPr lang="en-US" b="1" baseline="30000" dirty="0" smtClean="0"/>
              <a:t>^</a:t>
            </a:r>
            <a:r>
              <a:rPr lang="en-US" b="1" dirty="0" smtClean="0"/>
              <a:t>, 7, 4, -, 2, *, +, 5, -</a:t>
            </a:r>
            <a:endParaRPr lang="en-US" b="1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5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20706" y="2052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4</a:t>
            </a:r>
            <a:r>
              <a:rPr lang="en-US" b="1" dirty="0" smtClean="0"/>
              <a:t>, </a:t>
            </a:r>
            <a:r>
              <a:rPr lang="en-US" b="1" dirty="0"/>
              <a:t>2</a:t>
            </a:r>
            <a:r>
              <a:rPr lang="en-US" b="1" dirty="0" smtClean="0"/>
              <a:t>, </a:t>
            </a:r>
            <a:r>
              <a:rPr lang="en-US" b="1" baseline="30000" dirty="0" smtClean="0">
                <a:solidFill>
                  <a:srgbClr val="FF0000"/>
                </a:solidFill>
              </a:rPr>
              <a:t>^</a:t>
            </a:r>
            <a:r>
              <a:rPr lang="en-US" b="1" dirty="0" smtClean="0"/>
              <a:t>, 7, 4, -, 2, *, +, 5, -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11741" y="2433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[4 </a:t>
            </a:r>
            <a:r>
              <a:rPr lang="en-US" b="1" baseline="30000" dirty="0" smtClean="0">
                <a:solidFill>
                  <a:srgbClr val="FF0000"/>
                </a:solidFill>
              </a:rPr>
              <a:t>^ </a:t>
            </a:r>
            <a:r>
              <a:rPr lang="en-US" b="1" dirty="0" smtClean="0">
                <a:solidFill>
                  <a:srgbClr val="FF0000"/>
                </a:solidFill>
              </a:rPr>
              <a:t>2]</a:t>
            </a:r>
            <a:r>
              <a:rPr lang="en-US" b="1" dirty="0" smtClean="0"/>
              <a:t>, 7, 4, -, 2, *, +, 5, -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07259" y="2814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16, 7, 4,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/>
              <a:t>, 2, *, +, 5, -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07259" y="3195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</a:t>
            </a:r>
            <a:r>
              <a:rPr lang="en-US" b="1" dirty="0" smtClean="0">
                <a:solidFill>
                  <a:srgbClr val="FF0000"/>
                </a:solidFill>
              </a:rPr>
              <a:t>[7 - 4]</a:t>
            </a:r>
            <a:r>
              <a:rPr lang="en-US" b="1" dirty="0" smtClean="0"/>
              <a:t>, 2, *, +, 5, -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02777" y="352762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16, 3, 2,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, +, 5, -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07259" y="3881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</a:t>
            </a:r>
            <a:r>
              <a:rPr lang="en-US" b="1" dirty="0" smtClean="0">
                <a:solidFill>
                  <a:srgbClr val="FF0000"/>
                </a:solidFill>
              </a:rPr>
              <a:t>[3 * 2]</a:t>
            </a:r>
            <a:r>
              <a:rPr lang="en-US" b="1" dirty="0" smtClean="0"/>
              <a:t>, +, 5, -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11742" y="4262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16, 6,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/>
              <a:t>, 5, -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307259" y="4643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[16 + 6]</a:t>
            </a:r>
            <a:r>
              <a:rPr lang="en-US" b="1" dirty="0" smtClean="0"/>
              <a:t>, 5, -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07259" y="5024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22, 5,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7259" y="5405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[22 - 5]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518" y="5786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 : 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0842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12" y="1143000"/>
            <a:ext cx="8229600" cy="52482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E = </a:t>
            </a:r>
            <a:r>
              <a:rPr lang="en-US" b="1" u="sng" dirty="0"/>
              <a:t>(x</a:t>
            </a:r>
            <a:r>
              <a:rPr lang="en-US" b="1" u="sng" baseline="30000" dirty="0"/>
              <a:t>2 </a:t>
            </a:r>
            <a:r>
              <a:rPr lang="en-US" b="1" u="sng" dirty="0"/>
              <a:t>+ 4xy - 1)</a:t>
            </a:r>
            <a:r>
              <a:rPr lang="en-US" b="1" u="sng" baseline="30000" dirty="0"/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         x </a:t>
            </a:r>
            <a:r>
              <a:rPr lang="en-US" b="1" dirty="0"/>
              <a:t>– 5y + 2</a:t>
            </a:r>
            <a:endParaRPr lang="en-US" b="1" baseline="30000" dirty="0"/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9700"/>
              </p:ext>
            </p:extLst>
          </p:nvPr>
        </p:nvGraphicFramePr>
        <p:xfrm>
          <a:off x="2422064" y="2110628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752600"/>
                <a:gridCol w="31242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74464" y="2906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(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4464" y="3211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x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74464" y="3516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  </a:t>
            </a:r>
            <a:r>
              <a:rPr lang="en-US" sz="2000" b="1" dirty="0" smtClean="0"/>
              <a:t>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4464" y="38356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    </a:t>
            </a:r>
            <a:r>
              <a:rPr lang="en-US" sz="2000" b="1" dirty="0" smtClean="0"/>
              <a:t>  2  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8064" y="252112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4464" y="41256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5.    </a:t>
            </a:r>
            <a:r>
              <a:rPr lang="en-US" sz="2000" b="1" dirty="0" smtClean="0"/>
              <a:t>  +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4464" y="44599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6.    </a:t>
            </a:r>
            <a:r>
              <a:rPr lang="en-US" sz="2000" b="1" dirty="0" smtClean="0"/>
              <a:t>  4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74464" y="4735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74464" y="5040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8.    </a:t>
            </a:r>
            <a:r>
              <a:rPr lang="en-US" sz="2000" b="1" dirty="0" smtClean="0"/>
              <a:t>  x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4464" y="53596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4464" y="56496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10.  </a:t>
            </a:r>
            <a:r>
              <a:rPr lang="en-US" sz="2000" b="1" dirty="0" smtClean="0"/>
              <a:t>  y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08064" y="2906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08064" y="3221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3211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08064" y="35160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((^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41347" y="3511724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41347" y="3831272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8064" y="3816524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((^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08064" y="41256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41347" y="415082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08064" y="44452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41347" y="445562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08064" y="47500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08064" y="50400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41346" y="5050472"/>
            <a:ext cx="18390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41347" y="5355272"/>
            <a:ext cx="1371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08064" y="53448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41347" y="5660072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22064" y="291877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22064" y="32834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22064" y="35734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22064" y="38807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22064" y="41978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22064" y="450017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22064" y="48074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24524" y="51122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36812" y="54022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2064" y="571199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570412" y="1362075"/>
            <a:ext cx="510048" cy="2190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3812" y="1200948"/>
            <a:ext cx="6297878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E = (x</a:t>
            </a:r>
            <a:r>
              <a:rPr lang="en-US" b="1" baseline="30000" dirty="0" smtClean="0"/>
              <a:t>^</a:t>
            </a:r>
            <a:r>
              <a:rPr lang="en-US" b="1" dirty="0" smtClean="0"/>
              <a:t>2 + 4*x*y -1)</a:t>
            </a:r>
            <a:r>
              <a:rPr lang="en-US" b="1" baseline="30000" dirty="0" smtClean="0"/>
              <a:t>^</a:t>
            </a:r>
            <a:r>
              <a:rPr lang="en-US" b="1" dirty="0" smtClean="0"/>
              <a:t>3 / (x – 5*y + 2)</a:t>
            </a:r>
          </a:p>
          <a:p>
            <a:pPr>
              <a:lnSpc>
                <a:spcPct val="95000"/>
              </a:lnSpc>
            </a:pPr>
            <a:r>
              <a:rPr lang="en-US" b="1" dirty="0" smtClean="0"/>
              <a:t>Q : </a:t>
            </a:r>
            <a:r>
              <a:rPr lang="en-US" b="1" dirty="0"/>
              <a:t>(x</a:t>
            </a:r>
            <a:r>
              <a:rPr lang="en-US" b="1" baseline="30000" dirty="0"/>
              <a:t>^</a:t>
            </a:r>
            <a:r>
              <a:rPr lang="en-US" b="1" dirty="0"/>
              <a:t>2 + 4*x*y -1)</a:t>
            </a:r>
            <a:r>
              <a:rPr lang="en-US" b="1" baseline="30000" dirty="0"/>
              <a:t>^</a:t>
            </a:r>
            <a:r>
              <a:rPr lang="en-US" b="1" dirty="0"/>
              <a:t>3 / (x – 5*y + 2</a:t>
            </a:r>
            <a:r>
              <a:rPr lang="en-US" b="1" dirty="0" smtClean="0"/>
              <a:t>))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41347" y="4747674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   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08064" y="5639662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 </a:t>
            </a:r>
            <a:endParaRPr lang="en-US" sz="20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426547" y="602213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431030" y="633645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75764" y="59813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- 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38165" y="5991725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4x*y*+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709364" y="597131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((-  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264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" grpId="0" animBg="1"/>
      <p:bldP spid="56" grpId="0"/>
      <p:bldP spid="57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76200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a(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0672"/>
              </p:ext>
            </p:extLst>
          </p:nvPr>
        </p:nvGraphicFramePr>
        <p:xfrm>
          <a:off x="2284411" y="762000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676400"/>
                <a:gridCol w="32004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6811" y="1236309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12.    1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6811" y="154110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13.    )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6811" y="184590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36811" y="21654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15.    3  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6811" y="2455509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16.    /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6811" y="278980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17.    (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36811" y="307855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18.    x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6811" y="338335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19.    -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36811" y="370290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20.    5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0411" y="1236309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((-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70411" y="1551495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99212" y="1541109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0411" y="1845909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baseline="30000" dirty="0"/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99212" y="1881888"/>
            <a:ext cx="22955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99211" y="2161095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570411" y="214634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0411" y="245550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99212" y="2480643"/>
            <a:ext cx="2209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0411" y="277505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99212" y="2785443"/>
            <a:ext cx="2200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0411" y="309330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570411" y="338335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99212" y="3393742"/>
            <a:ext cx="2514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99212" y="3698542"/>
            <a:ext cx="237448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x5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570411" y="368815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   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84411" y="157014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4411" y="193481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4411" y="222486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4411" y="253212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4411" y="284921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4411" y="31515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4411" y="345881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86871" y="376361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99159" y="405366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84411" y="436337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99212" y="3090944"/>
            <a:ext cx="234745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   </a:t>
            </a:r>
            <a:endParaRPr lang="en-US" sz="20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284411" y="464661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84411" y="495141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97858" y="525621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36811" y="401418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21.    *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399212" y="4009825"/>
            <a:ext cx="2514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x5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570411" y="397254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(/(-*  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436811" y="429857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22.    y  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399212" y="4294214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x5y   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570411" y="428382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(/(-*   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436811" y="459889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23.    +  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399212" y="4594532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x5y*-   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570411" y="4557252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(/(+   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284411" y="556101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275446" y="586581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36811" y="490369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24.    2  </a:t>
            </a:r>
            <a:endParaRPr lang="en-US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399212" y="4885885"/>
            <a:ext cx="2819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x5y*-2   </a:t>
            </a:r>
            <a:endParaRPr lang="en-US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570411" y="4862052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(/(+   </a:t>
            </a:r>
            <a:endParaRPr lang="en-US" sz="2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436811" y="520849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25.    )  </a:t>
            </a:r>
            <a:endParaRPr lang="en-US" sz="2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399212" y="5204132"/>
            <a:ext cx="2971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x5y*-2+  </a:t>
            </a:r>
            <a:endParaRPr lang="en-US" sz="2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570411" y="5166852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 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436811" y="550432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26.    )  </a:t>
            </a:r>
            <a:endParaRPr lang="en-US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399212" y="5499967"/>
            <a:ext cx="3581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r>
              <a:rPr lang="en-US" sz="2000" b="1" dirty="0"/>
              <a:t>*+</a:t>
            </a:r>
            <a:r>
              <a:rPr lang="en-US" sz="2000" b="1" dirty="0" smtClean="0"/>
              <a:t>1-3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x5y*-2+/   </a:t>
            </a:r>
            <a:endParaRPr lang="en-US" sz="2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570411" y="54761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399212" y="1196788"/>
            <a:ext cx="1828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4x*y*+1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418883" y="6019800"/>
            <a:ext cx="4867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Jadi</a:t>
            </a:r>
            <a:r>
              <a:rPr lang="en-US" sz="2000" b="1" dirty="0" smtClean="0"/>
              <a:t> P : </a:t>
            </a:r>
            <a:r>
              <a:rPr lang="en-US" sz="2000" b="1" dirty="0" smtClean="0">
                <a:solidFill>
                  <a:srgbClr val="FF0000"/>
                </a:solidFill>
              </a:rPr>
              <a:t>x2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4x*y</a:t>
            </a:r>
            <a:r>
              <a:rPr lang="en-US" sz="2000" b="1" dirty="0">
                <a:solidFill>
                  <a:srgbClr val="FF0000"/>
                </a:solidFill>
              </a:rPr>
              <a:t>*+1-3</a:t>
            </a:r>
            <a:r>
              <a:rPr lang="en-US" sz="2000" b="1" baseline="30000" dirty="0">
                <a:solidFill>
                  <a:srgbClr val="FF0000"/>
                </a:solidFill>
              </a:rPr>
              <a:t>^</a:t>
            </a:r>
            <a:r>
              <a:rPr lang="en-US" sz="2000" b="1" dirty="0">
                <a:solidFill>
                  <a:srgbClr val="FF0000"/>
                </a:solidFill>
              </a:rPr>
              <a:t>x5y</a:t>
            </a:r>
            <a:r>
              <a:rPr lang="en-US" sz="2000" b="1" dirty="0" smtClean="0">
                <a:solidFill>
                  <a:srgbClr val="FF0000"/>
                </a:solidFill>
              </a:rPr>
              <a:t>*-2+/  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1562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84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 smtClean="0"/>
              <a:t>Jawaban</a:t>
            </a:r>
            <a:r>
              <a:rPr lang="en-US" sz="3600" b="1" dirty="0" smtClean="0"/>
              <a:t> a 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7638" y="1265317"/>
            <a:ext cx="773857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/>
              <a:t>E </a:t>
            </a:r>
            <a:r>
              <a:rPr lang="en-US" sz="2800" b="1" dirty="0" smtClean="0"/>
              <a:t> = </a:t>
            </a:r>
            <a:r>
              <a:rPr lang="en-US" sz="2800" b="1" dirty="0"/>
              <a:t>(x</a:t>
            </a:r>
            <a:r>
              <a:rPr lang="en-US" sz="2800" b="1" baseline="30000" dirty="0"/>
              <a:t>^</a:t>
            </a:r>
            <a:r>
              <a:rPr lang="en-US" sz="2800" b="1" dirty="0"/>
              <a:t>2 + 4*x*y -1)</a:t>
            </a:r>
            <a:r>
              <a:rPr lang="en-US" sz="2800" b="1" baseline="30000" dirty="0"/>
              <a:t>^</a:t>
            </a:r>
            <a:r>
              <a:rPr lang="en-US" sz="2800" b="1" dirty="0"/>
              <a:t>3 / (x – 5*y + 2)</a:t>
            </a:r>
          </a:p>
          <a:p>
            <a:pPr>
              <a:lnSpc>
                <a:spcPct val="95000"/>
              </a:lnSpc>
            </a:pPr>
            <a:r>
              <a:rPr lang="en-US" sz="2800" b="1" dirty="0" smtClean="0"/>
              <a:t>Q </a:t>
            </a:r>
            <a:r>
              <a:rPr lang="en-US" sz="2800" b="1" dirty="0"/>
              <a:t>= (x</a:t>
            </a:r>
            <a:r>
              <a:rPr lang="en-US" sz="2800" b="1" baseline="30000" dirty="0">
                <a:solidFill>
                  <a:srgbClr val="FFFF00"/>
                </a:solidFill>
              </a:rPr>
              <a:t>^</a:t>
            </a:r>
            <a:r>
              <a:rPr lang="en-US" sz="2800" b="1" dirty="0"/>
              <a:t>2 + 4*x*y -1)</a:t>
            </a:r>
            <a:r>
              <a:rPr lang="en-US" sz="2800" b="1" baseline="30000" dirty="0"/>
              <a:t>^</a:t>
            </a:r>
            <a:r>
              <a:rPr lang="en-US" sz="2800" b="1" dirty="0"/>
              <a:t>3 / (x – 5*y + 2)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1753" y="762000"/>
            <a:ext cx="48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cara</a:t>
            </a:r>
            <a:r>
              <a:rPr lang="en-US" b="1" dirty="0" smtClean="0">
                <a:solidFill>
                  <a:srgbClr val="FF0000"/>
                </a:solidFill>
              </a:rPr>
              <a:t> Manual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/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7564" y="20675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[x2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] </a:t>
            </a:r>
            <a:r>
              <a:rPr lang="en-US" sz="2800" b="1" dirty="0" smtClean="0"/>
              <a:t>+ </a:t>
            </a:r>
            <a:r>
              <a:rPr lang="en-US" sz="2800" b="1" dirty="0"/>
              <a:t>4</a:t>
            </a:r>
            <a:r>
              <a:rPr lang="en-US" sz="2800" b="1" dirty="0">
                <a:solidFill>
                  <a:srgbClr val="FFFF00"/>
                </a:solidFill>
              </a:rPr>
              <a:t>*</a:t>
            </a:r>
            <a:r>
              <a:rPr lang="en-US" sz="2800" b="1" dirty="0"/>
              <a:t>x*y -1)</a:t>
            </a:r>
            <a:r>
              <a:rPr lang="en-US" sz="2800" b="1" baseline="30000" dirty="0"/>
              <a:t>^</a:t>
            </a:r>
            <a:r>
              <a:rPr lang="en-US" sz="2800" b="1" dirty="0"/>
              <a:t>3 / (x – 5*y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28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728049" y="25247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([x2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] + </a:t>
            </a:r>
            <a:r>
              <a:rPr lang="en-US" sz="2800" b="1" dirty="0" smtClean="0">
                <a:solidFill>
                  <a:srgbClr val="FF0000"/>
                </a:solidFill>
              </a:rPr>
              <a:t>[4x*]</a:t>
            </a:r>
            <a:r>
              <a:rPr lang="en-US" sz="2800" b="1" dirty="0" smtClean="0">
                <a:solidFill>
                  <a:srgbClr val="FFFF00"/>
                </a:solidFill>
              </a:rPr>
              <a:t>*</a:t>
            </a:r>
            <a:r>
              <a:rPr lang="en-US" sz="2800" b="1" dirty="0" smtClean="0"/>
              <a:t>y </a:t>
            </a:r>
            <a:r>
              <a:rPr lang="en-US" sz="2800" b="1" dirty="0"/>
              <a:t>-1)</a:t>
            </a:r>
            <a:r>
              <a:rPr lang="en-US" sz="2800" b="1" baseline="30000" dirty="0"/>
              <a:t>^</a:t>
            </a:r>
            <a:r>
              <a:rPr lang="en-US" sz="2800" b="1" dirty="0"/>
              <a:t>3 / (x – 5*y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28049" y="29819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([x2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] </a:t>
            </a:r>
            <a:r>
              <a:rPr lang="en-US" sz="2800" b="1" dirty="0" smtClean="0">
                <a:solidFill>
                  <a:srgbClr val="FFFF00"/>
                </a:solidFill>
              </a:rPr>
              <a:t>+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[4x*y*] </a:t>
            </a:r>
            <a:r>
              <a:rPr lang="en-US" sz="2800" b="1" dirty="0"/>
              <a:t>-1)</a:t>
            </a:r>
            <a:r>
              <a:rPr lang="en-US" sz="2800" b="1" baseline="30000" dirty="0"/>
              <a:t>^</a:t>
            </a:r>
            <a:r>
              <a:rPr lang="en-US" sz="2800" b="1" dirty="0"/>
              <a:t>3 / (x – 5*y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1737564" y="34391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[x2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4x*y*+]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FF00"/>
                </a:solidFill>
              </a:rPr>
              <a:t>-</a:t>
            </a:r>
            <a:r>
              <a:rPr lang="en-US" sz="2800" b="1" dirty="0"/>
              <a:t>1)</a:t>
            </a:r>
            <a:r>
              <a:rPr lang="en-US" sz="2800" b="1" baseline="30000" dirty="0"/>
              <a:t>^</a:t>
            </a:r>
            <a:r>
              <a:rPr lang="en-US" sz="2800" b="1" dirty="0"/>
              <a:t>3 / (x – 5*y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37564" y="38963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>
                <a:solidFill>
                  <a:srgbClr val="FF0000"/>
                </a:solidFill>
              </a:rPr>
              <a:t>[x2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4x*y*+1-]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^</a:t>
            </a:r>
            <a:r>
              <a:rPr lang="en-US" sz="2800" b="1" dirty="0"/>
              <a:t>3 / (x – 5*y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41009" y="43535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>
                <a:solidFill>
                  <a:srgbClr val="FF0000"/>
                </a:solidFill>
              </a:rPr>
              <a:t>[x2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4x*y*+1-3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] </a:t>
            </a:r>
            <a:r>
              <a:rPr lang="en-US" sz="2800" b="1" dirty="0"/>
              <a:t>/ (x – 5</a:t>
            </a:r>
            <a:r>
              <a:rPr lang="en-US" sz="2800" b="1" dirty="0">
                <a:solidFill>
                  <a:srgbClr val="FFFF00"/>
                </a:solidFill>
              </a:rPr>
              <a:t>*</a:t>
            </a:r>
            <a:r>
              <a:rPr lang="en-US" sz="2800" b="1" dirty="0"/>
              <a:t>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1744454" y="48107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[x2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4x*y*+1-3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] </a:t>
            </a:r>
            <a:r>
              <a:rPr lang="en-US" sz="2800" b="1" dirty="0"/>
              <a:t>/ (x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[5y*] </a:t>
            </a:r>
            <a:r>
              <a:rPr lang="en-US" sz="2800" b="1" dirty="0"/>
              <a:t>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1744454" y="52679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[x2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4x*y*+1-3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] </a:t>
            </a:r>
            <a:r>
              <a:rPr lang="en-US" sz="2800" b="1" dirty="0"/>
              <a:t>/ </a:t>
            </a:r>
            <a:r>
              <a:rPr lang="en-US" sz="2800" b="1" dirty="0" smtClean="0">
                <a:solidFill>
                  <a:srgbClr val="FF0000"/>
                </a:solidFill>
              </a:rPr>
              <a:t>([x5y*-] </a:t>
            </a:r>
            <a:r>
              <a:rPr lang="en-US" sz="2800" b="1" dirty="0">
                <a:solidFill>
                  <a:srgbClr val="FFFF00"/>
                </a:solidFill>
              </a:rPr>
              <a:t>+</a:t>
            </a:r>
            <a:r>
              <a:rPr lang="en-US" sz="2800" b="1" dirty="0"/>
              <a:t>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1747348" y="57251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[x2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4x*y*+1-3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] </a:t>
            </a:r>
            <a:r>
              <a:rPr lang="en-US" sz="2800" b="1" dirty="0">
                <a:solidFill>
                  <a:srgbClr val="FFFF00"/>
                </a:solidFill>
              </a:rPr>
              <a:t>/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[x5y*-2+]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212" y="61823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/>
              <a:t>P = </a:t>
            </a:r>
            <a:r>
              <a:rPr lang="en-US" sz="2800" b="1" dirty="0" smtClean="0">
                <a:solidFill>
                  <a:srgbClr val="FF0000"/>
                </a:solidFill>
              </a:rPr>
              <a:t>x2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4x*y*+1-3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x5y*-2+/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973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b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212" y="1143000"/>
            <a:ext cx="8229600" cy="52482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E = </a:t>
            </a:r>
            <a:r>
              <a:rPr lang="en-US" b="1" u="sng" dirty="0"/>
              <a:t>3A + BD</a:t>
            </a:r>
            <a:r>
              <a:rPr lang="en-US" b="1" u="sng" baseline="30000" dirty="0"/>
              <a:t>2 </a:t>
            </a:r>
            <a:r>
              <a:rPr lang="en-US" b="1" u="sng" dirty="0" smtClean="0"/>
              <a:t>– F</a:t>
            </a:r>
            <a:r>
              <a:rPr lang="en-US" b="1" dirty="0" smtClean="0"/>
              <a:t> </a:t>
            </a:r>
            <a:endParaRPr lang="en-US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              G</a:t>
            </a:r>
            <a:r>
              <a:rPr lang="en-US" b="1" baseline="30000" dirty="0" smtClean="0"/>
              <a:t>H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22064" y="2110628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752600"/>
                <a:gridCol w="31242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74464" y="2906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(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4464" y="3211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3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74464" y="3516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4464" y="38356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    </a:t>
            </a:r>
            <a:r>
              <a:rPr lang="en-US" sz="2000" b="1" dirty="0" smtClean="0"/>
              <a:t>  A  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8064" y="252112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4464" y="41256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5.    </a:t>
            </a:r>
            <a:r>
              <a:rPr lang="en-US" sz="2000" b="1" dirty="0" smtClean="0"/>
              <a:t>  +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4464" y="44599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6.    </a:t>
            </a:r>
            <a:r>
              <a:rPr lang="en-US" sz="2000" b="1" dirty="0" smtClean="0"/>
              <a:t>  B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74464" y="4735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74464" y="5040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8.    </a:t>
            </a:r>
            <a:r>
              <a:rPr lang="en-US" sz="2000" b="1" dirty="0" smtClean="0"/>
              <a:t>  D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4464" y="53596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9.    </a:t>
            </a:r>
            <a:r>
              <a:rPr lang="en-US" sz="2000" b="1" dirty="0" smtClean="0"/>
              <a:t>  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4464" y="56496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10.  </a:t>
            </a:r>
            <a:r>
              <a:rPr lang="en-US" sz="2000" b="1" dirty="0" smtClean="0"/>
              <a:t>  2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08064" y="2906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08064" y="3221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3211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08064" y="35160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((*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41346" y="3511724"/>
            <a:ext cx="6198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41347" y="3831272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8064" y="3816524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((*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08064" y="41256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41347" y="415082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08064" y="44452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41347" y="445562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08064" y="47500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08064" y="50400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41346" y="5050472"/>
            <a:ext cx="12294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41347" y="5355272"/>
            <a:ext cx="1371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08064" y="53448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41347" y="5660072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3A*BD2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22064" y="291877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22064" y="32834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22064" y="35734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22064" y="38807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22064" y="41978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22064" y="450017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22064" y="48074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24524" y="51122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36812" y="54022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2064" y="571199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570412" y="1362075"/>
            <a:ext cx="510048" cy="2190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6212" y="1200948"/>
            <a:ext cx="51816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E = (3*A + B*D^2 – F) / G^H - K</a:t>
            </a:r>
          </a:p>
          <a:p>
            <a:pPr>
              <a:lnSpc>
                <a:spcPct val="95000"/>
              </a:lnSpc>
            </a:pPr>
            <a:r>
              <a:rPr lang="en-US" b="1" dirty="0" smtClean="0"/>
              <a:t>Q : </a:t>
            </a:r>
            <a:r>
              <a:rPr lang="en-US" b="1" dirty="0"/>
              <a:t>(3*A + B*D^2 – F) / G^H - </a:t>
            </a:r>
            <a:r>
              <a:rPr lang="en-US" b="1" dirty="0" smtClean="0"/>
              <a:t>K)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41347" y="4747674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   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08064" y="5639662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426547" y="602213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431030" y="633645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75764" y="59813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- 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38165" y="5991725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*+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709364" y="597131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((-   </a:t>
            </a:r>
            <a:endParaRPr lang="en-US" sz="20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884612" y="1544905"/>
            <a:ext cx="2069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080242" y="13114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K</a:t>
            </a:r>
            <a:endParaRPr lang="en-US" b="1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04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" grpId="0" animBg="1"/>
      <p:bldP spid="56" grpId="0"/>
      <p:bldP spid="57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82453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b(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6737"/>
              </p:ext>
            </p:extLst>
          </p:nvPr>
        </p:nvGraphicFramePr>
        <p:xfrm>
          <a:off x="2284411" y="1154786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676400"/>
                <a:gridCol w="32004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6811" y="1629095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12.    F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6811" y="193389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13.    )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6811" y="223869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/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36811" y="255824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    G  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6811" y="2848295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16.  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6811" y="318259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17.    </a:t>
            </a:r>
            <a:r>
              <a:rPr lang="en-US" sz="2000" b="1" dirty="0"/>
              <a:t>H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36811" y="347134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18.    -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6811" y="377614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19.    K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36811" y="40956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20.    )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0411" y="1575307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((-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70411" y="1944281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99212" y="1933895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*+F-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0411" y="2238695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99212" y="2234333"/>
            <a:ext cx="22955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3A*BD2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F-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99211" y="2553881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3A*BD2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F-G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570411" y="2539133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0411" y="284829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99212" y="2873429"/>
            <a:ext cx="2209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3A*BD2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F-G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0411" y="3167843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99212" y="3178229"/>
            <a:ext cx="2200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3A*BD2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F-GH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0411" y="348609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570411" y="3776142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99212" y="3786528"/>
            <a:ext cx="298408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3A*BD2</a:t>
            </a:r>
            <a:r>
              <a:rPr lang="en-US" sz="2000" b="1" baseline="30000" dirty="0"/>
              <a:t>^</a:t>
            </a:r>
            <a:r>
              <a:rPr lang="en-US" sz="2000" b="1" dirty="0"/>
              <a:t>*+F-GH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/K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99212" y="4091328"/>
            <a:ext cx="3352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3A*BD2</a:t>
            </a:r>
            <a:r>
              <a:rPr lang="en-US" sz="2000" b="1" baseline="30000" dirty="0"/>
              <a:t>^</a:t>
            </a:r>
            <a:r>
              <a:rPr lang="en-US" sz="2000" b="1" dirty="0"/>
              <a:t>*+F-GH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/K-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84411" y="196293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4411" y="23275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4411" y="261764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4411" y="292490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4411" y="32419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4411" y="354433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4411" y="38515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86871" y="41563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99159" y="444644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99211" y="3483730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3A*BD2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F-GH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/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399212" y="1589574"/>
            <a:ext cx="1828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*+F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435222" y="4593436"/>
            <a:ext cx="4867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Jadi</a:t>
            </a:r>
            <a:r>
              <a:rPr lang="en-US" sz="2000" b="1" dirty="0" smtClean="0"/>
              <a:t> P : </a:t>
            </a:r>
            <a:r>
              <a:rPr lang="en-US" sz="2000" b="1" dirty="0">
                <a:solidFill>
                  <a:srgbClr val="FF0000"/>
                </a:solidFill>
              </a:rPr>
              <a:t>3A*BD2</a:t>
            </a:r>
            <a:r>
              <a:rPr lang="en-US" sz="2000" b="1" baseline="30000" dirty="0">
                <a:solidFill>
                  <a:srgbClr val="FF0000"/>
                </a:solidFill>
              </a:rPr>
              <a:t>^</a:t>
            </a:r>
            <a:r>
              <a:rPr lang="en-US" sz="2000" b="1" dirty="0">
                <a:solidFill>
                  <a:srgbClr val="FF0000"/>
                </a:solidFill>
              </a:rPr>
              <a:t>*+F-GH</a:t>
            </a:r>
            <a:r>
              <a:rPr lang="en-US" sz="2000" b="1" baseline="30000" dirty="0">
                <a:solidFill>
                  <a:srgbClr val="FF0000"/>
                </a:solidFill>
              </a:rPr>
              <a:t>^</a:t>
            </a:r>
            <a:r>
              <a:rPr lang="en-US" sz="2000" b="1" dirty="0">
                <a:solidFill>
                  <a:srgbClr val="FF0000"/>
                </a:solidFill>
              </a:rPr>
              <a:t>/</a:t>
            </a:r>
            <a:r>
              <a:rPr lang="en-US" sz="2000" b="1" dirty="0" smtClean="0">
                <a:solidFill>
                  <a:srgbClr val="FF0000"/>
                </a:solidFill>
              </a:rPr>
              <a:t>K-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5968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56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84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 smtClean="0"/>
              <a:t>Jawaban</a:t>
            </a:r>
            <a:r>
              <a:rPr lang="en-US" sz="3600" b="1" dirty="0" smtClean="0"/>
              <a:t> b 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7638" y="1265317"/>
            <a:ext cx="7738573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/>
              <a:t>E </a:t>
            </a:r>
            <a:r>
              <a:rPr lang="en-US" sz="2800" b="1" dirty="0" smtClean="0"/>
              <a:t> = </a:t>
            </a:r>
            <a:r>
              <a:rPr lang="en-US" sz="2800" b="1" dirty="0"/>
              <a:t>(3*A + B*D</a:t>
            </a:r>
            <a:r>
              <a:rPr lang="en-US" sz="2800" b="1" baseline="30000" dirty="0"/>
              <a:t>^</a:t>
            </a:r>
            <a:r>
              <a:rPr lang="en-US" sz="2800" b="1" dirty="0"/>
              <a:t>2 – F) / </a:t>
            </a:r>
            <a:r>
              <a:rPr lang="en-US" sz="2800" b="1" dirty="0" smtClean="0"/>
              <a:t>G</a:t>
            </a:r>
            <a:r>
              <a:rPr lang="en-US" sz="2800" b="1" baseline="30000" dirty="0"/>
              <a:t>^</a:t>
            </a:r>
            <a:r>
              <a:rPr lang="en-US" sz="2800" b="1" dirty="0" smtClean="0"/>
              <a:t>H </a:t>
            </a:r>
            <a:r>
              <a:rPr lang="en-US" sz="2800" b="1" dirty="0"/>
              <a:t>- </a:t>
            </a:r>
            <a:r>
              <a:rPr lang="en-US" sz="2800" b="1" dirty="0" smtClean="0"/>
              <a:t>K</a:t>
            </a:r>
            <a:endParaRPr lang="en-US" sz="2800" b="1" dirty="0"/>
          </a:p>
          <a:p>
            <a:pPr>
              <a:lnSpc>
                <a:spcPct val="95000"/>
              </a:lnSpc>
            </a:pPr>
            <a:r>
              <a:rPr lang="en-US" sz="2800" b="1" dirty="0" smtClean="0"/>
              <a:t>Q </a:t>
            </a:r>
            <a:r>
              <a:rPr lang="en-US" sz="2800" b="1" dirty="0"/>
              <a:t>= (3*A + B*D</a:t>
            </a:r>
            <a:r>
              <a:rPr lang="en-US" sz="2800" b="1" baseline="30000" dirty="0">
                <a:solidFill>
                  <a:srgbClr val="FFFF00"/>
                </a:solidFill>
              </a:rPr>
              <a:t>^</a:t>
            </a:r>
            <a:r>
              <a:rPr lang="en-US" sz="2800" b="1" dirty="0"/>
              <a:t>2 – F) / </a:t>
            </a:r>
            <a:r>
              <a:rPr lang="en-US" sz="2800" b="1" dirty="0" smtClean="0"/>
              <a:t>G</a:t>
            </a:r>
            <a:r>
              <a:rPr lang="en-US" sz="2800" b="1" baseline="30000" dirty="0"/>
              <a:t>^</a:t>
            </a:r>
            <a:r>
              <a:rPr lang="en-US" sz="2800" b="1" dirty="0" smtClean="0"/>
              <a:t>H </a:t>
            </a:r>
            <a:r>
              <a:rPr lang="en-US" sz="2800" b="1" dirty="0"/>
              <a:t>- 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1753" y="762000"/>
            <a:ext cx="48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cara</a:t>
            </a:r>
            <a:r>
              <a:rPr lang="en-US" b="1" dirty="0" smtClean="0">
                <a:solidFill>
                  <a:srgbClr val="FF0000"/>
                </a:solidFill>
              </a:rPr>
              <a:t> Manual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/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7564" y="20675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(3</a:t>
            </a:r>
            <a:r>
              <a:rPr lang="en-US" sz="2800" b="1" dirty="0" smtClean="0">
                <a:solidFill>
                  <a:srgbClr val="FFFF00"/>
                </a:solidFill>
              </a:rPr>
              <a:t>*</a:t>
            </a:r>
            <a:r>
              <a:rPr lang="en-US" sz="2800" b="1" dirty="0" smtClean="0"/>
              <a:t>A + B*</a:t>
            </a:r>
            <a:r>
              <a:rPr lang="en-US" sz="2800" b="1" dirty="0" smtClean="0">
                <a:solidFill>
                  <a:srgbClr val="FF0000"/>
                </a:solidFill>
              </a:rPr>
              <a:t>[D2</a:t>
            </a:r>
            <a:r>
              <a:rPr lang="en-US" sz="2800" b="1" baseline="30000" dirty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] </a:t>
            </a:r>
            <a:r>
              <a:rPr lang="en-US" sz="2800" b="1" dirty="0" smtClean="0"/>
              <a:t>– F) / G</a:t>
            </a:r>
            <a:r>
              <a:rPr lang="en-US" sz="2800" b="1" baseline="30000" dirty="0"/>
              <a:t>^</a:t>
            </a:r>
            <a:r>
              <a:rPr lang="en-US" sz="2800" b="1" dirty="0" smtClean="0"/>
              <a:t>H - K </a:t>
            </a:r>
            <a:endParaRPr lang="en-US" sz="2800" b="1" baseline="30000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28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728049" y="25247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[3A*]</a:t>
            </a:r>
            <a:r>
              <a:rPr lang="en-US" sz="2800" b="1" dirty="0" smtClean="0"/>
              <a:t> </a:t>
            </a:r>
            <a:r>
              <a:rPr lang="en-US" sz="2800" b="1" dirty="0"/>
              <a:t>+ B</a:t>
            </a:r>
            <a:r>
              <a:rPr lang="en-US" sz="2800" b="1" dirty="0">
                <a:solidFill>
                  <a:srgbClr val="FFFF00"/>
                </a:solidFill>
              </a:rPr>
              <a:t>*</a:t>
            </a:r>
            <a:r>
              <a:rPr lang="en-US" sz="2800" b="1" dirty="0"/>
              <a:t>[D2</a:t>
            </a:r>
            <a:r>
              <a:rPr lang="en-US" sz="2800" b="1" baseline="30000" dirty="0"/>
              <a:t>^</a:t>
            </a:r>
            <a:r>
              <a:rPr lang="en-US" sz="2800" b="1" dirty="0"/>
              <a:t>] – F) / G</a:t>
            </a:r>
            <a:r>
              <a:rPr lang="en-US" sz="2800" b="1" baseline="30000" dirty="0"/>
              <a:t>^</a:t>
            </a:r>
            <a:r>
              <a:rPr lang="en-US" sz="2800" b="1" dirty="0"/>
              <a:t>H - K</a:t>
            </a:r>
            <a:endParaRPr lang="en-US" sz="28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28049" y="29819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([3A*] </a:t>
            </a:r>
            <a:r>
              <a:rPr lang="en-US" sz="2800" b="1" dirty="0">
                <a:solidFill>
                  <a:srgbClr val="FFFF00"/>
                </a:solidFill>
              </a:rPr>
              <a:t>+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[BD2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*]</a:t>
            </a:r>
            <a:r>
              <a:rPr lang="en-US" sz="2800" b="1" dirty="0" smtClean="0"/>
              <a:t> </a:t>
            </a:r>
            <a:r>
              <a:rPr lang="en-US" sz="2800" b="1" dirty="0"/>
              <a:t>– F) / G</a:t>
            </a:r>
            <a:r>
              <a:rPr lang="en-US" sz="2800" b="1" baseline="30000" dirty="0"/>
              <a:t>^</a:t>
            </a:r>
            <a:r>
              <a:rPr lang="en-US" sz="2800" b="1" dirty="0"/>
              <a:t>H - </a:t>
            </a:r>
            <a:r>
              <a:rPr lang="en-US" sz="2800" b="1" dirty="0" smtClean="0"/>
              <a:t>K</a:t>
            </a:r>
            <a:endParaRPr lang="en-US" sz="2800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1737564" y="34391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(</a:t>
            </a:r>
            <a:r>
              <a:rPr lang="en-US" sz="2800" b="1" dirty="0">
                <a:solidFill>
                  <a:srgbClr val="FF0000"/>
                </a:solidFill>
              </a:rPr>
              <a:t>[</a:t>
            </a:r>
            <a:r>
              <a:rPr lang="en-US" sz="2800" b="1" dirty="0" smtClean="0">
                <a:solidFill>
                  <a:srgbClr val="FF0000"/>
                </a:solidFill>
              </a:rPr>
              <a:t>3A*BD2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*+]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  <a:r>
              <a:rPr lang="en-US" sz="2800" b="1" dirty="0"/>
              <a:t> F) / G</a:t>
            </a:r>
            <a:r>
              <a:rPr lang="en-US" sz="2800" b="1" baseline="30000" dirty="0"/>
              <a:t>^</a:t>
            </a:r>
            <a:r>
              <a:rPr lang="en-US" sz="2800" b="1" dirty="0"/>
              <a:t>H - </a:t>
            </a:r>
            <a:r>
              <a:rPr lang="en-US" sz="2800" b="1" dirty="0" smtClean="0"/>
              <a:t>K</a:t>
            </a:r>
            <a:endParaRPr lang="en-US" sz="2800" b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37564" y="38963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>
                <a:solidFill>
                  <a:srgbClr val="FF0000"/>
                </a:solidFill>
              </a:rPr>
              <a:t>[</a:t>
            </a:r>
            <a:r>
              <a:rPr lang="en-US" sz="2800" b="1" dirty="0">
                <a:solidFill>
                  <a:srgbClr val="FF0000"/>
                </a:solidFill>
              </a:rPr>
              <a:t>3A*BD2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*+F-]</a:t>
            </a:r>
            <a:r>
              <a:rPr lang="en-US" sz="2800" b="1" dirty="0" smtClean="0"/>
              <a:t> </a:t>
            </a:r>
            <a:r>
              <a:rPr lang="en-US" sz="2800" b="1" dirty="0"/>
              <a:t>/ G</a:t>
            </a:r>
            <a:r>
              <a:rPr lang="en-US" sz="2800" b="1" baseline="30000" dirty="0">
                <a:solidFill>
                  <a:srgbClr val="FFFF00"/>
                </a:solidFill>
              </a:rPr>
              <a:t>^</a:t>
            </a:r>
            <a:r>
              <a:rPr lang="en-US" sz="2800" b="1" dirty="0"/>
              <a:t>H - K</a:t>
            </a:r>
            <a:endParaRPr lang="en-US" sz="2800" b="1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41009" y="43535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[3A*BD2</a:t>
            </a:r>
            <a:r>
              <a:rPr lang="en-US" sz="2800" b="1" baseline="30000" dirty="0"/>
              <a:t>^</a:t>
            </a:r>
            <a:r>
              <a:rPr lang="en-US" sz="2800" b="1" dirty="0"/>
              <a:t>*+F-] </a:t>
            </a:r>
            <a:r>
              <a:rPr lang="en-US" sz="2800" b="1" dirty="0">
                <a:solidFill>
                  <a:srgbClr val="FFFF00"/>
                </a:solidFill>
              </a:rPr>
              <a:t>/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[GH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en-US" sz="2800" b="1" dirty="0" smtClean="0"/>
              <a:t> </a:t>
            </a:r>
            <a:r>
              <a:rPr lang="en-US" sz="2800" b="1" dirty="0"/>
              <a:t>- </a:t>
            </a:r>
            <a:r>
              <a:rPr lang="en-US" sz="2800" b="1" dirty="0" smtClean="0"/>
              <a:t>K</a:t>
            </a:r>
            <a:endParaRPr lang="en-US" sz="2800" b="1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1744454" y="48107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[3A*BD2</a:t>
            </a:r>
            <a:r>
              <a:rPr lang="en-US" sz="2800" b="1" baseline="30000" dirty="0">
                <a:solidFill>
                  <a:srgbClr val="FF0000"/>
                </a:solidFill>
              </a:rPr>
              <a:t>^</a:t>
            </a:r>
            <a:r>
              <a:rPr lang="en-US" sz="2800" b="1" dirty="0">
                <a:solidFill>
                  <a:srgbClr val="FF0000"/>
                </a:solidFill>
              </a:rPr>
              <a:t>*+</a:t>
            </a:r>
            <a:r>
              <a:rPr lang="en-US" sz="2800" b="1" dirty="0" smtClean="0">
                <a:solidFill>
                  <a:srgbClr val="FF0000"/>
                </a:solidFill>
              </a:rPr>
              <a:t>F-GH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^/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FF00"/>
                </a:solidFill>
              </a:rPr>
              <a:t>-</a:t>
            </a:r>
            <a:r>
              <a:rPr lang="en-US" sz="2800" b="1" dirty="0"/>
              <a:t> </a:t>
            </a:r>
            <a:r>
              <a:rPr lang="en-US" sz="2800" b="1" dirty="0" smtClean="0"/>
              <a:t>K</a:t>
            </a:r>
            <a:endParaRPr lang="en-US" sz="2800" b="1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1446212" y="525780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/>
              <a:t>P = </a:t>
            </a:r>
            <a:r>
              <a:rPr lang="en-US" sz="2800" b="1" dirty="0">
                <a:solidFill>
                  <a:srgbClr val="FF0000"/>
                </a:solidFill>
              </a:rPr>
              <a:t>3A*BD2</a:t>
            </a:r>
            <a:r>
              <a:rPr lang="en-US" sz="2800" b="1" baseline="30000" dirty="0">
                <a:solidFill>
                  <a:srgbClr val="FF0000"/>
                </a:solidFill>
              </a:rPr>
              <a:t>^</a:t>
            </a:r>
            <a:r>
              <a:rPr lang="en-US" sz="2800" b="1" dirty="0">
                <a:solidFill>
                  <a:srgbClr val="FF0000"/>
                </a:solidFill>
              </a:rPr>
              <a:t>*+F-GH</a:t>
            </a:r>
            <a:r>
              <a:rPr lang="en-US" sz="2800" b="1" baseline="30000" dirty="0">
                <a:solidFill>
                  <a:srgbClr val="FF0000"/>
                </a:solidFill>
              </a:rPr>
              <a:t>^/</a:t>
            </a:r>
            <a:r>
              <a:rPr lang="en-US" sz="2800" b="1" dirty="0">
                <a:solidFill>
                  <a:srgbClr val="FF0000"/>
                </a:solidFill>
              </a:rPr>
              <a:t>K-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891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43000"/>
            <a:ext cx="8229600" cy="5248275"/>
          </a:xfrm>
        </p:spPr>
        <p:txBody>
          <a:bodyPr/>
          <a:lstStyle/>
          <a:p>
            <a:pPr marL="403225" indent="-4000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P : a,b,+,</a:t>
            </a:r>
            <a:r>
              <a:rPr lang="en-US" dirty="0" err="1"/>
              <a:t>d,k</a:t>
            </a:r>
            <a:r>
              <a:rPr lang="en-US" dirty="0"/>
              <a:t>,-,*,</a:t>
            </a:r>
            <a:r>
              <a:rPr lang="en-US" dirty="0" err="1"/>
              <a:t>k,x</a:t>
            </a:r>
            <a:r>
              <a:rPr lang="en-US" dirty="0"/>
              <a:t>,-,y</a:t>
            </a:r>
            <a:r>
              <a:rPr lang="en-US" dirty="0" smtClean="0"/>
              <a:t>,^,+</a:t>
            </a:r>
          </a:p>
          <a:p>
            <a:pPr marL="3492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(a = 3, b = 5, d = 6, k = 4, x = 1, y = 2)</a:t>
            </a:r>
          </a:p>
          <a:p>
            <a:pPr marL="3175" indent="0" algn="just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31060"/>
              </p:ext>
            </p:extLst>
          </p:nvPr>
        </p:nvGraphicFramePr>
        <p:xfrm>
          <a:off x="1522412" y="20574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27212" y="2525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  3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12" y="2830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  5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7212" y="3135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  </a:t>
            </a:r>
            <a:r>
              <a:rPr lang="en-US" sz="2000" b="1" dirty="0" smtClean="0"/>
              <a:t>    +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27212" y="40789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4.        6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7212" y="4354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5.        4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27212" y="4659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        -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8012" y="2525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18012" y="2840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3,5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2830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18012" y="31350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8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2012" y="314417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Var1=5,Var2=3,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+ 5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8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8012" y="40642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8,6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8012" y="43690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8,6,4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18012" y="46590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8,2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522412" y="289057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39786" y="1200948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 smtClean="0"/>
              <a:t>3,5,+,6,4,-,*,4,1,-,2,^,+,)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827212" y="560294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7.        *   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419312" y="559031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  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42012" y="1285640"/>
            <a:ext cx="381000" cy="2286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34641" y="4690372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Var1=4,Var2=6,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6 - 4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2 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942011" y="5591325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Var1=2,Var2=8,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*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8 </a:t>
            </a:r>
            <a:r>
              <a:rPr lang="en-US" sz="2000" b="1" dirty="0"/>
              <a:t>*</a:t>
            </a:r>
            <a:r>
              <a:rPr lang="en-US" sz="2000" b="1" dirty="0" smtClean="0"/>
              <a:t> </a:t>
            </a:r>
            <a:r>
              <a:rPr lang="en-US" sz="2000" b="1" dirty="0"/>
              <a:t>2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16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22412" y="3200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522412" y="4114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22412" y="44196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522412" y="4724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22412" y="5638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22412" y="656664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368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  <p:bldP spid="20" grpId="0"/>
      <p:bldP spid="25" grpId="0"/>
      <p:bldP spid="26" grpId="0"/>
      <p:bldP spid="28" grpId="0"/>
      <p:bldP spid="29" grpId="0"/>
      <p:bldP spid="34" grpId="0"/>
      <p:bldP spid="36" grpId="0"/>
      <p:bldP spid="38" grpId="0"/>
      <p:bldP spid="60" grpId="0"/>
      <p:bldP spid="62" grpId="0"/>
      <p:bldP spid="7" grpId="0" animBg="1"/>
      <p:bldP spid="55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144"/>
              </p:ext>
            </p:extLst>
          </p:nvPr>
        </p:nvGraphicFramePr>
        <p:xfrm>
          <a:off x="1370012" y="12954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74812" y="1763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8.        4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4812" y="2068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9.        1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2412" y="2373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10.        -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2412" y="33169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11.        2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2412" y="3592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12.        ^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65611" y="1763486"/>
            <a:ext cx="10581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16,4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65612" y="2078672"/>
            <a:ext cx="13620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16,4,1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99212" y="2068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65612" y="23730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16,3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89612" y="238217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Var1=1,Var2=4,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4 </a:t>
            </a:r>
            <a:r>
              <a:rPr lang="en-US" sz="2000" b="1" dirty="0"/>
              <a:t>-</a:t>
            </a:r>
            <a:r>
              <a:rPr lang="en-US" sz="2000" b="1" dirty="0" smtClean="0"/>
              <a:t> 1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265612" y="33022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16,3,2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265612" y="36070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16,9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370012" y="212857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522412" y="456669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    +   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266912" y="455407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25   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782241" y="3612777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9 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789611" y="455508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Var1=9,Var2=16,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16 + 9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25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370012" y="2438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370012" y="3352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370012" y="36576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370012" y="460785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370012" y="5530403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2412" y="5467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14.        )   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370012" y="5867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93812" y="5943600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Value = </a:t>
            </a:r>
            <a:r>
              <a:rPr lang="en-US" b="1" dirty="0" smtClean="0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05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  <p:bldP spid="25" grpId="0"/>
      <p:bldP spid="26" grpId="0"/>
      <p:bldP spid="28" grpId="0"/>
      <p:bldP spid="29" grpId="0"/>
      <p:bldP spid="34" grpId="0"/>
      <p:bldP spid="36" grpId="0"/>
      <p:bldP spid="60" grpId="0"/>
      <p:bldP spid="62" grpId="0"/>
      <p:bldP spid="55" grpId="0"/>
      <p:bldP spid="63" grpId="0"/>
      <p:bldP spid="35" grpId="0"/>
      <p:bldP spid="39" grpId="0"/>
    </p:bld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300</TotalTime>
  <Words>1566</Words>
  <Application>Microsoft Office PowerPoint</Application>
  <PresentationFormat>Custom</PresentationFormat>
  <Paragraphs>355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Class open house presentation</vt:lpstr>
      <vt:lpstr>JAWABAN NOTASI POLISH (IMPLEMENTASI STACK)</vt:lpstr>
      <vt:lpstr>Jawaban No. a</vt:lpstr>
      <vt:lpstr>Jawaban No. a(lanjutan)</vt:lpstr>
      <vt:lpstr>Jawaban a (lanjutan)</vt:lpstr>
      <vt:lpstr>Jawaban No. b</vt:lpstr>
      <vt:lpstr>Jawaban No. b(lanjutan)</vt:lpstr>
      <vt:lpstr>Jawaban b (lanjutan)</vt:lpstr>
      <vt:lpstr>Jawaban No. c1</vt:lpstr>
      <vt:lpstr>Jawaban No. c1(lanjutan)</vt:lpstr>
      <vt:lpstr>Jawaban No. c1(lanjutan)</vt:lpstr>
      <vt:lpstr>Jawaban No. c2</vt:lpstr>
      <vt:lpstr>Jawaban No. c2(lanjutan)</vt:lpstr>
      <vt:lpstr>Jawaban No. c2(lanjutan)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JAWABAN NOTASI POLISH (IMPLEMENTASI STACK)</dc:title>
  <dc:creator>Tati Harihayati</dc:creator>
  <cp:lastModifiedBy>Tati Harihayati</cp:lastModifiedBy>
  <cp:revision>37</cp:revision>
  <dcterms:created xsi:type="dcterms:W3CDTF">2020-06-23T01:14:45Z</dcterms:created>
  <dcterms:modified xsi:type="dcterms:W3CDTF">2020-06-24T03:28:22Z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