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68" r:id="rId4"/>
    <p:sldId id="271" r:id="rId5"/>
    <p:sldId id="269" r:id="rId6"/>
    <p:sldId id="270" r:id="rId7"/>
    <p:sldId id="273" r:id="rId8"/>
    <p:sldId id="274" r:id="rId9"/>
    <p:sldId id="275" r:id="rId10"/>
    <p:sldId id="282" r:id="rId11"/>
    <p:sldId id="279" r:id="rId12"/>
    <p:sldId id="276" r:id="rId13"/>
    <p:sldId id="277" r:id="rId14"/>
    <p:sldId id="278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582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6/29/2020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JAWABAN NOTASI POLISH </a:t>
            </a:r>
            <a:r>
              <a:rPr lang="en-US" sz="4000" dirty="0" smtClean="0"/>
              <a:t>(IMPLEMENTASI STACK)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TEKNIK INFORMATIKA 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17" y="298751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76142"/>
              </p:ext>
            </p:extLst>
          </p:nvPr>
        </p:nvGraphicFramePr>
        <p:xfrm>
          <a:off x="1065212" y="1461802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17612" y="289049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15.        )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4412" y="2234688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065212" y="3366802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17612" y="19895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    -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065212" y="292304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89012" y="3519202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= </a:t>
            </a:r>
            <a:r>
              <a:rPr lang="en-US" b="1" dirty="0" smtClean="0">
                <a:solidFill>
                  <a:srgbClr val="FF0000"/>
                </a:solidFill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7924" y="196264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21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77440" y="1970139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Var1=6,Var2=27,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27 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6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21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64382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c1(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6, 2, 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smtClean="0"/>
              <a:t>, 7, 4, -, </a:t>
            </a:r>
            <a:r>
              <a:rPr lang="en-US" b="1" baseline="30000" dirty="0" smtClean="0"/>
              <a:t>^ </a:t>
            </a:r>
            <a:r>
              <a:rPr lang="en-US" b="1" dirty="0" smtClean="0"/>
              <a:t>, 4, 2, -, 3, *, -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[6 /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en-US" b="1" dirty="0"/>
              <a:t>, 7, 4, -, </a:t>
            </a:r>
            <a:r>
              <a:rPr lang="en-US" b="1" baseline="30000" dirty="0"/>
              <a:t>^ </a:t>
            </a:r>
            <a:r>
              <a:rPr lang="en-US" b="1" dirty="0"/>
              <a:t>, 4, 2, -, 3, *, -</a:t>
            </a:r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429470"/>
            <a:ext cx="51547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3, </a:t>
            </a:r>
            <a:r>
              <a:rPr lang="en-US" b="1" dirty="0" smtClean="0">
                <a:solidFill>
                  <a:srgbClr val="FF0000"/>
                </a:solidFill>
              </a:rPr>
              <a:t>[7 - 4]</a:t>
            </a:r>
            <a:r>
              <a:rPr lang="en-US" b="1" dirty="0" smtClean="0"/>
              <a:t>, </a:t>
            </a:r>
            <a:r>
              <a:rPr lang="en-US" b="1" baseline="30000" dirty="0"/>
              <a:t>^ </a:t>
            </a:r>
            <a:r>
              <a:rPr lang="en-US" b="1" dirty="0"/>
              <a:t>, 4, 2, -, 3, *, 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1741" y="2810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3, 3, 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baseline="30000" dirty="0" smtClean="0"/>
              <a:t> </a:t>
            </a:r>
            <a:r>
              <a:rPr lang="en-US" b="1" dirty="0"/>
              <a:t>, 4, 2, -, 3, *, 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7259" y="3191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[3 </a:t>
            </a:r>
            <a:r>
              <a:rPr lang="en-US" b="1" baseline="30000" dirty="0">
                <a:solidFill>
                  <a:srgbClr val="FF0000"/>
                </a:solidFill>
              </a:rPr>
              <a:t>^</a:t>
            </a:r>
            <a:r>
              <a:rPr lang="en-US" b="1" dirty="0" smtClean="0">
                <a:solidFill>
                  <a:srgbClr val="FF0000"/>
                </a:solidFill>
              </a:rPr>
              <a:t> 3]</a:t>
            </a:r>
            <a:r>
              <a:rPr lang="en-US" b="1" dirty="0"/>
              <a:t>, 4, 2, -, 3, *, 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7259" y="35724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27, 4</a:t>
            </a:r>
            <a:r>
              <a:rPr lang="en-US" b="1" dirty="0"/>
              <a:t>, 2, -, 3, *, 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2777" y="3904164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27, </a:t>
            </a:r>
            <a:r>
              <a:rPr lang="en-US" b="1" dirty="0" smtClean="0">
                <a:solidFill>
                  <a:srgbClr val="FF0000"/>
                </a:solidFill>
              </a:rPr>
              <a:t>[4 – 2]</a:t>
            </a:r>
            <a:r>
              <a:rPr lang="en-US" b="1" dirty="0"/>
              <a:t>, 3, *, 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7259" y="4258270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27, 2, 3</a:t>
            </a:r>
            <a:r>
              <a:rPr lang="en-US" b="1" dirty="0"/>
              <a:t>, *, 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1742" y="4639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27, </a:t>
            </a:r>
            <a:r>
              <a:rPr lang="en-US" b="1" dirty="0" smtClean="0">
                <a:solidFill>
                  <a:srgbClr val="FF0000"/>
                </a:solidFill>
              </a:rPr>
              <a:t>[2 *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3]</a:t>
            </a:r>
            <a:r>
              <a:rPr lang="en-US" b="1" dirty="0" smtClean="0"/>
              <a:t>,  -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307259" y="5020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27, 6</a:t>
            </a:r>
            <a:r>
              <a:rPr lang="en-US" b="1" dirty="0"/>
              <a:t>, </a:t>
            </a:r>
            <a:r>
              <a:rPr lang="en-US" b="1" dirty="0" smtClean="0"/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7259" y="54012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[27 - 6]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518" y="5786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21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20706" y="2071402"/>
            <a:ext cx="58420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3, 7</a:t>
            </a:r>
            <a:r>
              <a:rPr lang="en-US" b="1" dirty="0"/>
              <a:t>, 4,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 </a:t>
            </a:r>
            <a:r>
              <a:rPr lang="en-US" b="1" baseline="30000" dirty="0"/>
              <a:t>^ </a:t>
            </a:r>
            <a:r>
              <a:rPr lang="en-US" b="1" dirty="0"/>
              <a:t>, 4, 2, -, 3, *, -</a:t>
            </a:r>
          </a:p>
        </p:txBody>
      </p:sp>
    </p:spTree>
    <p:extLst>
      <p:ext uri="{BB962C8B-B14F-4D97-AF65-F5344CB8AC3E}">
        <p14:creationId xmlns:p14="http://schemas.microsoft.com/office/powerpoint/2010/main" val="37489098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403225" indent="-4000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/>
              <a:t>P : </a:t>
            </a:r>
            <a:r>
              <a:rPr lang="en-US" dirty="0" err="1"/>
              <a:t>a,b,d</a:t>
            </a:r>
            <a:r>
              <a:rPr lang="en-US" dirty="0"/>
              <a:t>,+,</a:t>
            </a:r>
            <a:r>
              <a:rPr lang="en-US" baseline="30000" dirty="0"/>
              <a:t>^</a:t>
            </a:r>
            <a:r>
              <a:rPr lang="en-US" dirty="0"/>
              <a:t>,</a:t>
            </a:r>
            <a:r>
              <a:rPr lang="en-US" dirty="0" err="1"/>
              <a:t>f,k</a:t>
            </a:r>
            <a:r>
              <a:rPr lang="en-US" dirty="0"/>
              <a:t>,-,d,*,-,a,/</a:t>
            </a:r>
          </a:p>
          <a:p>
            <a:pPr marL="4032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3, b = 1, d = 2, f = 7, k = 4)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3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1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212" y="3135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  2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34860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       +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354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   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7212" y="53014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6.        7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3,1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8012" y="3135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3,1,2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347134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3,3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369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18012" y="529814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27,7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39786" y="1200948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3,1,2,+,</a:t>
            </a:r>
            <a:r>
              <a:rPr lang="en-US" baseline="30000" dirty="0"/>
              <a:t> </a:t>
            </a:r>
            <a:r>
              <a:rPr lang="en-US" b="1" baseline="30000" dirty="0"/>
              <a:t>^</a:t>
            </a:r>
            <a:r>
              <a:rPr lang="en-US" b="1" dirty="0" smtClean="0"/>
              <a:t>,7,4,-,2,*,-,3,/,)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20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34641" y="4379259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3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27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22412" y="3505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4196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2412" y="5334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567465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33333" y="3480137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Var1=2,Var2=1,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+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1 + 2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3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27212" y="563313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.        4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8012" y="562983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27,7,4  </a:t>
            </a:r>
            <a:endParaRPr lang="en-US" sz="20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522412" y="600635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595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0" grpId="0"/>
      <p:bldP spid="25" grpId="0"/>
      <p:bldP spid="26" grpId="0"/>
      <p:bldP spid="28" grpId="0"/>
      <p:bldP spid="34" grpId="0"/>
      <p:bldP spid="36" grpId="0"/>
      <p:bldP spid="38" grpId="0"/>
      <p:bldP spid="7" grpId="0" animBg="1"/>
      <p:bldP spid="55" grpId="0"/>
      <p:bldP spid="33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c2(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92693"/>
              </p:ext>
            </p:extLst>
          </p:nvPr>
        </p:nvGraphicFramePr>
        <p:xfrm>
          <a:off x="989012" y="9906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93812" y="1458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  <a:r>
              <a:rPr lang="en-US" sz="2000" b="1" dirty="0" smtClean="0"/>
              <a:t>.        -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3812" y="242495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9.        2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1412" y="27938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*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4611" y="1458686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27,3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18212" y="17634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84611" y="2424953"/>
            <a:ext cx="15239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27,3,2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08612" y="1483660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7 </a:t>
            </a:r>
            <a:r>
              <a:rPr lang="en-US" sz="2000" b="1" dirty="0"/>
              <a:t>-</a:t>
            </a:r>
            <a:r>
              <a:rPr lang="en-US" sz="2000" b="1" dirty="0" smtClean="0"/>
              <a:t> 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84612" y="277905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27,6   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141412" y="371953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-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885912" y="370690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21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01241" y="2765612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408611" y="3707916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Var1=6,Var2=27,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27 - 6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21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989012" y="245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9012" y="282058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89012" y="3733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89012" y="468854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1412" y="467061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12.        3   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89012" y="5029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2812" y="6262402"/>
            <a:ext cx="524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Value =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4612" y="464253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21,1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41412" y="499664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/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84612" y="496856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3094" y="4979894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Var1=3,Var2=21,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/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21 / 3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=  21  </a:t>
            </a:r>
            <a:endParaRPr lang="en-US" sz="20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89012" y="5934635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1412" y="587518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14.        )   </a:t>
            </a:r>
            <a:endParaRPr lang="en-US" sz="20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89012" y="6261847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023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5" grpId="0"/>
      <p:bldP spid="28" grpId="0"/>
      <p:bldP spid="29" grpId="0"/>
      <p:bldP spid="34" grpId="0"/>
      <p:bldP spid="60" grpId="0"/>
      <p:bldP spid="62" grpId="0"/>
      <p:bldP spid="55" grpId="0"/>
      <p:bldP spid="63" grpId="0"/>
      <p:bldP spid="35" grpId="0"/>
      <p:bldP spid="39" grpId="0"/>
      <p:bldP spid="30" grpId="0"/>
      <p:bldP spid="31" grpId="0"/>
      <p:bldP spid="32" grpId="0"/>
      <p:bldP spid="33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/>
              <a:t>Jawaban</a:t>
            </a:r>
            <a:r>
              <a:rPr lang="en-US" sz="3600" b="1" dirty="0"/>
              <a:t> No. </a:t>
            </a:r>
            <a:r>
              <a:rPr lang="en-US" sz="3600" b="1" dirty="0" smtClean="0"/>
              <a:t>c2(</a:t>
            </a:r>
            <a:r>
              <a:rPr lang="en-US" sz="3600" b="1" dirty="0" err="1" smtClean="0"/>
              <a:t>lanjutan</a:t>
            </a:r>
            <a:r>
              <a:rPr lang="en-US" sz="3600" b="1" dirty="0"/>
              <a:t>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5212" y="97165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b="1" dirty="0"/>
          </a:p>
          <a:p>
            <a:pPr>
              <a:lnSpc>
                <a:spcPct val="95000"/>
              </a:lnSpc>
            </a:pPr>
            <a:r>
              <a:rPr lang="en-US" b="1" dirty="0"/>
              <a:t>P : 3</a:t>
            </a:r>
            <a:r>
              <a:rPr lang="en-US" b="1" dirty="0" smtClean="0"/>
              <a:t>, 1, 2,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/>
              <a:t>,</a:t>
            </a:r>
            <a:r>
              <a:rPr lang="en-US" baseline="30000" dirty="0" smtClean="0"/>
              <a:t> </a:t>
            </a:r>
            <a:r>
              <a:rPr lang="en-US" b="1" baseline="30000" dirty="0" smtClean="0"/>
              <a:t>^</a:t>
            </a:r>
            <a:r>
              <a:rPr lang="en-US" b="1" dirty="0" smtClean="0"/>
              <a:t>, 7, 4, -, 2, *, -, 3, /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2812" y="1066800"/>
            <a:ext cx="8686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baseline="30000" dirty="0" smtClean="0">
                <a:solidFill>
                  <a:srgbClr val="FF0000"/>
                </a:solidFill>
              </a:rPr>
              <a:t>- 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Menggunakan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Cara Manual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118" y="1671935"/>
            <a:ext cx="561349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3, </a:t>
            </a:r>
            <a:r>
              <a:rPr lang="en-US" b="1" dirty="0" smtClean="0">
                <a:solidFill>
                  <a:srgbClr val="FF0000"/>
                </a:solidFill>
              </a:rPr>
              <a:t>[1 + 2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dirty="0" smtClean="0"/>
              <a:t>,</a:t>
            </a:r>
            <a:r>
              <a:rPr lang="en-US" baseline="30000" dirty="0" smtClean="0"/>
              <a:t> </a:t>
            </a:r>
            <a:r>
              <a:rPr lang="en-US" b="1" baseline="30000" dirty="0"/>
              <a:t>^</a:t>
            </a:r>
            <a:r>
              <a:rPr lang="en-US" b="1" dirty="0"/>
              <a:t>, 7, 4, -, 2, *, -, 3, /</a:t>
            </a:r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20706" y="2052935"/>
            <a:ext cx="47737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3, 3</a:t>
            </a:r>
            <a:r>
              <a:rPr lang="en-US" b="1" dirty="0" smtClean="0"/>
              <a:t>,</a:t>
            </a:r>
            <a:r>
              <a:rPr lang="en-US" baseline="30000" dirty="0" smtClean="0"/>
              <a:t> </a:t>
            </a:r>
            <a:r>
              <a:rPr lang="en-US" b="1" baseline="30000" dirty="0">
                <a:solidFill>
                  <a:srgbClr val="FF0000"/>
                </a:solidFill>
              </a:rPr>
              <a:t>^</a:t>
            </a:r>
            <a:r>
              <a:rPr lang="en-US" b="1" dirty="0"/>
              <a:t>, 7, 4, -, 2, *, -, 3, 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1741" y="2433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[3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</a:rPr>
              <a:t>^</a:t>
            </a:r>
            <a:r>
              <a:rPr lang="en-US" b="1" dirty="0" smtClean="0">
                <a:solidFill>
                  <a:srgbClr val="FF0000"/>
                </a:solidFill>
              </a:rPr>
              <a:t> 3]</a:t>
            </a:r>
            <a:r>
              <a:rPr lang="en-US" b="1" dirty="0" smtClean="0"/>
              <a:t>, 7</a:t>
            </a:r>
            <a:r>
              <a:rPr lang="en-US" b="1" dirty="0"/>
              <a:t>, 4, -, 2, *, -, 3, 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7259" y="281493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: </a:t>
            </a:r>
            <a:r>
              <a:rPr lang="en-US" b="1" dirty="0" smtClean="0"/>
              <a:t>27, 7</a:t>
            </a:r>
            <a:r>
              <a:rPr lang="en-US" b="1" dirty="0"/>
              <a:t>, 4,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/>
              <a:t>, 2, *, -, 3, 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7259" y="3195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27, </a:t>
            </a:r>
            <a:r>
              <a:rPr lang="en-US" b="1" dirty="0" smtClean="0">
                <a:solidFill>
                  <a:srgbClr val="FF0000"/>
                </a:solidFill>
              </a:rPr>
              <a:t>[7 - 4]</a:t>
            </a:r>
            <a:r>
              <a:rPr lang="en-US" b="1" dirty="0" smtClean="0"/>
              <a:t>, 2, *, -, </a:t>
            </a:r>
            <a:r>
              <a:rPr lang="en-US" b="1" dirty="0"/>
              <a:t>3</a:t>
            </a:r>
            <a:r>
              <a:rPr lang="en-US" b="1" dirty="0" smtClean="0"/>
              <a:t>, /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02777" y="352762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27, 3, 2,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, -, </a:t>
            </a:r>
            <a:r>
              <a:rPr lang="en-US" b="1" dirty="0"/>
              <a:t>3, 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7259" y="3881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27, </a:t>
            </a:r>
            <a:r>
              <a:rPr lang="en-US" b="1" dirty="0" smtClean="0">
                <a:solidFill>
                  <a:srgbClr val="FF0000"/>
                </a:solidFill>
              </a:rPr>
              <a:t>[3 * 2]</a:t>
            </a:r>
            <a:r>
              <a:rPr lang="en-US" b="1" dirty="0" smtClean="0"/>
              <a:t>, -, 3, </a:t>
            </a:r>
            <a:r>
              <a:rPr lang="en-US" b="1" dirty="0"/>
              <a:t>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1742" y="4262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27, 6,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/>
              <a:t>, 3, /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307259" y="4643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[27 - 6]</a:t>
            </a:r>
            <a:r>
              <a:rPr lang="en-US" b="1" dirty="0" smtClean="0"/>
              <a:t>, 3, /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07259" y="5024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/>
              <a:t>21, 3, 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7259" y="5405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[21 / 3]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518" y="57867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 :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842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12" y="1143000"/>
            <a:ext cx="8229600" cy="52482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E =</a:t>
            </a:r>
            <a:r>
              <a:rPr lang="en-US" dirty="0" smtClean="0"/>
              <a:t> </a:t>
            </a:r>
            <a:r>
              <a:rPr lang="en-US" b="1" u="sng" dirty="0" smtClean="0"/>
              <a:t>x</a:t>
            </a:r>
            <a:r>
              <a:rPr lang="en-US" b="1" u="sng" baseline="30000" dirty="0" smtClean="0"/>
              <a:t>2 </a:t>
            </a:r>
            <a:r>
              <a:rPr lang="en-US" b="1" u="sng" dirty="0"/>
              <a:t>+ 4xy - </a:t>
            </a:r>
            <a:r>
              <a:rPr lang="en-US" b="1" u="sng" dirty="0" smtClean="0"/>
              <a:t>y</a:t>
            </a:r>
            <a:r>
              <a:rPr lang="en-US" b="1" u="sng" baseline="30000" dirty="0" smtClean="0"/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     x </a:t>
            </a:r>
            <a:r>
              <a:rPr lang="en-US" b="1" dirty="0"/>
              <a:t>– 5y + 2</a:t>
            </a:r>
            <a:endParaRPr lang="en-US" b="1" baseline="30000" dirty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9700"/>
              </p:ext>
            </p:extLst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74464" y="2906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(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4464" y="3211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516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835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    </a:t>
            </a:r>
            <a:r>
              <a:rPr lang="en-US" sz="2000" b="1" dirty="0" smtClean="0"/>
              <a:t>  2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256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+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59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4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35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0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x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5963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496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y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08064" y="2906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3221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3211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516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</a:t>
            </a:r>
            <a:r>
              <a:rPr lang="en-US" sz="2000" b="1" baseline="30000" dirty="0" smtClean="0"/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7" y="3511724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83127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816524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08064" y="41256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508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45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55620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0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00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0472"/>
            <a:ext cx="18390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55272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4488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0072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22064" y="3283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5734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8807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41978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017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074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1223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022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11998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494212" y="1362075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3812" y="1200948"/>
            <a:ext cx="6297878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(x</a:t>
            </a:r>
            <a:r>
              <a:rPr lang="en-US" b="1" baseline="30000" dirty="0" smtClean="0"/>
              <a:t>^</a:t>
            </a:r>
            <a:r>
              <a:rPr lang="en-US" b="1" dirty="0" smtClean="0"/>
              <a:t>2 + 4*x*y -y</a:t>
            </a:r>
            <a:r>
              <a:rPr lang="en-US" b="1" baseline="30000" dirty="0" smtClean="0"/>
              <a:t>^</a:t>
            </a:r>
            <a:r>
              <a:rPr lang="en-US" b="1" dirty="0" smtClean="0"/>
              <a:t>3) / (x – 5*y + 2)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</a:t>
            </a:r>
            <a:r>
              <a:rPr lang="en-US" b="1" dirty="0"/>
              <a:t>(x</a:t>
            </a:r>
            <a:r>
              <a:rPr lang="en-US" b="1" baseline="30000" dirty="0"/>
              <a:t>^</a:t>
            </a:r>
            <a:r>
              <a:rPr lang="en-US" b="1" dirty="0"/>
              <a:t>2 + 4*x*y </a:t>
            </a:r>
            <a:r>
              <a:rPr lang="en-US" b="1" dirty="0" smtClean="0"/>
              <a:t>-y</a:t>
            </a:r>
            <a:r>
              <a:rPr lang="en-US" b="1" baseline="30000" dirty="0" smtClean="0"/>
              <a:t>^</a:t>
            </a:r>
            <a:r>
              <a:rPr lang="en-US" b="1" dirty="0" smtClean="0"/>
              <a:t>3) </a:t>
            </a:r>
            <a:r>
              <a:rPr lang="en-US" b="1" dirty="0"/>
              <a:t>/ (x – 5*y + 2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347" y="4747674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   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08064" y="5639662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((+*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2213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3645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8133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-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5991725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09364" y="597131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26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a(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0672"/>
              </p:ext>
            </p:extLst>
          </p:nvPr>
        </p:nvGraphicFramePr>
        <p:xfrm>
          <a:off x="2284411" y="762000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222862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y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155985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187940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14.    3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2476741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16.    /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281103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17.    (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0997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x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6811" y="340458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-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36811" y="372413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20.    5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236309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1559859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</a:t>
            </a:r>
            <a:r>
              <a:rPr lang="en-US" sz="2000" b="1" baseline="30000" dirty="0" smtClean="0"/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1568944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4x*y*+y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187504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4x*y*+y3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186029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((-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247674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2501875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279628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2806675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/>
              <a:t>^</a:t>
            </a:r>
            <a:r>
              <a:rPr lang="en-US" sz="2000" b="1" dirty="0"/>
              <a:t>-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0411" y="311453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70411" y="34045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99212" y="3414974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9212" y="3719774"/>
            <a:ext cx="23744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-x5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570411" y="370938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 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59704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192536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255335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28704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17278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34800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6871" y="37848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99159" y="407489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84411" y="438460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2" y="3112176"/>
            <a:ext cx="23474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   </a:t>
            </a:r>
            <a:endParaRPr lang="en-US" sz="2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284411" y="46678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84411" y="49726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97858" y="52774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36811" y="403541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21.    *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399212" y="4031057"/>
            <a:ext cx="2514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-x5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570411" y="399377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(/(-*  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36811" y="431980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22.    y  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399212" y="4315446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-x5y   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570411" y="430506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(/(-*   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436811" y="46201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23.    +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399212" y="4615764"/>
            <a:ext cx="2667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-x5y*-   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570411" y="45784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 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284411" y="55822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275446" y="588704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36811" y="49249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24.    2  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399212" y="4907117"/>
            <a:ext cx="2819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-x5y*-2   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570411" y="48832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(/(+   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436811" y="522972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25.    )  </a:t>
            </a:r>
            <a:endParaRPr lang="en-US" sz="2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399212" y="5225364"/>
            <a:ext cx="2971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-x5y*-2+  </a:t>
            </a:r>
            <a:endParaRPr lang="en-US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70411" y="518808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(/   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436811" y="552556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26.    )  </a:t>
            </a:r>
            <a:endParaRPr lang="en-US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399212" y="5521199"/>
            <a:ext cx="3581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/>
              <a:t>4x*y</a:t>
            </a:r>
            <a:r>
              <a:rPr lang="en-US" sz="2000" b="1" dirty="0" smtClean="0"/>
              <a:t>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-x5y*-2+/   </a:t>
            </a:r>
            <a:endParaRPr lang="en-US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70411" y="5497366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210235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4x*y*+y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418883" y="5925671"/>
            <a:ext cx="4867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 smtClean="0">
                <a:solidFill>
                  <a:srgbClr val="FF0000"/>
                </a:solidFill>
              </a:rPr>
              <a:t>x2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4x*y*+y3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-x5y*-2+/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41294" y="220413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</a:t>
            </a:r>
            <a:r>
              <a:rPr lang="en-US" sz="2000" b="1" dirty="0"/>
              <a:t>)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403694" y="219977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x2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4x*y*+y3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-   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574894" y="218502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2288894" y="226354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5156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5" grpId="0"/>
      <p:bldP spid="86" grpId="0"/>
      <p:bldP spid="77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a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773857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/>
              <a:t>E </a:t>
            </a:r>
            <a:r>
              <a:rPr lang="en-US" sz="2800" b="1" dirty="0" smtClean="0"/>
              <a:t> = </a:t>
            </a:r>
            <a:r>
              <a:rPr lang="en-US" sz="2800" b="1" dirty="0"/>
              <a:t>(x</a:t>
            </a:r>
            <a:r>
              <a:rPr lang="en-US" sz="2800" b="1" baseline="30000" dirty="0"/>
              <a:t>^</a:t>
            </a:r>
            <a:r>
              <a:rPr lang="en-US" sz="2800" b="1" dirty="0"/>
              <a:t>2 + 4*x*y </a:t>
            </a:r>
            <a:r>
              <a:rPr lang="en-US" sz="2800" b="1" dirty="0" smtClean="0"/>
              <a:t>- y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3</a:t>
            </a:r>
            <a:r>
              <a:rPr lang="en-US" sz="2800" b="1" dirty="0"/>
              <a:t>) / (x – 5*y + 2)</a:t>
            </a:r>
          </a:p>
          <a:p>
            <a:pPr>
              <a:lnSpc>
                <a:spcPct val="95000"/>
              </a:lnSpc>
            </a:pPr>
            <a:r>
              <a:rPr lang="en-US" sz="2800" b="1" dirty="0" smtClean="0"/>
              <a:t>Q </a:t>
            </a:r>
            <a:r>
              <a:rPr lang="en-US" sz="2800" b="1" dirty="0"/>
              <a:t>= (x</a:t>
            </a:r>
            <a:r>
              <a:rPr lang="en-US" sz="2800" b="1" baseline="30000" dirty="0">
                <a:solidFill>
                  <a:srgbClr val="FFFF00"/>
                </a:solidFill>
              </a:rPr>
              <a:t>^</a:t>
            </a:r>
            <a:r>
              <a:rPr lang="en-US" sz="2800" b="1" dirty="0"/>
              <a:t>2 + 4*x*y </a:t>
            </a:r>
            <a:r>
              <a:rPr lang="en-US" sz="2800" b="1" dirty="0" smtClean="0"/>
              <a:t>- y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3) </a:t>
            </a:r>
            <a:r>
              <a:rPr lang="en-US" sz="2800" b="1" dirty="0"/>
              <a:t>/ (x – 5*y + 2)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7564" y="2067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[x2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 </a:t>
            </a:r>
            <a:r>
              <a:rPr lang="en-US" sz="2800" b="1" dirty="0" smtClean="0"/>
              <a:t>+ </a:t>
            </a:r>
            <a:r>
              <a:rPr lang="en-US" sz="2800" b="1" dirty="0"/>
              <a:t>4*x*y </a:t>
            </a:r>
            <a:r>
              <a:rPr lang="en-US" sz="2800" b="1" dirty="0" smtClean="0"/>
              <a:t>- y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^</a:t>
            </a:r>
            <a:r>
              <a:rPr lang="en-US" sz="2800" b="1" dirty="0" smtClean="0"/>
              <a:t>3) </a:t>
            </a:r>
            <a:r>
              <a:rPr lang="en-US" sz="2800" b="1" dirty="0"/>
              <a:t>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728049" y="2524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 + 4</a:t>
            </a:r>
            <a:r>
              <a:rPr lang="en-US" sz="2800" b="1" dirty="0" smtClean="0">
                <a:solidFill>
                  <a:srgbClr val="FFFF00"/>
                </a:solidFill>
              </a:rPr>
              <a:t>*</a:t>
            </a:r>
            <a:r>
              <a:rPr lang="en-US" sz="2800" b="1" dirty="0" smtClean="0"/>
              <a:t>x*y - </a:t>
            </a:r>
            <a:r>
              <a:rPr lang="en-US" sz="2800" b="1" dirty="0" smtClean="0">
                <a:solidFill>
                  <a:srgbClr val="FF0000"/>
                </a:solidFill>
              </a:rPr>
              <a:t>[y3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sz="2800" b="1" dirty="0" smtClean="0"/>
              <a:t>) </a:t>
            </a:r>
            <a:r>
              <a:rPr lang="en-US" sz="2800" b="1" dirty="0"/>
              <a:t>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8049" y="29819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([x2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 + </a:t>
            </a:r>
            <a:r>
              <a:rPr lang="en-US" sz="2800" b="1" dirty="0" smtClean="0">
                <a:solidFill>
                  <a:srgbClr val="FF0000"/>
                </a:solidFill>
              </a:rPr>
              <a:t>[4x*]</a:t>
            </a:r>
            <a:r>
              <a:rPr lang="en-US" sz="2800" b="1" dirty="0" smtClean="0">
                <a:solidFill>
                  <a:srgbClr val="FFFF00"/>
                </a:solidFill>
              </a:rPr>
              <a:t>*</a:t>
            </a:r>
            <a:r>
              <a:rPr lang="en-US" sz="2800" b="1" dirty="0" smtClean="0"/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– [y3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]) / </a:t>
            </a:r>
            <a:r>
              <a:rPr lang="en-US" sz="2800" b="1" dirty="0"/>
              <a:t>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7564" y="34391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([x2</a:t>
            </a:r>
            <a:r>
              <a:rPr lang="en-US" sz="2800" b="1" baseline="30000" dirty="0"/>
              <a:t>^</a:t>
            </a:r>
            <a:r>
              <a:rPr lang="en-US" sz="2800" b="1" dirty="0"/>
              <a:t>] </a:t>
            </a:r>
            <a:r>
              <a:rPr lang="en-US" sz="2800" b="1" dirty="0">
                <a:solidFill>
                  <a:srgbClr val="FFFF00"/>
                </a:solidFill>
              </a:rPr>
              <a:t>+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[</a:t>
            </a:r>
            <a:r>
              <a:rPr lang="en-US" sz="2800" b="1" dirty="0" smtClean="0">
                <a:solidFill>
                  <a:srgbClr val="FF0000"/>
                </a:solidFill>
              </a:rPr>
              <a:t>4x*y*] </a:t>
            </a:r>
            <a:r>
              <a:rPr lang="en-US" sz="2800" b="1" dirty="0"/>
              <a:t>– [y3</a:t>
            </a:r>
            <a:r>
              <a:rPr lang="en-US" sz="2800" b="1" baseline="30000" dirty="0"/>
              <a:t>^</a:t>
            </a:r>
            <a:r>
              <a:rPr lang="en-US" sz="2800" b="1" dirty="0"/>
              <a:t>]) 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37564" y="38963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(</a:t>
            </a:r>
            <a:r>
              <a:rPr lang="en-US" sz="2800" b="1" dirty="0">
                <a:solidFill>
                  <a:srgbClr val="FF0000"/>
                </a:solidFill>
              </a:rPr>
              <a:t>[</a:t>
            </a:r>
            <a:r>
              <a:rPr lang="en-US" sz="2800" b="1" dirty="0" smtClean="0">
                <a:solidFill>
                  <a:srgbClr val="FF0000"/>
                </a:solidFill>
              </a:rPr>
              <a:t>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4x*y*+]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[y3</a:t>
            </a:r>
            <a:r>
              <a:rPr lang="en-US" sz="2800" b="1" baseline="30000" dirty="0"/>
              <a:t>^</a:t>
            </a:r>
            <a:r>
              <a:rPr lang="en-US" sz="2800" b="1" dirty="0"/>
              <a:t>]) / (x – 5*y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41009" y="4353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[x2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4x*y*+</a:t>
            </a:r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-] </a:t>
            </a:r>
            <a:r>
              <a:rPr lang="en-US" sz="2800" b="1" dirty="0"/>
              <a:t>/ (x – 5</a:t>
            </a:r>
            <a:r>
              <a:rPr lang="en-US" sz="2800" b="1" dirty="0">
                <a:solidFill>
                  <a:srgbClr val="FFFF00"/>
                </a:solidFill>
              </a:rPr>
              <a:t>*</a:t>
            </a:r>
            <a:r>
              <a:rPr lang="en-US" sz="2800" b="1" dirty="0"/>
              <a:t>y 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1744454" y="4810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[x2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4x*y*+</a:t>
            </a:r>
            <a:r>
              <a:rPr lang="en-US" sz="2800" b="1" dirty="0"/>
              <a:t>y</a:t>
            </a:r>
            <a:r>
              <a:rPr lang="en-US" sz="2800" b="1" dirty="0" smtClean="0"/>
              <a:t>3</a:t>
            </a:r>
            <a:r>
              <a:rPr lang="en-US" sz="2800" b="1" baseline="30000" dirty="0" smtClean="0"/>
              <a:t>^</a:t>
            </a:r>
            <a:r>
              <a:rPr lang="en-US" sz="2800" b="1" dirty="0" smtClean="0"/>
              <a:t>-] </a:t>
            </a:r>
            <a:r>
              <a:rPr lang="en-US" sz="2800" b="1" dirty="0"/>
              <a:t>/ (x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[5y*] </a:t>
            </a:r>
            <a:r>
              <a:rPr lang="en-US" sz="2800" b="1" dirty="0"/>
              <a:t>+ 2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1744454" y="52679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[x2</a:t>
            </a:r>
            <a:r>
              <a:rPr lang="en-US" sz="2800" b="1" baseline="30000" dirty="0"/>
              <a:t>^</a:t>
            </a:r>
            <a:r>
              <a:rPr lang="en-US" sz="2800" b="1" dirty="0"/>
              <a:t>4x*y*+y3</a:t>
            </a:r>
            <a:r>
              <a:rPr lang="en-US" sz="2800" b="1" baseline="30000" dirty="0"/>
              <a:t>^</a:t>
            </a:r>
            <a:r>
              <a:rPr lang="en-US" sz="2800" b="1" dirty="0"/>
              <a:t>-] / </a:t>
            </a:r>
            <a:r>
              <a:rPr lang="en-US" sz="2800" b="1" dirty="0" smtClean="0">
                <a:solidFill>
                  <a:srgbClr val="FF0000"/>
                </a:solidFill>
              </a:rPr>
              <a:t>([x5y*-] </a:t>
            </a:r>
            <a:r>
              <a:rPr lang="en-US" sz="2800" b="1" dirty="0">
                <a:solidFill>
                  <a:srgbClr val="FFFF00"/>
                </a:solidFill>
              </a:rPr>
              <a:t>+</a:t>
            </a:r>
            <a:r>
              <a:rPr lang="en-US" sz="2800" b="1" dirty="0"/>
              <a:t> 2</a:t>
            </a:r>
            <a:r>
              <a:rPr lang="en-US" sz="2800" b="1" dirty="0" smtClean="0"/>
              <a:t>) </a:t>
            </a:r>
            <a:endParaRPr lang="en-US" sz="2800" b="1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1747348" y="57251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[x2</a:t>
            </a:r>
            <a:r>
              <a:rPr lang="en-US" sz="2800" b="1" baseline="30000" dirty="0"/>
              <a:t>^</a:t>
            </a:r>
            <a:r>
              <a:rPr lang="en-US" sz="2800" b="1" dirty="0"/>
              <a:t>4x*y*+y3</a:t>
            </a:r>
            <a:r>
              <a:rPr lang="en-US" sz="2800" b="1" baseline="30000" dirty="0"/>
              <a:t>^</a:t>
            </a:r>
            <a:r>
              <a:rPr lang="en-US" sz="2800" b="1" dirty="0"/>
              <a:t>-] 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[x5y*-2+]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212" y="61823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/>
              <a:t>P = </a:t>
            </a:r>
            <a:r>
              <a:rPr lang="en-US" sz="2800" b="1" dirty="0" smtClean="0">
                <a:solidFill>
                  <a:srgbClr val="FF0000"/>
                </a:solidFill>
              </a:rPr>
              <a:t>x2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4x*y*+</a:t>
            </a:r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-x5y*-2+/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73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2" y="1143000"/>
            <a:ext cx="8229600" cy="52482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US" b="1" dirty="0"/>
              <a:t>E = 3A + </a:t>
            </a:r>
            <a:r>
              <a:rPr lang="en-US" b="1" u="sng" dirty="0"/>
              <a:t>BD</a:t>
            </a:r>
            <a:r>
              <a:rPr lang="en-US" b="1" u="sng" baseline="30000" dirty="0"/>
              <a:t>H</a:t>
            </a:r>
            <a:r>
              <a:rPr lang="en-US" b="1" u="sng" dirty="0"/>
              <a:t> – 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                   G </a:t>
            </a:r>
            <a:r>
              <a:rPr lang="en-US" b="1" dirty="0"/>
              <a:t>- K</a:t>
            </a:r>
            <a:endParaRPr lang="en-US" b="1" baseline="30000" dirty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22064" y="2110628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752600"/>
                <a:gridCol w="31242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74464" y="28687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dirty="0" smtClean="0"/>
              <a:t>.      3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4464" y="317350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      *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4464" y="351086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     A  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8064" y="252112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4464" y="4139568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5.    </a:t>
            </a:r>
            <a:r>
              <a:rPr lang="en-US" sz="2000" b="1" dirty="0" smtClean="0"/>
              <a:t>  (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4464" y="446894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6.    </a:t>
            </a:r>
            <a:r>
              <a:rPr lang="en-US" sz="2000" b="1" dirty="0" smtClean="0"/>
              <a:t>  B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4464" y="47442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7.    </a:t>
            </a:r>
            <a:r>
              <a:rPr lang="en-US" sz="2000" b="1" dirty="0" smtClean="0"/>
              <a:t>  * 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74464" y="50490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8.    </a:t>
            </a:r>
            <a:r>
              <a:rPr lang="en-US" sz="2000" b="1" dirty="0" smtClean="0"/>
              <a:t>  D   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74464" y="536859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9.    </a:t>
            </a:r>
            <a:r>
              <a:rPr lang="en-US" sz="2000" b="1" dirty="0" smtClean="0"/>
              <a:t>  </a:t>
            </a:r>
            <a:r>
              <a:rPr lang="en-US" sz="2000" b="1" baseline="30000" dirty="0"/>
              <a:t>^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4464" y="565865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10.  </a:t>
            </a:r>
            <a:r>
              <a:rPr lang="en-US" sz="2000" b="1" dirty="0" smtClean="0"/>
              <a:t>  H 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08064" y="287909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6870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8064" y="317350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41346" y="3169144"/>
            <a:ext cx="6198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 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41347" y="3506501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064" y="3491753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(*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08064" y="4139568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41347" y="4164702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 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08064" y="445419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41347" y="4464585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08064" y="475899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  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08064" y="504905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  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41346" y="5059437"/>
            <a:ext cx="12294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   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41347" y="5364237"/>
            <a:ext cx="137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3A*BD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08064" y="535385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1347" y="5669037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22064" y="291877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2064" y="323091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22064" y="353817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22064" y="38681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2064" y="450914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22064" y="481640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24524" y="512120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36812" y="541125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064" y="5720963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570412" y="1362075"/>
            <a:ext cx="510048" cy="21908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6212" y="1200948"/>
            <a:ext cx="51816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E = 3*A + (B*D</a:t>
            </a:r>
            <a:r>
              <a:rPr lang="en-US" b="1" baseline="30000" dirty="0" smtClean="0"/>
              <a:t>^</a:t>
            </a:r>
            <a:r>
              <a:rPr lang="en-US" b="1" dirty="0" smtClean="0"/>
              <a:t>H – F) / (G – K)</a:t>
            </a:r>
          </a:p>
          <a:p>
            <a:pPr>
              <a:lnSpc>
                <a:spcPct val="95000"/>
              </a:lnSpc>
            </a:pPr>
            <a:r>
              <a:rPr lang="en-US" b="1" dirty="0" smtClean="0"/>
              <a:t>Q : 3*A </a:t>
            </a:r>
            <a:r>
              <a:rPr lang="en-US" b="1" dirty="0"/>
              <a:t>+ </a:t>
            </a:r>
            <a:r>
              <a:rPr lang="en-US" b="1" dirty="0" smtClean="0"/>
              <a:t>(B*D</a:t>
            </a:r>
            <a:r>
              <a:rPr lang="en-US" b="1" baseline="30000" dirty="0" smtClean="0"/>
              <a:t>^</a:t>
            </a:r>
            <a:r>
              <a:rPr lang="en-US" b="1" dirty="0"/>
              <a:t>H</a:t>
            </a:r>
            <a:r>
              <a:rPr lang="en-US" b="1" dirty="0" smtClean="0"/>
              <a:t> </a:t>
            </a:r>
            <a:r>
              <a:rPr lang="en-US" b="1" dirty="0"/>
              <a:t>– F) / </a:t>
            </a:r>
            <a:r>
              <a:rPr lang="en-US" b="1" dirty="0" smtClean="0"/>
              <a:t>(G - K)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347" y="4756639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   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08064" y="564862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(+(*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2426547" y="6031099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030" y="6345424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75764" y="599030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-   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38165" y="6000690"/>
            <a:ext cx="152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09364" y="5980280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(+(-   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75765" y="381566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     +   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542648" y="3811301"/>
            <a:ext cx="9144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  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09365" y="3796553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   </a:t>
            </a:r>
            <a:endParaRPr lang="en-US" sz="2000" b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423365" y="4175965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004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" grpId="0" animBg="1"/>
      <p:bldP spid="56" grpId="0"/>
      <p:bldP spid="57" grpId="0"/>
      <p:bldP spid="60" grpId="0"/>
      <p:bldP spid="61" grpId="0"/>
      <p:bldP spid="62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82453"/>
            <a:ext cx="10157354" cy="65574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b(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6737"/>
              </p:ext>
            </p:extLst>
          </p:nvPr>
        </p:nvGraphicFramePr>
        <p:xfrm>
          <a:off x="2284411" y="1154786"/>
          <a:ext cx="7086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"/>
                <a:gridCol w="1501140"/>
                <a:gridCol w="1676400"/>
                <a:gridCol w="3200400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P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6811" y="16290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12.    F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6811" y="19338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13.    )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6811" y="223869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14.    / 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36811" y="289869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16.    G  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6811" y="3188749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17.    </a:t>
            </a:r>
            <a:r>
              <a:rPr lang="en-US" sz="2000" b="1" dirty="0"/>
              <a:t>-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36811" y="35230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18.    </a:t>
            </a:r>
            <a:r>
              <a:rPr lang="en-US" sz="2000" b="1" dirty="0"/>
              <a:t>K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6811" y="38117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19.    </a:t>
            </a:r>
            <a:r>
              <a:rPr lang="en-US" sz="2000" b="1" dirty="0"/>
              <a:t>)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0411" y="157530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(+(-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70411" y="1944281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99212" y="1933895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0411" y="2238695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9212" y="2234333"/>
            <a:ext cx="22955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 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99211" y="2894335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   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570411" y="2879587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   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0411" y="3188749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(+/(-   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9212" y="3213883"/>
            <a:ext cx="2209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0411" y="3508297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(+/(-   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9212" y="3518683"/>
            <a:ext cx="2200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0411" y="382654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  </a:t>
            </a:r>
            <a:endParaRPr lang="en-US" sz="20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284411" y="196293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4411" y="23275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4411" y="295810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4411" y="3265362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4411" y="35824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4411" y="388479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4411" y="419205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99211" y="3824184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399212" y="1589574"/>
            <a:ext cx="18288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435222" y="4933890"/>
            <a:ext cx="48678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Jadi</a:t>
            </a:r>
            <a:r>
              <a:rPr lang="en-US" sz="2000" b="1" dirty="0" smtClean="0"/>
              <a:t> P : </a:t>
            </a:r>
            <a:r>
              <a:rPr lang="en-US" sz="2000" b="1" dirty="0">
                <a:solidFill>
                  <a:srgbClr val="FF0000"/>
                </a:solidFill>
              </a:rPr>
              <a:t>3A*BDH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000" b="1" dirty="0" smtClean="0">
                <a:solidFill>
                  <a:srgbClr val="FF0000"/>
                </a:solidFill>
              </a:rPr>
              <a:t>*F-GK-/+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6812" y="25447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15.    (   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99212" y="2540434"/>
            <a:ext cx="22008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   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70412" y="25256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(+/(   </a:t>
            </a:r>
            <a:endParaRPr lang="en-US" sz="2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284412" y="2604201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6812" y="415714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20.    </a:t>
            </a:r>
            <a:r>
              <a:rPr lang="en-US" sz="2000" b="1" dirty="0"/>
              <a:t>)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284412" y="4537396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99212" y="4169530"/>
            <a:ext cx="310945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3A*BDH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*F-GK-/+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27596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6" grpId="0"/>
      <p:bldP spid="85" grpId="0"/>
      <p:bldP spid="86" grpId="0"/>
      <p:bldP spid="41" grpId="0"/>
      <p:bldP spid="42" grpId="0"/>
      <p:bldP spid="43" grpId="0"/>
      <p:bldP spid="54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8437"/>
            <a:ext cx="8229600" cy="563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 smtClean="0"/>
              <a:t>Jawaban</a:t>
            </a:r>
            <a:r>
              <a:rPr lang="en-US" sz="3600" b="1" dirty="0" smtClean="0"/>
              <a:t> b 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7638" y="1265317"/>
            <a:ext cx="7738573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/>
              <a:t>E </a:t>
            </a:r>
            <a:r>
              <a:rPr lang="en-US" sz="2800" b="1" dirty="0" smtClean="0"/>
              <a:t> = </a:t>
            </a:r>
            <a:r>
              <a:rPr lang="en-US" sz="2800" b="1" dirty="0"/>
              <a:t>3*A + (B*D</a:t>
            </a:r>
            <a:r>
              <a:rPr lang="en-US" sz="2800" b="1" baseline="30000" dirty="0"/>
              <a:t>^</a:t>
            </a:r>
            <a:r>
              <a:rPr lang="en-US" sz="2800" b="1" dirty="0"/>
              <a:t>H – F) / (G – K)</a:t>
            </a:r>
          </a:p>
          <a:p>
            <a:pPr>
              <a:lnSpc>
                <a:spcPct val="95000"/>
              </a:lnSpc>
            </a:pPr>
            <a:r>
              <a:rPr lang="en-US" sz="2800" b="1" dirty="0" smtClean="0"/>
              <a:t>Q </a:t>
            </a:r>
            <a:r>
              <a:rPr lang="en-US" sz="2800" b="1" dirty="0"/>
              <a:t>= 3*A + (B*D</a:t>
            </a:r>
            <a:r>
              <a:rPr lang="en-US" sz="2800" b="1" baseline="30000" dirty="0">
                <a:solidFill>
                  <a:srgbClr val="FFFF00"/>
                </a:solidFill>
              </a:rPr>
              <a:t>^</a:t>
            </a:r>
            <a:r>
              <a:rPr lang="en-US" sz="2800" b="1" dirty="0"/>
              <a:t>H – F) / (G – 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1753" y="762000"/>
            <a:ext cx="48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cara</a:t>
            </a:r>
            <a:r>
              <a:rPr lang="en-US" b="1" dirty="0" smtClean="0">
                <a:solidFill>
                  <a:srgbClr val="FF0000"/>
                </a:solidFill>
              </a:rPr>
              <a:t> Manual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/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7564" y="2067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/>
              <a:t>3*A + (B</a:t>
            </a:r>
            <a:r>
              <a:rPr lang="en-US" sz="2800" b="1" dirty="0" smtClean="0">
                <a:solidFill>
                  <a:srgbClr val="FFFF00"/>
                </a:solidFill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</a:rPr>
              <a:t>[DH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] </a:t>
            </a:r>
            <a:r>
              <a:rPr lang="en-US" sz="2800" b="1" dirty="0" smtClean="0"/>
              <a:t>– F) / (G – K) </a:t>
            </a:r>
            <a:endParaRPr lang="en-US" sz="2800" b="1" baseline="30000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28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728049" y="25247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3*A +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[BDH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*]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F) / (G – K)</a:t>
            </a:r>
            <a:endParaRPr lang="en-US" sz="28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28049" y="29819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3*A + 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en-US" sz="2800" b="1" dirty="0">
                <a:solidFill>
                  <a:srgbClr val="FF0000"/>
                </a:solidFill>
              </a:rPr>
              <a:t>BDH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^</a:t>
            </a:r>
            <a:r>
              <a:rPr lang="en-US" sz="2800" b="1" dirty="0" smtClean="0">
                <a:solidFill>
                  <a:srgbClr val="FF0000"/>
                </a:solidFill>
              </a:rPr>
              <a:t>*F-]</a:t>
            </a:r>
            <a:r>
              <a:rPr lang="en-US" sz="2800" b="1" dirty="0" smtClean="0"/>
              <a:t> </a:t>
            </a:r>
            <a:r>
              <a:rPr lang="en-US" sz="2800" b="1" dirty="0"/>
              <a:t>/ (G </a:t>
            </a:r>
            <a:r>
              <a:rPr lang="en-US" sz="2800" b="1" dirty="0">
                <a:solidFill>
                  <a:srgbClr val="FFFF00"/>
                </a:solidFill>
              </a:rPr>
              <a:t>–</a:t>
            </a:r>
            <a:r>
              <a:rPr lang="en-US" sz="2800" b="1" dirty="0"/>
              <a:t> K)</a:t>
            </a:r>
            <a:endParaRPr lang="en-US" sz="28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7564" y="34391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3</a:t>
            </a:r>
            <a:r>
              <a:rPr lang="en-US" sz="2800" b="1" dirty="0">
                <a:solidFill>
                  <a:srgbClr val="FFFF00"/>
                </a:solidFill>
              </a:rPr>
              <a:t>*</a:t>
            </a:r>
            <a:r>
              <a:rPr lang="en-US" sz="2800" b="1" dirty="0"/>
              <a:t>A + [BDH</a:t>
            </a:r>
            <a:r>
              <a:rPr lang="en-US" sz="2800" b="1" baseline="30000" dirty="0"/>
              <a:t>^</a:t>
            </a:r>
            <a:r>
              <a:rPr lang="en-US" sz="2800" b="1" dirty="0"/>
              <a:t>*F-] / </a:t>
            </a:r>
            <a:r>
              <a:rPr lang="en-US" sz="2800" b="1" dirty="0" smtClean="0">
                <a:solidFill>
                  <a:srgbClr val="FF0000"/>
                </a:solidFill>
              </a:rPr>
              <a:t>[GK-]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7564" y="38963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[3A*] </a:t>
            </a:r>
            <a:r>
              <a:rPr lang="en-US" sz="2800" b="1" dirty="0"/>
              <a:t>+ [BDH</a:t>
            </a:r>
            <a:r>
              <a:rPr lang="en-US" sz="2800" b="1" baseline="30000" dirty="0"/>
              <a:t>^</a:t>
            </a:r>
            <a:r>
              <a:rPr lang="en-US" sz="2800" b="1" dirty="0"/>
              <a:t>*F-] </a:t>
            </a:r>
            <a:r>
              <a:rPr lang="en-US" sz="2800" b="1" dirty="0">
                <a:solidFill>
                  <a:srgbClr val="FFFF00"/>
                </a:solidFill>
              </a:rPr>
              <a:t>/</a:t>
            </a:r>
            <a:r>
              <a:rPr lang="en-US" sz="2800" b="1" dirty="0"/>
              <a:t> [GK-]</a:t>
            </a:r>
            <a:endParaRPr lang="en-US" sz="28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41009" y="435358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/>
              <a:t>= [3A*] </a:t>
            </a:r>
            <a:r>
              <a:rPr lang="en-US" sz="2800" b="1" dirty="0">
                <a:solidFill>
                  <a:srgbClr val="FFFF00"/>
                </a:solidFill>
              </a:rPr>
              <a:t>+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[BDH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</a:rPr>
              <a:t>F-GK-/]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212" y="4800600"/>
            <a:ext cx="764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/>
              <a:t>P = </a:t>
            </a:r>
            <a:r>
              <a:rPr lang="en-US" sz="2800" b="1" dirty="0" smtClean="0">
                <a:solidFill>
                  <a:srgbClr val="FF0000"/>
                </a:solidFill>
              </a:rPr>
              <a:t>3A*BDH</a:t>
            </a:r>
            <a:r>
              <a:rPr lang="en-US" sz="2800" b="1" baseline="30000" dirty="0">
                <a:solidFill>
                  <a:srgbClr val="FF0000"/>
                </a:solidFill>
              </a:rPr>
              <a:t>^</a:t>
            </a:r>
            <a:r>
              <a:rPr lang="en-US" sz="2800" b="1" dirty="0">
                <a:solidFill>
                  <a:srgbClr val="FF0000"/>
                </a:solidFill>
              </a:rPr>
              <a:t>*F-GK-</a:t>
            </a:r>
            <a:r>
              <a:rPr lang="en-US" sz="2800" b="1" dirty="0" smtClean="0">
                <a:solidFill>
                  <a:srgbClr val="FF0000"/>
                </a:solidFill>
              </a:rPr>
              <a:t>/+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891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143000"/>
            <a:ext cx="8229600" cy="5248275"/>
          </a:xfrm>
        </p:spPr>
        <p:txBody>
          <a:bodyPr/>
          <a:lstStyle/>
          <a:p>
            <a:pPr marL="403225" indent="-4000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/>
              <a:t>P : </a:t>
            </a:r>
            <a:r>
              <a:rPr lang="en-US" dirty="0" err="1" smtClean="0"/>
              <a:t>a,b</a:t>
            </a:r>
            <a:r>
              <a:rPr lang="en-US" dirty="0" smtClean="0"/>
              <a:t>,/,</a:t>
            </a:r>
            <a:r>
              <a:rPr lang="en-US" dirty="0" err="1" smtClean="0"/>
              <a:t>d,k</a:t>
            </a:r>
            <a:r>
              <a:rPr lang="en-US" dirty="0" smtClean="0"/>
              <a:t>,- ,</a:t>
            </a:r>
            <a:r>
              <a:rPr lang="en-US" baseline="30000" dirty="0" smtClean="0"/>
              <a:t>^</a:t>
            </a:r>
            <a:r>
              <a:rPr lang="en-US" dirty="0" smtClean="0"/>
              <a:t>,k ,b,-,y,*,-</a:t>
            </a:r>
            <a:endParaRPr lang="en-US" dirty="0"/>
          </a:p>
          <a:p>
            <a:pPr marL="4032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(a = 6, b = 2, d = 7, k = 4, y = 3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31060"/>
              </p:ext>
            </p:extLst>
          </p:nvPr>
        </p:nvGraphicFramePr>
        <p:xfrm>
          <a:off x="1522412" y="2057400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27212" y="2525486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1.    </a:t>
            </a:r>
            <a:r>
              <a:rPr lang="en-US" sz="2000" b="1" dirty="0" smtClean="0"/>
              <a:t>    6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830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   </a:t>
            </a:r>
            <a:r>
              <a:rPr lang="en-US" sz="2000" b="1" dirty="0" smtClean="0"/>
              <a:t>    2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212" y="31350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   </a:t>
            </a:r>
            <a:r>
              <a:rPr lang="en-US" sz="2000" b="1" dirty="0" smtClean="0"/>
              <a:t>    /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7212" y="4078982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4.        7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43542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5.        4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8012" y="2525486"/>
            <a:ext cx="609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18012" y="2840672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6,2  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1612" y="2830286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8012" y="3135086"/>
            <a:ext cx="762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2012" y="314417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Var1=2,Var2=6,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/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</a:t>
            </a:r>
            <a:r>
              <a:rPr lang="en-US" sz="2000" b="1" dirty="0"/>
              <a:t>/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18012" y="40642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3,7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18012" y="436903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3,7,4 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2412" y="289057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1612" y="1200948"/>
            <a:ext cx="55506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P : </a:t>
            </a:r>
            <a:r>
              <a:rPr lang="en-US" b="1" dirty="0" smtClean="0"/>
              <a:t>6,2,/,7,4,-,</a:t>
            </a:r>
            <a:r>
              <a:rPr lang="en-US" b="1" baseline="30000" dirty="0" smtClean="0"/>
              <a:t>^ </a:t>
            </a:r>
            <a:r>
              <a:rPr lang="en-US" b="1" dirty="0" smtClean="0"/>
              <a:t>,4,2,-,3,*,-,)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27212" y="466979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b="1" dirty="0" smtClean="0"/>
              <a:t>.        -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419312" y="465716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3,3   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6612" y="762000"/>
            <a:ext cx="45572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Algoritma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4412" y="1285640"/>
            <a:ext cx="381000" cy="2286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42011" y="4658175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Var1=4,Var2=7,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Var2 -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7 </a:t>
            </a:r>
            <a:r>
              <a:rPr lang="en-US" sz="2000" b="1" dirty="0"/>
              <a:t>-</a:t>
            </a:r>
            <a:r>
              <a:rPr lang="en-US" sz="2000" b="1" dirty="0" smtClean="0"/>
              <a:t> 4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22412" y="3200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522412" y="4114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22412" y="44196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522412" y="4724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2412" y="5638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368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5" grpId="0"/>
      <p:bldP spid="26" grpId="0"/>
      <p:bldP spid="28" grpId="0"/>
      <p:bldP spid="29" grpId="0"/>
      <p:bldP spid="34" grpId="0"/>
      <p:bldP spid="36" grpId="0"/>
      <p:bldP spid="60" grpId="0"/>
      <p:bldP spid="62" grpId="0"/>
      <p:bldP spid="7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58" y="222551"/>
            <a:ext cx="10157354" cy="69184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Jawaban</a:t>
            </a:r>
            <a:r>
              <a:rPr lang="en-US" sz="3600" b="1" dirty="0" smtClean="0"/>
              <a:t> No. c1(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27823"/>
              </p:ext>
            </p:extLst>
          </p:nvPr>
        </p:nvGraphicFramePr>
        <p:xfrm>
          <a:off x="1065212" y="1335741"/>
          <a:ext cx="8991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/>
                <a:gridCol w="1904673"/>
                <a:gridCol w="1565654"/>
                <a:gridCol w="4622113"/>
              </a:tblGrid>
              <a:tr h="403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28" y="951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70012" y="1803827"/>
            <a:ext cx="1981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.        </a:t>
            </a:r>
            <a:r>
              <a:rPr lang="en-US" sz="2000" b="1" baseline="30000" dirty="0" smtClean="0"/>
              <a:t>^</a:t>
            </a:r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0012" y="270734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9.        4 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7612" y="305252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10.        2  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7612" y="340788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        -  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17612" y="431842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12.        3   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60811" y="1803827"/>
            <a:ext cx="10581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 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60812" y="2717727"/>
            <a:ext cx="13620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27,4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4412" y="2108627"/>
            <a:ext cx="381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   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60812" y="3052523"/>
            <a:ext cx="13620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27,4,2 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84812" y="1792941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Var1=3,Var2=3,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/>
              <a:t>^</a:t>
            </a:r>
            <a:r>
              <a:rPr lang="en-US" sz="2000" b="1" dirty="0"/>
              <a:t> </a:t>
            </a:r>
            <a:r>
              <a:rPr lang="en-US" sz="2000" b="1" dirty="0" smtClean="0"/>
              <a:t>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3 </a:t>
            </a:r>
            <a:r>
              <a:rPr lang="en-US" sz="2000" b="1" baseline="30000" dirty="0"/>
              <a:t>^</a:t>
            </a:r>
            <a:r>
              <a:rPr lang="en-US" sz="2000" b="1" dirty="0"/>
              <a:t> 3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27  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60812" y="3393141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27,2  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60812" y="4333175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27,2,3 </a:t>
            </a:r>
            <a:endParaRPr lang="en-US" sz="2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065212" y="2754228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17612" y="468772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13.        *   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62112" y="4675094"/>
            <a:ext cx="12192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27,6   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77441" y="3415553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Var1=2,Var2=4,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4 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2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484811" y="4699337"/>
            <a:ext cx="564747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Var1=3,Var2=2, </a:t>
            </a:r>
            <a:r>
              <a:rPr lang="en-US" sz="2000" b="1" dirty="0" err="1" smtClean="0"/>
              <a:t>Hitung</a:t>
            </a:r>
            <a:r>
              <a:rPr lang="en-US" sz="2000" b="1" dirty="0" smtClean="0"/>
              <a:t> = Var2 * Var1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2 </a:t>
            </a:r>
            <a:r>
              <a:rPr lang="en-US" sz="2000" b="1" dirty="0"/>
              <a:t>*</a:t>
            </a:r>
            <a:r>
              <a:rPr lang="en-US" sz="2000" b="1" dirty="0" smtClean="0"/>
              <a:t> 3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=  6  </a:t>
            </a:r>
            <a:endParaRPr lang="en-US" sz="2000" b="1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065212" y="309094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065212" y="3446929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65212" y="438374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65212" y="4710953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65212" y="5679141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0705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19" grpId="0"/>
      <p:bldP spid="25" grpId="0"/>
      <p:bldP spid="26" grpId="0"/>
      <p:bldP spid="28" grpId="0"/>
      <p:bldP spid="29" grpId="0"/>
      <p:bldP spid="34" grpId="0"/>
      <p:bldP spid="36" grpId="0"/>
      <p:bldP spid="60" grpId="0"/>
      <p:bldP spid="62" grpId="0"/>
      <p:bldP spid="55" grpId="0"/>
      <p:bldP spid="63" grpId="0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519</TotalTime>
  <Words>1595</Words>
  <Application>Microsoft Office PowerPoint</Application>
  <PresentationFormat>Custom</PresentationFormat>
  <Paragraphs>360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Class open house presentation</vt:lpstr>
      <vt:lpstr>JAWABAN NOTASI POLISH (IMPLEMENTASI STACK)</vt:lpstr>
      <vt:lpstr>Jawaban No. a</vt:lpstr>
      <vt:lpstr>Jawaban No. a(lanjutan)</vt:lpstr>
      <vt:lpstr>Jawaban a (lanjutan)</vt:lpstr>
      <vt:lpstr>Jawaban No. b</vt:lpstr>
      <vt:lpstr>Jawaban No. b(lanjutan)</vt:lpstr>
      <vt:lpstr>Jawaban b (lanjutan)</vt:lpstr>
      <vt:lpstr>Jawaban No. c1</vt:lpstr>
      <vt:lpstr>Jawaban No. c1(lanjutan)</vt:lpstr>
      <vt:lpstr>Jawaban No. c1(lanjutan)</vt:lpstr>
      <vt:lpstr>Jawaban No. c1(lanjutan)</vt:lpstr>
      <vt:lpstr>Jawaban No. c2</vt:lpstr>
      <vt:lpstr>Jawaban No. c2(lanjutan)</vt:lpstr>
      <vt:lpstr>Jawaban No. c2(lanjutan)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JAWABAN NOTASI POLISH (IMPLEMENTASI STACK)</dc:title>
  <dc:creator>Tati Harihayati</dc:creator>
  <cp:lastModifiedBy>Tati Harihayati</cp:lastModifiedBy>
  <cp:revision>63</cp:revision>
  <dcterms:created xsi:type="dcterms:W3CDTF">2020-06-23T01:14:45Z</dcterms:created>
  <dcterms:modified xsi:type="dcterms:W3CDTF">2020-06-29T04:22:58Z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