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25"/>
  </p:notesMasterIdLst>
  <p:sldIdLst>
    <p:sldId id="256" r:id="rId5"/>
    <p:sldId id="343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62" r:id="rId20"/>
    <p:sldId id="463" r:id="rId21"/>
    <p:sldId id="464" r:id="rId22"/>
    <p:sldId id="465" r:id="rId23"/>
    <p:sldId id="377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091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6/19/2019 8:07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0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9206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95644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3724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27419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450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921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834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6/19/2019 8:07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6/19/2019 8:07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9052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6/19/2019 8:07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0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9643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5689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433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1373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9076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9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RISK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Resiko Proyek)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79775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Identification (2)</a:t>
            </a:r>
            <a:endParaRPr lang="en-US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28596" y="1532133"/>
            <a:ext cx="8286808" cy="5072098"/>
          </a:xfrm>
        </p:spPr>
        <p:txBody>
          <a:bodyPr>
            <a:normAutofit/>
          </a:bodyPr>
          <a:lstStyle/>
          <a:p>
            <a:pPr marL="355600" indent="-355600" algn="just">
              <a:buFont typeface="Arial" charset="0"/>
              <a:buChar char="•"/>
            </a:pPr>
            <a:endParaRPr lang="id-ID" sz="2400" dirty="0" smtClean="0"/>
          </a:p>
          <a:p>
            <a:pPr algn="just">
              <a:buFont typeface="Arial" charset="0"/>
              <a:buChar char="•"/>
            </a:pPr>
            <a:endParaRPr lang="id-ID" altLang="zh-CN" sz="2400" dirty="0"/>
          </a:p>
          <a:p>
            <a:pPr algn="just">
              <a:buFont typeface="Arial" charset="0"/>
              <a:buChar char="•"/>
            </a:pPr>
            <a:endParaRPr lang="id-ID" altLang="zh-CN" sz="2400" dirty="0" smtClean="0"/>
          </a:p>
          <a:p>
            <a:pPr algn="just">
              <a:buFont typeface="Arial" charset="0"/>
              <a:buChar char="•"/>
            </a:pPr>
            <a:endParaRPr lang="id-ID" altLang="zh-CN" sz="2400" dirty="0"/>
          </a:p>
          <a:p>
            <a:pPr algn="just">
              <a:buFont typeface="Arial" charset="0"/>
              <a:buChar char="•"/>
            </a:pPr>
            <a:endParaRPr lang="id-ID" altLang="zh-CN" sz="2400" dirty="0" smtClean="0"/>
          </a:p>
          <a:p>
            <a:pPr algn="just">
              <a:buFont typeface="Arial" charset="0"/>
              <a:buChar char="•"/>
            </a:pPr>
            <a:endParaRPr lang="id-ID" altLang="zh-CN" sz="2400" dirty="0"/>
          </a:p>
          <a:p>
            <a:pPr algn="just">
              <a:buFont typeface="Arial" charset="0"/>
              <a:buChar char="•"/>
            </a:pPr>
            <a:endParaRPr lang="id-ID" altLang="zh-CN" sz="2400" dirty="0" smtClean="0"/>
          </a:p>
          <a:p>
            <a:pPr algn="just">
              <a:buNone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Register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ditunjukkan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table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format spreadsheet.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dokumentasi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Arial" charset="0"/>
              <a:buChar char="•"/>
            </a:pPr>
            <a:endParaRPr lang="en-US" altLang="zh-C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 l="14111" t="17857" r="7519" b="7143"/>
          <a:stretch>
            <a:fillRect/>
          </a:stretch>
        </p:blipFill>
        <p:spPr bwMode="auto">
          <a:xfrm>
            <a:off x="228600" y="652135"/>
            <a:ext cx="7010400" cy="365422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Qualitative Analysis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85054" y="1728072"/>
            <a:ext cx="8286808" cy="5072098"/>
          </a:xfrm>
        </p:spPr>
        <p:txBody>
          <a:bodyPr/>
          <a:lstStyle/>
          <a:p>
            <a:pPr marL="355600" indent="-355600" algn="just"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prioritas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resiko-resiko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dijadikan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asesmen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menggabungkan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munculnya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dampaknya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endParaRPr lang="id-ID" altLang="zh-CN" sz="2400" dirty="0"/>
          </a:p>
          <a:p>
            <a:pPr algn="just">
              <a:buFont typeface="Arial" charset="0"/>
              <a:buChar char="•"/>
            </a:pPr>
            <a:endParaRPr lang="id-ID" altLang="zh-CN" sz="2400" dirty="0" smtClean="0"/>
          </a:p>
          <a:p>
            <a:pPr algn="just">
              <a:buFont typeface="Arial" charset="0"/>
              <a:buChar char="•"/>
            </a:pPr>
            <a:endParaRPr lang="id-ID" altLang="zh-CN" sz="2400" dirty="0"/>
          </a:p>
          <a:p>
            <a:pPr algn="just">
              <a:buFont typeface="Arial" charset="0"/>
              <a:buChar char="•"/>
            </a:pPr>
            <a:endParaRPr lang="id-ID" altLang="zh-CN" sz="2400" dirty="0" smtClean="0"/>
          </a:p>
          <a:p>
            <a:pPr algn="just">
              <a:buNone/>
            </a:pPr>
            <a:r>
              <a:rPr lang="id-ID" sz="2400" dirty="0" smtClean="0"/>
              <a:t>	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endParaRPr lang="en-US" altLang="zh-C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 l="14648" t="28571" r="6250" b="24553"/>
          <a:stretch>
            <a:fillRect/>
          </a:stretch>
        </p:blipFill>
        <p:spPr bwMode="auto">
          <a:xfrm>
            <a:off x="599368" y="3585460"/>
            <a:ext cx="815614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Probability Impact Matrix (PIM)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 b="7986"/>
          <a:stretch>
            <a:fillRect/>
          </a:stretch>
        </p:blipFill>
        <p:spPr bwMode="auto">
          <a:xfrm>
            <a:off x="852063" y="1662759"/>
            <a:ext cx="6865938" cy="473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Probability Impact Matrix (PIM) (1)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533400" y="1861443"/>
          <a:ext cx="82296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COMPLEXITY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DEPENDENCY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(0.1)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Existing software</a:t>
                      </a:r>
                      <a:r>
                        <a:rPr lang="id-ID" sz="1600" dirty="0" smtClean="0"/>
                        <a:t>/ hardware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Simple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limited to existing system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Minor (0.3)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Minor redesign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Minor increase in complexity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Schedule or performance depend on existing system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 (0.5)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Major change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 increase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 risk to schedule or performance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Significant (0.7)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Tech. available but complex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Significant increase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Schedule or performance depend on new system or process. Significant cost or risk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Major (0.9)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of art, some research complete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Extremely complex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Schedule or performance depend on new system or process. Very high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risk.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1480443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5903893"/>
            <a:ext cx="480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 smtClean="0">
                <a:effectLst>
                  <a:reflection blurRad="12700" stA="48000" endA="300" endPos="55000" dir="5400000" sy="-90000" algn="bl" rotWithShape="0"/>
                </a:effectLst>
              </a:rPr>
              <a:t>Source</a:t>
            </a:r>
            <a:r>
              <a:rPr lang="id-ID" sz="16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14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Probability Impact Matrix (PIM)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533400" y="1835196"/>
          <a:ext cx="82296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be achieved under current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479596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5903893"/>
            <a:ext cx="480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 smtClean="0">
                <a:effectLst>
                  <a:reflection blurRad="12700" stA="48000" endA="300" endPos="55000" dir="5400000" sy="-90000" algn="bl" rotWithShape="0"/>
                </a:effectLst>
              </a:rPr>
              <a:t>Source</a:t>
            </a:r>
            <a:r>
              <a:rPr lang="id-ID" sz="16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14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3152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Calculating A Project Risk Factor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29837" y="1136779"/>
            <a:ext cx="8686800" cy="537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52425" indent="-352425">
              <a:buFont typeface="Arial" pitchFamily="34" charset="0"/>
              <a:buChar char="•"/>
            </a:pPr>
            <a:r>
              <a:rPr lang="en-US" sz="2000" dirty="0" smtClean="0"/>
              <a:t>Use the project team consensus to determine the scores for each Probability of Failure Category: 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en-US" sz="2000" b="1" dirty="0" smtClean="0"/>
              <a:t>Maturity (Pm), Complexity (Pc), Dependency (Pd)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sz="2000" b="1" dirty="0" smtClean="0"/>
              <a:t>Pf</a:t>
            </a:r>
            <a:r>
              <a:rPr lang="id-ID" sz="2000" b="1" dirty="0" smtClean="0"/>
              <a:t> </a:t>
            </a:r>
            <a:r>
              <a:rPr lang="en-US" sz="2000" b="1" dirty="0" smtClean="0"/>
              <a:t>=</a:t>
            </a:r>
            <a:r>
              <a:rPr lang="id-ID" sz="2000" b="1" dirty="0" smtClean="0"/>
              <a:t> </a:t>
            </a:r>
            <a:r>
              <a:rPr lang="en-US" sz="2000" b="1" dirty="0" smtClean="0"/>
              <a:t>(</a:t>
            </a:r>
            <a:r>
              <a:rPr lang="id-ID" sz="2000" b="1" dirty="0" smtClean="0"/>
              <a:t> </a:t>
            </a:r>
            <a:r>
              <a:rPr lang="en-US" sz="2000" b="1" dirty="0" smtClean="0"/>
              <a:t>Pm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smtClean="0"/>
              <a:t>Pc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smtClean="0"/>
              <a:t>Pd</a:t>
            </a:r>
            <a:r>
              <a:rPr lang="id-ID" sz="2000" b="1" dirty="0" smtClean="0"/>
              <a:t> </a:t>
            </a:r>
            <a:r>
              <a:rPr lang="en-US" sz="2000" b="1" dirty="0" smtClean="0"/>
              <a:t>)</a:t>
            </a:r>
            <a:r>
              <a:rPr lang="id-ID" sz="2000" b="1" dirty="0" smtClean="0"/>
              <a:t> </a:t>
            </a:r>
            <a:r>
              <a:rPr lang="en-US" sz="2000" b="1" dirty="0" smtClean="0"/>
              <a:t>/</a:t>
            </a:r>
            <a:r>
              <a:rPr lang="id-ID" sz="2000" b="1" dirty="0" smtClean="0"/>
              <a:t> </a:t>
            </a:r>
            <a:r>
              <a:rPr lang="en-US" sz="2000" b="1" dirty="0" smtClean="0"/>
              <a:t>3</a:t>
            </a:r>
            <a:r>
              <a:rPr lang="id-ID" sz="2000" b="1" dirty="0" smtClean="0"/>
              <a:t/>
            </a:r>
            <a:br>
              <a:rPr lang="id-ID" sz="2000" b="1" dirty="0" smtClean="0"/>
            </a:br>
            <a:endParaRPr lang="en-US" sz="2000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en-US" sz="2000" dirty="0" smtClean="0"/>
              <a:t>Determine the scores for each Consequences of Failure Category: </a:t>
            </a:r>
            <a:r>
              <a:rPr lang="en-US" sz="2000" b="1" dirty="0" smtClean="0"/>
              <a:t>Cost (Cc), Schedule (Cs), Reliability (Cr), Performance (Cp).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sz="2000" b="1" dirty="0" err="1" smtClean="0"/>
              <a:t>Cf</a:t>
            </a:r>
            <a:r>
              <a:rPr lang="en-US" sz="2000" b="1" dirty="0" smtClean="0"/>
              <a:t>=(</a:t>
            </a:r>
            <a:r>
              <a:rPr lang="id-ID" sz="2000" b="1" dirty="0" smtClean="0"/>
              <a:t> </a:t>
            </a:r>
            <a:r>
              <a:rPr lang="en-US" sz="2000" b="1" dirty="0" smtClean="0"/>
              <a:t>Cc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smtClean="0"/>
              <a:t>Cs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smtClean="0"/>
              <a:t>Cr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smtClean="0"/>
              <a:t>Cp</a:t>
            </a:r>
            <a:r>
              <a:rPr lang="id-ID" sz="2000" b="1" dirty="0" smtClean="0"/>
              <a:t> </a:t>
            </a:r>
            <a:r>
              <a:rPr lang="en-US" sz="2000" b="1" dirty="0" smtClean="0"/>
              <a:t>)</a:t>
            </a:r>
            <a:r>
              <a:rPr lang="id-ID" sz="2000" b="1" dirty="0" smtClean="0"/>
              <a:t> </a:t>
            </a:r>
            <a:r>
              <a:rPr lang="en-US" sz="2000" b="1" dirty="0" smtClean="0"/>
              <a:t>/</a:t>
            </a:r>
            <a:r>
              <a:rPr lang="id-ID" sz="2000" b="1" dirty="0" smtClean="0"/>
              <a:t> 4</a:t>
            </a:r>
            <a:endParaRPr lang="en-US" sz="2000" b="1" dirty="0" smtClean="0"/>
          </a:p>
          <a:p>
            <a:pPr marL="352425" indent="-352425">
              <a:buFont typeface="Arial" pitchFamily="34" charset="0"/>
              <a:buChar char="•"/>
            </a:pPr>
            <a:endParaRPr lang="id-ID" sz="2000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en-US" sz="2000" dirty="0" smtClean="0"/>
              <a:t>Calculate Overall Risk Factor for the project by using the formula: </a:t>
            </a:r>
            <a:r>
              <a:rPr lang="en-US" sz="2000" b="1" dirty="0" smtClean="0"/>
              <a:t>RF</a:t>
            </a:r>
            <a:r>
              <a:rPr lang="id-ID" sz="2000" b="1" dirty="0" smtClean="0"/>
              <a:t> </a:t>
            </a:r>
            <a:r>
              <a:rPr lang="en-US" sz="2000" b="1" dirty="0" smtClean="0"/>
              <a:t>=</a:t>
            </a:r>
            <a:r>
              <a:rPr lang="id-ID" sz="2000" b="1" dirty="0" smtClean="0"/>
              <a:t> </a:t>
            </a:r>
            <a:r>
              <a:rPr lang="en-US" sz="2000" b="1" dirty="0" smtClean="0"/>
              <a:t>Pf</a:t>
            </a:r>
            <a:r>
              <a:rPr lang="id-ID" sz="2000" b="1" dirty="0" smtClean="0"/>
              <a:t> </a:t>
            </a:r>
            <a:r>
              <a:rPr lang="en-US" sz="2000" b="1" dirty="0" smtClean="0"/>
              <a:t>+</a:t>
            </a:r>
            <a:r>
              <a:rPr lang="id-ID" sz="2000" b="1" dirty="0" smtClean="0"/>
              <a:t> </a:t>
            </a:r>
            <a:r>
              <a:rPr lang="en-US" sz="2000" b="1" dirty="0" err="1" smtClean="0"/>
              <a:t>Cf</a:t>
            </a:r>
            <a:r>
              <a:rPr lang="id-ID" sz="2000" b="1" dirty="0" smtClean="0"/>
              <a:t> </a:t>
            </a:r>
            <a:r>
              <a:rPr lang="en-US" sz="2000" b="1" dirty="0" smtClean="0"/>
              <a:t>-</a:t>
            </a:r>
            <a:r>
              <a:rPr lang="id-ID" sz="2000" b="1" dirty="0" smtClean="0"/>
              <a:t> </a:t>
            </a:r>
            <a:r>
              <a:rPr lang="en-US" sz="2000" b="1" dirty="0" smtClean="0"/>
              <a:t>(</a:t>
            </a:r>
            <a:r>
              <a:rPr lang="id-ID" sz="2000" b="1" dirty="0" smtClean="0"/>
              <a:t> </a:t>
            </a:r>
            <a:r>
              <a:rPr lang="en-US" sz="2000" b="1" dirty="0" smtClean="0"/>
              <a:t>Pf</a:t>
            </a:r>
            <a:r>
              <a:rPr lang="id-ID" sz="2000" b="1" dirty="0" smtClean="0"/>
              <a:t> * </a:t>
            </a:r>
            <a:r>
              <a:rPr lang="en-US" sz="2000" b="1" dirty="0" err="1" smtClean="0"/>
              <a:t>Cf</a:t>
            </a:r>
            <a:r>
              <a:rPr lang="id-ID" sz="2000" b="1" dirty="0" smtClean="0"/>
              <a:t> </a:t>
            </a:r>
            <a:r>
              <a:rPr lang="en-US" sz="2000" b="1" dirty="0" smtClean="0"/>
              <a:t>)</a:t>
            </a:r>
            <a:r>
              <a:rPr lang="id-ID" sz="2000" b="1" dirty="0" smtClean="0"/>
              <a:t>  </a:t>
            </a:r>
            <a:r>
              <a:rPr lang="id-ID" sz="2200" b="1" dirty="0" smtClean="0"/>
              <a:t/>
            </a:r>
            <a:br>
              <a:rPr lang="id-ID" sz="2200" b="1" dirty="0" smtClean="0"/>
            </a:br>
            <a:endParaRPr lang="en-US" sz="2200" b="1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en-US" sz="1800" dirty="0" smtClean="0"/>
              <a:t>Rule of Thumb:	</a:t>
            </a:r>
            <a:r>
              <a:rPr lang="en-US" sz="1800" b="1" dirty="0" smtClean="0"/>
              <a:t>Low risk	</a:t>
            </a:r>
            <a:r>
              <a:rPr lang="en-US" sz="1800" b="1" dirty="0" err="1" smtClean="0"/>
              <a:t>Rf</a:t>
            </a:r>
            <a:r>
              <a:rPr lang="en-US" sz="1800" b="1" dirty="0" smtClean="0"/>
              <a:t> &lt; 0.3</a:t>
            </a:r>
          </a:p>
          <a:p>
            <a:pPr lvl="6">
              <a:buNone/>
            </a:pPr>
            <a:r>
              <a:rPr lang="en-US" b="1" dirty="0" smtClean="0"/>
              <a:t>Medium risk	</a:t>
            </a:r>
            <a:r>
              <a:rPr lang="en-US" b="1" dirty="0" err="1" smtClean="0"/>
              <a:t>Rf</a:t>
            </a:r>
            <a:r>
              <a:rPr lang="en-US" b="1" dirty="0" smtClean="0"/>
              <a:t> = 0.3 to 0.7</a:t>
            </a:r>
          </a:p>
          <a:p>
            <a:pPr lvl="6">
              <a:buNone/>
            </a:pPr>
            <a:r>
              <a:rPr lang="en-US" b="1" dirty="0" smtClean="0"/>
              <a:t>High risk		</a:t>
            </a:r>
            <a:r>
              <a:rPr lang="en-US" b="1" dirty="0" err="1" smtClean="0"/>
              <a:t>Rf</a:t>
            </a:r>
            <a:r>
              <a:rPr lang="en-US" b="1" dirty="0" smtClean="0"/>
              <a:t> &gt; 0.7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Calculating A Project Risk Factor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73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52425" indent="-352425">
              <a:buNone/>
            </a:pPr>
            <a:r>
              <a:rPr lang="id-ID" sz="2400" b="1" dirty="0" smtClean="0"/>
              <a:t>Tugas 3 :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id-ID" sz="2200" dirty="0" smtClean="0"/>
              <a:t>Suatu proyek sudah ditentukan nilai probability risiko nya:</a:t>
            </a:r>
          </a:p>
          <a:p>
            <a:pPr marL="352425" indent="-352425">
              <a:buFont typeface="Arial" pitchFamily="34" charset="0"/>
              <a:buChar char="•"/>
            </a:pPr>
            <a:endParaRPr lang="id-ID" sz="2200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id-ID" sz="2200" b="1" dirty="0" smtClean="0"/>
              <a:t>Pm = 0.1    Pc = 0.5   Pd = 0.9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id-ID" sz="2200" b="1" dirty="0" smtClean="0"/>
              <a:t>Cc = 0.7     Cs = 0.5   Cr = 0.3   Cp  = 0.1</a:t>
            </a:r>
          </a:p>
          <a:p>
            <a:pPr marL="352425" indent="-352425">
              <a:buFont typeface="Arial" pitchFamily="34" charset="0"/>
              <a:buChar char="•"/>
            </a:pPr>
            <a:endParaRPr lang="id-ID" sz="2200" b="1" dirty="0" smtClean="0"/>
          </a:p>
          <a:p>
            <a:pPr marL="352425" indent="-352425">
              <a:buFont typeface="Arial" pitchFamily="34" charset="0"/>
              <a:buChar char="•"/>
            </a:pPr>
            <a:r>
              <a:rPr lang="id-ID" sz="2200" dirty="0" smtClean="0"/>
              <a:t>Tentukan nilai risk factor proyek tersebut.</a:t>
            </a:r>
            <a:endParaRPr lang="en-US" sz="2200" dirty="0" smtClean="0"/>
          </a:p>
          <a:p>
            <a:pPr marL="352425" indent="-352425">
              <a:buNone/>
            </a:pPr>
            <a:r>
              <a:rPr lang="id-ID" sz="2000" b="1" dirty="0" smtClean="0"/>
              <a:t/>
            </a:r>
            <a:br>
              <a:rPr lang="id-ID" sz="2000" b="1" dirty="0" smtClean="0"/>
            </a:b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Risk Response Planning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97180" y="891584"/>
            <a:ext cx="8686800" cy="543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opsi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ancaman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tercapainya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/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output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,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pembaharuan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persetujuan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en-US" sz="2400" dirty="0" err="1" smtClean="0"/>
              <a:t>Menetapkan</a:t>
            </a:r>
            <a:r>
              <a:rPr lang="en-US" sz="2400" dirty="0" smtClean="0"/>
              <a:t> :</a:t>
            </a:r>
          </a:p>
          <a:p>
            <a:pPr marL="908050" lvl="1" indent="-450850">
              <a:buFont typeface="Arial" charset="0"/>
              <a:buChar char="•"/>
            </a:pPr>
            <a:r>
              <a:rPr lang="id-ID" sz="2400" dirty="0" smtClean="0"/>
              <a:t>Tindak lanjut bagi peluang</a:t>
            </a:r>
            <a:endParaRPr lang="en-US" sz="2400" dirty="0" smtClean="0"/>
          </a:p>
          <a:p>
            <a:pPr marL="908050" lvl="1" indent="-450850">
              <a:buFont typeface="Arial" charset="0"/>
              <a:buChar char="•"/>
            </a:pPr>
            <a:r>
              <a:rPr lang="id-ID" sz="2400" dirty="0" smtClean="0"/>
              <a:t>Tanggapan untuk ancaman</a:t>
            </a:r>
            <a:endParaRPr lang="en-US" sz="2400" dirty="0" smtClean="0"/>
          </a:p>
          <a:p>
            <a:pPr marL="352425" indent="-352425">
              <a:buNone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202308"/>
            <a:ext cx="8610600" cy="757812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Mitigation Strategi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37535" y="990600"/>
            <a:ext cx="8686800" cy="478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Accept Risk</a:t>
            </a:r>
          </a:p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Minimize Risk</a:t>
            </a:r>
          </a:p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Share Risk</a:t>
            </a:r>
          </a:p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Transfer Risk</a:t>
            </a:r>
          </a:p>
          <a:p>
            <a:pPr marL="352425" indent="-3524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Use of Contingency Reserves</a:t>
            </a:r>
            <a:endParaRPr lang="id-ID" sz="2400" dirty="0" smtClean="0"/>
          </a:p>
          <a:p>
            <a:pPr marL="352425" indent="-352425">
              <a:lnSpc>
                <a:spcPct val="150000"/>
              </a:lnSpc>
              <a:buNone/>
            </a:pPr>
            <a:endParaRPr lang="id-ID" sz="2400" dirty="0" smtClean="0"/>
          </a:p>
          <a:p>
            <a:pPr algn="just">
              <a:buNone/>
            </a:pPr>
            <a:r>
              <a:rPr lang="id-ID" sz="2400" b="1" dirty="0" smtClean="0"/>
              <a:t>Tugas 4 : </a:t>
            </a:r>
            <a:r>
              <a:rPr lang="id-ID" sz="2400" dirty="0" smtClean="0"/>
              <a:t>Carilah definisi  dan maksud dari Risk Mitigation </a:t>
            </a:r>
          </a:p>
          <a:p>
            <a:pPr algn="just">
              <a:buNone/>
            </a:pPr>
            <a:r>
              <a:rPr lang="id-ID" sz="2400" dirty="0" smtClean="0"/>
              <a:t>Strategi  diatas !</a:t>
            </a: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709629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Response Planning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909715"/>
            <a:ext cx="86868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1800" dirty="0" err="1" smtClean="0"/>
              <a:t>Tanggapan</a:t>
            </a:r>
            <a:r>
              <a:rPr lang="en-US" sz="1800" dirty="0" smtClean="0"/>
              <a:t> :</a:t>
            </a:r>
          </a:p>
          <a:p>
            <a:pPr marL="971550" lvl="1" indent="-514350" algn="just">
              <a:buFont typeface="Arial" charset="0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ancaman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resiko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negatif</a:t>
            </a:r>
            <a:r>
              <a:rPr lang="en-US" sz="1800" b="1" dirty="0" smtClean="0"/>
              <a:t>)</a:t>
            </a:r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Menghilangkan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endParaRPr lang="en-US" sz="1800" dirty="0" smtClean="0"/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Mentransfer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lain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mis</a:t>
            </a:r>
            <a:r>
              <a:rPr lang="id-ID" sz="1800" dirty="0" smtClean="0"/>
              <a:t>al,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i="1" dirty="0" smtClean="0"/>
              <a:t>outsourcing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dikuasai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mahir</a:t>
            </a:r>
            <a:r>
              <a:rPr lang="en-US" sz="1800" dirty="0" smtClean="0"/>
              <a:t>, </a:t>
            </a:r>
            <a:r>
              <a:rPr lang="en-US" sz="1800" dirty="0" err="1" smtClean="0"/>
              <a:t>asuransi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endParaRPr lang="en-US" sz="1800" dirty="0" smtClean="0"/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Mitigasi</a:t>
            </a:r>
            <a:r>
              <a:rPr lang="en-US" sz="1800" dirty="0" smtClean="0"/>
              <a:t> (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tindakan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memperkecil</a:t>
            </a:r>
            <a:r>
              <a:rPr lang="en-US" sz="1800" dirty="0" smtClean="0"/>
              <a:t> 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timbulnya</a:t>
            </a:r>
            <a:r>
              <a:rPr lang="en-US" sz="1800" dirty="0" smtClean="0"/>
              <a:t> </a:t>
            </a:r>
            <a:r>
              <a:rPr lang="en-US" sz="1800" dirty="0" err="1" smtClean="0"/>
              <a:t>resiko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id-ID" sz="1800" dirty="0" smtClean="0"/>
              <a:t>)</a:t>
            </a:r>
            <a:endParaRPr lang="en-US" sz="1800" dirty="0" smtClean="0"/>
          </a:p>
          <a:p>
            <a:pPr marL="971550" lvl="1" indent="-514350" algn="just">
              <a:buFont typeface="Arial" charset="0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peluang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resiko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positif</a:t>
            </a:r>
            <a:r>
              <a:rPr lang="en-US" sz="1800" b="1" dirty="0" smtClean="0"/>
              <a:t>)</a:t>
            </a:r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Eksploitasi</a:t>
            </a:r>
            <a:endParaRPr lang="en-US" sz="1800" dirty="0" smtClean="0"/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Berbagi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memanfaatkan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endParaRPr lang="en-US" sz="1800" dirty="0" smtClean="0"/>
          </a:p>
          <a:p>
            <a:pPr marL="1255713" lvl="2" indent="-341313" algn="just">
              <a:buFont typeface="Arial" charset="0"/>
              <a:buChar char="•"/>
            </a:pP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endParaRPr lang="en-US" sz="1800" dirty="0" smtClean="0"/>
          </a:p>
          <a:p>
            <a:pPr marL="971550" lvl="1" indent="-514350">
              <a:spcBef>
                <a:spcPts val="600"/>
              </a:spcBef>
              <a:buFont typeface="Arial" charset="0"/>
              <a:buAutoNum type="arabicPeriod" startAt="3"/>
            </a:pPr>
            <a:r>
              <a:rPr lang="en-US" sz="1800" b="1" dirty="0" err="1" smtClean="0"/>
              <a:t>Menyusun</a:t>
            </a:r>
            <a:r>
              <a:rPr lang="en-US" sz="1800" b="1" dirty="0" smtClean="0"/>
              <a:t> </a:t>
            </a:r>
            <a:r>
              <a:rPr lang="id-ID" sz="1800" b="1" dirty="0" smtClean="0"/>
              <a:t>rencana kontinjensi: </a:t>
            </a:r>
            <a:r>
              <a:rPr lang="id-ID" sz="1800" dirty="0" smtClean="0"/>
              <a:t>Langkah yang akan diambil bila resiko terjadi.</a:t>
            </a:r>
          </a:p>
          <a:p>
            <a:pPr marL="971550" lvl="1" indent="-514350">
              <a:spcBef>
                <a:spcPts val="600"/>
              </a:spcBef>
              <a:buFont typeface="Arial" charset="0"/>
              <a:buAutoNum type="arabicPeriod" startAt="4"/>
            </a:pPr>
            <a:r>
              <a:rPr lang="id-ID" sz="1800" b="1" dirty="0" smtClean="0"/>
              <a:t>Menerima resiko </a:t>
            </a:r>
            <a:r>
              <a:rPr lang="id-ID" sz="1800" dirty="0" smtClean="0"/>
              <a:t>(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id-ID" sz="1800" dirty="0" smtClean="0"/>
              <a:t>)</a:t>
            </a:r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RESIKO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27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b="1" dirty="0" smtClean="0"/>
              <a:t>Risiko proyek </a:t>
            </a:r>
            <a:r>
              <a:rPr lang="id-ID" altLang="zh-CN" sz="2400" dirty="0" smtClean="0"/>
              <a:t>merupakan peristiwa negatif yang  dapat mempengaruhi kelangsungan hidup  sebuah proyek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id-ID" altLang="zh-CN" sz="2400" dirty="0" smtClean="0"/>
          </a:p>
          <a:p>
            <a:pPr algn="just">
              <a:buFont typeface="Arial" charset="0"/>
              <a:buChar char="•"/>
            </a:pPr>
            <a:r>
              <a:rPr lang="id-ID" altLang="zh-CN" sz="2400" b="1" dirty="0" smtClean="0"/>
              <a:t>Manajemen Risiko  </a:t>
            </a:r>
            <a:r>
              <a:rPr lang="id-ID" altLang="zh-CN" sz="2400" dirty="0" smtClean="0"/>
              <a:t>merupakan  </a:t>
            </a:r>
            <a:r>
              <a:rPr lang="id-ID" sz="2400" dirty="0" smtClean="0"/>
              <a:t>i</a:t>
            </a:r>
            <a:r>
              <a:rPr lang="en-US" sz="2400" dirty="0" err="1" smtClean="0"/>
              <a:t>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meneliti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id-ID" sz="2400" dirty="0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id-ID" sz="2400" dirty="0" smtClean="0"/>
              <a:t>untuk 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>
              <a:buFont typeface="Arial" charset="0"/>
              <a:buChar char="•"/>
            </a:pPr>
            <a:endParaRPr lang="en-US" sz="2400" dirty="0" smtClean="0"/>
          </a:p>
          <a:p>
            <a:pPr algn="just">
              <a:lnSpc>
                <a:spcPct val="130000"/>
              </a:lnSpc>
              <a:buFont typeface="Arial" charset="0"/>
              <a:buChar char="•"/>
            </a:pPr>
            <a:r>
              <a:rPr lang="sv-SE" sz="2400" b="1" dirty="0" smtClean="0"/>
              <a:t>Manajemen resiko </a:t>
            </a:r>
            <a:r>
              <a:rPr lang="sv-SE" sz="2400" dirty="0" smtClean="0"/>
              <a:t>mempunyai suatu dampak hal positif pada memilih proyek, menentukan lingkup proyek, dan mengembangkan perkiraan biaya dan jadwal realistis.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Manfaat Manajemen Resiko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menghindari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peristiwa-peristiwa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mengejutkan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bernegosiasi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Lingkup Proses</a:t>
            </a:r>
            <a:br>
              <a:rPr lang="id-ID" b="1" dirty="0" smtClean="0"/>
            </a:br>
            <a:r>
              <a:rPr lang="id-ID" b="1" dirty="0" smtClean="0"/>
              <a:t> Manajemen Resiko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61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71500" indent="-571500">
              <a:buFont typeface="Arial" charset="0"/>
              <a:buAutoNum type="arabicPeriod"/>
            </a:pPr>
            <a:r>
              <a:rPr lang="sv-SE" sz="2400" dirty="0" smtClean="0"/>
              <a:t>Risk management </a:t>
            </a:r>
            <a:r>
              <a:rPr lang="id-ID" sz="2400" dirty="0" smtClean="0"/>
              <a:t>planning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sv-SE" sz="2400" dirty="0" smtClean="0"/>
              <a:t>Risk identification </a:t>
            </a:r>
            <a:endParaRPr lang="id-ID" sz="2400" dirty="0" smtClean="0"/>
          </a:p>
          <a:p>
            <a:pPr marL="571500" indent="-571500">
              <a:buFont typeface="Arial" charset="0"/>
              <a:buAutoNum type="arabicPeriod"/>
            </a:pPr>
            <a:r>
              <a:rPr lang="sv-SE" sz="2400" dirty="0" smtClean="0"/>
              <a:t>Quality risk analysis</a:t>
            </a:r>
            <a:endParaRPr lang="id-ID" sz="2400" dirty="0" smtClean="0"/>
          </a:p>
          <a:p>
            <a:pPr marL="1028700" lvl="1" indent="-314325">
              <a:buFont typeface="Arial" charset="0"/>
              <a:buAutoNum type="alphaLcPeriod"/>
            </a:pPr>
            <a:r>
              <a:rPr lang="id-ID" sz="2400" dirty="0" smtClean="0"/>
              <a:t>Qualitative Analysis</a:t>
            </a:r>
          </a:p>
          <a:p>
            <a:pPr marL="1028700" lvl="1" indent="-314325">
              <a:buFont typeface="Arial" charset="0"/>
              <a:buAutoNum type="alphaLcPeriod"/>
            </a:pPr>
            <a:r>
              <a:rPr lang="id-ID" sz="2400" dirty="0" smtClean="0"/>
              <a:t>Quantitative Analysis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Risk response planning</a:t>
            </a:r>
            <a:endParaRPr lang="id-ID" sz="2400" dirty="0" smtClean="0"/>
          </a:p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Risk monitoring and control</a:t>
            </a:r>
            <a:endParaRPr lang="en-US" altLang="zh-CN" sz="20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Management Planning (1)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3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  <a:defRPr/>
            </a:pPr>
            <a:r>
              <a:rPr lang="id-ID" sz="2400" dirty="0" smtClean="0"/>
              <a:t>Merupakan</a:t>
            </a:r>
            <a:r>
              <a:rPr lang="sv-SE" sz="2400" dirty="0" smtClean="0"/>
              <a:t> proses </a:t>
            </a:r>
            <a:r>
              <a:rPr lang="id-ID" sz="2400" dirty="0" smtClean="0"/>
              <a:t>yang </a:t>
            </a:r>
            <a:r>
              <a:rPr lang="en-US" sz="2400" dirty="0" err="1" smtClean="0"/>
              <a:t>memutuskan</a:t>
            </a:r>
            <a:r>
              <a:rPr lang="en-US" sz="2400" dirty="0" smtClean="0"/>
              <a:t> </a:t>
            </a:r>
            <a:r>
              <a:rPr lang="id-ID" sz="2400" dirty="0" smtClean="0"/>
              <a:t>tentang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id-ID" sz="2400" dirty="0" smtClean="0"/>
              <a:t>bagaimana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id-ID" sz="2400" dirty="0" smtClean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d-ID" sz="2400" dirty="0" smtClean="0"/>
              <a:t>Masukan :</a:t>
            </a:r>
            <a:endParaRPr lang="en-US" sz="2400" dirty="0" smtClean="0"/>
          </a:p>
          <a:p>
            <a:pPr marL="830263" lvl="1" algn="just">
              <a:buFont typeface="Arial" pitchFamily="34" charset="0"/>
              <a:buChar char="•"/>
              <a:defRPr/>
            </a:pP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830263" lvl="1" algn="just">
              <a:buFont typeface="Arial" pitchFamily="34" charset="0"/>
              <a:buChar char="•"/>
              <a:defRPr/>
            </a:pP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830263" lvl="1" algn="just">
              <a:buFont typeface="Arial" pitchFamily="34" charset="0"/>
              <a:buChar char="•"/>
              <a:defRPr/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830263" lvl="1" algn="just">
              <a:buFont typeface="Arial" pitchFamily="34" charset="0"/>
              <a:buChar char="•"/>
              <a:defRPr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09" y="10300"/>
            <a:ext cx="8610600" cy="713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Management Planning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34340" y="723900"/>
            <a:ext cx="8686800" cy="522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2100" dirty="0" err="1" smtClean="0"/>
              <a:t>Informasi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terkandung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dokumen</a:t>
            </a:r>
            <a:r>
              <a:rPr lang="en-US" sz="2100" dirty="0" smtClean="0"/>
              <a:t> </a:t>
            </a:r>
            <a:r>
              <a:rPr lang="id-ID" sz="2100" dirty="0" smtClean="0"/>
              <a:t>M</a:t>
            </a:r>
            <a:r>
              <a:rPr lang="en-US" sz="2100" dirty="0" err="1" smtClean="0"/>
              <a:t>anajemen</a:t>
            </a:r>
            <a:r>
              <a:rPr lang="en-US" sz="2100" dirty="0" smtClean="0"/>
              <a:t> </a:t>
            </a:r>
            <a:r>
              <a:rPr lang="en-US" sz="2100" dirty="0" err="1" smtClean="0"/>
              <a:t>Resiko</a:t>
            </a:r>
            <a:r>
              <a:rPr lang="en-US" sz="2100" dirty="0" smtClean="0"/>
              <a:t> :</a:t>
            </a:r>
          </a:p>
          <a:p>
            <a:pPr lvl="1">
              <a:buFont typeface="Arial" charset="0"/>
              <a:buChar char="•"/>
            </a:pPr>
            <a:r>
              <a:rPr lang="en-US" sz="2100" dirty="0" err="1" smtClean="0"/>
              <a:t>Metodologi</a:t>
            </a:r>
            <a:endParaRPr lang="en-US" sz="2100" dirty="0" smtClean="0"/>
          </a:p>
          <a:p>
            <a:pPr lvl="1">
              <a:buFont typeface="Arial" charset="0"/>
              <a:buChar char="•"/>
            </a:pPr>
            <a:r>
              <a:rPr lang="en-US" sz="2100" dirty="0" err="1" smtClean="0"/>
              <a:t>Peran</a:t>
            </a:r>
            <a:r>
              <a:rPr lang="en-US" sz="2100" dirty="0" smtClean="0"/>
              <a:t> &amp; </a:t>
            </a:r>
            <a:r>
              <a:rPr lang="en-US" sz="2100" dirty="0" err="1" smtClean="0"/>
              <a:t>Tanggung</a:t>
            </a:r>
            <a:r>
              <a:rPr lang="en-US" sz="2100" dirty="0" smtClean="0"/>
              <a:t> </a:t>
            </a:r>
            <a:r>
              <a:rPr lang="en-US" sz="2100" dirty="0" err="1" smtClean="0"/>
              <a:t>Jawab</a:t>
            </a:r>
            <a:endParaRPr lang="en-US" sz="2100" dirty="0" smtClean="0"/>
          </a:p>
          <a:p>
            <a:pPr lvl="1">
              <a:buFont typeface="Arial" charset="0"/>
              <a:buChar char="•"/>
            </a:pPr>
            <a:r>
              <a:rPr lang="en-US" sz="2100" dirty="0" smtClean="0"/>
              <a:t>Dana &amp; </a:t>
            </a:r>
            <a:r>
              <a:rPr lang="en-US" sz="2100" dirty="0" err="1" smtClean="0"/>
              <a:t>Biaya</a:t>
            </a:r>
            <a:r>
              <a:rPr lang="en-US" sz="2100" dirty="0" smtClean="0"/>
              <a:t> (yang </a:t>
            </a:r>
            <a:r>
              <a:rPr lang="en-US" sz="2100" dirty="0" err="1" smtClean="0"/>
              <a:t>berkaitan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resiko</a:t>
            </a:r>
            <a:r>
              <a:rPr lang="en-US" sz="2100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en-US" sz="2100" dirty="0" err="1" smtClean="0"/>
              <a:t>Kategori</a:t>
            </a:r>
            <a:r>
              <a:rPr lang="en-US" sz="2100" dirty="0" smtClean="0"/>
              <a:t> </a:t>
            </a:r>
            <a:r>
              <a:rPr lang="en-US" sz="2100" dirty="0" err="1" smtClean="0"/>
              <a:t>Resiko</a:t>
            </a:r>
            <a:endParaRPr lang="en-US" sz="2100" dirty="0" smtClean="0"/>
          </a:p>
          <a:p>
            <a:pPr lvl="1">
              <a:buFont typeface="Arial" charset="0"/>
              <a:buChar char="•"/>
            </a:pPr>
            <a:r>
              <a:rPr lang="en-US" sz="2100" dirty="0" err="1" smtClean="0"/>
              <a:t>Kemungkinan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Pengaruh</a:t>
            </a:r>
            <a:r>
              <a:rPr lang="en-US" sz="2100" dirty="0" smtClean="0"/>
              <a:t> </a:t>
            </a:r>
            <a:r>
              <a:rPr lang="en-US" sz="2100" dirty="0" err="1" smtClean="0"/>
              <a:t>Resiko</a:t>
            </a:r>
            <a:endParaRPr lang="id-ID" sz="2100" dirty="0" smtClean="0"/>
          </a:p>
          <a:p>
            <a:pPr lvl="1">
              <a:buFont typeface="Arial" charset="0"/>
              <a:buChar char="•"/>
            </a:pPr>
            <a:r>
              <a:rPr lang="en-US" sz="2100" dirty="0" err="1" smtClean="0"/>
              <a:t>Definisi</a:t>
            </a:r>
            <a:r>
              <a:rPr lang="en-US" sz="2100" dirty="0" smtClean="0"/>
              <a:t> </a:t>
            </a:r>
            <a:r>
              <a:rPr lang="en-US" sz="2100" dirty="0" err="1" smtClean="0"/>
              <a:t>peluang</a:t>
            </a:r>
            <a:r>
              <a:rPr lang="en-US" sz="2100" dirty="0" smtClean="0"/>
              <a:t> </a:t>
            </a:r>
            <a:r>
              <a:rPr lang="en-US" sz="2100" dirty="0" err="1" smtClean="0"/>
              <a:t>resiko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dampaknya</a:t>
            </a:r>
            <a:endParaRPr lang="id-ID" sz="2100" dirty="0" smtClean="0"/>
          </a:p>
          <a:p>
            <a:pPr>
              <a:buFont typeface="Arial" charset="0"/>
              <a:buChar char="•"/>
            </a:pPr>
            <a:r>
              <a:rPr lang="id-ID" sz="2100" dirty="0" smtClean="0"/>
              <a:t>Kategori resiko :</a:t>
            </a:r>
          </a:p>
          <a:p>
            <a:pPr lvl="1">
              <a:buFont typeface="Arial" charset="0"/>
              <a:buChar char="•"/>
            </a:pPr>
            <a:r>
              <a:rPr lang="id-ID" sz="2100" dirty="0" smtClean="0"/>
              <a:t>Market Risk</a:t>
            </a:r>
          </a:p>
          <a:p>
            <a:pPr lvl="1">
              <a:buFont typeface="Arial" charset="0"/>
              <a:buChar char="•"/>
            </a:pPr>
            <a:r>
              <a:rPr lang="id-ID" sz="2100" dirty="0" smtClean="0"/>
              <a:t>Financial Risk</a:t>
            </a:r>
            <a:endParaRPr lang="en-US" sz="2100" dirty="0" smtClean="0"/>
          </a:p>
          <a:p>
            <a:pPr lvl="1">
              <a:buFont typeface="Arial" charset="0"/>
              <a:buChar char="•"/>
            </a:pPr>
            <a:r>
              <a:rPr lang="en-US" sz="2100" dirty="0" smtClean="0"/>
              <a:t>Technology Risk</a:t>
            </a:r>
          </a:p>
          <a:p>
            <a:pPr lvl="1">
              <a:buFont typeface="Arial" charset="0"/>
              <a:buChar char="•"/>
            </a:pPr>
            <a:r>
              <a:rPr lang="en-US" sz="2100" dirty="0" smtClean="0"/>
              <a:t>People Risk</a:t>
            </a:r>
          </a:p>
          <a:p>
            <a:pPr lvl="1">
              <a:buFont typeface="Arial" charset="0"/>
              <a:buChar char="•"/>
            </a:pPr>
            <a:r>
              <a:rPr lang="en-US" sz="2100" dirty="0" smtClean="0"/>
              <a:t>Structure/Process Risk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Management Planning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id-ID" sz="2400" dirty="0" smtClean="0"/>
              <a:t>M</a:t>
            </a:r>
            <a:r>
              <a:rPr lang="en-US" sz="2400" dirty="0" err="1" smtClean="0"/>
              <a:t>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:</a:t>
            </a:r>
          </a:p>
          <a:p>
            <a:pPr lvl="1">
              <a:buFont typeface="Arial" charset="0"/>
              <a:buChar char="•"/>
            </a:pPr>
            <a:r>
              <a:rPr lang="en-US" sz="2400" dirty="0" err="1" smtClean="0"/>
              <a:t>Metodologi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err="1" smtClean="0"/>
              <a:t>Peran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Dana &amp;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)</a:t>
            </a:r>
          </a:p>
          <a:p>
            <a:pPr lvl="1">
              <a:buFont typeface="Arial" charset="0"/>
              <a:buChar char="•"/>
            </a:pPr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endParaRPr lang="id-ID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dampaknya</a:t>
            </a: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Category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id-ID" sz="2400" dirty="0" smtClean="0"/>
              <a:t>Market Risk </a:t>
            </a:r>
          </a:p>
          <a:p>
            <a:pPr algn="just">
              <a:buFont typeface="Arial" charset="0"/>
              <a:buChar char="•"/>
            </a:pPr>
            <a:r>
              <a:rPr lang="id-ID" sz="2400" dirty="0" smtClean="0"/>
              <a:t>Financial Risk</a:t>
            </a:r>
          </a:p>
          <a:p>
            <a:pPr algn="just">
              <a:buFont typeface="Arial" charset="0"/>
              <a:buChar char="•"/>
            </a:pPr>
            <a:r>
              <a:rPr lang="en-US" sz="2400" dirty="0" smtClean="0"/>
              <a:t>Technology Risk</a:t>
            </a:r>
            <a:endParaRPr lang="id-ID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smtClean="0"/>
              <a:t>People Risk</a:t>
            </a:r>
            <a:endParaRPr lang="id-ID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smtClean="0"/>
              <a:t>Structure/Process Risk</a:t>
            </a:r>
            <a:endParaRPr lang="id-ID" sz="2400" dirty="0" smtClean="0"/>
          </a:p>
          <a:p>
            <a:pPr algn="just">
              <a:buNone/>
            </a:pPr>
            <a:endParaRPr lang="id-ID" sz="2400" dirty="0" smtClean="0"/>
          </a:p>
          <a:p>
            <a:pPr algn="just">
              <a:buNone/>
            </a:pPr>
            <a:r>
              <a:rPr lang="id-ID" sz="2400" b="1" dirty="0" smtClean="0"/>
              <a:t>Tugas 1</a:t>
            </a:r>
            <a:r>
              <a:rPr lang="id-ID" sz="2400" dirty="0" smtClean="0"/>
              <a:t>: Carilah definisi  dan maksud dari kategori risk diatas!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68666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Risk Identification (1)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804226"/>
            <a:ext cx="8686800" cy="519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55600" indent="-355600" algn="just">
              <a:buFont typeface="Arial" charset="0"/>
              <a:buChar char="•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merusak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</a:p>
          <a:p>
            <a:pPr marL="355600" indent="-355600" algn="just">
              <a:buFont typeface="Arial" charset="0"/>
              <a:buChar char="•"/>
            </a:pPr>
            <a:r>
              <a:rPr lang="sv-SE" sz="2400" dirty="0" smtClean="0"/>
              <a:t>Termasuk menentukan apa saja resiko yang akan mempengaruhi proyek dan mendokumentasikan karakteristik tiap-tiap resiko tersebut. </a:t>
            </a:r>
          </a:p>
          <a:p>
            <a:pPr marL="355600" indent="-355600" algn="just">
              <a:buFont typeface="Arial" charset="0"/>
              <a:buChar char="•"/>
            </a:pPr>
            <a:r>
              <a:rPr lang="sv-SE" sz="2400" dirty="0" smtClean="0"/>
              <a:t>Teknik identifikasi resiko :</a:t>
            </a:r>
          </a:p>
          <a:p>
            <a:pPr marL="812800" lvl="1" indent="-355600" algn="just">
              <a:buFont typeface="Arial" charset="0"/>
              <a:buChar char="•"/>
            </a:pPr>
            <a:r>
              <a:rPr lang="sv-SE" sz="2400" dirty="0" smtClean="0"/>
              <a:t>Interview</a:t>
            </a:r>
          </a:p>
          <a:p>
            <a:pPr marL="812800" lvl="1" indent="-355600" algn="just">
              <a:buFont typeface="Arial" charset="0"/>
              <a:buChar char="•"/>
            </a:pPr>
            <a:r>
              <a:rPr lang="sv-SE" sz="2400" dirty="0" smtClean="0"/>
              <a:t>Brainstroming</a:t>
            </a:r>
          </a:p>
          <a:p>
            <a:pPr marL="812800" lvl="1" indent="-355600" algn="just">
              <a:buFont typeface="Arial" charset="0"/>
              <a:buChar char="•"/>
            </a:pPr>
            <a:r>
              <a:rPr lang="sv-SE" sz="2400" dirty="0" smtClean="0"/>
              <a:t>Delphi Technique</a:t>
            </a:r>
          </a:p>
          <a:p>
            <a:pPr marL="812800" lvl="1" indent="-355600" algn="just">
              <a:buFont typeface="Arial" charset="0"/>
              <a:buChar char="•"/>
            </a:pPr>
            <a:r>
              <a:rPr lang="sv-SE" sz="2400" dirty="0" smtClean="0"/>
              <a:t>Analisis SWOT</a:t>
            </a:r>
          </a:p>
          <a:p>
            <a:pPr algn="just">
              <a:buNone/>
            </a:pPr>
            <a:r>
              <a:rPr lang="id-ID" sz="2400" b="1" dirty="0" smtClean="0"/>
              <a:t>Tugas 2</a:t>
            </a:r>
            <a:r>
              <a:rPr lang="id-ID" sz="2400" dirty="0" smtClean="0"/>
              <a:t>: Carilah definisi  dan maksud dari Teknik identifikasi </a:t>
            </a:r>
          </a:p>
          <a:p>
            <a:pPr algn="just">
              <a:buNone/>
            </a:pPr>
            <a:r>
              <a:rPr lang="id-ID" sz="2400" dirty="0" smtClean="0"/>
              <a:t>resiko  diatas!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946</Words>
  <Application>Microsoft Office PowerPoint</Application>
  <PresentationFormat>On-screen Show (4:3)</PresentationFormat>
  <Paragraphs>244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宋体</vt:lpstr>
      <vt:lpstr>Arial</vt:lpstr>
      <vt:lpstr>Calibri</vt:lpstr>
      <vt:lpstr>华文新魏</vt:lpstr>
      <vt:lpstr>Trebuchet MS</vt:lpstr>
      <vt:lpstr>Wingdings 3</vt:lpstr>
      <vt:lpstr>Facet</vt:lpstr>
      <vt:lpstr>PROJECT RISK MANAGEMENT (Manajemen Resiko Proyek) (MATA KULIAH MANAJEMEN PROYEK PERANGKAT LUNAK) </vt:lpstr>
      <vt:lpstr>PENGERTIAN RESIKO PROYEK</vt:lpstr>
      <vt:lpstr>Manfaat Manajemen Resiko Proyek</vt:lpstr>
      <vt:lpstr>Lingkup Proses  Manajemen Resiko Proyek</vt:lpstr>
      <vt:lpstr>Risk Management Planning (1)</vt:lpstr>
      <vt:lpstr>Risk Management Planning (2)</vt:lpstr>
      <vt:lpstr>Risk Management Planning (2)</vt:lpstr>
      <vt:lpstr>Risk Category</vt:lpstr>
      <vt:lpstr>Risk Identification (1)</vt:lpstr>
      <vt:lpstr>Risk Identification (2)</vt:lpstr>
      <vt:lpstr>Qualitative Analysis</vt:lpstr>
      <vt:lpstr>Contoh Probability Impact Matrix (PIM)</vt:lpstr>
      <vt:lpstr>Probability Impact Matrix (PIM) (1)</vt:lpstr>
      <vt:lpstr>Probability Impact Matrix (PIM) (2)</vt:lpstr>
      <vt:lpstr>Calculating A Project Risk Factor</vt:lpstr>
      <vt:lpstr>Calculating A Project Risk Factor (2)</vt:lpstr>
      <vt:lpstr>Risk Response Planning</vt:lpstr>
      <vt:lpstr>Risk Mitigation Strategi</vt:lpstr>
      <vt:lpstr>Risk Response Planning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2019-06-19T01:13:26Z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