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1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95929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9B6D20-DA67-4C1A-A2F6-A6548B06F936}"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292179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194882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08496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3444210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3313717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3455133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1268365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389759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91235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61105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9B6D20-DA67-4C1A-A2F6-A6548B06F936}"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217328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9B6D20-DA67-4C1A-A2F6-A6548B06F936}" type="datetimeFigureOut">
              <a:rPr lang="en-US" smtClean="0"/>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412423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324148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71720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D9B6D20-DA67-4C1A-A2F6-A6548B06F936}" type="datetimeFigureOut">
              <a:rPr lang="en-US" smtClean="0"/>
              <a:t>6/30/2020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255644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D9B6D20-DA67-4C1A-A2F6-A6548B06F936}"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6FD47D-7416-4E12-806F-8DC62100F8E7}" type="slidenum">
              <a:rPr lang="en-US" smtClean="0"/>
              <a:t>‹#›</a:t>
            </a:fld>
            <a:endParaRPr lang="en-US"/>
          </a:p>
        </p:txBody>
      </p:sp>
    </p:spTree>
    <p:extLst>
      <p:ext uri="{BB962C8B-B14F-4D97-AF65-F5344CB8AC3E}">
        <p14:creationId xmlns:p14="http://schemas.microsoft.com/office/powerpoint/2010/main" val="1604635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9B6D20-DA67-4C1A-A2F6-A6548B06F936}" type="datetimeFigureOut">
              <a:rPr lang="en-US" smtClean="0"/>
              <a:t>6/30/2020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E6FD47D-7416-4E12-806F-8DC62100F8E7}" type="slidenum">
              <a:rPr lang="en-US" smtClean="0"/>
              <a:t>‹#›</a:t>
            </a:fld>
            <a:endParaRPr lang="en-US"/>
          </a:p>
        </p:txBody>
      </p:sp>
    </p:spTree>
    <p:extLst>
      <p:ext uri="{BB962C8B-B14F-4D97-AF65-F5344CB8AC3E}">
        <p14:creationId xmlns:p14="http://schemas.microsoft.com/office/powerpoint/2010/main" val="14179858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p:txBody>
          <a:bodyPr/>
          <a:lstStyle/>
          <a:p>
            <a:pPr>
              <a:defRPr/>
            </a:pPr>
            <a:r>
              <a:rPr smtClean="0">
                <a:solidFill>
                  <a:schemeClr val="tx2">
                    <a:satMod val="130000"/>
                  </a:schemeClr>
                </a:solidFill>
              </a:rPr>
              <a:t>Pertemuan</a:t>
            </a:r>
            <a:r>
              <a:rPr lang="en-US" dirty="0" smtClean="0">
                <a:solidFill>
                  <a:schemeClr val="tx2">
                    <a:satMod val="130000"/>
                  </a:schemeClr>
                </a:solidFill>
              </a:rPr>
              <a:t> </a:t>
            </a:r>
            <a:r>
              <a:rPr lang="id-ID" smtClean="0">
                <a:solidFill>
                  <a:schemeClr val="tx2">
                    <a:satMod val="130000"/>
                  </a:schemeClr>
                </a:solidFill>
              </a:rPr>
              <a:t>12</a:t>
            </a:r>
            <a:endParaRPr smtClean="0">
              <a:solidFill>
                <a:schemeClr val="tx2">
                  <a:satMod val="130000"/>
                </a:schemeClr>
              </a:solidFill>
            </a:endParaRPr>
          </a:p>
        </p:txBody>
      </p:sp>
      <p:sp>
        <p:nvSpPr>
          <p:cNvPr id="6" name="Subtitle 5"/>
          <p:cNvSpPr>
            <a:spLocks noGrp="1"/>
          </p:cNvSpPr>
          <p:nvPr>
            <p:ph type="subTitle" idx="1"/>
          </p:nvPr>
        </p:nvSpPr>
        <p:spPr/>
        <p:txBody>
          <a:bodyPr/>
          <a:lstStyle/>
          <a:p>
            <a:pPr>
              <a:defRPr/>
            </a:pPr>
            <a:r>
              <a:rPr lang="id-ID" sz="3600" dirty="0"/>
              <a:t>POLITIK STRATEGI NASIONAL</a:t>
            </a:r>
          </a:p>
        </p:txBody>
      </p:sp>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378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719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710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a:xfrm>
            <a:off x="1828800" y="0"/>
            <a:ext cx="8686800" cy="1785926"/>
          </a:xfrm>
        </p:spPr>
        <p:txBody>
          <a:bodyPr/>
          <a:lstStyle/>
          <a:p>
            <a:pPr>
              <a:defRPr/>
            </a:pPr>
            <a:r>
              <a:rPr lang="id-ID" dirty="0" smtClean="0"/>
              <a:t>Otonomi daerah</a:t>
            </a:r>
            <a:endParaRPr lang="id-ID" dirty="0"/>
          </a:p>
        </p:txBody>
      </p:sp>
      <p:sp>
        <p:nvSpPr>
          <p:cNvPr id="47109" name="Content Placeholder 5"/>
          <p:cNvSpPr>
            <a:spLocks noGrp="1"/>
          </p:cNvSpPr>
          <p:nvPr>
            <p:ph idx="1"/>
          </p:nvPr>
        </p:nvSpPr>
        <p:spPr>
          <a:xfrm>
            <a:off x="1828800" y="1500189"/>
            <a:ext cx="8686800" cy="4579937"/>
          </a:xfrm>
        </p:spPr>
        <p:txBody>
          <a:bodyPr>
            <a:normAutofit lnSpcReduction="10000"/>
          </a:bodyPr>
          <a:lstStyle/>
          <a:p>
            <a:r>
              <a:rPr lang="id-ID" altLang="en-US" sz="3600"/>
              <a:t>Otonomi secara sempit diartikan sebagai mandiri, sedangkan dalam arti luas adalah berdaya. </a:t>
            </a:r>
          </a:p>
          <a:p>
            <a:r>
              <a:rPr lang="id-ID" altLang="en-US" sz="3600"/>
              <a:t>Jadi otonomi  daerah dapat diartikan pelimpahan kewewenangan dan tanggung jawab dari pemerintah pusat kepada pemerintah daerah.</a:t>
            </a:r>
          </a:p>
        </p:txBody>
      </p:sp>
    </p:spTree>
    <p:extLst>
      <p:ext uri="{BB962C8B-B14F-4D97-AF65-F5344CB8AC3E}">
        <p14:creationId xmlns:p14="http://schemas.microsoft.com/office/powerpoint/2010/main" val="24622876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81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a:xfrm>
            <a:off x="1828800" y="0"/>
            <a:ext cx="8686800" cy="714356"/>
          </a:xfrm>
        </p:spPr>
        <p:txBody>
          <a:bodyPr/>
          <a:lstStyle/>
          <a:p>
            <a:pPr>
              <a:defRPr/>
            </a:pPr>
            <a:r>
              <a:rPr lang="id-ID" dirty="0" smtClean="0"/>
              <a:t>Otonomi daerah</a:t>
            </a:r>
            <a:endParaRPr lang="id-ID" dirty="0"/>
          </a:p>
        </p:txBody>
      </p:sp>
      <p:sp>
        <p:nvSpPr>
          <p:cNvPr id="48133" name="Content Placeholder 5"/>
          <p:cNvSpPr>
            <a:spLocks noGrp="1"/>
          </p:cNvSpPr>
          <p:nvPr>
            <p:ph idx="1"/>
          </p:nvPr>
        </p:nvSpPr>
        <p:spPr>
          <a:xfrm>
            <a:off x="1828800" y="642939"/>
            <a:ext cx="8686800" cy="5437187"/>
          </a:xfrm>
        </p:spPr>
        <p:txBody>
          <a:bodyPr/>
          <a:lstStyle/>
          <a:p>
            <a:endParaRPr lang="id-ID" altLang="en-US" smtClean="0"/>
          </a:p>
          <a:p>
            <a:r>
              <a:rPr lang="id-ID" altLang="en-US" smtClean="0"/>
              <a:t>Penyelenggaraan negara secara garis besar diselenggarakan dengan dua sistem, yaitu sistem sentralisasi dan sistem desentralisasi.</a:t>
            </a:r>
          </a:p>
          <a:p>
            <a:r>
              <a:rPr lang="id-ID" altLang="en-US" smtClean="0"/>
              <a:t>Sistem sentralisasi yaitu jika urusan yang berkaitan dengan aspek kehidupan dikelola di tingkat pusat.</a:t>
            </a:r>
          </a:p>
          <a:p>
            <a:r>
              <a:rPr lang="id-ID" altLang="en-US" smtClean="0"/>
              <a:t>Sistem desentralisasi adalah sistem ketika sebagian urusan pemerintahan diserahkan pada daerah untuk menjadi urusan rumah tangganya.</a:t>
            </a:r>
          </a:p>
        </p:txBody>
      </p:sp>
    </p:spTree>
    <p:extLst>
      <p:ext uri="{BB962C8B-B14F-4D97-AF65-F5344CB8AC3E}">
        <p14:creationId xmlns:p14="http://schemas.microsoft.com/office/powerpoint/2010/main" val="3145530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91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lstStyle/>
          <a:p>
            <a:pPr>
              <a:defRPr/>
            </a:pPr>
            <a:r>
              <a:rPr lang="id-ID" dirty="0" smtClean="0"/>
              <a:t>Latar belakang OTDa</a:t>
            </a:r>
            <a:endParaRPr lang="id-ID" dirty="0"/>
          </a:p>
        </p:txBody>
      </p:sp>
      <p:sp>
        <p:nvSpPr>
          <p:cNvPr id="49157" name="Content Placeholder 6"/>
          <p:cNvSpPr>
            <a:spLocks noGrp="1"/>
          </p:cNvSpPr>
          <p:nvPr>
            <p:ph idx="1"/>
          </p:nvPr>
        </p:nvSpPr>
        <p:spPr/>
        <p:txBody>
          <a:bodyPr/>
          <a:lstStyle/>
          <a:p>
            <a:r>
              <a:rPr lang="id-ID" altLang="en-US" smtClean="0"/>
              <a:t>Krisis ekonomi dan politik yang melanda Indonesia sejak tahun 1997 telah memporakporandakan hampir seluruh sendi-sendi ekonomi dan politik negeri ini yang telah dibangun cukup lama.</a:t>
            </a:r>
          </a:p>
          <a:p>
            <a:r>
              <a:rPr lang="id-ID" altLang="en-US" smtClean="0"/>
              <a:t>Sebagai respon dari krisis tersebut, pada masa reformasi dicanangkan suatu kebijakan restrukturisasi sistem pemerintahan yang cukup penting yaitu melaksananakan Otda.</a:t>
            </a:r>
          </a:p>
        </p:txBody>
      </p:sp>
    </p:spTree>
    <p:extLst>
      <p:ext uri="{BB962C8B-B14F-4D97-AF65-F5344CB8AC3E}">
        <p14:creationId xmlns:p14="http://schemas.microsoft.com/office/powerpoint/2010/main" val="3709610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501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lstStyle/>
          <a:p>
            <a:pPr>
              <a:defRPr/>
            </a:pPr>
            <a:r>
              <a:rPr lang="id-ID" dirty="0" smtClean="0"/>
              <a:t>Tujuan dan prinsip OTDA</a:t>
            </a:r>
            <a:endParaRPr lang="id-ID" dirty="0"/>
          </a:p>
        </p:txBody>
      </p:sp>
      <p:sp>
        <p:nvSpPr>
          <p:cNvPr id="50181" name="Content Placeholder 6"/>
          <p:cNvSpPr>
            <a:spLocks noGrp="1"/>
          </p:cNvSpPr>
          <p:nvPr>
            <p:ph idx="1"/>
          </p:nvPr>
        </p:nvSpPr>
        <p:spPr/>
        <p:txBody>
          <a:bodyPr/>
          <a:lstStyle/>
          <a:p>
            <a:r>
              <a:rPr lang="id-ID" altLang="en-US" smtClean="0"/>
              <a:t>Untuk mencegah penumpukan kekuasaan di pusat.</a:t>
            </a:r>
          </a:p>
          <a:p>
            <a:r>
              <a:rPr lang="id-ID" altLang="en-US" smtClean="0"/>
              <a:t>Untuk mencapai pemerintahan yang efisien.</a:t>
            </a:r>
          </a:p>
          <a:p>
            <a:r>
              <a:rPr lang="id-ID" altLang="en-US" smtClean="0"/>
              <a:t>Agar perhatian lebih fokus kepada daerah.</a:t>
            </a:r>
          </a:p>
          <a:p>
            <a:r>
              <a:rPr lang="id-ID" altLang="en-US" smtClean="0"/>
              <a:t>Agar masyarakat dapat turut berpartisipasi dalam pembangunan ekonomi di daerah masing-masing.</a:t>
            </a:r>
          </a:p>
        </p:txBody>
      </p:sp>
    </p:spTree>
    <p:extLst>
      <p:ext uri="{BB962C8B-B14F-4D97-AF65-F5344CB8AC3E}">
        <p14:creationId xmlns:p14="http://schemas.microsoft.com/office/powerpoint/2010/main" val="3334841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5120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lstStyle/>
          <a:p>
            <a:pPr>
              <a:defRPr/>
            </a:pPr>
            <a:r>
              <a:rPr lang="id-ID" dirty="0" smtClean="0"/>
              <a:t>Otda dan demokratisasi</a:t>
            </a:r>
            <a:endParaRPr lang="id-ID" dirty="0"/>
          </a:p>
        </p:txBody>
      </p:sp>
      <p:sp>
        <p:nvSpPr>
          <p:cNvPr id="51205" name="Content Placeholder 6"/>
          <p:cNvSpPr>
            <a:spLocks noGrp="1"/>
          </p:cNvSpPr>
          <p:nvPr>
            <p:ph idx="1"/>
          </p:nvPr>
        </p:nvSpPr>
        <p:spPr/>
        <p:txBody>
          <a:bodyPr/>
          <a:lstStyle/>
          <a:p>
            <a:r>
              <a:rPr lang="id-ID" altLang="en-US" sz="3600"/>
              <a:t>Otonomi daerah merupakan bagian tak terpisahkan dari sistem demokrasi yang berintikan kebebasan individu, kelompok, daerah untuk mengatur, mengendalikan, serta menyelenggarakan pemerintahan sendiri.</a:t>
            </a:r>
          </a:p>
        </p:txBody>
      </p:sp>
    </p:spTree>
    <p:extLst>
      <p:ext uri="{BB962C8B-B14F-4D97-AF65-F5344CB8AC3E}">
        <p14:creationId xmlns:p14="http://schemas.microsoft.com/office/powerpoint/2010/main" val="3509773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389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lstStyle/>
          <a:p>
            <a:pPr>
              <a:defRPr/>
            </a:pPr>
            <a:r>
              <a:rPr lang="id-ID" dirty="0" smtClean="0"/>
              <a:t>pengertian</a:t>
            </a:r>
            <a:endParaRPr lang="id-ID" dirty="0"/>
          </a:p>
        </p:txBody>
      </p:sp>
      <p:sp>
        <p:nvSpPr>
          <p:cNvPr id="38917" name="Content Placeholder 5"/>
          <p:cNvSpPr>
            <a:spLocks noGrp="1"/>
          </p:cNvSpPr>
          <p:nvPr>
            <p:ph idx="1"/>
          </p:nvPr>
        </p:nvSpPr>
        <p:spPr/>
        <p:txBody>
          <a:bodyPr/>
          <a:lstStyle/>
          <a:p>
            <a:r>
              <a:rPr lang="id-ID" altLang="en-US" smtClean="0"/>
              <a:t>Politik dalam arti politics mempunyai makna kepentingan umum warga negara suatu bangsa. Politik merupakan suatu rangkaian asas, prinsip, keadaan, jalan, cara, dan alat yang digunakan untuk mencapai tujuan tertentu yang dikehendaki.</a:t>
            </a:r>
          </a:p>
          <a:p>
            <a:r>
              <a:rPr lang="id-ID" altLang="en-US" smtClean="0"/>
              <a:t>Politik secara umum menyangkut proses penentuan tujuan negara dan cara melaksanakannya.</a:t>
            </a:r>
          </a:p>
        </p:txBody>
      </p:sp>
    </p:spTree>
    <p:extLst>
      <p:ext uri="{BB962C8B-B14F-4D97-AF65-F5344CB8AC3E}">
        <p14:creationId xmlns:p14="http://schemas.microsoft.com/office/powerpoint/2010/main" val="13758410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399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a:xfrm>
            <a:off x="1828800" y="0"/>
            <a:ext cx="8686800" cy="571500"/>
          </a:xfrm>
        </p:spPr>
        <p:txBody>
          <a:bodyPr>
            <a:normAutofit fontScale="90000"/>
          </a:bodyPr>
          <a:lstStyle/>
          <a:p>
            <a:pPr>
              <a:defRPr/>
            </a:pPr>
            <a:endParaRPr lang="id-ID" dirty="0"/>
          </a:p>
        </p:txBody>
      </p:sp>
      <p:sp>
        <p:nvSpPr>
          <p:cNvPr id="39941" name="Content Placeholder 5"/>
          <p:cNvSpPr>
            <a:spLocks noGrp="1"/>
          </p:cNvSpPr>
          <p:nvPr>
            <p:ph idx="1"/>
          </p:nvPr>
        </p:nvSpPr>
        <p:spPr>
          <a:xfrm>
            <a:off x="1828800" y="857251"/>
            <a:ext cx="8686800" cy="5222875"/>
          </a:xfrm>
        </p:spPr>
        <p:txBody>
          <a:bodyPr/>
          <a:lstStyle/>
          <a:p>
            <a:r>
              <a:rPr lang="id-ID" altLang="en-US" smtClean="0"/>
              <a:t>Str ategi merupakan seni dan ilmu dalam menggunakan serta mengembangkan kekuatan (ipoleksosbudhankam)</a:t>
            </a:r>
          </a:p>
          <a:p>
            <a:r>
              <a:rPr lang="id-ID" altLang="en-US" smtClean="0"/>
              <a:t>Politik nasional diartikan sebagai kebijakan umum dan pengambilan keputusan untuk mencapai suatu cita-cita dan tujuan nasional.</a:t>
            </a:r>
          </a:p>
          <a:p>
            <a:r>
              <a:rPr lang="id-ID" altLang="en-US" smtClean="0"/>
              <a:t>Strategi nasional adalah cara melaksanakan politik nasional dalam mencapai sasaran dan tujuan yang telah ditetapkan dalam konteks politik nasional.</a:t>
            </a:r>
          </a:p>
        </p:txBody>
      </p:sp>
    </p:spTree>
    <p:extLst>
      <p:ext uri="{BB962C8B-B14F-4D97-AF65-F5344CB8AC3E}">
        <p14:creationId xmlns:p14="http://schemas.microsoft.com/office/powerpoint/2010/main" val="38869904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09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normAutofit/>
          </a:bodyPr>
          <a:lstStyle/>
          <a:p>
            <a:pPr>
              <a:defRPr/>
            </a:pPr>
            <a:r>
              <a:rPr lang="id-ID" dirty="0" smtClean="0"/>
              <a:t>Penyusunan politik dan strategi nasional</a:t>
            </a:r>
            <a:endParaRPr lang="id-ID" dirty="0"/>
          </a:p>
        </p:txBody>
      </p:sp>
      <p:sp>
        <p:nvSpPr>
          <p:cNvPr id="40965" name="Content Placeholder 5"/>
          <p:cNvSpPr>
            <a:spLocks noGrp="1"/>
          </p:cNvSpPr>
          <p:nvPr>
            <p:ph idx="1"/>
          </p:nvPr>
        </p:nvSpPr>
        <p:spPr/>
        <p:txBody>
          <a:bodyPr/>
          <a:lstStyle/>
          <a:p>
            <a:r>
              <a:rPr lang="id-ID" altLang="en-US" smtClean="0"/>
              <a:t>Politik dan strategi nasional yang telah berlangsung selama ini disusun berdasarkan sistem kenegaraan menurut UUD 1945.</a:t>
            </a:r>
          </a:p>
          <a:p>
            <a:r>
              <a:rPr lang="id-ID" altLang="en-US" smtClean="0"/>
              <a:t>Suprastruktur politik</a:t>
            </a:r>
          </a:p>
          <a:p>
            <a:r>
              <a:rPr lang="id-ID" altLang="en-US" smtClean="0"/>
              <a:t>Infrastruktur politik</a:t>
            </a:r>
          </a:p>
        </p:txBody>
      </p:sp>
    </p:spTree>
    <p:extLst>
      <p:ext uri="{BB962C8B-B14F-4D97-AF65-F5344CB8AC3E}">
        <p14:creationId xmlns:p14="http://schemas.microsoft.com/office/powerpoint/2010/main" val="2552489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19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lstStyle/>
          <a:p>
            <a:pPr>
              <a:defRPr/>
            </a:pPr>
            <a:r>
              <a:rPr lang="id-ID" dirty="0" smtClean="0"/>
              <a:t>Stratifikasi politik nasional</a:t>
            </a:r>
            <a:endParaRPr lang="id-ID" dirty="0"/>
          </a:p>
        </p:txBody>
      </p:sp>
      <p:sp>
        <p:nvSpPr>
          <p:cNvPr id="41989" name="Content Placeholder 5"/>
          <p:cNvSpPr>
            <a:spLocks noGrp="1"/>
          </p:cNvSpPr>
          <p:nvPr>
            <p:ph idx="1"/>
          </p:nvPr>
        </p:nvSpPr>
        <p:spPr/>
        <p:txBody>
          <a:bodyPr/>
          <a:lstStyle/>
          <a:p>
            <a:r>
              <a:rPr lang="id-ID" altLang="en-US" smtClean="0"/>
              <a:t>Tingkat penentu kebijakan puncak</a:t>
            </a:r>
          </a:p>
          <a:p>
            <a:r>
              <a:rPr lang="id-ID" altLang="en-US" smtClean="0"/>
              <a:t>Tingkat kebijakan umum</a:t>
            </a:r>
          </a:p>
          <a:p>
            <a:r>
              <a:rPr lang="id-ID" altLang="en-US" smtClean="0"/>
              <a:t>Tingkat penentu kebijakan khusus</a:t>
            </a:r>
          </a:p>
          <a:p>
            <a:r>
              <a:rPr lang="id-ID" altLang="en-US" smtClean="0"/>
              <a:t>Tingkat penentu kebijakan teknis</a:t>
            </a:r>
          </a:p>
        </p:txBody>
      </p:sp>
    </p:spTree>
    <p:extLst>
      <p:ext uri="{BB962C8B-B14F-4D97-AF65-F5344CB8AC3E}">
        <p14:creationId xmlns:p14="http://schemas.microsoft.com/office/powerpoint/2010/main" val="1283567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30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normAutofit/>
          </a:bodyPr>
          <a:lstStyle/>
          <a:p>
            <a:pPr>
              <a:defRPr/>
            </a:pPr>
            <a:r>
              <a:rPr lang="id-ID" dirty="0" smtClean="0"/>
              <a:t>Politik pembangunan nasional dan manajemen nasional</a:t>
            </a:r>
            <a:endParaRPr lang="id-ID" dirty="0"/>
          </a:p>
        </p:txBody>
      </p:sp>
      <p:sp>
        <p:nvSpPr>
          <p:cNvPr id="43013" name="Content Placeholder 5"/>
          <p:cNvSpPr>
            <a:spLocks noGrp="1"/>
          </p:cNvSpPr>
          <p:nvPr>
            <p:ph idx="1"/>
          </p:nvPr>
        </p:nvSpPr>
        <p:spPr/>
        <p:txBody>
          <a:bodyPr/>
          <a:lstStyle/>
          <a:p>
            <a:r>
              <a:rPr lang="id-ID" altLang="en-US" smtClean="0"/>
              <a:t>Politik pembangunan sebagai pedoman dalam pembangunan nasional memerlukan kepaduan tata nilai, struktur, dan proses. Karena itu diperlukan sistem manajemen nasional yang berfungsi memadukan penyelenggaraan siklus kegiatan perumusan, pelaksanaan, dan pengendalian pelaksanaan kebijaksanaan.</a:t>
            </a:r>
          </a:p>
        </p:txBody>
      </p:sp>
    </p:spTree>
    <p:extLst>
      <p:ext uri="{BB962C8B-B14F-4D97-AF65-F5344CB8AC3E}">
        <p14:creationId xmlns:p14="http://schemas.microsoft.com/office/powerpoint/2010/main" val="285673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40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normAutofit/>
          </a:bodyPr>
          <a:lstStyle/>
          <a:p>
            <a:pPr>
              <a:defRPr/>
            </a:pPr>
            <a:r>
              <a:rPr lang="id-ID" dirty="0" smtClean="0"/>
              <a:t>Sistem pertahanan keamanan rakyat semesta (Sishankamrata)</a:t>
            </a:r>
            <a:endParaRPr lang="id-ID" dirty="0"/>
          </a:p>
        </p:txBody>
      </p:sp>
      <p:sp>
        <p:nvSpPr>
          <p:cNvPr id="44037" name="Content Placeholder 5"/>
          <p:cNvSpPr>
            <a:spLocks noGrp="1"/>
          </p:cNvSpPr>
          <p:nvPr>
            <p:ph idx="1"/>
          </p:nvPr>
        </p:nvSpPr>
        <p:spPr/>
        <p:txBody>
          <a:bodyPr/>
          <a:lstStyle/>
          <a:p>
            <a:r>
              <a:rPr lang="id-ID" altLang="en-US" smtClean="0"/>
              <a:t>Berlandaskan pasal 30 UUD 1945 Ayat (2) kita menganut Sistem Pertahanan Keamanan Rakyat Semesta (Sishankamrata), yaitu sistem pertahanan yang  melibatkan segenap potensi yang dimiliki negara, dimana rakyat berperan sebagai kekuatan dasar dan TNI sebagai kekuatan inti.</a:t>
            </a:r>
          </a:p>
        </p:txBody>
      </p:sp>
    </p:spTree>
    <p:extLst>
      <p:ext uri="{BB962C8B-B14F-4D97-AF65-F5344CB8AC3E}">
        <p14:creationId xmlns:p14="http://schemas.microsoft.com/office/powerpoint/2010/main" val="2658576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50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normAutofit/>
          </a:bodyPr>
          <a:lstStyle/>
          <a:p>
            <a:pPr>
              <a:defRPr/>
            </a:pPr>
            <a:r>
              <a:rPr lang="id-ID" dirty="0" smtClean="0"/>
              <a:t>Strategi pemberantasan tindak pidana korupsi</a:t>
            </a:r>
            <a:endParaRPr lang="id-ID" dirty="0"/>
          </a:p>
        </p:txBody>
      </p:sp>
      <p:sp>
        <p:nvSpPr>
          <p:cNvPr id="45061" name="Content Placeholder 5"/>
          <p:cNvSpPr>
            <a:spLocks noGrp="1"/>
          </p:cNvSpPr>
          <p:nvPr>
            <p:ph idx="1"/>
          </p:nvPr>
        </p:nvSpPr>
        <p:spPr/>
        <p:txBody>
          <a:bodyPr/>
          <a:lstStyle/>
          <a:p>
            <a:r>
              <a:rPr lang="id-ID" altLang="en-US" smtClean="0"/>
              <a:t>Pemberantasan korupsi sejak era reformasi telah melalui beberapa tahapan. Tahapan pertama 1998-2004, melaksanakan kebijakan hukum (ekonomi, politik, sosial, HAM) dalam pemberantasan korupsi untuk memenuhi janji reformasi. Tahap kedua 2004-2008.</a:t>
            </a:r>
          </a:p>
        </p:txBody>
      </p:sp>
    </p:spTree>
    <p:extLst>
      <p:ext uri="{BB962C8B-B14F-4D97-AF65-F5344CB8AC3E}">
        <p14:creationId xmlns:p14="http://schemas.microsoft.com/office/powerpoint/2010/main" val="2363543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460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p:txBody>
          <a:bodyPr/>
          <a:lstStyle/>
          <a:p>
            <a:pPr>
              <a:defRPr/>
            </a:pPr>
            <a:endParaRPr lang="id-ID" dirty="0"/>
          </a:p>
        </p:txBody>
      </p:sp>
      <p:sp>
        <p:nvSpPr>
          <p:cNvPr id="46085" name="Content Placeholder 5"/>
          <p:cNvSpPr>
            <a:spLocks noGrp="1"/>
          </p:cNvSpPr>
          <p:nvPr>
            <p:ph idx="1"/>
          </p:nvPr>
        </p:nvSpPr>
        <p:spPr/>
        <p:txBody>
          <a:bodyPr/>
          <a:lstStyle/>
          <a:p>
            <a:r>
              <a:rPr lang="id-ID" altLang="en-US" smtClean="0"/>
              <a:t>Pembangunan hukum dalam pemberantasan korupsi di masa mendatang, seharusnya menanamkan paradigma baru yaitu bahwa pencegahan dan penindakan serta pengembalian aset korupsi merupakan tiga pilar utama yang berkaitan erat dan harus dilaksanakan oleh KPK secara konsisten.</a:t>
            </a:r>
          </a:p>
          <a:p>
            <a:endParaRPr lang="id-ID" altLang="en-US" smtClean="0"/>
          </a:p>
        </p:txBody>
      </p:sp>
    </p:spTree>
    <p:extLst>
      <p:ext uri="{BB962C8B-B14F-4D97-AF65-F5344CB8AC3E}">
        <p14:creationId xmlns:p14="http://schemas.microsoft.com/office/powerpoint/2010/main" val="24886651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TotalTime>
  <Words>665</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Pertemuan 12</vt:lpstr>
      <vt:lpstr>pengertian</vt:lpstr>
      <vt:lpstr>PowerPoint Presentation</vt:lpstr>
      <vt:lpstr>Penyusunan politik dan strategi nasional</vt:lpstr>
      <vt:lpstr>Stratifikasi politik nasional</vt:lpstr>
      <vt:lpstr>Politik pembangunan nasional dan manajemen nasional</vt:lpstr>
      <vt:lpstr>Sistem pertahanan keamanan rakyat semesta (Sishankamrata)</vt:lpstr>
      <vt:lpstr>Strategi pemberantasan tindak pidana korupsi</vt:lpstr>
      <vt:lpstr>PowerPoint Presentation</vt:lpstr>
      <vt:lpstr>Otonomi daerah</vt:lpstr>
      <vt:lpstr>Otonomi daerah</vt:lpstr>
      <vt:lpstr>Latar belakang OTDa</vt:lpstr>
      <vt:lpstr>Tujuan dan prinsip OTDA</vt:lpstr>
      <vt:lpstr>Otda dan demokratisasi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Jurnal Publikasi</dc:creator>
  <cp:lastModifiedBy>Jurnal Publikasi</cp:lastModifiedBy>
  <cp:revision>2</cp:revision>
  <dcterms:created xsi:type="dcterms:W3CDTF">2020-06-30T04:41:04Z</dcterms:created>
  <dcterms:modified xsi:type="dcterms:W3CDTF">2020-06-30T04:42:52Z</dcterms:modified>
</cp:coreProperties>
</file>