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7" r:id="rId3"/>
    <p:sldId id="268" r:id="rId4"/>
    <p:sldId id="285" r:id="rId5"/>
    <p:sldId id="271" r:id="rId6"/>
    <p:sldId id="269" r:id="rId7"/>
    <p:sldId id="270" r:id="rId8"/>
    <p:sldId id="288" r:id="rId9"/>
    <p:sldId id="273" r:id="rId10"/>
    <p:sldId id="274" r:id="rId11"/>
    <p:sldId id="275" r:id="rId12"/>
    <p:sldId id="282" r:id="rId13"/>
    <p:sldId id="279" r:id="rId14"/>
    <p:sldId id="276" r:id="rId15"/>
    <p:sldId id="277" r:id="rId16"/>
    <p:sldId id="278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6182" autoAdjust="0"/>
  </p:normalViewPr>
  <p:slideViewPr>
    <p:cSldViewPr showGuides="1">
      <p:cViewPr>
        <p:scale>
          <a:sx n="71" d="100"/>
          <a:sy n="71" d="100"/>
        </p:scale>
        <p:origin x="58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6/26/2020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JAWABAN NOTASI POLISH </a:t>
            </a:r>
            <a:r>
              <a:rPr lang="en-US" sz="4000" dirty="0" smtClean="0"/>
              <a:t>(IMPLEMENTASI STACK)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TEKNIK INFORMATIKA 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03225" indent="-4000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P : </a:t>
            </a:r>
            <a:r>
              <a:rPr lang="en-US" dirty="0" err="1"/>
              <a:t>a,b,d</a:t>
            </a:r>
            <a:r>
              <a:rPr lang="en-US" dirty="0"/>
              <a:t>,/,</a:t>
            </a:r>
            <a:r>
              <a:rPr lang="en-US" dirty="0" err="1"/>
              <a:t>d,k</a:t>
            </a:r>
            <a:r>
              <a:rPr lang="en-US" dirty="0"/>
              <a:t>,-,</a:t>
            </a:r>
            <a:r>
              <a:rPr lang="en-US" baseline="30000" dirty="0"/>
              <a:t>^</a:t>
            </a:r>
            <a:r>
              <a:rPr lang="en-US" dirty="0"/>
              <a:t>,+,</a:t>
            </a:r>
            <a:r>
              <a:rPr lang="en-US" dirty="0" err="1"/>
              <a:t>k,y</a:t>
            </a:r>
            <a:r>
              <a:rPr lang="en-US" dirty="0"/>
              <a:t>,-,a,+,/</a:t>
            </a:r>
          </a:p>
          <a:p>
            <a:pPr marL="4032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7, b = 20, d = 4, k = 2, y = 1)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31060"/>
              </p:ext>
            </p:extLst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7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20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212" y="34783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  </a:t>
            </a:r>
            <a:r>
              <a:rPr lang="en-US" sz="2000" b="1" dirty="0"/>
              <a:t>/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442220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.        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6975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.        </a:t>
            </a:r>
            <a:r>
              <a:rPr lang="en-US" sz="2000" b="1" dirty="0" smtClean="0"/>
              <a:t>2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7,20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8012" y="347830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7,5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2012" y="348739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Var1=4,Var2=20,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</a:t>
            </a:r>
            <a:r>
              <a:rPr lang="en-US" sz="2000" b="1" dirty="0" smtClean="0"/>
              <a:t>  =  20 </a:t>
            </a:r>
            <a:r>
              <a:rPr lang="en-US" sz="2000" b="1" dirty="0"/>
              <a:t>/</a:t>
            </a:r>
            <a:r>
              <a:rPr lang="en-US" sz="2000" b="1" dirty="0" smtClean="0"/>
              <a:t> </a:t>
            </a:r>
            <a:r>
              <a:rPr lang="en-US" sz="2000" b="1" dirty="0" smtClean="0"/>
              <a:t>4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</a:t>
            </a:r>
            <a:r>
              <a:rPr lang="en-US" sz="2000" b="1" dirty="0" smtClean="0"/>
              <a:t>  =  5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440745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7,5,4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71225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7,5,4,2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1612" y="1200948"/>
            <a:ext cx="55506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</a:t>
            </a:r>
            <a:r>
              <a:rPr lang="en-US" b="1" dirty="0" smtClean="0"/>
              <a:t>: 7,20,4,/,4,2,-,</a:t>
            </a:r>
            <a:r>
              <a:rPr lang="en-US" b="1" baseline="30000" dirty="0" smtClean="0"/>
              <a:t>^</a:t>
            </a:r>
            <a:r>
              <a:rPr lang="en-US" b="1" dirty="0" smtClean="0"/>
              <a:t>,+,2,1,-,7,+,/,)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27212" y="501301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7.        </a:t>
            </a:r>
            <a:r>
              <a:rPr lang="en-US" sz="2000" b="1" dirty="0"/>
              <a:t>-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419312" y="500038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7,5,2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44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42011" y="501228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 smtClean="0"/>
              <a:t>4 </a:t>
            </a:r>
            <a:r>
              <a:rPr lang="en-US" sz="2000" b="1" dirty="0"/>
              <a:t>-</a:t>
            </a:r>
            <a:r>
              <a:rPr lang="en-US" sz="2000" b="1" dirty="0" smtClean="0"/>
              <a:t> </a:t>
            </a:r>
            <a:r>
              <a:rPr lang="en-US" sz="2000" b="1" dirty="0" smtClean="0"/>
              <a:t>2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2412" y="44580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7628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522412" y="50676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98202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27212" y="3153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  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18012" y="3163876"/>
            <a:ext cx="105812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7,20,4  </a:t>
            </a:r>
            <a:endParaRPr lang="en-US" sz="2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522412" y="3505417"/>
            <a:ext cx="8991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368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60" grpId="0"/>
      <p:bldP spid="62" grpId="0"/>
      <p:bldP spid="7" grpId="0" animBg="1"/>
      <p:bldP spid="63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58" y="222551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27823"/>
              </p:ext>
            </p:extLst>
          </p:nvPr>
        </p:nvGraphicFramePr>
        <p:xfrm>
          <a:off x="1065212" y="1335741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70012" y="1803827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8.    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7612" y="3657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</a:t>
            </a:r>
            <a:r>
              <a:rPr lang="en-US" sz="2000" b="1" dirty="0" smtClean="0"/>
              <a:t>2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7612" y="40027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</a:t>
            </a:r>
            <a:r>
              <a:rPr lang="en-US" sz="2000" b="1" dirty="0" smtClean="0"/>
              <a:t>1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7612" y="435814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</a:t>
            </a:r>
            <a:r>
              <a:rPr lang="en-US" sz="2000" b="1" dirty="0" smtClean="0"/>
              <a:t>-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17612" y="5268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</a:t>
            </a:r>
            <a:r>
              <a:rPr lang="en-US" sz="2000" b="1" dirty="0" smtClean="0"/>
              <a:t>7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60811" y="1803827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7,25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60812" y="3667986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32,2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4412" y="2108627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60812" y="4002782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32,2,1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84812" y="179294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Var1=2,Var2=5,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</a:t>
            </a:r>
            <a:r>
              <a:rPr lang="en-US" sz="2000" b="1" dirty="0" smtClean="0"/>
              <a:t>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 smtClean="0"/>
              <a:t>5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 smtClean="0"/>
              <a:t>25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60812" y="434340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32,1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60812" y="52834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32,1,7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065212" y="370448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477441" y="434523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Var1=1,Var2=2,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dirty="0" smtClean="0"/>
              <a:t>- </a:t>
            </a:r>
            <a:r>
              <a:rPr lang="en-US" sz="2000" b="1" dirty="0" smtClean="0"/>
              <a:t>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2</a:t>
            </a:r>
            <a:r>
              <a:rPr lang="en-US" sz="2000" b="1" dirty="0" smtClean="0"/>
              <a:t> - 1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1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065212" y="404120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65212" y="4397188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65212" y="5334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65212" y="566121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5212" y="2770094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0012" y="274561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  <a:r>
              <a:rPr lang="en-US" sz="2000" b="1" dirty="0" smtClean="0"/>
              <a:t>.        + 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68182" y="273086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32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84811" y="275328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Var1=25,Var2=7,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</a:t>
            </a:r>
            <a:r>
              <a:rPr lang="en-US" sz="2000" b="1" dirty="0" smtClean="0"/>
              <a:t>  =  7 </a:t>
            </a:r>
            <a:r>
              <a:rPr lang="en-US" sz="2000" b="1" dirty="0"/>
              <a:t>+</a:t>
            </a:r>
            <a:r>
              <a:rPr lang="en-US" sz="2000" b="1" dirty="0" smtClean="0"/>
              <a:t> </a:t>
            </a:r>
            <a:r>
              <a:rPr lang="en-US" sz="2000" b="1" dirty="0" smtClean="0"/>
              <a:t>25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</a:t>
            </a:r>
            <a:r>
              <a:rPr lang="en-US" sz="2000" b="1" dirty="0" smtClean="0"/>
              <a:t>  =  32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10705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55" grpId="0"/>
      <p:bldP spid="33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17" y="298751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76142"/>
              </p:ext>
            </p:extLst>
          </p:nvPr>
        </p:nvGraphicFramePr>
        <p:xfrm>
          <a:off x="1065212" y="1461802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17612" y="289049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15.        </a:t>
            </a:r>
            <a:r>
              <a:rPr lang="en-US" sz="2000" b="1" dirty="0" smtClean="0"/>
              <a:t>/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4412" y="2234688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065212" y="384585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7612" y="19895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</a:t>
            </a:r>
            <a:r>
              <a:rPr lang="en-US" sz="2000" b="1" dirty="0"/>
              <a:t>+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065212" y="292304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89012" y="4343400"/>
            <a:ext cx="9296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7924" y="196264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32,8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77440" y="1970139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Var1=7,Var2=1,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dirty="0" smtClean="0"/>
              <a:t>+ </a:t>
            </a:r>
            <a:r>
              <a:rPr lang="en-US" sz="2000" b="1" dirty="0" smtClean="0"/>
              <a:t>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 smtClean="0"/>
              <a:t>1 </a:t>
            </a:r>
            <a:r>
              <a:rPr lang="en-US" sz="2000" b="1" dirty="0"/>
              <a:t>+</a:t>
            </a:r>
            <a:r>
              <a:rPr lang="en-US" sz="2000" b="1" dirty="0" smtClean="0"/>
              <a:t> 7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 smtClean="0"/>
              <a:t>8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6133" y="2870537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Var1=8,Var2=32,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dirty="0"/>
              <a:t>/</a:t>
            </a:r>
            <a:r>
              <a:rPr lang="en-US" sz="2000" b="1" dirty="0" smtClean="0"/>
              <a:t> </a:t>
            </a:r>
            <a:r>
              <a:rPr lang="en-US" sz="2000" b="1" dirty="0" smtClean="0"/>
              <a:t>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 smtClean="0"/>
              <a:t>32</a:t>
            </a:r>
            <a:r>
              <a:rPr lang="en-US" sz="2000" b="1" dirty="0" smtClean="0"/>
              <a:t> </a:t>
            </a:r>
            <a:r>
              <a:rPr lang="en-US" sz="2000" b="1" dirty="0" smtClean="0"/>
              <a:t>/</a:t>
            </a:r>
            <a:r>
              <a:rPr lang="en-US" sz="2000" b="1" dirty="0" smtClean="0"/>
              <a:t> 8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</a:t>
            </a:r>
            <a:r>
              <a:rPr lang="en-US" sz="2000" b="1" dirty="0"/>
              <a:t>4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0812" y="287649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29353" y="4191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7612" y="381330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16.        )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64382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9" grpId="0"/>
      <p:bldP spid="30" grpId="0"/>
      <p:bldP spid="31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c1(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/>
              <a:t>7,20,4,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/>
              <a:t>,4,2,-,</a:t>
            </a:r>
            <a:r>
              <a:rPr lang="en-US" b="1" baseline="30000" dirty="0"/>
              <a:t>^</a:t>
            </a:r>
            <a:r>
              <a:rPr lang="en-US" b="1" dirty="0"/>
              <a:t>,+,2,1,-,7,+,/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7,</a:t>
            </a:r>
            <a:r>
              <a:rPr lang="en-US" b="1" dirty="0" smtClean="0">
                <a:solidFill>
                  <a:srgbClr val="FF0000"/>
                </a:solidFill>
              </a:rPr>
              <a:t>[20/4]</a:t>
            </a:r>
            <a:r>
              <a:rPr lang="en-US" b="1" dirty="0"/>
              <a:t>, 4,2,-,</a:t>
            </a:r>
            <a:r>
              <a:rPr lang="en-US" b="1" baseline="30000" dirty="0"/>
              <a:t>^</a:t>
            </a:r>
            <a:r>
              <a:rPr lang="en-US" b="1" dirty="0"/>
              <a:t>,+,2,1,-,7,+,/</a:t>
            </a:r>
            <a:endParaRPr lang="en-US" b="1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429470"/>
            <a:ext cx="51547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7,5,</a:t>
            </a:r>
            <a:r>
              <a:rPr lang="en-US" b="1" dirty="0" smtClean="0">
                <a:solidFill>
                  <a:srgbClr val="FF0000"/>
                </a:solidFill>
              </a:rPr>
              <a:t>[4-2]</a:t>
            </a:r>
            <a:r>
              <a:rPr lang="en-US" b="1" dirty="0" smtClean="0"/>
              <a:t>,</a:t>
            </a:r>
            <a:r>
              <a:rPr lang="en-US" b="1" baseline="30000" dirty="0" smtClean="0"/>
              <a:t>^</a:t>
            </a:r>
            <a:r>
              <a:rPr lang="en-US" b="1" dirty="0" smtClean="0"/>
              <a:t>,+,</a:t>
            </a:r>
            <a:r>
              <a:rPr lang="en-US" b="1" dirty="0"/>
              <a:t>2,1,-,7,+,/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1741" y="2810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7,5,2,</a:t>
            </a:r>
            <a:r>
              <a:rPr lang="en-US" b="1" baseline="30000" dirty="0" smtClean="0"/>
              <a:t>^</a:t>
            </a:r>
            <a:r>
              <a:rPr lang="en-US" b="1" dirty="0" smtClean="0"/>
              <a:t>,+,</a:t>
            </a:r>
            <a:r>
              <a:rPr lang="en-US" b="1" dirty="0"/>
              <a:t>2,1,-,7,+,/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07259" y="3191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/>
              <a:t>7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>
                <a:solidFill>
                  <a:srgbClr val="FF0000"/>
                </a:solidFill>
              </a:rPr>
              <a:t>2]</a:t>
            </a:r>
            <a:r>
              <a:rPr lang="en-US" b="1" dirty="0" smtClean="0"/>
              <a:t>,+,</a:t>
            </a:r>
            <a:r>
              <a:rPr lang="en-US" b="1" dirty="0"/>
              <a:t>2,1,-,7</a:t>
            </a:r>
            <a:r>
              <a:rPr lang="en-US" b="1" dirty="0" smtClean="0"/>
              <a:t>,+,/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07259" y="3572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7,25,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</a:t>
            </a:r>
            <a:r>
              <a:rPr lang="en-US" b="1" dirty="0"/>
              <a:t>2,1,-,7,+,/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02777" y="3904164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+25]</a:t>
            </a:r>
            <a:r>
              <a:rPr lang="en-US" b="1" dirty="0" smtClean="0"/>
              <a:t>,2,1</a:t>
            </a:r>
            <a:r>
              <a:rPr lang="en-US" b="1" dirty="0"/>
              <a:t>,-,7,+,/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7259" y="4258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32,</a:t>
            </a:r>
            <a:r>
              <a:rPr lang="en-US" b="1" dirty="0" smtClean="0"/>
              <a:t>2,1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,7</a:t>
            </a:r>
            <a:r>
              <a:rPr lang="en-US" b="1" dirty="0" smtClean="0"/>
              <a:t>,+,/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11742" y="4639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32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[2-1]</a:t>
            </a:r>
            <a:r>
              <a:rPr lang="en-US" b="1" dirty="0" smtClean="0"/>
              <a:t>,7,+,/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07259" y="5020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32,1,7,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,/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07259" y="5401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32,</a:t>
            </a:r>
            <a:r>
              <a:rPr lang="en-US" b="1" dirty="0" smtClean="0">
                <a:solidFill>
                  <a:srgbClr val="FF0000"/>
                </a:solidFill>
              </a:rPr>
              <a:t>[1/7]</a:t>
            </a:r>
            <a:r>
              <a:rPr lang="en-US" b="1" dirty="0" smtClean="0"/>
              <a:t>,/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2518" y="6091535"/>
            <a:ext cx="635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0706" y="2071402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7,5,4,2</a:t>
            </a:r>
            <a:r>
              <a:rPr lang="en-US" b="1" dirty="0"/>
              <a:t>,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</a:t>
            </a:r>
            <a:r>
              <a:rPr lang="en-US" b="1" baseline="30000" dirty="0"/>
              <a:t>^</a:t>
            </a:r>
            <a:r>
              <a:rPr lang="en-US" b="1" dirty="0"/>
              <a:t>,+,2,1,-,7,+,/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10844" y="5723982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32,8,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98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5" grpId="0"/>
      <p:bldP spid="2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349250" indent="-3492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P : </a:t>
            </a:r>
            <a:r>
              <a:rPr lang="en-US" dirty="0" err="1"/>
              <a:t>a,b,+,d,</a:t>
            </a:r>
            <a:r>
              <a:rPr lang="en-US" baseline="30000" dirty="0" err="1"/>
              <a:t>^</a:t>
            </a:r>
            <a:r>
              <a:rPr lang="en-US" dirty="0" err="1"/>
              <a:t>,f,k,-,d</a:t>
            </a:r>
            <a:r>
              <a:rPr lang="en-US" dirty="0"/>
              <a:t>,*,-,b,/</a:t>
            </a:r>
          </a:p>
          <a:p>
            <a:pPr marL="34925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3, b = 1, d = 2, f = 7, k = 4)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3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1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31748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  +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5694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   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7212" y="55165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6.        7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3,1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316005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58418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18012" y="551329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16,7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39786" y="1200948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3,1,+,2,</a:t>
            </a:r>
            <a:r>
              <a:rPr lang="en-US" b="1" baseline="30000" dirty="0" smtClean="0"/>
              <a:t>^</a:t>
            </a:r>
            <a:r>
              <a:rPr lang="en-US" b="1" dirty="0" smtClean="0"/>
              <a:t>,7,4,-,2</a:t>
            </a:r>
            <a:r>
              <a:rPr lang="en-US" b="1" dirty="0" smtClean="0"/>
              <a:t>,*,-,1,/,)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20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34641" y="459441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16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63475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2412" y="554915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88981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33333" y="3168854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Var1=1,Var2=3,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3 + 1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4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27212" y="5848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.        4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8012" y="58449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16,7,4  </a:t>
            </a:r>
            <a:endParaRPr lang="en-US" sz="20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522412" y="6221506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7212" y="4076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  2   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418012" y="408672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4,2 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522412" y="413663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595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5" grpId="0"/>
      <p:bldP spid="26" grpId="0"/>
      <p:bldP spid="34" grpId="0"/>
      <p:bldP spid="36" grpId="0"/>
      <p:bldP spid="38" grpId="0"/>
      <p:bldP spid="7" grpId="0" animBg="1"/>
      <p:bldP spid="55" grpId="0"/>
      <p:bldP spid="33" grpId="0"/>
      <p:bldP spid="40" grpId="0"/>
      <p:bldP spid="41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92693"/>
              </p:ext>
            </p:extLst>
          </p:nvPr>
        </p:nvGraphicFramePr>
        <p:xfrm>
          <a:off x="989012" y="9906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93812" y="1458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  <a:r>
              <a:rPr lang="en-US" sz="2000" b="1" dirty="0" smtClean="0"/>
              <a:t>.        -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3812" y="242495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9.        2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1412" y="27938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*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4611" y="1458686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8212" y="17634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84611" y="2424953"/>
            <a:ext cx="15239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16,3,2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08612" y="1483660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7 </a:t>
            </a:r>
            <a:r>
              <a:rPr lang="en-US" sz="2000" b="1" dirty="0"/>
              <a:t>-</a:t>
            </a:r>
            <a:r>
              <a:rPr lang="en-US" sz="2000" b="1" dirty="0" smtClean="0"/>
              <a:t>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84612" y="277905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16,6   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141412" y="371953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-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885912" y="370690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10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01241" y="276561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08611" y="3707916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Var1=6,Var2=16,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16 - 6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10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989012" y="245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9012" y="282058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89012" y="3733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89012" y="468854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1412" y="467061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</a:t>
            </a:r>
            <a:r>
              <a:rPr lang="en-US" sz="2000" b="1" dirty="0" smtClean="0"/>
              <a:t>1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89012" y="5029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2812" y="6262402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4612" y="464253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10,1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41412" y="49966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/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84612" y="4968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3094" y="4979894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Var1=3,Var2=10,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10 / </a:t>
            </a:r>
            <a:r>
              <a:rPr lang="en-US" sz="2000" b="1" dirty="0" smtClean="0"/>
              <a:t>1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</a:t>
            </a:r>
            <a:r>
              <a:rPr lang="en-US" sz="2000" b="1" dirty="0" smtClean="0"/>
              <a:t>10  </a:t>
            </a:r>
            <a:endParaRPr lang="en-US" sz="2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89012" y="5934635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1412" y="587518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14.        )   </a:t>
            </a:r>
            <a:endParaRPr lang="en-US" sz="20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89012" y="626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023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5" grpId="0"/>
      <p:bldP spid="28" grpId="0"/>
      <p:bldP spid="29" grpId="0"/>
      <p:bldP spid="34" grpId="0"/>
      <p:bldP spid="60" grpId="0"/>
      <p:bldP spid="62" grpId="0"/>
      <p:bldP spid="55" grpId="0"/>
      <p:bldP spid="63" grpId="0"/>
      <p:bldP spid="35" grpId="0"/>
      <p:bldP spid="39" grpId="0"/>
      <p:bldP spid="30" grpId="0"/>
      <p:bldP spid="31" grpId="0"/>
      <p:bldP spid="32" grpId="0"/>
      <p:bldP spid="33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c2(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3</a:t>
            </a:r>
            <a:r>
              <a:rPr lang="en-US" b="1" dirty="0" smtClean="0"/>
              <a:t>, 1,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 2, </a:t>
            </a:r>
            <a:r>
              <a:rPr lang="en-US" b="1" baseline="30000" dirty="0" smtClean="0"/>
              <a:t>^</a:t>
            </a:r>
            <a:r>
              <a:rPr lang="en-US" b="1" dirty="0" smtClean="0"/>
              <a:t>, 7, 4, -, 2, *, -, </a:t>
            </a:r>
            <a:r>
              <a:rPr lang="en-US" b="1" dirty="0" smtClean="0"/>
              <a:t>1, </a:t>
            </a:r>
            <a:r>
              <a:rPr lang="en-US" b="1" dirty="0" smtClean="0"/>
              <a:t>/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6134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[3 + 1]</a:t>
            </a:r>
            <a:r>
              <a:rPr lang="en-US" b="1" dirty="0" smtClean="0"/>
              <a:t>, </a:t>
            </a:r>
            <a:r>
              <a:rPr lang="en-US" b="1" dirty="0"/>
              <a:t>2, </a:t>
            </a:r>
            <a:r>
              <a:rPr lang="en-US" b="1" baseline="30000" dirty="0"/>
              <a:t>^</a:t>
            </a:r>
            <a:r>
              <a:rPr lang="en-US" b="1" dirty="0"/>
              <a:t>, 7, 4, -, 2, *, -, </a:t>
            </a:r>
            <a:r>
              <a:rPr lang="en-US" b="1" dirty="0" smtClean="0"/>
              <a:t>1, </a:t>
            </a:r>
            <a:r>
              <a:rPr lang="en-US" b="1" dirty="0"/>
              <a:t>/</a:t>
            </a:r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052935"/>
            <a:ext cx="47737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4, </a:t>
            </a:r>
            <a:r>
              <a:rPr lang="en-US" b="1" dirty="0"/>
              <a:t>2, </a:t>
            </a:r>
            <a:r>
              <a:rPr lang="en-US" b="1" baseline="30000" dirty="0">
                <a:solidFill>
                  <a:srgbClr val="FF0000"/>
                </a:solidFill>
              </a:rPr>
              <a:t>^</a:t>
            </a:r>
            <a:r>
              <a:rPr lang="en-US" b="1" dirty="0"/>
              <a:t>, 7, 4, -, 2, *, -, </a:t>
            </a:r>
            <a:r>
              <a:rPr lang="en-US" b="1" dirty="0" smtClean="0"/>
              <a:t>1, </a:t>
            </a:r>
            <a:r>
              <a:rPr lang="en-US" b="1" dirty="0"/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1741" y="2433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[4 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>
                <a:solidFill>
                  <a:srgbClr val="FF0000"/>
                </a:solidFill>
              </a:rPr>
              <a:t> 2]</a:t>
            </a:r>
            <a:r>
              <a:rPr lang="en-US" b="1" dirty="0" smtClean="0"/>
              <a:t>, </a:t>
            </a:r>
            <a:r>
              <a:rPr lang="en-US" b="1" dirty="0"/>
              <a:t>7, 4, -, 2, *, -, </a:t>
            </a:r>
            <a:r>
              <a:rPr lang="en-US" b="1" dirty="0" smtClean="0"/>
              <a:t>1, </a:t>
            </a:r>
            <a:r>
              <a:rPr lang="en-US" b="1" dirty="0"/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7259" y="2814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16, 7</a:t>
            </a:r>
            <a:r>
              <a:rPr lang="en-US" b="1" dirty="0"/>
              <a:t>, 4,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 2, *, -, </a:t>
            </a:r>
            <a:r>
              <a:rPr lang="en-US" b="1" dirty="0" smtClean="0"/>
              <a:t>1, </a:t>
            </a:r>
            <a:r>
              <a:rPr lang="en-US" b="1" dirty="0"/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59" y="3195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>
                <a:solidFill>
                  <a:srgbClr val="FF0000"/>
                </a:solidFill>
              </a:rPr>
              <a:t>[7 - 4]</a:t>
            </a:r>
            <a:r>
              <a:rPr lang="en-US" b="1" dirty="0" smtClean="0"/>
              <a:t>, </a:t>
            </a:r>
            <a:r>
              <a:rPr lang="en-US" b="1" dirty="0"/>
              <a:t>2, *, -, </a:t>
            </a:r>
            <a:r>
              <a:rPr lang="en-US" b="1" dirty="0" smtClean="0"/>
              <a:t>1, </a:t>
            </a:r>
            <a:r>
              <a:rPr lang="en-US" b="1" dirty="0"/>
              <a:t>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2777" y="35276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16, 3, 2,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, -, </a:t>
            </a:r>
            <a:r>
              <a:rPr lang="en-US" b="1" dirty="0"/>
              <a:t>1</a:t>
            </a:r>
            <a:r>
              <a:rPr lang="en-US" b="1" dirty="0" smtClean="0"/>
              <a:t>, </a:t>
            </a:r>
            <a:r>
              <a:rPr lang="en-US" b="1" dirty="0"/>
              <a:t>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7259" y="3881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</a:t>
            </a:r>
            <a:r>
              <a:rPr lang="en-US" b="1" dirty="0" smtClean="0">
                <a:solidFill>
                  <a:srgbClr val="FF0000"/>
                </a:solidFill>
              </a:rPr>
              <a:t>[3 * 2]</a:t>
            </a:r>
            <a:r>
              <a:rPr lang="en-US" b="1" dirty="0" smtClean="0"/>
              <a:t>, -, </a:t>
            </a:r>
            <a:r>
              <a:rPr lang="en-US" b="1" dirty="0" smtClean="0"/>
              <a:t>1, </a:t>
            </a:r>
            <a:r>
              <a:rPr lang="en-US" b="1" dirty="0"/>
              <a:t>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1742" y="4262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16, 6,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/>
              <a:t>, </a:t>
            </a:r>
            <a:r>
              <a:rPr lang="en-US" b="1" dirty="0" smtClean="0"/>
              <a:t>1, </a:t>
            </a:r>
            <a:r>
              <a:rPr lang="en-US" b="1" dirty="0" smtClean="0"/>
              <a:t>/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07259" y="4643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[16 - 6]</a:t>
            </a:r>
            <a:r>
              <a:rPr lang="en-US" b="1" dirty="0" smtClean="0"/>
              <a:t>, </a:t>
            </a:r>
            <a:r>
              <a:rPr lang="en-US" b="1" dirty="0" smtClean="0"/>
              <a:t>1, </a:t>
            </a:r>
            <a:r>
              <a:rPr lang="en-US" b="1" dirty="0" smtClean="0"/>
              <a:t>/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07259" y="5024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10, </a:t>
            </a:r>
            <a:r>
              <a:rPr lang="en-US" b="1" dirty="0" smtClean="0"/>
              <a:t>1,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7259" y="5405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[10 / </a:t>
            </a:r>
            <a:r>
              <a:rPr lang="en-US" b="1" dirty="0" smtClean="0">
                <a:solidFill>
                  <a:srgbClr val="FF0000"/>
                </a:solidFill>
              </a:rPr>
              <a:t>1]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5786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42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8229600" cy="52482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smtClean="0"/>
              <a:t>E =</a:t>
            </a:r>
            <a:r>
              <a:rPr lang="en-US" dirty="0" smtClean="0"/>
              <a:t> </a:t>
            </a:r>
            <a:r>
              <a:rPr lang="en-US" b="1" u="sng" dirty="0"/>
              <a:t>(x–y+2x)(x+y-1)</a:t>
            </a:r>
            <a:r>
              <a:rPr lang="en-US" b="1" dirty="0"/>
              <a:t> – 3x</a:t>
            </a:r>
            <a:endParaRPr lang="en-US" b="1" u="sng" baseline="30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b="1" dirty="0" smtClean="0"/>
              <a:t>     x </a:t>
            </a:r>
            <a:r>
              <a:rPr lang="en-US" b="1" dirty="0"/>
              <a:t>+ 5y - 2</a:t>
            </a:r>
            <a:endParaRPr lang="en-US" b="1" baseline="300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9700"/>
              </p:ext>
            </p:extLst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74464" y="2906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4464" y="3211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516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-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835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   </a:t>
            </a:r>
            <a:r>
              <a:rPr lang="en-US" sz="2000" b="1" dirty="0" smtClean="0"/>
              <a:t>  y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25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59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2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35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0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59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) 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49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8064" y="2906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3221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3211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516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((-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7" y="3511724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83127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xy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816524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((-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8064" y="41256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508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x</a:t>
            </a:r>
            <a:r>
              <a:rPr lang="en-US" sz="2000" b="1" dirty="0" err="1" smtClean="0"/>
              <a:t>y</a:t>
            </a:r>
            <a:r>
              <a:rPr lang="en-US" sz="2000" b="1" dirty="0" smtClean="0"/>
              <a:t>-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45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556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</a:t>
            </a:r>
            <a:r>
              <a:rPr lang="en-US" sz="2000" b="1" dirty="0" smtClean="0"/>
              <a:t>y-2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0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00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0472"/>
            <a:ext cx="18390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xy-2x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55272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xy-2x*+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448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0072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 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22064" y="3283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5734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8807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41978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017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07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122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022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1199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898564" y="1307896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3412" y="1200948"/>
            <a:ext cx="60960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(x–y+2*x)*(x+y-1)/(x + 5*y-2) – 3*x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</a:t>
            </a:r>
            <a:r>
              <a:rPr lang="en-US" b="1" dirty="0"/>
              <a:t>(x–y+2*x)*(x+y-1)/(x + 5*y-2) – 3*x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347" y="4747674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08064" y="563966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2213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3645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81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(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5991725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  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09364" y="597131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94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26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0672"/>
              </p:ext>
            </p:extLst>
          </p:nvPr>
        </p:nvGraphicFramePr>
        <p:xfrm>
          <a:off x="2284411" y="76200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22286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x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155985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</a:t>
            </a:r>
            <a:r>
              <a:rPr lang="en-US" sz="2000" b="1" dirty="0"/>
              <a:t>+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18794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y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2476741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16.    1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28110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17.    )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0997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/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6811" y="34045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(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6811" y="372413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x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236309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1559859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(*(+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1568944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</a:t>
            </a:r>
            <a:r>
              <a:rPr lang="en-US" sz="2000" b="1" dirty="0" smtClean="0"/>
              <a:t>*+x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187504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xy-2x*+</a:t>
            </a:r>
            <a:r>
              <a:rPr lang="en-US" sz="2000" b="1" dirty="0" err="1" smtClean="0"/>
              <a:t>xy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186029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(*(+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247674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(*(-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2501875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279628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2806675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0411" y="311453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0411" y="34045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99212" y="3414974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99212" y="3719774"/>
            <a:ext cx="23744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xy+1-*x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70411" y="37093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59704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192536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255335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28704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17278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34800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6871" y="37848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99159" y="407489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4411" y="43846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2" y="3112176"/>
            <a:ext cx="23474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xy+1-*</a:t>
            </a:r>
            <a:endParaRPr lang="en-US" sz="2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84411" y="46678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4411" y="49726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97858" y="52774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6811" y="403541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21.    +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399212" y="4031057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xy+1-*x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70411" y="399377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6811" y="431980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22.    5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399212" y="4315446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xy+1-*x5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70411" y="430506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36811" y="46201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23.    *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99212" y="4615764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xy+1-*x5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570411" y="45784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(/(+*   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284411" y="55822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275446" y="58870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36811" y="49249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24.    y  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99212" y="4907117"/>
            <a:ext cx="2819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</a:t>
            </a:r>
            <a:r>
              <a:rPr lang="en-US" sz="2000" b="1" dirty="0" smtClean="0"/>
              <a:t>x5y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570411" y="48832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(/(+*   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436811" y="52297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25.    -  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99212" y="5225364"/>
            <a:ext cx="2971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</a:t>
            </a:r>
            <a:r>
              <a:rPr lang="en-US" sz="2000" b="1" dirty="0" smtClean="0"/>
              <a:t>x5y*+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0411" y="51880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  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436811" y="552556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26.    2  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399212" y="5521199"/>
            <a:ext cx="3581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</a:t>
            </a:r>
            <a:r>
              <a:rPr lang="en-US" sz="2000" b="1" dirty="0" smtClean="0"/>
              <a:t>x5y*+2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70411" y="549736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210235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</a:t>
            </a:r>
            <a:r>
              <a:rPr lang="en-US" sz="2000" b="1" dirty="0" smtClean="0"/>
              <a:t>*+x   </a:t>
            </a:r>
            <a:endParaRPr lang="en-US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441294" y="22041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</a:t>
            </a:r>
            <a:r>
              <a:rPr lang="en-US" sz="2000" b="1" dirty="0"/>
              <a:t>-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03694" y="219977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err="1" smtClean="0"/>
              <a:t>xy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574894" y="218502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(*(-  </a:t>
            </a:r>
            <a:endParaRPr lang="en-US" sz="2000" b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2288894" y="22635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46411" y="551372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05156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5" grpId="0"/>
      <p:bldP spid="77" grpId="0"/>
      <p:bldP spid="81" grpId="0"/>
      <p:bldP spid="82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586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852"/>
              </p:ext>
            </p:extLst>
          </p:nvPr>
        </p:nvGraphicFramePr>
        <p:xfrm>
          <a:off x="1903407" y="142869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371601"/>
                <a:gridCol w="3505199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5807" y="188955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12.    )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5807" y="222654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-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5807" y="25460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14.    3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5807" y="3224113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x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5807" y="357185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89406" y="1902999"/>
            <a:ext cx="9099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89407" y="2226549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61009" y="2236815"/>
            <a:ext cx="3581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*x5y*+</a:t>
            </a:r>
            <a:r>
              <a:rPr lang="en-US" sz="2000" b="1" dirty="0" smtClean="0"/>
              <a:t>2-/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61008" y="2583257"/>
            <a:ext cx="358140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*x5y*+2-</a:t>
            </a:r>
            <a:r>
              <a:rPr lang="en-US" sz="2000" b="1" dirty="0" smtClean="0"/>
              <a:t>/3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89407" y="252698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89407" y="321066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(-*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61012" y="3235800"/>
            <a:ext cx="36671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*x5y*+2-/</a:t>
            </a:r>
            <a:r>
              <a:rPr lang="en-US" sz="2000" b="1" dirty="0" smtClean="0"/>
              <a:t>3x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89407" y="353021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61012" y="3567494"/>
            <a:ext cx="3962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*x5y*+2-/</a:t>
            </a:r>
            <a:r>
              <a:rPr lang="en-US" sz="2000" b="1" dirty="0" smtClean="0"/>
              <a:t>3x*-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903407" y="226373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03407" y="259205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03407" y="32738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03407" y="3604367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03407" y="396081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561009" y="1918447"/>
            <a:ext cx="36671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*x5y</a:t>
            </a:r>
            <a:r>
              <a:rPr lang="en-US" sz="2000" b="1" dirty="0" smtClean="0"/>
              <a:t>*+2-</a:t>
            </a:r>
            <a:endParaRPr lang="en-US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60290" y="289772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*   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565491" y="2894540"/>
            <a:ext cx="372931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xy-2x*+</a:t>
            </a:r>
            <a:r>
              <a:rPr lang="en-US" sz="2000" b="1" dirty="0" smtClean="0"/>
              <a:t>xy+1-</a:t>
            </a:r>
            <a:r>
              <a:rPr lang="en-US" sz="2000" b="1" dirty="0"/>
              <a:t>*x5y*+2-</a:t>
            </a:r>
            <a:r>
              <a:rPr lang="en-US" sz="2000" b="1" dirty="0" smtClean="0"/>
              <a:t>/3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193890" y="2878611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(-*  </a:t>
            </a:r>
            <a:endParaRPr lang="en-US" sz="2000" b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1907890" y="294367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055806" y="4019490"/>
            <a:ext cx="601980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>
                <a:solidFill>
                  <a:srgbClr val="FF0000"/>
                </a:solidFill>
              </a:rPr>
              <a:t>xy-2x*+</a:t>
            </a:r>
            <a:r>
              <a:rPr lang="en-US" sz="2000" b="1" dirty="0" smtClean="0">
                <a:solidFill>
                  <a:srgbClr val="FF0000"/>
                </a:solidFill>
              </a:rPr>
              <a:t>xy+1-</a:t>
            </a:r>
            <a:r>
              <a:rPr lang="en-US" sz="2000" b="1" dirty="0">
                <a:solidFill>
                  <a:srgbClr val="FF0000"/>
                </a:solidFill>
              </a:rPr>
              <a:t>*x5y*+2-/3x*-</a:t>
            </a:r>
          </a:p>
        </p:txBody>
      </p:sp>
    </p:spTree>
    <p:extLst>
      <p:ext uri="{BB962C8B-B14F-4D97-AF65-F5344CB8AC3E}">
        <p14:creationId xmlns:p14="http://schemas.microsoft.com/office/powerpoint/2010/main" val="179511043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5" grpId="0"/>
      <p:bldP spid="77" grpId="0"/>
      <p:bldP spid="81" grpId="0"/>
      <p:bldP spid="82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a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9338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E </a:t>
            </a:r>
            <a:r>
              <a:rPr lang="en-US" sz="2000" b="1" dirty="0" smtClean="0"/>
              <a:t> = </a:t>
            </a:r>
            <a:r>
              <a:rPr lang="en-US" sz="2000" b="1" dirty="0"/>
              <a:t>(</a:t>
            </a:r>
            <a:r>
              <a:rPr lang="en-US" sz="2000" b="1" dirty="0" smtClean="0"/>
              <a:t>x – y + 2 * x) * (x + y - 1) / (</a:t>
            </a:r>
            <a:r>
              <a:rPr lang="en-US" sz="2000" b="1" dirty="0"/>
              <a:t>x + </a:t>
            </a:r>
            <a:r>
              <a:rPr lang="en-US" sz="2000" b="1" dirty="0" smtClean="0"/>
              <a:t>5 * 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dirty="0"/>
          </a:p>
          <a:p>
            <a:pPr>
              <a:lnSpc>
                <a:spcPct val="95000"/>
              </a:lnSpc>
            </a:pPr>
            <a:r>
              <a:rPr lang="en-US" sz="2000" b="1" dirty="0" smtClean="0"/>
              <a:t>Q </a:t>
            </a:r>
            <a:r>
              <a:rPr lang="en-US" sz="2000" b="1" dirty="0"/>
              <a:t>= (</a:t>
            </a:r>
            <a:r>
              <a:rPr lang="en-US" sz="2000" b="1" dirty="0" smtClean="0"/>
              <a:t>x – y + 2 </a:t>
            </a:r>
            <a:r>
              <a:rPr lang="en-US" sz="2000" b="1" dirty="0" smtClean="0">
                <a:solidFill>
                  <a:srgbClr val="FFFF00"/>
                </a:solidFill>
              </a:rPr>
              <a:t>* </a:t>
            </a:r>
            <a:r>
              <a:rPr lang="en-US" sz="2000" b="1" dirty="0" smtClean="0"/>
              <a:t>x) * (x + y - 1) / (</a:t>
            </a:r>
            <a:r>
              <a:rPr lang="en-US" sz="2000" b="1" dirty="0"/>
              <a:t>x + </a:t>
            </a:r>
            <a:r>
              <a:rPr lang="en-US" sz="2000" b="1" dirty="0" smtClean="0"/>
              <a:t>5 * 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8612" y="1823137"/>
            <a:ext cx="7642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= (</a:t>
            </a:r>
            <a:r>
              <a:rPr lang="en-US" sz="2000" b="1" dirty="0" smtClean="0"/>
              <a:t>x </a:t>
            </a:r>
            <a:r>
              <a:rPr lang="en-US" sz="2000" b="1" dirty="0" smtClean="0">
                <a:solidFill>
                  <a:srgbClr val="FFFF00"/>
                </a:solidFill>
              </a:rPr>
              <a:t>– </a:t>
            </a:r>
            <a:r>
              <a:rPr lang="en-US" sz="2000" b="1" dirty="0" smtClean="0"/>
              <a:t>y + </a:t>
            </a:r>
            <a:r>
              <a:rPr lang="en-US" sz="2000" b="1" dirty="0" smtClean="0">
                <a:solidFill>
                  <a:srgbClr val="FF0000"/>
                </a:solidFill>
              </a:rPr>
              <a:t>[2x*]</a:t>
            </a:r>
            <a:r>
              <a:rPr lang="en-US" sz="2000" b="1" dirty="0" smtClean="0"/>
              <a:t>) * (x + y - 1) / (</a:t>
            </a:r>
            <a:r>
              <a:rPr lang="en-US" sz="2000" b="1" dirty="0"/>
              <a:t>x + </a:t>
            </a:r>
            <a:r>
              <a:rPr lang="en-US" sz="2000" b="1" dirty="0" smtClean="0"/>
              <a:t>5 * 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598611" y="2114490"/>
            <a:ext cx="7642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=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[</a:t>
            </a:r>
            <a:r>
              <a:rPr lang="en-US" sz="2000" b="1" dirty="0" err="1" smtClean="0">
                <a:solidFill>
                  <a:srgbClr val="FF0000"/>
                </a:solidFill>
              </a:rPr>
              <a:t>xy</a:t>
            </a:r>
            <a:r>
              <a:rPr lang="en-US" sz="2000" b="1" dirty="0" smtClean="0">
                <a:solidFill>
                  <a:srgbClr val="FF0000"/>
                </a:solidFill>
              </a:rPr>
              <a:t>-] </a:t>
            </a:r>
            <a:r>
              <a:rPr lang="en-US" sz="2000" b="1" dirty="0" smtClean="0">
                <a:solidFill>
                  <a:srgbClr val="FFFF00"/>
                </a:solidFill>
              </a:rPr>
              <a:t>+ </a:t>
            </a:r>
            <a:r>
              <a:rPr lang="en-US" sz="2000" b="1" dirty="0" smtClean="0"/>
              <a:t>[2x*]) * (x + y - 1) / (</a:t>
            </a:r>
            <a:r>
              <a:rPr lang="en-US" sz="2000" b="1" dirty="0"/>
              <a:t>x + </a:t>
            </a:r>
            <a:r>
              <a:rPr lang="en-US" sz="2000" b="1" dirty="0" smtClean="0"/>
              <a:t>5 * 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98612" y="24192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 smtClean="0"/>
              <a:t>[xy-2x*+] * (x </a:t>
            </a:r>
            <a:r>
              <a:rPr lang="en-US" sz="2000" b="1" dirty="0" smtClean="0">
                <a:solidFill>
                  <a:srgbClr val="FFFF00"/>
                </a:solidFill>
              </a:rPr>
              <a:t>+ </a:t>
            </a:r>
            <a:r>
              <a:rPr lang="en-US" sz="2000" b="1" dirty="0" smtClean="0"/>
              <a:t>y - 1) / (</a:t>
            </a:r>
            <a:r>
              <a:rPr lang="en-US" sz="2000" b="1" dirty="0"/>
              <a:t>x + </a:t>
            </a:r>
            <a:r>
              <a:rPr lang="en-US" sz="2000" b="1" dirty="0" smtClean="0"/>
              <a:t>5 * 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98612" y="27240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[xy-2x</a:t>
            </a:r>
            <a:r>
              <a:rPr lang="en-US" sz="2000" b="1" dirty="0" smtClean="0"/>
              <a:t>*+] * (</a:t>
            </a:r>
            <a:r>
              <a:rPr lang="en-US" sz="2000" b="1" dirty="0" smtClean="0">
                <a:solidFill>
                  <a:srgbClr val="FF0000"/>
                </a:solidFill>
              </a:rPr>
              <a:t>[</a:t>
            </a:r>
            <a:r>
              <a:rPr lang="en-US" sz="2000" b="1" dirty="0" err="1" smtClean="0">
                <a:solidFill>
                  <a:srgbClr val="FF0000"/>
                </a:solidFill>
              </a:rPr>
              <a:t>xy</a:t>
            </a:r>
            <a:r>
              <a:rPr lang="en-US" sz="2000" b="1" dirty="0" smtClean="0">
                <a:solidFill>
                  <a:srgbClr val="FF0000"/>
                </a:solidFill>
              </a:rPr>
              <a:t>+] </a:t>
            </a:r>
            <a:r>
              <a:rPr lang="en-US" sz="2000" b="1" dirty="0" smtClean="0">
                <a:solidFill>
                  <a:srgbClr val="FFFF00"/>
                </a:solidFill>
              </a:rPr>
              <a:t>- </a:t>
            </a:r>
            <a:r>
              <a:rPr lang="en-US" sz="2000" b="1" dirty="0" smtClean="0"/>
              <a:t>1) / (</a:t>
            </a:r>
            <a:r>
              <a:rPr lang="en-US" sz="2000" b="1" dirty="0"/>
              <a:t>x + </a:t>
            </a:r>
            <a:r>
              <a:rPr lang="en-US" sz="2000" b="1" dirty="0" smtClean="0"/>
              <a:t>5 * 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98612" y="30288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[xy-2x</a:t>
            </a:r>
            <a:r>
              <a:rPr lang="en-US" sz="2000" b="1" dirty="0" smtClean="0"/>
              <a:t>*+] * </a:t>
            </a:r>
            <a:r>
              <a:rPr lang="en-US" sz="2000" b="1" dirty="0" smtClean="0">
                <a:solidFill>
                  <a:srgbClr val="FF0000"/>
                </a:solidFill>
              </a:rPr>
              <a:t>[xy+1-] </a:t>
            </a:r>
            <a:r>
              <a:rPr lang="en-US" sz="2000" b="1" dirty="0" smtClean="0"/>
              <a:t>/ (</a:t>
            </a:r>
            <a:r>
              <a:rPr lang="en-US" sz="2000" b="1" dirty="0"/>
              <a:t>x + </a:t>
            </a:r>
            <a:r>
              <a:rPr lang="en-US" sz="2000" b="1" dirty="0" smtClean="0"/>
              <a:t>5 </a:t>
            </a:r>
            <a:r>
              <a:rPr lang="en-US" sz="2000" b="1" dirty="0" smtClean="0">
                <a:solidFill>
                  <a:srgbClr val="FFFF00"/>
                </a:solidFill>
              </a:rPr>
              <a:t>* </a:t>
            </a:r>
            <a:r>
              <a:rPr lang="en-US" sz="2000" b="1" dirty="0" smtClean="0"/>
              <a:t>y 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8611" y="33336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[xy-2x</a:t>
            </a:r>
            <a:r>
              <a:rPr lang="en-US" sz="2000" b="1" dirty="0" smtClean="0"/>
              <a:t>*+] * [</a:t>
            </a:r>
            <a:r>
              <a:rPr lang="en-US" sz="2000" b="1" dirty="0"/>
              <a:t>xy+1-</a:t>
            </a:r>
            <a:r>
              <a:rPr lang="en-US" sz="2000" b="1" dirty="0" smtClean="0"/>
              <a:t>] / (</a:t>
            </a:r>
            <a:r>
              <a:rPr lang="en-US" sz="2000" b="1" dirty="0"/>
              <a:t>x </a:t>
            </a:r>
            <a:r>
              <a:rPr lang="en-US" sz="2000" b="1" dirty="0">
                <a:solidFill>
                  <a:srgbClr val="FFFF00"/>
                </a:solidFill>
              </a:rPr>
              <a:t>+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[5y*] </a:t>
            </a:r>
            <a:r>
              <a:rPr lang="en-US" sz="2000" b="1" dirty="0" smtClean="0"/>
              <a:t>- 2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98612" y="36384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[xy-2x</a:t>
            </a:r>
            <a:r>
              <a:rPr lang="en-US" sz="2000" b="1" dirty="0" smtClean="0"/>
              <a:t>*+] * [</a:t>
            </a:r>
            <a:r>
              <a:rPr lang="en-US" sz="2000" b="1" dirty="0"/>
              <a:t>xy+1-</a:t>
            </a:r>
            <a:r>
              <a:rPr lang="en-US" sz="2000" b="1" dirty="0" smtClean="0"/>
              <a:t>] / (</a:t>
            </a:r>
            <a:r>
              <a:rPr lang="en-US" sz="2000" b="1" dirty="0" smtClean="0">
                <a:solidFill>
                  <a:srgbClr val="FF0000"/>
                </a:solidFill>
              </a:rPr>
              <a:t>[x5y*+] </a:t>
            </a:r>
            <a:r>
              <a:rPr lang="en-US" sz="2000" b="1" dirty="0" smtClean="0">
                <a:solidFill>
                  <a:srgbClr val="FFFF00"/>
                </a:solidFill>
              </a:rPr>
              <a:t>- </a:t>
            </a:r>
            <a:r>
              <a:rPr lang="en-US" sz="2000" b="1" dirty="0" smtClean="0"/>
              <a:t>2</a:t>
            </a:r>
            <a:r>
              <a:rPr lang="en-US" sz="2000" b="1" dirty="0"/>
              <a:t>) – </a:t>
            </a:r>
            <a:r>
              <a:rPr lang="en-US" sz="2000" b="1" dirty="0" smtClean="0"/>
              <a:t>3 * x</a:t>
            </a:r>
            <a:endParaRPr lang="en-US" sz="20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598612" y="39432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[xy-2x</a:t>
            </a:r>
            <a:r>
              <a:rPr lang="en-US" sz="2000" b="1" dirty="0" smtClean="0"/>
              <a:t>*+] </a:t>
            </a:r>
            <a:r>
              <a:rPr lang="en-US" sz="2000" b="1" dirty="0" smtClean="0">
                <a:solidFill>
                  <a:srgbClr val="FFFF00"/>
                </a:solidFill>
              </a:rPr>
              <a:t>* </a:t>
            </a:r>
            <a:r>
              <a:rPr lang="en-US" sz="2000" b="1" dirty="0" smtClean="0"/>
              <a:t>[</a:t>
            </a:r>
            <a:r>
              <a:rPr lang="en-US" sz="2000" b="1" dirty="0"/>
              <a:t>xy+1-</a:t>
            </a:r>
            <a:r>
              <a:rPr lang="en-US" sz="2000" b="1" dirty="0" smtClean="0"/>
              <a:t>] / </a:t>
            </a:r>
            <a:r>
              <a:rPr lang="en-US" sz="2000" b="1" dirty="0" smtClean="0">
                <a:solidFill>
                  <a:srgbClr val="FF0000"/>
                </a:solidFill>
              </a:rPr>
              <a:t>[</a:t>
            </a:r>
            <a:r>
              <a:rPr lang="en-US" sz="2000" b="1" dirty="0">
                <a:solidFill>
                  <a:srgbClr val="FF0000"/>
                </a:solidFill>
              </a:rPr>
              <a:t>x5y</a:t>
            </a:r>
            <a:r>
              <a:rPr lang="en-US" sz="2000" b="1" dirty="0" smtClean="0">
                <a:solidFill>
                  <a:srgbClr val="FF0000"/>
                </a:solidFill>
              </a:rPr>
              <a:t>*+2-]</a:t>
            </a:r>
            <a:r>
              <a:rPr lang="en-US" sz="2000" b="1" dirty="0" smtClean="0"/>
              <a:t> </a:t>
            </a:r>
            <a:r>
              <a:rPr lang="en-US" sz="2000" b="1" dirty="0"/>
              <a:t>– </a:t>
            </a:r>
            <a:r>
              <a:rPr lang="en-US" sz="2000" b="1" dirty="0" smtClean="0"/>
              <a:t>3 * x</a:t>
            </a:r>
            <a:endParaRPr lang="en-US" sz="2000" b="1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8612" y="42480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>
                <a:solidFill>
                  <a:srgbClr val="FF0000"/>
                </a:solidFill>
              </a:rPr>
              <a:t>[xy-2x</a:t>
            </a:r>
            <a:r>
              <a:rPr lang="en-US" sz="2000" b="1" dirty="0" smtClean="0">
                <a:solidFill>
                  <a:srgbClr val="FF0000"/>
                </a:solidFill>
              </a:rPr>
              <a:t>*+xy+1-*] </a:t>
            </a:r>
            <a:r>
              <a:rPr lang="en-US" sz="2000" b="1" dirty="0" smtClean="0">
                <a:solidFill>
                  <a:srgbClr val="FFFF00"/>
                </a:solidFill>
              </a:rPr>
              <a:t>/ </a:t>
            </a:r>
            <a:r>
              <a:rPr lang="en-US" sz="2000" b="1" dirty="0" smtClean="0"/>
              <a:t>[</a:t>
            </a:r>
            <a:r>
              <a:rPr lang="en-US" sz="2000" b="1" dirty="0"/>
              <a:t>x5y</a:t>
            </a:r>
            <a:r>
              <a:rPr lang="en-US" sz="2000" b="1" dirty="0" smtClean="0"/>
              <a:t>*+2-] </a:t>
            </a:r>
            <a:r>
              <a:rPr lang="en-US" sz="2000" b="1" dirty="0"/>
              <a:t>– </a:t>
            </a:r>
            <a:r>
              <a:rPr lang="en-US" sz="2000" b="1" dirty="0" smtClean="0"/>
              <a:t>3 * x</a:t>
            </a:r>
            <a:endParaRPr lang="en-US" sz="2000" b="1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98612" y="45528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</a:t>
            </a:r>
            <a:r>
              <a:rPr lang="en-US" sz="2000" b="1" dirty="0">
                <a:solidFill>
                  <a:srgbClr val="FF0000"/>
                </a:solidFill>
              </a:rPr>
              <a:t>[xy-2x*+xy+1-</a:t>
            </a:r>
            <a:r>
              <a:rPr lang="en-US" sz="2000" b="1" dirty="0" smtClean="0">
                <a:solidFill>
                  <a:srgbClr val="FF0000"/>
                </a:solidFill>
              </a:rPr>
              <a:t>*x5y*+2-/]</a:t>
            </a:r>
            <a:r>
              <a:rPr lang="en-US" sz="2000" b="1" dirty="0" smtClean="0"/>
              <a:t> </a:t>
            </a:r>
            <a:r>
              <a:rPr lang="en-US" sz="2000" b="1" dirty="0"/>
              <a:t>– </a:t>
            </a:r>
            <a:r>
              <a:rPr lang="en-US" sz="2000" b="1" dirty="0" smtClean="0"/>
              <a:t>3 </a:t>
            </a:r>
            <a:r>
              <a:rPr lang="en-US" sz="2000" b="1" dirty="0" smtClean="0">
                <a:solidFill>
                  <a:srgbClr val="FFFF00"/>
                </a:solidFill>
              </a:rPr>
              <a:t>* </a:t>
            </a:r>
            <a:r>
              <a:rPr lang="en-US" sz="2000" b="1" dirty="0" smtClean="0"/>
              <a:t>x</a:t>
            </a:r>
            <a:endParaRPr lang="en-US" sz="2000" b="1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1598612" y="4857690"/>
            <a:ext cx="764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/>
              <a:t>= [xy-2x*+xy+1-*x5y*+2-/] </a:t>
            </a:r>
            <a:r>
              <a:rPr lang="en-US" sz="2000" b="1" dirty="0">
                <a:solidFill>
                  <a:srgbClr val="FFFF00"/>
                </a:solidFill>
              </a:rPr>
              <a:t>–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[3x*]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0612" y="5162490"/>
            <a:ext cx="840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b="1" dirty="0" smtClean="0"/>
              <a:t>P = </a:t>
            </a:r>
            <a:r>
              <a:rPr lang="en-US" sz="2000" b="1" dirty="0" smtClean="0">
                <a:solidFill>
                  <a:srgbClr val="FF0000"/>
                </a:solidFill>
              </a:rPr>
              <a:t>xy-2x</a:t>
            </a:r>
            <a:r>
              <a:rPr lang="en-US" sz="2000" b="1" dirty="0">
                <a:solidFill>
                  <a:srgbClr val="FF0000"/>
                </a:solidFill>
              </a:rPr>
              <a:t>*+xy+1-*x5y*+2-</a:t>
            </a:r>
            <a:r>
              <a:rPr lang="en-US" sz="2000" b="1" dirty="0" smtClean="0">
                <a:solidFill>
                  <a:srgbClr val="FF0000"/>
                </a:solidFill>
              </a:rPr>
              <a:t>/3x*-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7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US" b="1" dirty="0"/>
              <a:t>E = </a:t>
            </a:r>
            <a:r>
              <a:rPr lang="en-US" b="1" u="sng" dirty="0"/>
              <a:t>3A + BD</a:t>
            </a:r>
            <a:r>
              <a:rPr lang="en-US" b="1" u="sng" baseline="30000" dirty="0"/>
              <a:t>H</a:t>
            </a:r>
            <a:r>
              <a:rPr lang="en-US" b="1" u="sng" dirty="0"/>
              <a:t> </a:t>
            </a:r>
            <a:r>
              <a:rPr lang="en-US" b="1" dirty="0"/>
              <a:t> – </a:t>
            </a:r>
            <a:r>
              <a:rPr lang="en-US" b="1" u="sng" dirty="0"/>
              <a:t>F -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         </a:t>
            </a:r>
            <a:r>
              <a:rPr lang="en-US" b="1" dirty="0"/>
              <a:t>GK           </a:t>
            </a:r>
            <a:r>
              <a:rPr lang="en-US" b="1" dirty="0" smtClean="0"/>
              <a:t>AB</a:t>
            </a:r>
            <a:endParaRPr lang="en-US" b="1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74464" y="28687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.      (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1735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      3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5108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*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39568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6894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B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442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90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D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6859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586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H 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287909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17350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6" y="3169144"/>
            <a:ext cx="6198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506501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49175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((*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39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6470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5419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64585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899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905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9437"/>
            <a:ext cx="12294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64237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5385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9037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2309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53817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38681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914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1640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2120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1125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2096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69964" y="1362075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6212" y="1200948"/>
            <a:ext cx="62484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(3*A + B*D</a:t>
            </a:r>
            <a:r>
              <a:rPr lang="en-US" b="1" baseline="30000" dirty="0" smtClean="0"/>
              <a:t>^</a:t>
            </a:r>
            <a:r>
              <a:rPr lang="en-US" b="1" dirty="0" smtClean="0"/>
              <a:t>H) / (G*K) – (F - A) / (A*B)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</a:t>
            </a:r>
            <a:r>
              <a:rPr lang="en-US" b="1" dirty="0"/>
              <a:t>(3*A + B*D</a:t>
            </a:r>
            <a:r>
              <a:rPr lang="en-US" b="1" baseline="30000" dirty="0"/>
              <a:t>^</a:t>
            </a:r>
            <a:r>
              <a:rPr lang="en-US" b="1" dirty="0"/>
              <a:t>H) / (G*K) – (F - A) / </a:t>
            </a:r>
            <a:r>
              <a:rPr lang="en-US" b="1" dirty="0" smtClean="0"/>
              <a:t>(A*B)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347" y="4756639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4862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3109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4542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9030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11.    )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6000690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*+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8028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75765" y="38156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A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42648" y="3811301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09365" y="379655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((*   </a:t>
            </a:r>
            <a:endParaRPr lang="en-US" sz="2000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23365" y="417596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004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824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6737"/>
              </p:ext>
            </p:extLst>
          </p:nvPr>
        </p:nvGraphicFramePr>
        <p:xfrm>
          <a:off x="2284411" y="1154786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6290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/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6811" y="19338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(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22386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G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28986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16.    K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3188749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17.    )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3523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-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8117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(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57530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70411" y="1944281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2" y="19338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0411" y="223869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2234333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*+G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289433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287958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(/(*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318874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3213883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350829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3518683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0411" y="382654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(-(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9629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4411" y="23275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29581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326536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35824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8847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41920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1" y="3824184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589574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6812" y="25447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*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99212" y="2540434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*+G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0412" y="25256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(/(*   </a:t>
            </a:r>
            <a:endParaRPr lang="en-US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284412" y="2604201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6812" y="415714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F   </a:t>
            </a:r>
            <a:endParaRPr lang="en-US" sz="2000" b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284412" y="45373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99212" y="4169530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436812" y="448235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21.    -   </a:t>
            </a:r>
            <a:endParaRPr lang="en-US" sz="2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284412" y="4862607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36812" y="480838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22.    A   </a:t>
            </a:r>
            <a:endParaRPr lang="en-US" sz="2000" b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84412" y="51886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6812" y="5162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23.    )   </a:t>
            </a:r>
            <a:endParaRPr lang="en-US" sz="20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284412" y="55427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36812" y="549984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24.    /   </a:t>
            </a:r>
            <a:endParaRPr lang="en-US" sz="2000" b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284412" y="5880101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0412" y="449013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(-(-  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399212" y="4487777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570412" y="414169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(-(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70412" y="480296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(-(-  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399212" y="4800600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570412" y="512663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  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399212" y="5124271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399212" y="5513294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561448" y="546729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27596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6" grpId="0"/>
      <p:bldP spid="85" grpId="0"/>
      <p:bldP spid="41" grpId="0"/>
      <p:bldP spid="42" grpId="0"/>
      <p:bldP spid="43" grpId="0"/>
      <p:bldP spid="54" grpId="0"/>
      <p:bldP spid="58" grpId="0"/>
      <p:bldP spid="52" grpId="0"/>
      <p:bldP spid="55" grpId="0"/>
      <p:bldP spid="60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824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4411" y="1154786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588754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25.    (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6811" y="19338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26.    A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226558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27.    *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561860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(-/(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70411" y="1944281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(-/(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1" y="1933895"/>
            <a:ext cx="32676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GK*/FA-A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223869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(-/(*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2234333"/>
            <a:ext cx="36671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GK*/FA-A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9629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4411" y="23275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29581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399212" y="1589574"/>
            <a:ext cx="3505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84411" y="3810000"/>
            <a:ext cx="4867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>
                <a:solidFill>
                  <a:srgbClr val="FF0000"/>
                </a:solidFill>
              </a:rPr>
              <a:t>3A*BDH</a:t>
            </a:r>
            <a:r>
              <a:rPr lang="en-US" sz="2000" b="1" baseline="30000" dirty="0">
                <a:solidFill>
                  <a:srgbClr val="FF0000"/>
                </a:solidFill>
              </a:rPr>
              <a:t>^</a:t>
            </a:r>
            <a:r>
              <a:rPr lang="en-US" sz="2000" b="1" dirty="0">
                <a:solidFill>
                  <a:srgbClr val="FF0000"/>
                </a:solidFill>
              </a:rPr>
              <a:t>*+</a:t>
            </a:r>
            <a:r>
              <a:rPr lang="en-US" sz="2000" b="1" dirty="0" smtClean="0">
                <a:solidFill>
                  <a:srgbClr val="FF0000"/>
                </a:solidFill>
              </a:rPr>
              <a:t>GK*/FA-AB</a:t>
            </a:r>
            <a:r>
              <a:rPr lang="en-US" sz="2000" b="1" dirty="0">
                <a:solidFill>
                  <a:srgbClr val="FF0000"/>
                </a:solidFill>
              </a:rPr>
              <a:t>*/-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6812" y="2571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28.    B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99212" y="2594222"/>
            <a:ext cx="31241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GK*/FA-AB   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0412" y="2552580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(-/(*   </a:t>
            </a:r>
            <a:endParaRPr lang="en-US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284412" y="2604201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36812" y="289996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29.    )   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570412" y="288651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(-/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399212" y="2895600"/>
            <a:ext cx="366711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GK*/FA-AB*</a:t>
            </a:r>
            <a:endParaRPr lang="en-US" sz="2000" b="1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284412" y="361936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436813" y="32060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30.    )   </a:t>
            </a:r>
            <a:endParaRPr lang="en-US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399213" y="3201701"/>
            <a:ext cx="326763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3A*BDH</a:t>
            </a:r>
            <a:r>
              <a:rPr lang="en-US" sz="2000" b="1" baseline="30000" dirty="0"/>
              <a:t>^</a:t>
            </a:r>
            <a:r>
              <a:rPr lang="en-US" sz="2000" b="1" dirty="0"/>
              <a:t>*+</a:t>
            </a:r>
            <a:r>
              <a:rPr lang="en-US" sz="2000" b="1" dirty="0" smtClean="0"/>
              <a:t>GK*/FA-AB*/-   </a:t>
            </a:r>
            <a:endParaRPr lang="en-US" sz="20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284413" y="326546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8811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5" grpId="0"/>
      <p:bldP spid="26" grpId="0"/>
      <p:bldP spid="27" grpId="0"/>
      <p:bldP spid="28" grpId="0"/>
      <p:bldP spid="29" grpId="0"/>
      <p:bldP spid="85" grpId="0"/>
      <p:bldP spid="86" grpId="0"/>
      <p:bldP spid="41" grpId="0"/>
      <p:bldP spid="42" grpId="0"/>
      <p:bldP spid="43" grpId="0"/>
      <p:bldP spid="72" grpId="0"/>
      <p:bldP spid="73" grpId="0"/>
      <p:bldP spid="74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b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7738573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b="1" dirty="0" smtClean="0"/>
              <a:t>E  = (3*A + B*D</a:t>
            </a:r>
            <a:r>
              <a:rPr lang="en-US" sz="2200" b="1" baseline="30000" dirty="0" smtClean="0"/>
              <a:t>^</a:t>
            </a:r>
            <a:r>
              <a:rPr lang="en-US" sz="2200" b="1" dirty="0" smtClean="0"/>
              <a:t>H) / (G*K) – (F - A) / (A*B)</a:t>
            </a:r>
          </a:p>
          <a:p>
            <a:pPr>
              <a:lnSpc>
                <a:spcPct val="95000"/>
              </a:lnSpc>
            </a:pPr>
            <a:r>
              <a:rPr lang="en-US" sz="2200" b="1" dirty="0" smtClean="0"/>
              <a:t>Q = (3*A + B*D</a:t>
            </a:r>
            <a:r>
              <a:rPr lang="en-US" sz="2200" b="1" baseline="30000" dirty="0" smtClean="0">
                <a:solidFill>
                  <a:srgbClr val="FFFF00"/>
                </a:solidFill>
              </a:rPr>
              <a:t>^</a:t>
            </a:r>
            <a:r>
              <a:rPr lang="en-US" sz="2200" b="1" dirty="0" smtClean="0"/>
              <a:t>H) / (G*K) – (F - A) / (A*B)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8468" y="1905000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</a:t>
            </a:r>
            <a:r>
              <a:rPr lang="en-US" sz="2200" b="1" dirty="0" smtClean="0"/>
              <a:t>(3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b="1" dirty="0" smtClean="0"/>
              <a:t>A + B*</a:t>
            </a:r>
            <a:r>
              <a:rPr lang="en-US" sz="2200" b="1" dirty="0" smtClean="0">
                <a:solidFill>
                  <a:srgbClr val="FF0000"/>
                </a:solidFill>
              </a:rPr>
              <a:t>[DH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200" b="1" dirty="0" smtClean="0">
                <a:solidFill>
                  <a:srgbClr val="FF0000"/>
                </a:solidFill>
              </a:rPr>
              <a:t>]</a:t>
            </a:r>
            <a:r>
              <a:rPr lang="en-US" sz="2200" b="1" dirty="0" smtClean="0"/>
              <a:t>) / </a:t>
            </a:r>
            <a:r>
              <a:rPr lang="en-US" sz="2200" b="1" dirty="0"/>
              <a:t>(G*K) – (F - A) / (A*B</a:t>
            </a:r>
            <a:r>
              <a:rPr lang="en-US" sz="2200" b="1" dirty="0" smtClean="0"/>
              <a:t>) </a:t>
            </a:r>
            <a:endParaRPr lang="en-US" sz="2200" b="1" baseline="30000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38953" y="2236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[3A*]</a:t>
            </a:r>
            <a:r>
              <a:rPr lang="en-US" sz="2200" b="1" dirty="0" smtClean="0"/>
              <a:t> </a:t>
            </a:r>
            <a:r>
              <a:rPr lang="en-US" sz="2200" b="1" dirty="0"/>
              <a:t>+ </a:t>
            </a:r>
            <a:r>
              <a:rPr lang="en-US" sz="2200" b="1" dirty="0" smtClean="0"/>
              <a:t>B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b="1" dirty="0" smtClean="0"/>
              <a:t>[DH</a:t>
            </a:r>
            <a:r>
              <a:rPr lang="en-US" sz="2200" b="1" baseline="30000" dirty="0" smtClean="0"/>
              <a:t>^*</a:t>
            </a:r>
            <a:r>
              <a:rPr lang="en-US" sz="2200" b="1" dirty="0" smtClean="0"/>
              <a:t>]) / (</a:t>
            </a:r>
            <a:r>
              <a:rPr lang="en-US" sz="2200" b="1" dirty="0"/>
              <a:t>G*K) – (F - A) / (A*B) </a:t>
            </a:r>
            <a:endParaRPr lang="en-US" sz="22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638953" y="2617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</a:t>
            </a:r>
            <a:r>
              <a:rPr lang="en-US" sz="2200" b="1" dirty="0" smtClean="0"/>
              <a:t>([3A*] </a:t>
            </a:r>
            <a:r>
              <a:rPr lang="en-US" sz="2200" b="1" dirty="0">
                <a:solidFill>
                  <a:srgbClr val="FFFF00"/>
                </a:solidFill>
              </a:rPr>
              <a:t>+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[BDH</a:t>
            </a:r>
            <a:r>
              <a:rPr lang="en-US" sz="2200" b="1" baseline="30000" dirty="0">
                <a:solidFill>
                  <a:srgbClr val="FF0000"/>
                </a:solidFill>
              </a:rPr>
              <a:t>^*</a:t>
            </a:r>
            <a:r>
              <a:rPr lang="en-US" sz="2200" b="1" dirty="0">
                <a:solidFill>
                  <a:srgbClr val="FF0000"/>
                </a:solidFill>
              </a:rPr>
              <a:t>]</a:t>
            </a:r>
            <a:r>
              <a:rPr lang="en-US" sz="2200" b="1" dirty="0"/>
              <a:t>) / (G*K) – (F - A) / (A*B) </a:t>
            </a:r>
            <a:endParaRPr lang="en-US" sz="22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8468" y="2998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</a:t>
            </a:r>
            <a:r>
              <a:rPr lang="en-US" sz="2200" b="1" dirty="0" smtClean="0"/>
              <a:t>[3A*BDH</a:t>
            </a:r>
            <a:r>
              <a:rPr lang="en-US" sz="2200" b="1" baseline="30000" dirty="0" smtClean="0"/>
              <a:t>^</a:t>
            </a:r>
            <a:r>
              <a:rPr lang="en-US" sz="2200" b="1" dirty="0" smtClean="0"/>
              <a:t>*+] </a:t>
            </a:r>
            <a:r>
              <a:rPr lang="en-US" sz="2200" b="1" dirty="0"/>
              <a:t>/ (G</a:t>
            </a:r>
            <a:r>
              <a:rPr lang="en-US" sz="2200" b="1" dirty="0">
                <a:solidFill>
                  <a:srgbClr val="FFFF00"/>
                </a:solidFill>
              </a:rPr>
              <a:t>*</a:t>
            </a:r>
            <a:r>
              <a:rPr lang="en-US" sz="2200" b="1" dirty="0"/>
              <a:t>K) – (F - A) / (A*B) 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8468" y="3379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[3A*BDH</a:t>
            </a:r>
            <a:r>
              <a:rPr lang="en-US" sz="2200" b="1" baseline="30000" dirty="0"/>
              <a:t>^</a:t>
            </a:r>
            <a:r>
              <a:rPr lang="en-US" sz="2200" b="1" dirty="0"/>
              <a:t>*+] / </a:t>
            </a:r>
            <a:r>
              <a:rPr lang="en-US" sz="2200" b="1" dirty="0" smtClean="0">
                <a:solidFill>
                  <a:srgbClr val="FF0000"/>
                </a:solidFill>
              </a:rPr>
              <a:t>[GK*]</a:t>
            </a:r>
            <a:r>
              <a:rPr lang="en-US" sz="2200" b="1" dirty="0" smtClean="0"/>
              <a:t> </a:t>
            </a:r>
            <a:r>
              <a:rPr lang="en-US" sz="2200" b="1" dirty="0"/>
              <a:t>– (F </a:t>
            </a:r>
            <a:r>
              <a:rPr lang="en-US" sz="2200" b="1" dirty="0">
                <a:solidFill>
                  <a:srgbClr val="FFFF00"/>
                </a:solidFill>
              </a:rPr>
              <a:t>-</a:t>
            </a:r>
            <a:r>
              <a:rPr lang="en-US" sz="2200" b="1" dirty="0"/>
              <a:t> A) / (A*B) 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1913" y="3760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[3A*BDH</a:t>
            </a:r>
            <a:r>
              <a:rPr lang="en-US" sz="2200" b="1" baseline="30000" dirty="0"/>
              <a:t>^</a:t>
            </a:r>
            <a:r>
              <a:rPr lang="en-US" sz="2200" b="1" dirty="0"/>
              <a:t>*+] / [GK*] – </a:t>
            </a:r>
            <a:r>
              <a:rPr lang="en-US" sz="2200" b="1" dirty="0" smtClean="0">
                <a:solidFill>
                  <a:srgbClr val="FF0000"/>
                </a:solidFill>
              </a:rPr>
              <a:t>[FA-]</a:t>
            </a:r>
            <a:r>
              <a:rPr lang="en-US" sz="2200" b="1" dirty="0" smtClean="0"/>
              <a:t> </a:t>
            </a:r>
            <a:r>
              <a:rPr lang="en-US" sz="2200" b="1" dirty="0"/>
              <a:t>/ (A</a:t>
            </a:r>
            <a:r>
              <a:rPr lang="en-US" sz="2200" b="1" dirty="0">
                <a:solidFill>
                  <a:srgbClr val="FFFF00"/>
                </a:solidFill>
              </a:rPr>
              <a:t>*</a:t>
            </a:r>
            <a:r>
              <a:rPr lang="en-US" sz="2200" b="1" dirty="0"/>
              <a:t>B) 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19318" y="5284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 smtClean="0"/>
              <a:t>P = </a:t>
            </a:r>
            <a:r>
              <a:rPr lang="en-US" sz="2200" b="1" dirty="0">
                <a:solidFill>
                  <a:srgbClr val="FF0000"/>
                </a:solidFill>
              </a:rPr>
              <a:t>3A*BDH</a:t>
            </a:r>
            <a:r>
              <a:rPr lang="en-US" sz="2200" b="1" baseline="30000" dirty="0">
                <a:solidFill>
                  <a:srgbClr val="FF0000"/>
                </a:solidFill>
              </a:rPr>
              <a:t>^</a:t>
            </a:r>
            <a:r>
              <a:rPr lang="en-US" sz="2200" b="1" dirty="0">
                <a:solidFill>
                  <a:srgbClr val="FF0000"/>
                </a:solidFill>
              </a:rPr>
              <a:t>*+GK*/FA-AB*/-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396" y="4141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[3A*BDH</a:t>
            </a:r>
            <a:r>
              <a:rPr lang="en-US" sz="2200" b="1" baseline="30000" dirty="0"/>
              <a:t>^</a:t>
            </a:r>
            <a:r>
              <a:rPr lang="en-US" sz="2200" b="1" dirty="0"/>
              <a:t>*+] </a:t>
            </a:r>
            <a:r>
              <a:rPr lang="en-US" sz="2200" b="1" dirty="0">
                <a:solidFill>
                  <a:srgbClr val="FFFF00"/>
                </a:solidFill>
              </a:rPr>
              <a:t>/</a:t>
            </a:r>
            <a:r>
              <a:rPr lang="en-US" sz="2200" b="1" dirty="0"/>
              <a:t> [GK*] – [FA-] / </a:t>
            </a:r>
            <a:r>
              <a:rPr lang="en-US" sz="2200" b="1" dirty="0" smtClean="0">
                <a:solidFill>
                  <a:srgbClr val="FF0000"/>
                </a:solidFill>
              </a:rPr>
              <a:t>[AB*] 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0879" y="4522113"/>
            <a:ext cx="7642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200" b="1" dirty="0"/>
              <a:t>= </a:t>
            </a:r>
            <a:r>
              <a:rPr lang="en-US" sz="2200" b="1" dirty="0">
                <a:solidFill>
                  <a:srgbClr val="FF0000"/>
                </a:solidFill>
              </a:rPr>
              <a:t>[3A*BDH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200" b="1" dirty="0" smtClean="0">
                <a:solidFill>
                  <a:srgbClr val="FF0000"/>
                </a:solidFill>
              </a:rPr>
              <a:t>*+GK*/] </a:t>
            </a:r>
            <a:r>
              <a:rPr lang="en-US" sz="2200" b="1" dirty="0"/>
              <a:t>– [FA-] </a:t>
            </a:r>
            <a:r>
              <a:rPr lang="en-US" sz="2200" b="1" dirty="0">
                <a:solidFill>
                  <a:srgbClr val="FFFF00"/>
                </a:solidFill>
              </a:rPr>
              <a:t>/</a:t>
            </a:r>
            <a:r>
              <a:rPr lang="en-US" sz="2200" b="1" dirty="0"/>
              <a:t> [AB*]</a:t>
            </a:r>
            <a:endParaRPr lang="en-US" sz="2200" b="1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1661365" y="4903113"/>
            <a:ext cx="42915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200" b="1" dirty="0" smtClean="0"/>
              <a:t>= [</a:t>
            </a:r>
            <a:r>
              <a:rPr lang="en-US" sz="2200" b="1" dirty="0"/>
              <a:t>3A*BDH</a:t>
            </a:r>
            <a:r>
              <a:rPr lang="en-US" sz="2200" b="1" baseline="30000" dirty="0"/>
              <a:t>^</a:t>
            </a:r>
            <a:r>
              <a:rPr lang="en-US" sz="2200" b="1" dirty="0"/>
              <a:t>*+GK*/] </a:t>
            </a:r>
            <a:r>
              <a:rPr lang="en-US" sz="2200" b="1" dirty="0">
                <a:solidFill>
                  <a:srgbClr val="FFFF00"/>
                </a:solidFill>
              </a:rPr>
              <a:t>–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[</a:t>
            </a:r>
            <a:r>
              <a:rPr lang="en-US" sz="2200" b="1" dirty="0" smtClean="0">
                <a:solidFill>
                  <a:srgbClr val="FF0000"/>
                </a:solidFill>
              </a:rPr>
              <a:t>FA-AB*/]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891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5008</TotalTime>
  <Words>1946</Words>
  <Application>Microsoft Office PowerPoint</Application>
  <PresentationFormat>Custom</PresentationFormat>
  <Paragraphs>431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Class open house presentation</vt:lpstr>
      <vt:lpstr>JAWABAN NOTASI POLISH (IMPLEMENTASI STACK)</vt:lpstr>
      <vt:lpstr>Jawaban No. a</vt:lpstr>
      <vt:lpstr>Jawaban No. a(lanjutan)</vt:lpstr>
      <vt:lpstr>Jawaban No. a(lanjutan)</vt:lpstr>
      <vt:lpstr>Jawaban a (lanjutan)</vt:lpstr>
      <vt:lpstr>Jawaban No. b</vt:lpstr>
      <vt:lpstr>Jawaban No. b(lanjutan)</vt:lpstr>
      <vt:lpstr>Jawaban No. b(lanjutan)</vt:lpstr>
      <vt:lpstr>Jawaban b (lanjutan)</vt:lpstr>
      <vt:lpstr>Jawaban No. c1</vt:lpstr>
      <vt:lpstr>Jawaban No. c1(lanjutan)</vt:lpstr>
      <vt:lpstr>Jawaban No. c1(lanjutan)</vt:lpstr>
      <vt:lpstr>Jawaban No. c1(lanjutan)</vt:lpstr>
      <vt:lpstr>Jawaban No. c2</vt:lpstr>
      <vt:lpstr>Jawaban No. c2(lanjutan)</vt:lpstr>
      <vt:lpstr>Jawaban No. c2(lanjutan)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JAWABAN NOTASI POLISH (IMPLEMENTASI STACK)</dc:title>
  <dc:creator>Tati Harihayati</dc:creator>
  <cp:lastModifiedBy>Tati Harihayati</cp:lastModifiedBy>
  <cp:revision>105</cp:revision>
  <dcterms:created xsi:type="dcterms:W3CDTF">2020-06-23T01:14:45Z</dcterms:created>
  <dcterms:modified xsi:type="dcterms:W3CDTF">2020-06-29T03:37:28Z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