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81" r:id="rId26"/>
    <p:sldId id="279" r:id="rId27"/>
    <p:sldId id="282" r:id="rId28"/>
    <p:sldId id="285" r:id="rId29"/>
    <p:sldId id="283"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0" d="100"/>
          <a:sy n="40" d="100"/>
        </p:scale>
        <p:origin x="-5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F7A3EE-91FE-4918-822B-1A52474FFDAA}" type="datetimeFigureOut">
              <a:rPr lang="id-ID" smtClean="0"/>
              <a:pPr/>
              <a:t>26/05/2015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E08139-B69B-41D8-81A5-DB72D8393850}"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C5E08139-B69B-41D8-81A5-DB72D8393850}" type="slidenum">
              <a:rPr lang="id-ID" smtClean="0"/>
              <a:pPr/>
              <a:t>18</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5/26/2015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5/26/2015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5/26/2015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5/26/2015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5/26/2015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5/26/2015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5/26/2015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5/26/2015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noFill/>
          <a:ln>
            <a:noFill/>
          </a:ln>
        </p:spPr>
        <p:style>
          <a:lnRef idx="1">
            <a:schemeClr val="accent4"/>
          </a:lnRef>
          <a:fillRef idx="2">
            <a:schemeClr val="accent4"/>
          </a:fillRef>
          <a:effectRef idx="1">
            <a:schemeClr val="accent4"/>
          </a:effectRef>
          <a:fontRef idx="minor">
            <a:schemeClr val="dk1"/>
          </a:fontRef>
        </p:style>
        <p:txBody>
          <a:bodyPr/>
          <a:lstStyle/>
          <a:p>
            <a:r>
              <a:rPr lang="id-ID" b="1" dirty="0" smtClean="0"/>
              <a:t>MANAJEMEN PRODUKTIVITAS</a:t>
            </a:r>
            <a:endParaRPr lang="en-US" b="1" dirty="0"/>
          </a:p>
        </p:txBody>
      </p:sp>
      <p:sp>
        <p:nvSpPr>
          <p:cNvPr id="3" name="Subtitle 2"/>
          <p:cNvSpPr>
            <a:spLocks noGrp="1"/>
          </p:cNvSpPr>
          <p:nvPr>
            <p:ph type="subTitle" idx="1"/>
          </p:nvPr>
        </p:nvSpPr>
        <p:spPr>
          <a:ln>
            <a:solidFill>
              <a:schemeClr val="bg1"/>
            </a:solidFill>
          </a:ln>
        </p:spPr>
        <p:txBody>
          <a:bodyPr>
            <a:normAutofit fontScale="92500" lnSpcReduction="20000"/>
          </a:bodyPr>
          <a:lstStyle/>
          <a:p>
            <a:r>
              <a:rPr lang="id-ID" b="1" dirty="0" smtClean="0">
                <a:solidFill>
                  <a:srgbClr val="002060"/>
                </a:solidFill>
                <a:latin typeface="Bauhaus 93" pitchFamily="82" charset="0"/>
              </a:rPr>
              <a:t>Pertemuan </a:t>
            </a:r>
            <a:r>
              <a:rPr lang="id-ID" b="1" smtClean="0">
                <a:solidFill>
                  <a:srgbClr val="002060"/>
                </a:solidFill>
                <a:latin typeface="Bauhaus 93" pitchFamily="82" charset="0"/>
              </a:rPr>
              <a:t>ke XII</a:t>
            </a:r>
            <a:endParaRPr lang="id-ID" b="1" dirty="0" smtClean="0">
              <a:solidFill>
                <a:srgbClr val="002060"/>
              </a:solidFill>
              <a:latin typeface="Bauhaus 93" pitchFamily="82" charset="0"/>
            </a:endParaRPr>
          </a:p>
          <a:p>
            <a:r>
              <a:rPr lang="id-ID" b="1" dirty="0" smtClean="0">
                <a:solidFill>
                  <a:srgbClr val="002060"/>
                </a:solidFill>
                <a:latin typeface="Bauhaus 93" pitchFamily="82" charset="0"/>
              </a:rPr>
              <a:t>Oleh</a:t>
            </a:r>
          </a:p>
          <a:p>
            <a:r>
              <a:rPr lang="id-ID" b="1" dirty="0" smtClean="0">
                <a:solidFill>
                  <a:srgbClr val="002060"/>
                </a:solidFill>
                <a:latin typeface="Bauhaus 93" pitchFamily="82" charset="0"/>
              </a:rPr>
              <a:t>Adang Widjana</a:t>
            </a:r>
            <a:endParaRPr lang="en-US" b="1" dirty="0">
              <a:solidFill>
                <a:srgbClr val="002060"/>
              </a:solidFill>
              <a:latin typeface="Bauhaus 93"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Gambar tadi menunjukkan hubungan antara  manajemen tsb di atas dengan faktor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yang mempengaruhi produktivitas.</a:t>
            </a:r>
          </a:p>
          <a:p>
            <a:pPr marL="0" indent="0" algn="just">
              <a:buNone/>
            </a:pPr>
            <a:r>
              <a:rPr lang="id-ID" sz="2400" dirty="0" smtClean="0">
                <a:latin typeface="Times New Roman" pitchFamily="18" charset="0"/>
                <a:cs typeface="Times New Roman" pitchFamily="18" charset="0"/>
              </a:rPr>
              <a:t>Untuk meningkatkan produktivitas, setiap manajer bisa menggunakan/mempraktekan metode</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manajemen ini pada semua tingkatan, sedangkan penerapannya yang terpenting terdapat pada tingkat </a:t>
            </a:r>
            <a:r>
              <a:rPr lang="id-ID" sz="2400" i="1" dirty="0" smtClean="0">
                <a:latin typeface="Times New Roman" pitchFamily="18" charset="0"/>
                <a:cs typeface="Times New Roman" pitchFamily="18" charset="0"/>
              </a:rPr>
              <a:t>midle management </a:t>
            </a:r>
            <a:r>
              <a:rPr lang="id-ID" sz="2400" dirty="0" smtClean="0">
                <a:latin typeface="Times New Roman" pitchFamily="18" charset="0"/>
                <a:cs typeface="Times New Roman" pitchFamily="18" charset="0"/>
              </a:rPr>
              <a:t>dan pengawasan, sebab disanalah hasil</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dicapai.</a:t>
            </a:r>
          </a:p>
          <a:p>
            <a:pPr marL="0" indent="0" algn="just">
              <a:buNone/>
            </a:pPr>
            <a:r>
              <a:rPr lang="id-ID" sz="2400" dirty="0" smtClean="0">
                <a:latin typeface="Times New Roman" pitchFamily="18" charset="0"/>
                <a:cs typeface="Times New Roman" pitchFamily="18" charset="0"/>
              </a:rPr>
              <a:t>Konsekuensinya, ada potensi besar bagi pengembangan itu sendiri, dimana pertanggungjawaban produktivitas terumuskan dengan jelas. Misal, tidak ada sistem peningkatan produktivitas kecuali jika serikat</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buruh berperan serta dalam perencanaan dan realisasinya.  Mereka  harus  melihat  dari   dekat  agar   mengerti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bahwa peningkatan produktivitas tidak tercapai pada pengeluaran untuk upah dan kualitas kehidupan kerja.</a:t>
            </a:r>
          </a:p>
          <a:p>
            <a:pPr marL="0" indent="0" algn="just">
              <a:buNone/>
            </a:pPr>
            <a:r>
              <a:rPr lang="id-ID" sz="2400" dirty="0" smtClean="0">
                <a:latin typeface="Times New Roman" pitchFamily="18" charset="0"/>
                <a:cs typeface="Times New Roman" pitchFamily="18" charset="0"/>
              </a:rPr>
              <a:t>Untuk inilah setiap organisasi yang efektif untuk meningkatkan produktivitas dalam perusahaan paling sedikit harus mengga-bungkan usaha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manajemen secara umum dan fungsionalnya dengan serikat  buruh.</a:t>
            </a:r>
          </a:p>
          <a:p>
            <a:pPr marL="0" indent="0" algn="just">
              <a:buNone/>
            </a:pPr>
            <a:r>
              <a:rPr lang="id-ID" sz="2400" dirty="0" smtClean="0">
                <a:latin typeface="Times New Roman" pitchFamily="18" charset="0"/>
                <a:cs typeface="Times New Roman" pitchFamily="18" charset="0"/>
              </a:rPr>
              <a:t>Tanggungjawab pokok manajemen dalam peningkatan produktivitas pada perusahaan adalah penetapan tujuan, membuat program peningkatan produktivitas </a:t>
            </a:r>
            <a:r>
              <a:rPr lang="id-ID" sz="2400" dirty="0" smtClean="0">
                <a:latin typeface="Times New Roman" pitchFamily="18" charset="0"/>
                <a:cs typeface="Times New Roman" pitchFamily="18" charset="0"/>
              </a:rPr>
              <a:t>serta </a:t>
            </a:r>
            <a:r>
              <a:rPr lang="id-ID" sz="2400" dirty="0" smtClean="0">
                <a:latin typeface="Times New Roman" pitchFamily="18" charset="0"/>
                <a:cs typeface="Times New Roman" pitchFamily="18" charset="0"/>
              </a:rPr>
              <a:t>memantapkan satu sistem pengukuran </a:t>
            </a:r>
            <a:r>
              <a:rPr lang="id-ID" sz="2400" dirty="0" smtClean="0">
                <a:latin typeface="Times New Roman" pitchFamily="18" charset="0"/>
                <a:cs typeface="Times New Roman" pitchFamily="18" charset="0"/>
              </a:rPr>
              <a:t> produktivitasnya</a:t>
            </a:r>
            <a:r>
              <a:rPr lang="id-ID" sz="2400" dirty="0" smtClean="0">
                <a:latin typeface="Times New Roman" pitchFamily="18" charset="0"/>
                <a:cs typeface="Times New Roman" pitchFamily="18" charset="0"/>
              </a:rPr>
              <a:t>.</a:t>
            </a:r>
          </a:p>
          <a:p>
            <a:pPr marL="0" indent="0" algn="just">
              <a:buNone/>
            </a:pPr>
            <a:r>
              <a:rPr lang="id-ID" sz="2400" dirty="0" smtClean="0">
                <a:latin typeface="Times New Roman" pitchFamily="18" charset="0"/>
                <a:cs typeface="Times New Roman" pitchFamily="18" charset="0"/>
              </a:rPr>
              <a:t>Bahasan:</a:t>
            </a:r>
          </a:p>
          <a:p>
            <a:pPr marL="0" indent="0" algn="just">
              <a:buNone/>
            </a:pPr>
            <a:r>
              <a:rPr lang="id-ID" sz="2400" dirty="0" smtClean="0">
                <a:latin typeface="Times New Roman" pitchFamily="18" charset="0"/>
                <a:cs typeface="Times New Roman" pitchFamily="18" charset="0"/>
              </a:rPr>
              <a:t>(</a:t>
            </a:r>
            <a:r>
              <a:rPr lang="id-ID" sz="2400" i="1" dirty="0" smtClean="0">
                <a:latin typeface="Times New Roman" pitchFamily="18" charset="0"/>
                <a:cs typeface="Times New Roman" pitchFamily="18" charset="0"/>
              </a:rPr>
              <a:t>a) Penetapan Tujuan</a:t>
            </a:r>
            <a:r>
              <a:rPr lang="id-ID"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    Untuk memulai rencana peningkatan produktivitas, pertama-tama tetapkan ruang lingkupnya dimana peningkatan itu perlu dan dapat dicapai. Cantumkan teknik</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peningkatan produkti-vitasnya yang dimulai dari pengenalan tujuan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nya. Kenali unsur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khusus produktivitas yang kritis terhadap jalannya pelaksanaan perusahaan meliputi kuantitas, kualitas, kepuasan pelanggan serta unsur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lainnya. Setelah itu semua, rencanakan sarana yang mengukur setiap unsur kritisnya. Jika tidak, kegunaan unsur tsb bagi organisasi tidak dapat disusun secara kuantitatif.</a:t>
            </a:r>
          </a:p>
          <a:p>
            <a:pPr marL="0" indent="0" algn="just">
              <a:buNone/>
            </a:pPr>
            <a:endParaRPr lang="id-ID" sz="2400" i="1" dirty="0">
              <a:latin typeface="Times New Roman" pitchFamily="18" charset="0"/>
              <a:cs typeface="Times New Roman" pitchFamily="18" charset="0"/>
            </a:endParaRPr>
          </a:p>
          <a:p>
            <a:pPr marL="0" indent="0" algn="just">
              <a:buNone/>
            </a:pPr>
            <a:r>
              <a:rPr lang="id-ID" sz="2400" i="1" dirty="0" smtClean="0">
                <a:latin typeface="Times New Roman" pitchFamily="18" charset="0"/>
                <a:cs typeface="Times New Roman" pitchFamily="18" charset="0"/>
              </a:rPr>
              <a:t>(b) Menentukan Program Peningkatan Produktivitas</a:t>
            </a:r>
          </a:p>
          <a:p>
            <a:pPr marL="0" indent="0" algn="just">
              <a:buNone/>
            </a:pPr>
            <a:r>
              <a:rPr lang="id-ID" sz="2400" dirty="0" smtClean="0">
                <a:latin typeface="Times New Roman" pitchFamily="18" charset="0"/>
                <a:cs typeface="Times New Roman" pitchFamily="18" charset="0"/>
              </a:rPr>
              <a:t>       Ujilah struktur dan organisasi manajemen secara ber-hati</a:t>
            </a:r>
            <a:r>
              <a:rPr lang="id-ID" sz="2400" baseline="30000" dirty="0" smtClean="0">
                <a:latin typeface="Times New Roman" pitchFamily="18" charset="0"/>
                <a:cs typeface="Times New Roman" pitchFamily="18" charset="0"/>
              </a:rPr>
              <a:t>2</a:t>
            </a:r>
          </a:p>
        </p:txBody>
      </p:sp>
      <p:sp>
        <p:nvSpPr>
          <p:cNvPr id="2" name="Title 1"/>
          <p:cNvSpPr>
            <a:spLocks noGrp="1"/>
          </p:cNvSpPr>
          <p:nvPr>
            <p:ph type="title"/>
          </p:nvPr>
        </p:nvSpPr>
        <p:spPr>
          <a:xfrm>
            <a:off x="457200" y="274638"/>
            <a:ext cx="8229600" cy="582594"/>
          </a:xfrm>
        </p:spPr>
        <p:txBody>
          <a:bodyPr>
            <a:normAutofit fontScale="90000"/>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Dalam rangka menyusun perubahan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yang perlu dalam memenuhi program peningkatan produktivitas yang dirumuskan sesuai dengan tujuan perusahaan. Meskipun terdapat perbedaan tujuan dan pendekatan perusahaan, untuk menetapkan program peningkatan produktivitas adalah sbb:</a:t>
            </a:r>
          </a:p>
          <a:p>
            <a:pPr marL="457200" indent="-457200" algn="just">
              <a:buNone/>
            </a:pPr>
            <a:r>
              <a:rPr lang="en-US" sz="2400" dirty="0" smtClean="0">
                <a:latin typeface="Times New Roman" pitchFamily="18" charset="0"/>
                <a:cs typeface="Times New Roman" pitchFamily="18" charset="0"/>
              </a:rPr>
              <a:t>1. </a:t>
            </a:r>
            <a:r>
              <a:rPr lang="id-ID" sz="2400" dirty="0" smtClean="0">
                <a:latin typeface="Times New Roman" pitchFamily="18" charset="0"/>
                <a:cs typeface="Times New Roman" pitchFamily="18" charset="0"/>
              </a:rPr>
              <a:t>Dalam menentukan perlunya program dan sekaligus memprakarsainya. Direktur memiliki peran yang menentukan. Manajemen tertinggi harus disertakan dalam pengembangan dan penetapan kebijakan peningkatan produktivitas.</a:t>
            </a:r>
          </a:p>
          <a:p>
            <a:pPr marL="457200" indent="-457200" algn="just">
              <a:buNone/>
            </a:pPr>
            <a:r>
              <a:rPr lang="en-US" sz="24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Langkah berikutnya dalam membentuk satu tim yang terdiri dari Direksi dan wakil</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pegawai/pekerja dan mungkin juga konsultan dari luar perusahaan.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411162"/>
          </a:xfrm>
        </p:spPr>
        <p:txBody>
          <a:bodyPr>
            <a:normAutofit fontScale="90000"/>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486400"/>
          </a:xfrm>
        </p:spPr>
        <p:txBody>
          <a:bodyPr>
            <a:normAutofit fontScale="77500" lnSpcReduction="20000"/>
          </a:bodyPr>
          <a:lstStyle/>
          <a:p>
            <a:pPr marL="457200" indent="-457200" algn="just">
              <a:buNone/>
            </a:pPr>
            <a:r>
              <a:rPr lang="en-US" sz="3100" dirty="0" smtClean="0">
                <a:latin typeface="Times New Roman" pitchFamily="18" charset="0"/>
                <a:cs typeface="Times New Roman" pitchFamily="18" charset="0"/>
              </a:rPr>
              <a:t>3.   </a:t>
            </a:r>
            <a:r>
              <a:rPr lang="id-ID" sz="3100" dirty="0" smtClean="0">
                <a:latin typeface="Times New Roman" pitchFamily="18" charset="0"/>
                <a:cs typeface="Times New Roman" pitchFamily="18" charset="0"/>
              </a:rPr>
              <a:t>Dengan mendasarkan pada ukuran perusahaan, maka untuk</a:t>
            </a:r>
          </a:p>
          <a:p>
            <a:pPr marL="457200" indent="-457200" algn="just">
              <a:buNone/>
            </a:pPr>
            <a:r>
              <a:rPr lang="id-ID" sz="3100" dirty="0" smtClean="0">
                <a:latin typeface="Times New Roman" pitchFamily="18" charset="0"/>
                <a:cs typeface="Times New Roman" pitchFamily="18" charset="0"/>
              </a:rPr>
              <a:t>      melaksanakan program produktivitas perlu dibentuk unit tersendiri. Dapat pula diikutkan koordinator khusus bidang permesinan industri (mekanik), akuntan, organisasi dan metode  maupun dari staf  pimpinan. </a:t>
            </a:r>
          </a:p>
          <a:p>
            <a:pPr marL="457200" indent="-457200" algn="just">
              <a:buNone/>
            </a:pPr>
            <a:r>
              <a:rPr lang="en-US" sz="3100" dirty="0" smtClean="0">
                <a:latin typeface="Times New Roman" pitchFamily="18" charset="0"/>
                <a:cs typeface="Times New Roman" pitchFamily="18" charset="0"/>
              </a:rPr>
              <a:t>4.  </a:t>
            </a:r>
            <a:r>
              <a:rPr lang="id-ID" sz="3100" dirty="0" smtClean="0">
                <a:latin typeface="Times New Roman" pitchFamily="18" charset="0"/>
                <a:cs typeface="Times New Roman" pitchFamily="18" charset="0"/>
              </a:rPr>
              <a:t>Mendidik pimpinan menengah dan pengawasan itu merupa-kan suatu hal yang penting. Orang yang bertanggungjawab atas pelaksanaan program memerlukan latihan yang berkena-an dengan konsep produktivitas.</a:t>
            </a:r>
          </a:p>
          <a:p>
            <a:pPr marL="457200" indent="-457200" algn="just">
              <a:buNone/>
            </a:pPr>
            <a:r>
              <a:rPr lang="en-US" sz="3100" dirty="0" smtClean="0">
                <a:latin typeface="Times New Roman" pitchFamily="18" charset="0"/>
                <a:cs typeface="Times New Roman" pitchFamily="18" charset="0"/>
              </a:rPr>
              <a:t>5.  </a:t>
            </a:r>
            <a:r>
              <a:rPr lang="id-ID" sz="3100" dirty="0" smtClean="0">
                <a:latin typeface="Times New Roman" pitchFamily="18" charset="0"/>
                <a:cs typeface="Times New Roman" pitchFamily="18" charset="0"/>
              </a:rPr>
              <a:t>Pegawai di semua lini/tingkat dilibatkan melalui pertemuan</a:t>
            </a:r>
            <a:r>
              <a:rPr lang="id-ID" sz="3100" baseline="30000" dirty="0" smtClean="0">
                <a:latin typeface="Times New Roman" pitchFamily="18" charset="0"/>
                <a:cs typeface="Times New Roman" pitchFamily="18" charset="0"/>
              </a:rPr>
              <a:t>2 </a:t>
            </a:r>
            <a:r>
              <a:rPr lang="id-ID" sz="3100" dirty="0" smtClean="0">
                <a:latin typeface="Times New Roman" pitchFamily="18" charset="0"/>
                <a:cs typeface="Times New Roman" pitchFamily="18" charset="0"/>
              </a:rPr>
              <a:t>perusahaan.</a:t>
            </a:r>
          </a:p>
          <a:p>
            <a:pPr marL="457200" indent="-457200" algn="just">
              <a:buNone/>
            </a:pPr>
            <a:r>
              <a:rPr lang="en-US" sz="3100" dirty="0" smtClean="0">
                <a:latin typeface="Times New Roman" pitchFamily="18" charset="0"/>
                <a:cs typeface="Times New Roman" pitchFamily="18" charset="0"/>
              </a:rPr>
              <a:t>6.  </a:t>
            </a:r>
            <a:r>
              <a:rPr lang="id-ID" sz="3100" dirty="0" smtClean="0">
                <a:latin typeface="Times New Roman" pitchFamily="18" charset="0"/>
                <a:cs typeface="Times New Roman" pitchFamily="18" charset="0"/>
              </a:rPr>
              <a:t>Programnya harus mengetengahkan laporan dan evaluasi hasil</a:t>
            </a:r>
            <a:r>
              <a:rPr lang="id-ID" sz="3100" baseline="30000" dirty="0" smtClean="0">
                <a:latin typeface="Times New Roman" pitchFamily="18" charset="0"/>
                <a:cs typeface="Times New Roman" pitchFamily="18" charset="0"/>
              </a:rPr>
              <a:t>2</a:t>
            </a:r>
            <a:r>
              <a:rPr lang="en-US" sz="3100" baseline="30000" dirty="0" smtClean="0">
                <a:latin typeface="Times New Roman" pitchFamily="18" charset="0"/>
                <a:cs typeface="Times New Roman" pitchFamily="18" charset="0"/>
              </a:rPr>
              <a:t> </a:t>
            </a:r>
            <a:r>
              <a:rPr lang="id-ID" sz="3100" dirty="0" smtClean="0">
                <a:latin typeface="Times New Roman" pitchFamily="18" charset="0"/>
                <a:cs typeface="Times New Roman" pitchFamily="18" charset="0"/>
              </a:rPr>
              <a:t> berkala yang memerlukan  penyusunan dan  tujuan.</a:t>
            </a:r>
          </a:p>
          <a:p>
            <a:pPr marL="457200" indent="-457200" algn="just">
              <a:buAutoNum type="arabicParenBoth" startAt="4"/>
            </a:pPr>
            <a:endParaRPr lang="id-ID" sz="3100" dirty="0" smtClean="0">
              <a:latin typeface="Times New Roman" pitchFamily="18" charset="0"/>
              <a:cs typeface="Times New Roman" pitchFamily="18" charset="0"/>
            </a:endParaRPr>
          </a:p>
          <a:p>
            <a:pPr marL="0" indent="0" algn="just">
              <a:buNone/>
            </a:pPr>
            <a:endParaRPr lang="id-ID" sz="2400" dirty="0" smtClean="0">
              <a:latin typeface="Times New Roman" pitchFamily="18" charset="0"/>
              <a:cs typeface="Times New Roman" pitchFamily="18" charset="0"/>
            </a:endParaRPr>
          </a:p>
          <a:p>
            <a:pPr marL="0" indent="0" algn="just">
              <a:buNone/>
            </a:pPr>
            <a:endParaRPr lang="id-ID" sz="2400" dirty="0" smtClean="0">
              <a:latin typeface="Times New Roman" pitchFamily="18" charset="0"/>
              <a:cs typeface="Times New Roman" pitchFamily="18" charset="0"/>
            </a:endParaRPr>
          </a:p>
          <a:p>
            <a:pPr marL="0" indent="0" algn="just">
              <a:buNone/>
            </a:pPr>
            <a:r>
              <a:rPr lang="id-ID"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639762"/>
          </a:xfrm>
        </p:spPr>
        <p:txBody>
          <a:bodyPr>
            <a:normAutofit fontScale="90000"/>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533400" indent="-533400" algn="just">
              <a:buNone/>
            </a:pPr>
            <a:r>
              <a:rPr lang="en-US" sz="2400" dirty="0" smtClean="0">
                <a:latin typeface="Times New Roman" pitchFamily="18" charset="0"/>
                <a:cs typeface="Times New Roman" pitchFamily="18" charset="0"/>
              </a:rPr>
              <a:t>7.  </a:t>
            </a:r>
            <a:r>
              <a:rPr lang="id-ID" sz="2400" dirty="0" smtClean="0">
                <a:latin typeface="Times New Roman" pitchFamily="18" charset="0"/>
                <a:cs typeface="Times New Roman" pitchFamily="18" charset="0"/>
              </a:rPr>
              <a:t>Jika produktivitas harus diukur dalam setiap unit organisasi perusahaan, maka pengukuran dan tujuan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nya harus ditetapkan dan juga harus dibuatkan laporan berkala untuk menetapkan standar bahwa penampilan unit</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tsb yang memerlukan campur tangan manajemen dan standar penampilan tertinggi sebagai dasar untuk hasil tertinggi yang perlu mendapat penghargaan.</a:t>
            </a:r>
          </a:p>
          <a:p>
            <a:pPr marL="533400" indent="-533400" algn="just">
              <a:buNone/>
            </a:pPr>
            <a:r>
              <a:rPr lang="id-ID" sz="2400" dirty="0" smtClean="0">
                <a:latin typeface="Times New Roman" pitchFamily="18" charset="0"/>
                <a:cs typeface="Times New Roman" pitchFamily="18" charset="0"/>
              </a:rPr>
              <a:t>8</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Bagian dari usaha menyeluruh adalah menaikkan tingkatan kewaspadaan organisasi di semua faktor yang akan menambah produktivitas serta sistem untuk meningkatkan produktivitas.</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639762"/>
          </a:xfrm>
        </p:spPr>
        <p:txBody>
          <a:bodyPr>
            <a:normAutofit fontScale="90000"/>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i="1" dirty="0" smtClean="0">
                <a:latin typeface="Times New Roman" pitchFamily="18" charset="0"/>
                <a:cs typeface="Times New Roman" pitchFamily="18" charset="0"/>
              </a:rPr>
              <a:t>(c) Menetapkan Sistem Pengukuran Produktivitas</a:t>
            </a:r>
          </a:p>
          <a:p>
            <a:pPr marL="0" indent="0" algn="just">
              <a:buNone/>
            </a:pPr>
            <a:r>
              <a:rPr lang="id-ID" sz="2400" dirty="0" smtClean="0">
                <a:latin typeface="Times New Roman" pitchFamily="18" charset="0"/>
                <a:cs typeface="Times New Roman" pitchFamily="18" charset="0"/>
              </a:rPr>
              <a:t>Salah satu langkah penting adalah menentapkan sistem pengukuran produktivitas dalam perusahaan. Masalah</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utama dalam organisasi harus dipecahkan dan ditanggulangi dalam kaitannya dengan peningkatan sistem pengukuran produktivitas adalah sbb:</a:t>
            </a:r>
          </a:p>
          <a:p>
            <a:pPr marL="457200" indent="-457200" algn="just">
              <a:buNone/>
            </a:pPr>
            <a:r>
              <a:rPr lang="en-US" sz="2400" dirty="0" smtClean="0">
                <a:latin typeface="Times New Roman" pitchFamily="18" charset="0"/>
                <a:cs typeface="Times New Roman" pitchFamily="18" charset="0"/>
              </a:rPr>
              <a:t>1. </a:t>
            </a:r>
            <a:r>
              <a:rPr lang="id-ID" sz="2400" dirty="0" smtClean="0">
                <a:latin typeface="Times New Roman" pitchFamily="18" charset="0"/>
                <a:cs typeface="Times New Roman" pitchFamily="18" charset="0"/>
              </a:rPr>
              <a:t>Tentukan unsur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organisasi yang paling harus diperhatikan/ diawasi</a:t>
            </a:r>
          </a:p>
          <a:p>
            <a:pPr marL="457200" indent="-457200" algn="just">
              <a:buNone/>
            </a:pPr>
            <a:r>
              <a:rPr lang="en-US" sz="24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Lakukan penelitian untuk menentukan jenis</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ukuran yang di-kembangkan  melalui aktivitas sejenis</a:t>
            </a:r>
          </a:p>
          <a:p>
            <a:pPr marL="457200" indent="-457200" algn="just">
              <a:buNone/>
            </a:pPr>
            <a:r>
              <a:rPr lang="en-US" sz="2400" dirty="0" smtClean="0">
                <a:latin typeface="Times New Roman" pitchFamily="18" charset="0"/>
                <a:cs typeface="Times New Roman" pitchFamily="18" charset="0"/>
              </a:rPr>
              <a:t>3.  </a:t>
            </a:r>
            <a:r>
              <a:rPr lang="id-ID" sz="2400" dirty="0" smtClean="0">
                <a:latin typeface="Times New Roman" pitchFamily="18" charset="0"/>
                <a:cs typeface="Times New Roman" pitchFamily="18" charset="0"/>
              </a:rPr>
              <a:t>Pilihlah konsep</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yang dikehendaki dan unit</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pengukuran output dan input perusahaan  maupun  aktivitas  lainnya.</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533400" indent="-533400" algn="just">
              <a:buNone/>
            </a:pPr>
            <a:r>
              <a:rPr lang="id-ID" sz="2400" dirty="0" smtClean="0">
                <a:latin typeface="Times New Roman" pitchFamily="18" charset="0"/>
                <a:cs typeface="Times New Roman" pitchFamily="18" charset="0"/>
              </a:rPr>
              <a:t>(4) Hubungi pekerja dan bagian2 lain untuk menggunakan ukuran2 tsb bagi penilaiannya dan cara menerapkan ukuran2 tsb pada pelaksanaannya.</a:t>
            </a:r>
          </a:p>
          <a:p>
            <a:pPr marL="533400" indent="-533400" algn="just">
              <a:buNone/>
            </a:pPr>
            <a:r>
              <a:rPr lang="en-US" sz="2400" dirty="0" smtClean="0">
                <a:latin typeface="Times New Roman" pitchFamily="18" charset="0"/>
                <a:cs typeface="Times New Roman" pitchFamily="18" charset="0"/>
              </a:rPr>
              <a:t>(5)  </a:t>
            </a:r>
            <a:r>
              <a:rPr lang="id-ID" sz="2400" dirty="0" smtClean="0">
                <a:latin typeface="Times New Roman" pitchFamily="18" charset="0"/>
                <a:cs typeface="Times New Roman" pitchFamily="18" charset="0"/>
              </a:rPr>
              <a:t>Yakinkan tersedianya data dan buatkan beberapa kompromi bila perlu</a:t>
            </a:r>
          </a:p>
          <a:p>
            <a:pPr marL="533400" indent="-533400" algn="just">
              <a:buNone/>
            </a:pPr>
            <a:r>
              <a:rPr lang="en-US" sz="2400" dirty="0" smtClean="0">
                <a:latin typeface="Times New Roman" pitchFamily="18" charset="0"/>
                <a:cs typeface="Times New Roman" pitchFamily="18" charset="0"/>
              </a:rPr>
              <a:t>(6)  </a:t>
            </a:r>
            <a:r>
              <a:rPr lang="id-ID" sz="2400" dirty="0" smtClean="0">
                <a:latin typeface="Times New Roman" pitchFamily="18" charset="0"/>
                <a:cs typeface="Times New Roman" pitchFamily="18" charset="0"/>
              </a:rPr>
              <a:t>Pilihlah bobot yang sesuai, gabungkan formula2 dan metode penomoran  indeks.</a:t>
            </a:r>
          </a:p>
          <a:p>
            <a:pPr marL="533400" indent="-533400" algn="just">
              <a:buNone/>
            </a:pPr>
            <a:r>
              <a:rPr lang="en-US" sz="2400" dirty="0" smtClean="0">
                <a:latin typeface="Times New Roman" pitchFamily="18" charset="0"/>
                <a:cs typeface="Times New Roman" pitchFamily="18" charset="0"/>
              </a:rPr>
              <a:t>(7) </a:t>
            </a:r>
            <a:r>
              <a:rPr lang="id-ID" sz="2400" dirty="0" smtClean="0">
                <a:latin typeface="Times New Roman" pitchFamily="18" charset="0"/>
                <a:cs typeface="Times New Roman" pitchFamily="18" charset="0"/>
              </a:rPr>
              <a:t>Pilihlah aktivitas, percontohan seksi atau kelompok2 per</a:t>
            </a:r>
            <a:r>
              <a:rPr lang="en-US" sz="2400" dirty="0" smtClean="0">
                <a:latin typeface="Times New Roman" pitchFamily="18" charset="0"/>
                <a:cs typeface="Times New Roman" pitchFamily="18" charset="0"/>
              </a:rPr>
              <a:t>-</a:t>
            </a:r>
            <a:r>
              <a:rPr lang="id-ID" sz="2400" dirty="0" smtClean="0">
                <a:latin typeface="Times New Roman" pitchFamily="18" charset="0"/>
                <a:cs typeface="Times New Roman" pitchFamily="18" charset="0"/>
              </a:rPr>
              <a:t>cobaan untuk mengetes sistem  pengukuran</a:t>
            </a:r>
          </a:p>
          <a:p>
            <a:pPr marL="533400" indent="-533400" algn="just">
              <a:buNone/>
            </a:pPr>
            <a:r>
              <a:rPr lang="en-US" sz="2400" dirty="0" smtClean="0">
                <a:latin typeface="Times New Roman" pitchFamily="18" charset="0"/>
                <a:cs typeface="Times New Roman" pitchFamily="18" charset="0"/>
              </a:rPr>
              <a:t>(8)  </a:t>
            </a:r>
            <a:r>
              <a:rPr lang="id-ID" sz="2400" dirty="0" smtClean="0">
                <a:latin typeface="Times New Roman" pitchFamily="18" charset="0"/>
                <a:cs typeface="Times New Roman" pitchFamily="18" charset="0"/>
              </a:rPr>
              <a:t>Ujilah sistemnya pada aktivitas percobaan terpilih</a:t>
            </a:r>
          </a:p>
          <a:p>
            <a:pPr marL="533400" indent="-533400" algn="just">
              <a:buNone/>
            </a:pPr>
            <a:r>
              <a:rPr lang="en-US" sz="2400" dirty="0" smtClean="0">
                <a:latin typeface="Times New Roman" pitchFamily="18" charset="0"/>
                <a:cs typeface="Times New Roman" pitchFamily="18" charset="0"/>
              </a:rPr>
              <a:t>(9) </a:t>
            </a:r>
            <a:r>
              <a:rPr lang="id-ID" sz="2400" dirty="0" smtClean="0">
                <a:latin typeface="Times New Roman" pitchFamily="18" charset="0"/>
                <a:cs typeface="Times New Roman" pitchFamily="18" charset="0"/>
              </a:rPr>
              <a:t>Sesudah melalui tenggang waktu yang cukup, evaluasilah nilai sistemnya, buatkan beberapa modifikasi untuk dicoba.</a:t>
            </a: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Dalam menentukan sistem pengukuran ada 4 pertimbangan khusus manajemen perusahaan, sbb:</a:t>
            </a:r>
          </a:p>
          <a:p>
            <a:pPr marL="457200" indent="-457200" algn="just">
              <a:buNone/>
            </a:pPr>
            <a:r>
              <a:rPr lang="en-US" sz="2400" dirty="0" smtClean="0">
                <a:latin typeface="Times New Roman" pitchFamily="18" charset="0"/>
                <a:cs typeface="Times New Roman" pitchFamily="18" charset="0"/>
              </a:rPr>
              <a:t>1.   </a:t>
            </a:r>
            <a:r>
              <a:rPr lang="id-ID" sz="2400" dirty="0" smtClean="0">
                <a:latin typeface="Times New Roman" pitchFamily="18" charset="0"/>
                <a:cs typeface="Times New Roman" pitchFamily="18" charset="0"/>
              </a:rPr>
              <a:t>Sebuah perusahaan tidak harus meniru/mengikuti pengukuran produktivitas di tempat lain, namun juga hrus  mengetahui ukuran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yang  memenuhi  kebutuhan   khususnya.</a:t>
            </a:r>
          </a:p>
          <a:p>
            <a:pPr marL="457200" indent="-457200" algn="just">
              <a:buNone/>
            </a:pPr>
            <a:r>
              <a:rPr lang="en-US" sz="24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Sekali sistem pernah diterapkan, maka usaha memperkirakan/ memperhitungkan secara mekanis masalah yang lebih jauh harus dicegah.</a:t>
            </a:r>
          </a:p>
          <a:p>
            <a:pPr marL="457200" indent="-457200" algn="just">
              <a:buNone/>
            </a:pPr>
            <a:r>
              <a:rPr lang="en-US" sz="2400" dirty="0" smtClean="0">
                <a:latin typeface="Times New Roman" pitchFamily="18" charset="0"/>
                <a:cs typeface="Times New Roman" pitchFamily="18" charset="0"/>
              </a:rPr>
              <a:t>3.   </a:t>
            </a:r>
            <a:r>
              <a:rPr lang="id-ID" sz="2400" dirty="0" smtClean="0">
                <a:latin typeface="Times New Roman" pitchFamily="18" charset="0"/>
                <a:cs typeface="Times New Roman" pitchFamily="18" charset="0"/>
              </a:rPr>
              <a:t>Pengukuran output harus sekonkrit dan sesesuai   mungkin selagi dapat dilihat  membantu  memotivasi.</a:t>
            </a:r>
          </a:p>
          <a:p>
            <a:pPr marL="457200" indent="-457200" algn="just">
              <a:buNone/>
            </a:pPr>
            <a:r>
              <a:rPr lang="en-US" sz="2400" dirty="0" smtClean="0">
                <a:latin typeface="Times New Roman" pitchFamily="18" charset="0"/>
                <a:cs typeface="Times New Roman" pitchFamily="18" charset="0"/>
              </a:rPr>
              <a:t>4. </a:t>
            </a:r>
            <a:r>
              <a:rPr lang="id-ID" sz="2400" dirty="0" smtClean="0">
                <a:latin typeface="Times New Roman" pitchFamily="18" charset="0"/>
                <a:cs typeface="Times New Roman" pitchFamily="18" charset="0"/>
              </a:rPr>
              <a:t>Apa saja ukuran yang dikenalkan harus terlihat adanya peningkatan   yang  konstan, dan  betul</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terukur.</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b="1" dirty="0" smtClean="0">
                <a:latin typeface="Times New Roman" pitchFamily="18" charset="0"/>
                <a:cs typeface="Times New Roman" pitchFamily="18" charset="0"/>
              </a:rPr>
              <a:t>3. Peningkatan Produktivitas pada Tingkat Negara</a:t>
            </a:r>
          </a:p>
          <a:p>
            <a:pPr marL="0" indent="0" algn="just">
              <a:buNone/>
            </a:pPr>
            <a:r>
              <a:rPr lang="id-ID" sz="2400" dirty="0" smtClean="0">
                <a:latin typeface="Times New Roman" pitchFamily="18" charset="0"/>
                <a:cs typeface="Times New Roman" pitchFamily="18" charset="0"/>
              </a:rPr>
              <a:t>Efektivitas nasional tergantung pada produktivitas perusahaan perorangan, maupun kekuatan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lingkungan politik, ekonomi, sosial, kebudayaan dan lingkungan lainnya yang berada di luar pengawasan peerusahaan. Keterpaduan dan kekuatan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tsb membedakan antara produktivitas total nasional dengan jumlah perhitungan sederhana dan produktivitas perusahaan perorangan.</a:t>
            </a:r>
          </a:p>
          <a:p>
            <a:pPr marL="0" indent="0" algn="just">
              <a:buNone/>
            </a:pPr>
            <a:endParaRPr lang="id-ID" sz="2400" dirty="0" smtClean="0">
              <a:latin typeface="Times New Roman" pitchFamily="18" charset="0"/>
              <a:cs typeface="Times New Roman" pitchFamily="18" charset="0"/>
            </a:endParaRPr>
          </a:p>
          <a:p>
            <a:pPr marL="0" indent="0" algn="just">
              <a:buNone/>
            </a:pPr>
            <a:r>
              <a:rPr lang="id-ID" sz="2400" b="1" dirty="0" smtClean="0">
                <a:latin typeface="Times New Roman" pitchFamily="18" charset="0"/>
                <a:cs typeface="Times New Roman" pitchFamily="18" charset="0"/>
              </a:rPr>
              <a:t>Area Lingkungan Peningkatan Produktivitas</a:t>
            </a:r>
          </a:p>
          <a:p>
            <a:pPr marL="457200" indent="-457200" algn="just">
              <a:buNone/>
            </a:pPr>
            <a:r>
              <a:rPr lang="en-US" sz="2400" dirty="0" smtClean="0">
                <a:latin typeface="Times New Roman" pitchFamily="18" charset="0"/>
                <a:cs typeface="Times New Roman" pitchFamily="18" charset="0"/>
              </a:rPr>
              <a:t>a.   </a:t>
            </a:r>
            <a:r>
              <a:rPr lang="id-ID" sz="2400" dirty="0" smtClean="0">
                <a:latin typeface="Times New Roman" pitchFamily="18" charset="0"/>
                <a:cs typeface="Times New Roman" pitchFamily="18" charset="0"/>
              </a:rPr>
              <a:t>Perubahan struktual ekonomi makro, ekonomi skala</a:t>
            </a:r>
          </a:p>
          <a:p>
            <a:pPr marL="457200" indent="-457200" algn="just">
              <a:buNone/>
            </a:pPr>
            <a:r>
              <a:rPr lang="en-US" sz="2400" dirty="0" smtClean="0">
                <a:latin typeface="Times New Roman" pitchFamily="18" charset="0"/>
                <a:cs typeface="Times New Roman" pitchFamily="18" charset="0"/>
              </a:rPr>
              <a:t>b.   </a:t>
            </a:r>
            <a:r>
              <a:rPr lang="id-ID" sz="2400" dirty="0" smtClean="0">
                <a:latin typeface="Times New Roman" pitchFamily="18" charset="0"/>
                <a:cs typeface="Times New Roman" pitchFamily="18" charset="0"/>
              </a:rPr>
              <a:t>Struktur kebijakan tenaga kerja</a:t>
            </a:r>
          </a:p>
          <a:p>
            <a:pPr marL="457200" indent="-457200" algn="just">
              <a:buNone/>
            </a:pPr>
            <a:r>
              <a:rPr lang="en-US" sz="2400" dirty="0" smtClean="0">
                <a:latin typeface="Times New Roman" pitchFamily="18" charset="0"/>
                <a:cs typeface="Times New Roman" pitchFamily="18" charset="0"/>
              </a:rPr>
              <a:t>c.   </a:t>
            </a:r>
            <a:r>
              <a:rPr lang="id-ID" sz="2400" dirty="0" smtClean="0">
                <a:latin typeface="Times New Roman" pitchFamily="18" charset="0"/>
                <a:cs typeface="Times New Roman" pitchFamily="18" charset="0"/>
              </a:rPr>
              <a:t>Kebijakan pendidikan dan latihan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b="1" i="1" dirty="0" smtClean="0">
                <a:latin typeface="Times New Roman" pitchFamily="18" charset="0"/>
                <a:cs typeface="Times New Roman" pitchFamily="18" charset="0"/>
              </a:rPr>
              <a:t>Peningkatan Produktivitas Pekerjaan Kantor</a:t>
            </a:r>
          </a:p>
          <a:p>
            <a:pPr marL="0" indent="0" algn="just">
              <a:buNone/>
            </a:pPr>
            <a:r>
              <a:rPr lang="id-ID" sz="2400" dirty="0" smtClean="0">
                <a:latin typeface="Times New Roman" pitchFamily="18" charset="0"/>
                <a:cs typeface="Times New Roman" pitchFamily="18" charset="0"/>
              </a:rPr>
              <a:t>Peningkatan produktivitas di bidang perkantoran mempunyai beberapa ciri khas.</a:t>
            </a:r>
          </a:p>
          <a:p>
            <a:pPr marL="0" indent="0" algn="just">
              <a:buNone/>
            </a:pPr>
            <a:r>
              <a:rPr lang="id-ID" sz="2400" dirty="0" smtClean="0">
                <a:latin typeface="Times New Roman" pitchFamily="18" charset="0"/>
                <a:cs typeface="Times New Roman" pitchFamily="18" charset="0"/>
              </a:rPr>
              <a:t>Hal utama harus ditegaskan bahwa pekerjaan tata usaha merupakan masalah penting yang memerlukan perhatian khusus, sebab di negara</a:t>
            </a:r>
            <a:r>
              <a:rPr lang="id-ID" sz="2400" baseline="44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maju misalnya pegawai TU-nya meliputi lebih dari 50% dari seluruh angkatan kerja.</a:t>
            </a:r>
          </a:p>
          <a:p>
            <a:pPr marL="0" indent="0" algn="just">
              <a:buNone/>
            </a:pPr>
            <a:r>
              <a:rPr lang="id-ID" sz="2400" dirty="0" smtClean="0">
                <a:latin typeface="Times New Roman" pitchFamily="18" charset="0"/>
                <a:cs typeface="Times New Roman" pitchFamily="18" charset="0"/>
              </a:rPr>
              <a:t>Kunci bagi produktivitas ketatausahaan adalah  menyusun pengawasan yang baik agar terdapat keseimbangan alokasi pekerjaan. Kesulitan yang ada dalam meningkatkan produktivitas TU dan Jasa (swasta dan pemerintah) adalah cara memacu pekerja kantor untuk lebih efektif melakukan  pekerjaan.</a:t>
            </a:r>
          </a:p>
          <a:p>
            <a:pPr marL="0" indent="0" algn="just">
              <a:buNone/>
            </a:pPr>
            <a:r>
              <a:rPr lang="id-ID" sz="2400" dirty="0" smtClean="0">
                <a:latin typeface="Times New Roman" pitchFamily="18" charset="0"/>
                <a:cs typeface="Times New Roman" pitchFamily="18" charset="0"/>
              </a:rPr>
              <a:t> </a:t>
            </a:r>
            <a:endParaRPr lang="en-US" sz="2400" i="1"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457200" indent="-457200" algn="just">
              <a:buNone/>
            </a:pPr>
            <a:r>
              <a:rPr lang="en-US" sz="2400" dirty="0" smtClean="0">
                <a:latin typeface="Times New Roman" pitchFamily="18" charset="0"/>
                <a:cs typeface="Times New Roman" pitchFamily="18" charset="0"/>
              </a:rPr>
              <a:t>d.   </a:t>
            </a:r>
            <a:r>
              <a:rPr lang="id-ID" sz="2400" dirty="0" smtClean="0">
                <a:latin typeface="Times New Roman" pitchFamily="18" charset="0"/>
                <a:cs typeface="Times New Roman" pitchFamily="18" charset="0"/>
              </a:rPr>
              <a:t>Perubahan teknologi, kebijakan penelitian dan pengembangan</a:t>
            </a:r>
          </a:p>
          <a:p>
            <a:pPr marL="457200" indent="-457200" algn="just">
              <a:buNone/>
            </a:pPr>
            <a:r>
              <a:rPr lang="en-US" sz="2400" dirty="0" smtClean="0">
                <a:latin typeface="Times New Roman" pitchFamily="18" charset="0"/>
                <a:cs typeface="Times New Roman" pitchFamily="18" charset="0"/>
              </a:rPr>
              <a:t>e.    </a:t>
            </a:r>
            <a:r>
              <a:rPr lang="id-ID" sz="2400" dirty="0" smtClean="0">
                <a:latin typeface="Times New Roman" pitchFamily="18" charset="0"/>
                <a:cs typeface="Times New Roman" pitchFamily="18" charset="0"/>
              </a:rPr>
              <a:t>Infrastruktur (prasarana)</a:t>
            </a:r>
          </a:p>
          <a:p>
            <a:pPr marL="457200" indent="-457200" algn="just">
              <a:buNone/>
            </a:pPr>
            <a:r>
              <a:rPr lang="en-US" sz="2400" dirty="0" smtClean="0">
                <a:latin typeface="Times New Roman" pitchFamily="18" charset="0"/>
                <a:cs typeface="Times New Roman" pitchFamily="18" charset="0"/>
              </a:rPr>
              <a:t>f.    </a:t>
            </a:r>
            <a:r>
              <a:rPr lang="id-ID" sz="2400" dirty="0" smtClean="0">
                <a:latin typeface="Times New Roman" pitchFamily="18" charset="0"/>
                <a:cs typeface="Times New Roman" pitchFamily="18" charset="0"/>
              </a:rPr>
              <a:t>Faktor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lingkungan alam, bahan baku dan energi</a:t>
            </a:r>
          </a:p>
          <a:p>
            <a:pPr marL="457200" indent="-457200" algn="just">
              <a:buNone/>
            </a:pPr>
            <a:r>
              <a:rPr lang="en-US" sz="2400" dirty="0" smtClean="0">
                <a:latin typeface="Times New Roman" pitchFamily="18" charset="0"/>
                <a:cs typeface="Times New Roman" pitchFamily="18" charset="0"/>
              </a:rPr>
              <a:t>g.   </a:t>
            </a:r>
            <a:r>
              <a:rPr lang="id-ID" sz="2400" dirty="0" smtClean="0">
                <a:latin typeface="Times New Roman" pitchFamily="18" charset="0"/>
                <a:cs typeface="Times New Roman" pitchFamily="18" charset="0"/>
              </a:rPr>
              <a:t>Faktor siklus perdagangan</a:t>
            </a:r>
          </a:p>
          <a:p>
            <a:pPr marL="0" indent="0" algn="just">
              <a:buNone/>
            </a:pPr>
            <a:r>
              <a:rPr lang="id-ID" sz="2400" dirty="0" smtClean="0">
                <a:latin typeface="Times New Roman" pitchFamily="18" charset="0"/>
                <a:cs typeface="Times New Roman" pitchFamily="18" charset="0"/>
              </a:rPr>
              <a:t>Untuk membuat ukuran singkat atas pengaruh lingkungan terhadap produktivitas sangat sulit. Namun demikian ada sejumlah metode kualitatif yang menggambarkan, se-tidak</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nya trend utama dari pengaruhnya melalui kegitan Litbang, pendidikan, manajemen, tenaga kerja dan kualitasnya. Bagaimanapun tanpa mendiskusikan pengaruh terhadap produktivitas, dapat dilihat cara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utama mempengaruhi peningkatan yang efektif.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563562"/>
          </a:xfrm>
        </p:spPr>
        <p:txBody>
          <a:bodyPr>
            <a:normAutofit fontScale="90000"/>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 </a:t>
            </a:r>
            <a:r>
              <a:rPr lang="id-ID" sz="2400" b="1" dirty="0" smtClean="0">
                <a:latin typeface="Times New Roman" pitchFamily="18" charset="0"/>
                <a:cs typeface="Times New Roman" pitchFamily="18" charset="0"/>
              </a:rPr>
              <a:t>Usaha2 Organisasi Nasional untuk Menaikkan Produktivitas</a:t>
            </a:r>
          </a:p>
          <a:p>
            <a:pPr marL="457200" indent="-457200" algn="just">
              <a:buNone/>
            </a:pPr>
            <a:r>
              <a:rPr lang="en-US" sz="2400" i="1" dirty="0" smtClean="0">
                <a:latin typeface="Times New Roman" pitchFamily="18" charset="0"/>
                <a:cs typeface="Times New Roman" pitchFamily="18" charset="0"/>
              </a:rPr>
              <a:t>a.   </a:t>
            </a:r>
            <a:r>
              <a:rPr lang="id-ID" sz="2400" i="1" dirty="0" smtClean="0">
                <a:latin typeface="Times New Roman" pitchFamily="18" charset="0"/>
                <a:cs typeface="Times New Roman" pitchFamily="18" charset="0"/>
              </a:rPr>
              <a:t>Pertimbangan Umum</a:t>
            </a:r>
          </a:p>
          <a:p>
            <a:pPr marL="0" indent="0" algn="just">
              <a:buNone/>
            </a:pPr>
            <a:r>
              <a:rPr lang="id-ID" sz="2400" dirty="0" smtClean="0">
                <a:latin typeface="Times New Roman" pitchFamily="18" charset="0"/>
                <a:cs typeface="Times New Roman" pitchFamily="18" charset="0"/>
              </a:rPr>
              <a:t>Semua usaha untuk meningkatkan produktivitas dalam skala nasional memerlukan organisasi yang kuat untuk menangani semua bagian dari sistem produksi atau jasa.</a:t>
            </a:r>
          </a:p>
          <a:p>
            <a:pPr marL="0" indent="0" algn="just">
              <a:buNone/>
            </a:pPr>
            <a:r>
              <a:rPr lang="id-ID" sz="2400" dirty="0" smtClean="0">
                <a:latin typeface="Times New Roman" pitchFamily="18" charset="0"/>
                <a:cs typeface="Times New Roman" pitchFamily="18" charset="0"/>
              </a:rPr>
              <a:t>Karena produktivitas itu tergantung pada sejumlah faktor di dalam maupun di luar perusahaan atupun sektor, maka penting sekali memciptakan kondisi ekonomi, sosial, politik, per-undang</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an, organisasi dan kondisi eksternal lainnya yang ber-kaitan dengan peningkatan produktivitas. Satu</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nya organisasi yang dapat berusaha menjaga keseimbangan semua faktor dalam dan luar,  adalah negara dengan perangkat legislatifnya.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Oleh karena itulah salah satu masalah penentu peningkatan produktivitas pada skala nasional adalah menciptakan saling pengertian diantara lembaga yang menaruh manfaat atas produktivitas melalui pembagian pendapatan secara merata, memperkuat keamanan kerja dan sosial, per-undang</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an ketenaga-kerjaan, peranserta pekerja dalam proses manajemen dan perubahan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berarti progresif lainnya. Masalah itu jauh lebih penting dari hanya peningkatan produktivitas itu sendiri, namun tak ada di skala yang terus dalam skala nasional tanpa dapat memecahkan masalah tsb. Namun demikian dikarenakan adanya saling hubungan antara produktivitas dan masalah ini maka pe-ngembangan  program  peningkatan  produktivitas  nasional   dan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realisasinya, dalam skala yang terbatas sekalipun, boleh saja berlaku surut dan dapat mempercepat pemecahannya.</a:t>
            </a:r>
          </a:p>
          <a:p>
            <a:pPr marL="0" indent="0" algn="just">
              <a:buNone/>
            </a:pPr>
            <a:r>
              <a:rPr lang="id-ID" sz="2400" dirty="0" smtClean="0">
                <a:latin typeface="Times New Roman" pitchFamily="18" charset="0"/>
                <a:cs typeface="Times New Roman" pitchFamily="18" charset="0"/>
              </a:rPr>
              <a:t>Untuk melakukan program produktivitas nasional  yang mem-bawa hasil beberapa negara telah mendirikan beberapa organisasi khusus bertaraf nasional, berdasarkan daerah atau sektor ekonominya. Biasanya organisasi tsb meliputi dua lembaga yang berwenang menentukan masalah produktivitas dan kebijakan peningkatan produktivitas.</a:t>
            </a:r>
          </a:p>
          <a:p>
            <a:pPr marL="0" indent="0" algn="just">
              <a:buNone/>
            </a:pPr>
            <a:r>
              <a:rPr lang="id-ID" sz="2400" dirty="0" smtClean="0">
                <a:latin typeface="Times New Roman" pitchFamily="18" charset="0"/>
                <a:cs typeface="Times New Roman" pitchFamily="18" charset="0"/>
              </a:rPr>
              <a:t>Ada sekitar 150 pusat kegiatan nasional, dan regional dibidang produktivitas dan kualitas jalannya kerja, lembaga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dan per-kumpulan</a:t>
            </a:r>
            <a:r>
              <a:rPr lang="id-ID" sz="2400" baseline="300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di seluruh dunia yang mencoba memecahkan masalah tsb di atas dengan tingkat kesuksesan yang ber-beda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1612"/>
            <a:ext cx="8229600" cy="4554551"/>
          </a:xfrm>
        </p:spPr>
        <p:txBody>
          <a:bodyPr>
            <a:normAutofit/>
          </a:bodyPr>
          <a:lstStyle/>
          <a:p>
            <a:pPr marL="0" indent="0" algn="just">
              <a:buNone/>
            </a:pPr>
            <a:r>
              <a:rPr lang="id-ID" sz="2400" dirty="0" smtClean="0">
                <a:latin typeface="Times New Roman" pitchFamily="18" charset="0"/>
                <a:cs typeface="Times New Roman" pitchFamily="18" charset="0"/>
              </a:rPr>
              <a:t>Masalah</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pokok yang berhubungan dengan pusat kegiatan semacam  itu a dalah:</a:t>
            </a:r>
          </a:p>
          <a:p>
            <a:pPr marL="457200" indent="-457200" algn="just">
              <a:buNone/>
            </a:pPr>
            <a:r>
              <a:rPr lang="en-US" sz="2400" dirty="0" smtClean="0">
                <a:latin typeface="Times New Roman" pitchFamily="18" charset="0"/>
                <a:cs typeface="Times New Roman" pitchFamily="18" charset="0"/>
              </a:rPr>
              <a:t>1.   </a:t>
            </a:r>
            <a:r>
              <a:rPr lang="id-ID" sz="2400" dirty="0" smtClean="0">
                <a:latin typeface="Times New Roman" pitchFamily="18" charset="0"/>
                <a:cs typeface="Times New Roman" pitchFamily="18" charset="0"/>
              </a:rPr>
              <a:t>Mempercepat proses pelaksanaan tujuan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nasional</a:t>
            </a:r>
          </a:p>
          <a:p>
            <a:pPr marL="457200" indent="-457200" algn="just">
              <a:buNone/>
            </a:pPr>
            <a:r>
              <a:rPr lang="en-US" sz="24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Mengembangkan sistem dan sarana pengukuran produktivitas yang baru</a:t>
            </a:r>
          </a:p>
          <a:p>
            <a:pPr marL="457200" indent="-457200" algn="just">
              <a:buNone/>
            </a:pPr>
            <a:r>
              <a:rPr lang="en-US" sz="2400" dirty="0" smtClean="0">
                <a:latin typeface="Times New Roman" pitchFamily="18" charset="0"/>
                <a:cs typeface="Times New Roman" pitchFamily="18" charset="0"/>
              </a:rPr>
              <a:t>3.   </a:t>
            </a:r>
            <a:r>
              <a:rPr lang="id-ID" sz="2400" dirty="0" smtClean="0">
                <a:latin typeface="Times New Roman" pitchFamily="18" charset="0"/>
                <a:cs typeface="Times New Roman" pitchFamily="18" charset="0"/>
              </a:rPr>
              <a:t>Melaksanakan  penelitian  terapan</a:t>
            </a:r>
          </a:p>
          <a:p>
            <a:pPr marL="457200" indent="-457200" algn="just">
              <a:buNone/>
            </a:pPr>
            <a:r>
              <a:rPr lang="en-US" sz="2400" dirty="0" smtClean="0">
                <a:latin typeface="Times New Roman" pitchFamily="18" charset="0"/>
                <a:cs typeface="Times New Roman" pitchFamily="18" charset="0"/>
              </a:rPr>
              <a:t>4.   </a:t>
            </a:r>
            <a:r>
              <a:rPr lang="id-ID" sz="2400" dirty="0" smtClean="0">
                <a:latin typeface="Times New Roman" pitchFamily="18" charset="0"/>
                <a:cs typeface="Times New Roman" pitchFamily="18" charset="0"/>
              </a:rPr>
              <a:t>Menyebarkan informasi dan data yang   terkumpul</a:t>
            </a:r>
          </a:p>
          <a:p>
            <a:pPr marL="457200" indent="-457200" algn="just">
              <a:buNone/>
            </a:pPr>
            <a:r>
              <a:rPr lang="en-US" sz="2400" dirty="0" smtClean="0">
                <a:latin typeface="Times New Roman" pitchFamily="18" charset="0"/>
                <a:cs typeface="Times New Roman" pitchFamily="18" charset="0"/>
              </a:rPr>
              <a:t>5.   </a:t>
            </a:r>
            <a:r>
              <a:rPr lang="id-ID" sz="2400" dirty="0" smtClean="0">
                <a:latin typeface="Times New Roman" pitchFamily="18" charset="0"/>
                <a:cs typeface="Times New Roman" pitchFamily="18" charset="0"/>
              </a:rPr>
              <a:t>Menawarkan tenaga ahli   kepada organisasi  yang  berminat</a:t>
            </a:r>
          </a:p>
          <a:p>
            <a:pPr marL="457200" indent="-457200" algn="just">
              <a:buNone/>
            </a:pPr>
            <a:r>
              <a:rPr lang="en-US" sz="2400" dirty="0" smtClean="0">
                <a:latin typeface="Times New Roman" pitchFamily="18" charset="0"/>
                <a:cs typeface="Times New Roman" pitchFamily="18" charset="0"/>
              </a:rPr>
              <a:t>6.  </a:t>
            </a:r>
            <a:r>
              <a:rPr lang="id-ID" sz="2400" dirty="0" smtClean="0">
                <a:latin typeface="Times New Roman" pitchFamily="18" charset="0"/>
                <a:cs typeface="Times New Roman" pitchFamily="18" charset="0"/>
              </a:rPr>
              <a:t>Memberikan jasa komparasi produktivitas antar perubahan, antar sektor dan atau   antar  negara.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563562"/>
          </a:xfrm>
        </p:spPr>
        <p:txBody>
          <a:bodyPr>
            <a:normAutofit fontScale="90000"/>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i="1" dirty="0" smtClean="0">
                <a:latin typeface="Times New Roman" pitchFamily="18" charset="0"/>
                <a:cs typeface="Times New Roman" pitchFamily="18" charset="0"/>
              </a:rPr>
              <a:t>b. Lingkup Utama Organisasi Peningkatan Produktivitas</a:t>
            </a:r>
          </a:p>
          <a:p>
            <a:pPr marL="0" indent="0" algn="just">
              <a:buNone/>
            </a:pPr>
            <a:r>
              <a:rPr lang="id-ID" sz="2400" dirty="0" smtClean="0">
                <a:latin typeface="Times New Roman" pitchFamily="18" charset="0"/>
                <a:cs typeface="Times New Roman" pitchFamily="18" charset="0"/>
              </a:rPr>
              <a:t>Pada tingkat sektoral dan nasional terdapat kebijakan independen (tak terikat) yang mungkin membantu atau malah menghalangi pertumbuhan produktivitas dan efektivitas perekonomian nasional yang kegiatannya terutama:</a:t>
            </a:r>
          </a:p>
          <a:p>
            <a:pPr marL="441325" indent="-441325" algn="just">
              <a:buNone/>
            </a:pPr>
            <a:r>
              <a:rPr lang="id-ID" sz="2400" dirty="0" smtClean="0">
                <a:latin typeface="Times New Roman" pitchFamily="18" charset="0"/>
                <a:cs typeface="Times New Roman" pitchFamily="18" charset="0"/>
              </a:rPr>
              <a:t>1. Memantapkan iklim sosial dan politik untuk memberikan sebanyak mungkin peran serta masyarakat yang menunjang tujuan dan  prioritas nasional.</a:t>
            </a:r>
          </a:p>
          <a:p>
            <a:pPr marL="441325" indent="-441325" algn="just">
              <a:buNone/>
            </a:pPr>
            <a:r>
              <a:rPr lang="id-ID" sz="2400" dirty="0" smtClean="0">
                <a:latin typeface="Times New Roman" pitchFamily="18" charset="0"/>
                <a:cs typeface="Times New Roman" pitchFamily="18" charset="0"/>
              </a:rPr>
              <a:t> 2. Melaksanakan kebijakan pemerintah (sektoral) yang bertujuan meningkatkan  produktivitas   pada  skala  nasional</a:t>
            </a:r>
          </a:p>
          <a:p>
            <a:pPr marL="441325" indent="-441325" algn="just">
              <a:buNone/>
            </a:pPr>
            <a:r>
              <a:rPr lang="id-ID" sz="2400" dirty="0" smtClean="0">
                <a:latin typeface="Times New Roman" pitchFamily="18" charset="0"/>
                <a:cs typeface="Times New Roman" pitchFamily="18" charset="0"/>
              </a:rPr>
              <a:t>3.   Memantapkan/meningkatkan keefektifan badan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statistik pe-merintah   yang  sangat erat berkaitan dengan   pengumpulan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441325" indent="-441325" algn="just">
              <a:buNone/>
            </a:pPr>
            <a:r>
              <a:rPr lang="id-ID" sz="2400" dirty="0" smtClean="0">
                <a:latin typeface="Times New Roman" pitchFamily="18" charset="0"/>
                <a:cs typeface="Times New Roman" pitchFamily="18" charset="0"/>
              </a:rPr>
              <a:t>      data dan analisa pada tingkat ekonomi sektoral dan makro dan untuk digunakan pemrosesan data produktivitas.</a:t>
            </a:r>
          </a:p>
          <a:p>
            <a:pPr marL="457200" indent="-457200" algn="just">
              <a:buNone/>
            </a:pPr>
            <a:r>
              <a:rPr lang="en-US" sz="2400" dirty="0" smtClean="0">
                <a:latin typeface="Times New Roman" pitchFamily="18" charset="0"/>
                <a:cs typeface="Times New Roman" pitchFamily="18" charset="0"/>
              </a:rPr>
              <a:t>4.  </a:t>
            </a:r>
            <a:r>
              <a:rPr lang="id-ID" sz="2400" dirty="0" smtClean="0">
                <a:latin typeface="Times New Roman" pitchFamily="18" charset="0"/>
                <a:cs typeface="Times New Roman" pitchFamily="18" charset="0"/>
              </a:rPr>
              <a:t>Memulai/menentukan proses ekonomi makro yang mapan dan fleksibel  serta cocok untuk mengkoordinir kebijakan sektoral bagi pemanfaatan opetimal sumber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daya manusia dan material nasional yang utama</a:t>
            </a:r>
          </a:p>
          <a:p>
            <a:pPr marL="457200" indent="-457200" algn="just">
              <a:buNone/>
            </a:pPr>
            <a:r>
              <a:rPr lang="en-US" sz="2400" dirty="0" smtClean="0">
                <a:latin typeface="Times New Roman" pitchFamily="18" charset="0"/>
                <a:cs typeface="Times New Roman" pitchFamily="18" charset="0"/>
              </a:rPr>
              <a:t>5.  </a:t>
            </a:r>
            <a:r>
              <a:rPr lang="id-ID" sz="2400" dirty="0" smtClean="0">
                <a:latin typeface="Times New Roman" pitchFamily="18" charset="0"/>
                <a:cs typeface="Times New Roman" pitchFamily="18" charset="0"/>
              </a:rPr>
              <a:t>Mengembangkan per-undang</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an nasional untuk memperkuat basis legislatif hubungan antar perusahaan dan badan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lembaga pemerintah.</a:t>
            </a:r>
          </a:p>
          <a:p>
            <a:pPr marL="457200" indent="-457200" algn="just">
              <a:buNone/>
            </a:pPr>
            <a:r>
              <a:rPr lang="en-US" sz="2400" dirty="0" smtClean="0">
                <a:latin typeface="Times New Roman" pitchFamily="18" charset="0"/>
                <a:cs typeface="Times New Roman" pitchFamily="18" charset="0"/>
              </a:rPr>
              <a:t>6.  </a:t>
            </a:r>
            <a:r>
              <a:rPr lang="id-ID" sz="2400" dirty="0" smtClean="0">
                <a:latin typeface="Times New Roman" pitchFamily="18" charset="0"/>
                <a:cs typeface="Times New Roman" pitchFamily="18" charset="0"/>
              </a:rPr>
              <a:t>Meningkatkan peranan insentif keuangan pemerintah seperti pajak, kredit, kebijakan distribusi  pendapatan  dan  lainnya.</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654032"/>
          </a:xfrm>
        </p:spPr>
        <p:txBody>
          <a:bodyPr>
            <a:normAutofit fontScale="90000"/>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b="1" dirty="0" smtClean="0">
                <a:latin typeface="Times New Roman" pitchFamily="18" charset="0"/>
                <a:cs typeface="Times New Roman" pitchFamily="18" charset="0"/>
              </a:rPr>
              <a:t>Kekhususan Peningkatan Produktivitas </a:t>
            </a:r>
            <a:r>
              <a:rPr lang="id-ID" sz="2400" b="1" dirty="0" smtClean="0">
                <a:latin typeface="Times New Roman" pitchFamily="18" charset="0"/>
                <a:cs typeface="Times New Roman" pitchFamily="18" charset="0"/>
              </a:rPr>
              <a:t>di Negara</a:t>
            </a:r>
            <a:r>
              <a:rPr lang="id-ID" sz="2400" b="1" baseline="30000" dirty="0" smtClean="0">
                <a:latin typeface="Times New Roman" pitchFamily="18" charset="0"/>
                <a:cs typeface="Times New Roman" pitchFamily="18" charset="0"/>
              </a:rPr>
              <a:t>2</a:t>
            </a:r>
            <a:r>
              <a:rPr lang="id-ID" sz="2400" b="1" dirty="0" smtClean="0">
                <a:latin typeface="Times New Roman" pitchFamily="18" charset="0"/>
                <a:cs typeface="Times New Roman" pitchFamily="18" charset="0"/>
              </a:rPr>
              <a:t> </a:t>
            </a:r>
            <a:r>
              <a:rPr lang="id-ID" sz="2400" b="1" dirty="0" smtClean="0">
                <a:latin typeface="Times New Roman" pitchFamily="18" charset="0"/>
                <a:cs typeface="Times New Roman" pitchFamily="18" charset="0"/>
              </a:rPr>
              <a:t>Berkembang</a:t>
            </a:r>
            <a:endParaRPr lang="id-ID" sz="2400" b="1" dirty="0" smtClean="0">
              <a:latin typeface="Times New Roman" pitchFamily="18" charset="0"/>
              <a:cs typeface="Times New Roman" pitchFamily="18" charset="0"/>
            </a:endParaRPr>
          </a:p>
          <a:p>
            <a:pPr marL="0" indent="0" algn="just">
              <a:buNone/>
            </a:pPr>
            <a:r>
              <a:rPr lang="id-ID" sz="2400" dirty="0" smtClean="0">
                <a:latin typeface="Times New Roman" pitchFamily="18" charset="0"/>
                <a:cs typeface="Times New Roman" pitchFamily="18" charset="0"/>
              </a:rPr>
              <a:t>Kebijakan dan tindakan yang diinginkan dalam meningkatkan produktivitas di negara maju sudah tentu berbeda dengan di negara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berkembang. </a:t>
            </a:r>
          </a:p>
          <a:p>
            <a:pPr marL="0" indent="0" algn="just">
              <a:buNone/>
            </a:pPr>
            <a:r>
              <a:rPr lang="id-ID" sz="2400" dirty="0" smtClean="0">
                <a:latin typeface="Times New Roman" pitchFamily="18" charset="0"/>
                <a:cs typeface="Times New Roman" pitchFamily="18" charset="0"/>
              </a:rPr>
              <a:t>Pada peningkatan produktivitas. Pola peningkatan produktivitas pada tingkat negara dan perusahaan di negara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berkembang harus didasarkan pada kekhususan perkembangan ekonomi dan sosialnya. Strategi bagi penambahan kesempatan kerja harus mempertimbangkan tersedianya modal, tingkatan teknologi, dan pemusatan tenaga kerja. Modal adalah kelemahan paling utama di negara  berkembang  sedangkan  tenaga  kerjanya  berlebihan.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563562"/>
          </a:xfrm>
        </p:spPr>
        <p:txBody>
          <a:bodyPr>
            <a:normAutofit fontScale="90000"/>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Meskipun terdapat perbedaan pada negara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berkembang masih mungkin kiranya faktor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sosek yang dapat membantu merencanakan pendekatan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untuk membuat rerangka peningkatan produktivitas.</a:t>
            </a:r>
          </a:p>
          <a:p>
            <a:pPr marL="457200" indent="-457200" algn="just">
              <a:buNone/>
            </a:pPr>
            <a:r>
              <a:rPr lang="en-US" sz="2400" dirty="0" smtClean="0">
                <a:latin typeface="Times New Roman" pitchFamily="18" charset="0"/>
                <a:cs typeface="Times New Roman" pitchFamily="18" charset="0"/>
              </a:rPr>
              <a:t>1.  </a:t>
            </a:r>
            <a:r>
              <a:rPr lang="id-ID" sz="2400" dirty="0" smtClean="0">
                <a:latin typeface="Times New Roman" pitchFamily="18" charset="0"/>
                <a:cs typeface="Times New Roman" pitchFamily="18" charset="0"/>
              </a:rPr>
              <a:t>Struktur ekonomi dan industri yang belum juga menyediakan kesempatan adanya peningkatan produktivitas pada skala nasional melalui hubungan sektor manufaktur (pengolahan) yang  produktif</a:t>
            </a:r>
          </a:p>
          <a:p>
            <a:pPr marL="457200" indent="-457200" algn="just">
              <a:buNone/>
            </a:pPr>
            <a:r>
              <a:rPr lang="en-US" sz="24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Infrastruktur </a:t>
            </a:r>
            <a:r>
              <a:rPr lang="id-ID" sz="2400" dirty="0" smtClean="0">
                <a:latin typeface="Times New Roman" pitchFamily="18" charset="0"/>
                <a:cs typeface="Times New Roman" pitchFamily="18" charset="0"/>
              </a:rPr>
              <a:t>yang tidak memadai termasuk juga pelayanan pemerintah dan yang lainnya (transportasi dan komunikasi, kepariwisataan, perbankan dan keuangan, </a:t>
            </a:r>
            <a:r>
              <a:rPr lang="id-ID" sz="2400" dirty="0" smtClean="0">
                <a:latin typeface="Times New Roman" pitchFamily="18" charset="0"/>
                <a:cs typeface="Times New Roman" pitchFamily="18" charset="0"/>
              </a:rPr>
              <a:t>perencanaan </a:t>
            </a:r>
            <a:r>
              <a:rPr lang="id-ID" sz="2400" dirty="0" smtClean="0">
                <a:latin typeface="Times New Roman" pitchFamily="18" charset="0"/>
                <a:cs typeface="Times New Roman" pitchFamily="18" charset="0"/>
              </a:rPr>
              <a:t>dan pengawasan, R &amp; D, pemda dll) yang menghambat distribusi</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411162"/>
          </a:xfrm>
        </p:spPr>
        <p:txBody>
          <a:bodyPr>
            <a:normAutofit fontScale="90000"/>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441325" indent="-441325" algn="just">
              <a:buNone/>
            </a:pPr>
            <a:r>
              <a:rPr lang="id-ID" sz="2400" dirty="0" smtClean="0">
                <a:latin typeface="Times New Roman" pitchFamily="18" charset="0"/>
                <a:cs typeface="Times New Roman" pitchFamily="18" charset="0"/>
              </a:rPr>
              <a:t>	dan pendistribusian kembali output serta menciptakan hambatan sampingan terhadap pertumbuhan produktivitas. Hal ini tidak diusahakan dieliminir.</a:t>
            </a:r>
          </a:p>
          <a:p>
            <a:pPr marL="457200" indent="-457200" algn="just">
              <a:buNone/>
            </a:pPr>
            <a:r>
              <a:rPr lang="en-US" sz="2400" dirty="0" smtClean="0">
                <a:latin typeface="Times New Roman" pitchFamily="18" charset="0"/>
                <a:cs typeface="Times New Roman" pitchFamily="18" charset="0"/>
              </a:rPr>
              <a:t>3.  </a:t>
            </a:r>
            <a:r>
              <a:rPr lang="id-ID" sz="2400" dirty="0" smtClean="0">
                <a:latin typeface="Times New Roman" pitchFamily="18" charset="0"/>
                <a:cs typeface="Times New Roman" pitchFamily="18" charset="0"/>
              </a:rPr>
              <a:t>Kekurangan modal investasi dan kurangnya teknologi tepat guna yang baru.</a:t>
            </a:r>
          </a:p>
          <a:p>
            <a:pPr marL="457200" indent="-457200" algn="just">
              <a:buNone/>
            </a:pPr>
            <a:r>
              <a:rPr lang="en-US" sz="2400" dirty="0" smtClean="0">
                <a:latin typeface="Times New Roman" pitchFamily="18" charset="0"/>
                <a:cs typeface="Times New Roman" pitchFamily="18" charset="0"/>
              </a:rPr>
              <a:t>4. </a:t>
            </a:r>
            <a:r>
              <a:rPr lang="id-ID" sz="2400" dirty="0" smtClean="0">
                <a:latin typeface="Times New Roman" pitchFamily="18" charset="0"/>
                <a:cs typeface="Times New Roman" pitchFamily="18" charset="0"/>
              </a:rPr>
              <a:t>Rendahnya tingkat kemampuan dan keterampilan bekerja buruh dan manajer dan kondisi tersedianya sumber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tenaga kerja yang banyak</a:t>
            </a:r>
          </a:p>
          <a:p>
            <a:pPr marL="457200" indent="-457200" algn="just">
              <a:buNone/>
            </a:pPr>
            <a:r>
              <a:rPr lang="en-US" sz="2400" dirty="0" smtClean="0">
                <a:latin typeface="Times New Roman" pitchFamily="18" charset="0"/>
                <a:cs typeface="Times New Roman" pitchFamily="18" charset="0"/>
              </a:rPr>
              <a:t>5.   </a:t>
            </a:r>
            <a:r>
              <a:rPr lang="id-ID" sz="2400" dirty="0" smtClean="0">
                <a:latin typeface="Times New Roman" pitchFamily="18" charset="0"/>
                <a:cs typeface="Times New Roman" pitchFamily="18" charset="0"/>
              </a:rPr>
              <a:t>Pengembangan pasar yang lemah (miskin)</a:t>
            </a:r>
          </a:p>
          <a:p>
            <a:pPr marL="457200" indent="-457200" algn="just">
              <a:buNone/>
            </a:pPr>
            <a:r>
              <a:rPr lang="en-US" sz="2400" dirty="0" smtClean="0">
                <a:latin typeface="Times New Roman" pitchFamily="18" charset="0"/>
                <a:cs typeface="Times New Roman" pitchFamily="18" charset="0"/>
              </a:rPr>
              <a:t>6.  </a:t>
            </a:r>
            <a:r>
              <a:rPr lang="id-ID" sz="2400" dirty="0" smtClean="0">
                <a:latin typeface="Times New Roman" pitchFamily="18" charset="0"/>
                <a:cs typeface="Times New Roman" pitchFamily="18" charset="0"/>
              </a:rPr>
              <a:t>Ketidakseimbangan hubungan ekonomi internasional dengan negara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miskin, pola</a:t>
            </a:r>
            <a:r>
              <a:rPr lang="id-ID" sz="2400" baseline="300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perdagangan yang jelek di negara berkembang</a:t>
            </a:r>
          </a:p>
          <a:p>
            <a:pPr marL="457200" indent="-457200" algn="just">
              <a:buNone/>
            </a:pPr>
            <a:r>
              <a:rPr lang="en-US" sz="2400" dirty="0" smtClean="0">
                <a:latin typeface="Times New Roman" pitchFamily="18" charset="0"/>
                <a:cs typeface="Times New Roman" pitchFamily="18" charset="0"/>
              </a:rPr>
              <a:t>7.   </a:t>
            </a:r>
            <a:r>
              <a:rPr lang="id-ID" sz="2400" dirty="0" smtClean="0">
                <a:latin typeface="Times New Roman" pitchFamily="18" charset="0"/>
                <a:cs typeface="Times New Roman" pitchFamily="18" charset="0"/>
              </a:rPr>
              <a:t>Mekanisme perencanaan pemerintah yang lemah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Alasan pokoknya adalah kurangnya norma dan standar yang disusun serta baik atas jenis</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pelaksanaan kerja TU yang ber-beda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Art Buchwald, seorang pengarang satire, akhir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ini me-ngetengahkan suatu rencana baru bagi pengurangan biaya pemerintah. Dia menyatakan bahwa birokrasi tidak pernah berkurang, kecuali jika para pejabat negara mempunyai inisiatif melakukan hal itu.</a:t>
            </a:r>
          </a:p>
          <a:p>
            <a:pPr marL="0" indent="0" algn="just">
              <a:buNone/>
            </a:pPr>
            <a:r>
              <a:rPr lang="id-ID" sz="2400" dirty="0" smtClean="0">
                <a:latin typeface="Times New Roman" pitchFamily="18" charset="0"/>
                <a:cs typeface="Times New Roman" pitchFamily="18" charset="0"/>
              </a:rPr>
              <a:t>Dia menyarankan bahwa setiap pegawai negeri yang menyusun bagaimana mengurangi kerjanya akan dipensiun  dengan pembayaran penuh sepanjang hidupnya. Ini bagian dari polanya yang tidak begitu lucu. Untuk sebagian besar pengusaha, gaji adalah  hanya setengah  biaya dari satu  jenis kerja,  mungkin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      Ketidakstabilan sos</a:t>
            </a:r>
            <a:r>
              <a:rPr lang="en-US" sz="2400" dirty="0" err="1" smtClean="0">
                <a:latin typeface="Times New Roman" pitchFamily="18" charset="0"/>
                <a:cs typeface="Times New Roman" pitchFamily="18" charset="0"/>
              </a:rPr>
              <a:t>ial</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pol</a:t>
            </a:r>
            <a:r>
              <a:rPr lang="en-US" sz="2400" dirty="0" err="1" smtClean="0">
                <a:latin typeface="Times New Roman" pitchFamily="18" charset="0"/>
                <a:cs typeface="Times New Roman" pitchFamily="18" charset="0"/>
              </a:rPr>
              <a:t>itik</a:t>
            </a:r>
            <a:r>
              <a:rPr lang="id-ID" sz="2400" dirty="0" smtClean="0">
                <a:latin typeface="Times New Roman" pitchFamily="18" charset="0"/>
                <a:cs typeface="Times New Roman" pitchFamily="18" charset="0"/>
              </a:rPr>
              <a:t> yang menghambat penge</a:t>
            </a:r>
            <a:r>
              <a:rPr lang="en-US" sz="2400" dirty="0" smtClean="0">
                <a:latin typeface="Times New Roman" pitchFamily="18" charset="0"/>
                <a:cs typeface="Times New Roman" pitchFamily="18" charset="0"/>
              </a:rPr>
              <a:t>-</a:t>
            </a:r>
            <a:r>
              <a:rPr lang="id-ID" sz="2400" dirty="0" smtClean="0">
                <a:latin typeface="Times New Roman" pitchFamily="18" charset="0"/>
                <a:cs typeface="Times New Roman" pitchFamily="18" charset="0"/>
              </a:rPr>
              <a:t>nalannya terhadap rencana ekonomi jangka panjang banyak terdapat dinegara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berkembang. Untuk menambah faktor yang lebih banyak mungkin saja, tetapi tidak melengkapi model universal terhadap peningkatan produktivitas di negara</a:t>
            </a:r>
            <a:r>
              <a:rPr lang="id-ID" sz="2400" baseline="300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berkembang  dan  hanya  membantu  keperluan  penting.</a:t>
            </a:r>
          </a:p>
          <a:p>
            <a:pPr marL="0" indent="0" algn="just">
              <a:buNone/>
            </a:pPr>
            <a:r>
              <a:rPr lang="id-ID" sz="2400" dirty="0" smtClean="0">
                <a:latin typeface="Times New Roman" pitchFamily="18" charset="0"/>
                <a:cs typeface="Times New Roman" pitchFamily="18" charset="0"/>
              </a:rPr>
              <a:t>Dengan mempertimbangkan jumlah tenaga kerja yang tersedia di negara berkembang salah satu prioritas setelah penciptaan </a:t>
            </a:r>
            <a:r>
              <a:rPr lang="id-ID" sz="2400" smtClean="0">
                <a:latin typeface="Times New Roman" pitchFamily="18" charset="0"/>
                <a:cs typeface="Times New Roman" pitchFamily="18" charset="0"/>
              </a:rPr>
              <a:t>lapangan  kerja   adalah  latihan  dan  pendidikan  tenaga  </a:t>
            </a:r>
            <a:r>
              <a:rPr lang="id-ID" sz="2400" dirty="0" smtClean="0">
                <a:latin typeface="Times New Roman" pitchFamily="18" charset="0"/>
                <a:cs typeface="Times New Roman" pitchFamily="18" charset="0"/>
              </a:rPr>
              <a:t>kerja.</a:t>
            </a:r>
          </a:p>
          <a:p>
            <a:pPr marL="0" indent="0" algn="just">
              <a:buNone/>
            </a:pPr>
            <a:r>
              <a:rPr lang="id-ID" sz="2400" dirty="0" smtClean="0">
                <a:latin typeface="Times New Roman" pitchFamily="18" charset="0"/>
                <a:cs typeface="Times New Roman" pitchFamily="18" charset="0"/>
              </a:rPr>
              <a:t>Perusahaan/negara perlu menjaga dan meningkatkan aktivitas seleksi, latihan, pelaksanaan dan evaluasi kinerja.  Agar terciptanya efektivitas, efesiensi dan kualitas kerja yang baik.</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487362"/>
          </a:xfrm>
        </p:spPr>
        <p:txBody>
          <a:bodyPr>
            <a:normAutofit fontScale="90000"/>
          </a:bodyPr>
          <a:lstStyle/>
          <a:p>
            <a:r>
              <a:rPr lang="id-ID"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785794"/>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kurang  yang lainnya untuk ruangan penerangan dan pengaturan udara, telpon dan perjalanan dinas, tempat penyimpanan arsip, komputer dan mesin tik, tanpa memperdulikan kesejahteraan sosial dan bagian terbesar adalah kertas</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kerja dimana seorang pegawai yang tidak perlu menghabiskan waktunya untuk menghasilkan  pekerjaan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lain  yang  tidak berguna.</a:t>
            </a:r>
          </a:p>
          <a:p>
            <a:pPr marL="0" indent="0" algn="just">
              <a:buNone/>
            </a:pPr>
            <a:endParaRPr lang="id-ID" sz="2400" dirty="0" smtClean="0">
              <a:latin typeface="Times New Roman" pitchFamily="18" charset="0"/>
              <a:cs typeface="Times New Roman" pitchFamily="18" charset="0"/>
            </a:endParaRPr>
          </a:p>
          <a:p>
            <a:pPr marL="0" indent="0" algn="just">
              <a:buNone/>
            </a:pPr>
            <a:r>
              <a:rPr lang="id-ID" sz="2400" b="1" i="1" dirty="0" smtClean="0">
                <a:latin typeface="Times New Roman" pitchFamily="18" charset="0"/>
                <a:cs typeface="Times New Roman" pitchFamily="18" charset="0"/>
              </a:rPr>
              <a:t>Teknik Meningkatkan Produktivitas Lainnya</a:t>
            </a:r>
          </a:p>
          <a:p>
            <a:pPr marL="0" indent="0" algn="just">
              <a:buNone/>
            </a:pPr>
            <a:r>
              <a:rPr lang="id-ID" sz="2400" dirty="0" smtClean="0">
                <a:latin typeface="Times New Roman" pitchFamily="18" charset="0"/>
                <a:cs typeface="Times New Roman" pitchFamily="18" charset="0"/>
              </a:rPr>
              <a:t>Ada sejumlah teknik peningkatan produktivitas lainnya seperti manajemen, </a:t>
            </a:r>
            <a:r>
              <a:rPr lang="id-ID" sz="2400" i="1" dirty="0" smtClean="0">
                <a:latin typeface="Times New Roman" pitchFamily="18" charset="0"/>
                <a:cs typeface="Times New Roman" pitchFamily="18" charset="0"/>
              </a:rPr>
              <a:t>metoda perencanaan analisa masalah kritis </a:t>
            </a:r>
            <a:r>
              <a:rPr lang="id-ID" sz="2400" dirty="0" smtClean="0">
                <a:latin typeface="Times New Roman" pitchFamily="18" charset="0"/>
                <a:cs typeface="Times New Roman" pitchFamily="18" charset="0"/>
              </a:rPr>
              <a:t>= CPA, </a:t>
            </a:r>
            <a:r>
              <a:rPr lang="id-ID" sz="2400" i="1" dirty="0" smtClean="0">
                <a:latin typeface="Times New Roman" pitchFamily="18" charset="0"/>
                <a:cs typeface="Times New Roman" pitchFamily="18" charset="0"/>
              </a:rPr>
              <a:t>evaluasi program dan teknik pengulasan </a:t>
            </a:r>
            <a:r>
              <a:rPr lang="id-ID" sz="2400" dirty="0" smtClean="0">
                <a:latin typeface="Times New Roman" pitchFamily="18" charset="0"/>
                <a:cs typeface="Times New Roman" pitchFamily="18" charset="0"/>
              </a:rPr>
              <a:t>= PERT, analisa jaringan kerja ; evaluasi laba dan biaya penggunaan komputer dsb.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654032"/>
          </a:xfrm>
        </p:spPr>
        <p:txBody>
          <a:bodyPr>
            <a:normAutofit fontScale="90000"/>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Jadi semua teknik peningkatan produktivitas bagi para pekerja lapangan maupun tata usaha terutama diarahkan pada/untuk:</a:t>
            </a:r>
          </a:p>
          <a:p>
            <a:pPr marL="0" indent="0" algn="just">
              <a:buFont typeface="Wingdings" pitchFamily="2" charset="2"/>
              <a:buChar char="Ø"/>
            </a:pPr>
            <a:r>
              <a:rPr lang="id-ID" sz="2400" dirty="0" smtClean="0">
                <a:latin typeface="Times New Roman" pitchFamily="18" charset="0"/>
                <a:cs typeface="Times New Roman" pitchFamily="18" charset="0"/>
              </a:rPr>
              <a:t>   Mempertinggi kemampuan perorangan, dan</a:t>
            </a:r>
          </a:p>
          <a:p>
            <a:pPr marL="0" indent="0" algn="just">
              <a:buFont typeface="Wingdings" pitchFamily="2" charset="2"/>
              <a:buChar char="Ø"/>
            </a:pPr>
            <a:r>
              <a:rPr lang="id-ID" sz="2400" dirty="0" smtClean="0">
                <a:latin typeface="Times New Roman" pitchFamily="18" charset="0"/>
                <a:cs typeface="Times New Roman" pitchFamily="18" charset="0"/>
              </a:rPr>
              <a:t>   Mengembangkan sikap positif para pegawai atau dengan </a:t>
            </a:r>
          </a:p>
          <a:p>
            <a:pPr marL="0" indent="0" algn="just">
              <a:buNone/>
            </a:pPr>
            <a:r>
              <a:rPr lang="id-ID" sz="2400" dirty="0" smtClean="0">
                <a:latin typeface="Times New Roman" pitchFamily="18" charset="0"/>
                <a:cs typeface="Times New Roman" pitchFamily="18" charset="0"/>
              </a:rPr>
              <a:t>     perkataan lain mengembangkan kemauan untuk bekerja lebih </a:t>
            </a:r>
          </a:p>
          <a:p>
            <a:pPr marL="0" indent="0" algn="just">
              <a:buNone/>
            </a:pPr>
            <a:r>
              <a:rPr lang="id-ID" sz="2400" dirty="0" smtClean="0">
                <a:latin typeface="Times New Roman" pitchFamily="18" charset="0"/>
                <a:cs typeface="Times New Roman" pitchFamily="18" charset="0"/>
              </a:rPr>
              <a:t>     baik.</a:t>
            </a:r>
          </a:p>
          <a:p>
            <a:pPr marL="0" indent="0" algn="just">
              <a:buNone/>
            </a:pPr>
            <a:endParaRPr lang="id-ID" sz="2400" dirty="0" smtClean="0">
              <a:latin typeface="Times New Roman" pitchFamily="18" charset="0"/>
              <a:cs typeface="Times New Roman" pitchFamily="18" charset="0"/>
            </a:endParaRPr>
          </a:p>
          <a:p>
            <a:pPr marL="0" indent="0" algn="just">
              <a:buNone/>
            </a:pPr>
            <a:r>
              <a:rPr lang="id-ID" sz="2400" b="1" i="1" dirty="0" smtClean="0">
                <a:latin typeface="Times New Roman" pitchFamily="18" charset="0"/>
                <a:cs typeface="Times New Roman" pitchFamily="18" charset="0"/>
              </a:rPr>
              <a:t>Masalah</a:t>
            </a:r>
            <a:r>
              <a:rPr lang="id-ID" sz="2400" b="1" i="1" baseline="30000" dirty="0" smtClean="0">
                <a:latin typeface="Times New Roman" pitchFamily="18" charset="0"/>
                <a:cs typeface="Times New Roman" pitchFamily="18" charset="0"/>
              </a:rPr>
              <a:t>2</a:t>
            </a:r>
            <a:r>
              <a:rPr lang="id-ID" sz="2400" b="1" i="1" dirty="0" smtClean="0">
                <a:latin typeface="Times New Roman" pitchFamily="18" charset="0"/>
                <a:cs typeface="Times New Roman" pitchFamily="18" charset="0"/>
              </a:rPr>
              <a:t> Organisasi dan Manajemen dalam Peningkatan Produktivitas</a:t>
            </a:r>
          </a:p>
          <a:p>
            <a:pPr marL="0" indent="0" algn="just">
              <a:buNone/>
            </a:pPr>
            <a:r>
              <a:rPr lang="id-ID" sz="2400" dirty="0" smtClean="0">
                <a:latin typeface="Times New Roman" pitchFamily="18" charset="0"/>
                <a:cs typeface="Times New Roman" pitchFamily="18" charset="0"/>
              </a:rPr>
              <a:t>Ada konsesnsus yang menyatakan bahwa faktor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penting dalam meningkatkan produktivitas tergantung pada manajemen: perencanaan  yang lebih baik, prosedur kerja yang  lebih efektif,</a:t>
            </a: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lnSpcReduction="10000"/>
          </a:bodyPr>
          <a:lstStyle/>
          <a:p>
            <a:pPr marL="0" indent="0" algn="just">
              <a:buNone/>
            </a:pPr>
            <a:r>
              <a:rPr lang="id-ID" sz="2400" dirty="0" smtClean="0">
                <a:latin typeface="Times New Roman" pitchFamily="18" charset="0"/>
                <a:cs typeface="Times New Roman" pitchFamily="18" charset="0"/>
              </a:rPr>
              <a:t>komunikasi yang lebih baik, sumber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kemanusiaan yang lebih efektif, kebijakan, pembuatan  keputusan yang ditingkatkan dsb.</a:t>
            </a:r>
          </a:p>
          <a:p>
            <a:pPr marL="0" indent="0" algn="just">
              <a:buNone/>
            </a:pPr>
            <a:r>
              <a:rPr lang="id-ID" sz="2400" dirty="0" smtClean="0">
                <a:latin typeface="Times New Roman" pitchFamily="18" charset="0"/>
                <a:cs typeface="Times New Roman" pitchFamily="18" charset="0"/>
              </a:rPr>
              <a:t>Dalam survai Ross terhadap 6000 manajer bahwa pemilihan yang berlimpah bagi produktivitas yang ditingkatkan merupakan langkah  manajemen  yang lebih baik.</a:t>
            </a:r>
          </a:p>
          <a:p>
            <a:pPr marL="0" indent="0" algn="just">
              <a:buNone/>
            </a:pPr>
            <a:r>
              <a:rPr lang="id-ID" sz="2400" dirty="0" smtClean="0">
                <a:latin typeface="Times New Roman" pitchFamily="18" charset="0"/>
                <a:cs typeface="Times New Roman" pitchFamily="18" charset="0"/>
              </a:rPr>
              <a:t>Semua usaha untuk menaikkan produktivitas dalam  perusahaan, sektor atau negara memerlukan organisasi serta manajemen yang kokoh adalah menyatukan langkah dalam semua sistem produksi (atas jasa).</a:t>
            </a:r>
          </a:p>
          <a:p>
            <a:pPr marL="0" indent="0" algn="just">
              <a:buNone/>
            </a:pPr>
            <a:r>
              <a:rPr lang="id-ID" sz="2400" dirty="0" smtClean="0">
                <a:latin typeface="Times New Roman" pitchFamily="18" charset="0"/>
                <a:cs typeface="Times New Roman" pitchFamily="18" charset="0"/>
              </a:rPr>
              <a:t>Pendekatan sistem produktivitas manajemen berlandaskan pada dua konsep dasar:</a:t>
            </a:r>
          </a:p>
          <a:p>
            <a:pPr marL="457200" indent="-457200" algn="just">
              <a:buNone/>
            </a:pPr>
            <a:r>
              <a:rPr lang="en-US" sz="2400" dirty="0" smtClean="0">
                <a:latin typeface="Times New Roman" pitchFamily="18" charset="0"/>
                <a:cs typeface="Times New Roman" pitchFamily="18" charset="0"/>
              </a:rPr>
              <a:t>a.   </a:t>
            </a:r>
            <a:r>
              <a:rPr lang="id-ID" sz="2400" dirty="0" smtClean="0">
                <a:latin typeface="Times New Roman" pitchFamily="18" charset="0"/>
                <a:cs typeface="Times New Roman" pitchFamily="18" charset="0"/>
              </a:rPr>
              <a:t>Memusatkan pada output ((hasil</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sistemnya)</a:t>
            </a:r>
          </a:p>
          <a:p>
            <a:pPr marL="457200" indent="-457200" algn="just">
              <a:buNone/>
            </a:pPr>
            <a:r>
              <a:rPr lang="en-US" sz="2400" dirty="0" smtClean="0">
                <a:latin typeface="Times New Roman" pitchFamily="18" charset="0"/>
                <a:cs typeface="Times New Roman" pitchFamily="18" charset="0"/>
              </a:rPr>
              <a:t>b. </a:t>
            </a:r>
            <a:r>
              <a:rPr lang="id-ID" sz="2400" dirty="0" smtClean="0">
                <a:latin typeface="Times New Roman" pitchFamily="18" charset="0"/>
                <a:cs typeface="Times New Roman" pitchFamily="18" charset="0"/>
              </a:rPr>
              <a:t>Keterpaduan bagian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sub sistem organisasinya dalam satu kesatuan.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334962"/>
          </a:xfrm>
        </p:spPr>
        <p:txBody>
          <a:bodyPr>
            <a:normAutofit fontScale="90000"/>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Memperkenalkan dua konsep tsb pada praktek manajemen membantu menggantikan input atau proses yang berorientasi pada manajer dengan hasil</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nya yang berorientasi pada manajer. Jika dua kategori pertama manajer lebih banyak memikirkan dokumen pemrosesan, volume data, pemeliharaan aturan dan instruksi, maka akan lebih mementingkan format dan organisasinya dibandingkan dengan manajemen sebenarnya, sedangkan kategori yang berorientasikan pada hasilnya akan lebih berkaitan dengan penambahan nilai baru terhadap sumber</a:t>
            </a:r>
            <a:r>
              <a:rPr lang="id-ID" sz="2400" baseline="300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departemental (perusahaan) serta pencapaian hasil akhir yang lebih baik sehingga lebih fleksibel dan lebih sesuai bagi perubahan organisasi yang menghasilkan output lebih baik.</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3050"/>
            <a:ext cx="8401080" cy="4483113"/>
          </a:xfrm>
        </p:spPr>
        <p:txBody>
          <a:bodyPr>
            <a:normAutofit/>
          </a:bodyPr>
          <a:lstStyle/>
          <a:p>
            <a:pPr marL="0" indent="0" algn="just">
              <a:buNone/>
            </a:pPr>
            <a:r>
              <a:rPr lang="id-ID" sz="2400" dirty="0" smtClean="0">
                <a:latin typeface="Times New Roman" pitchFamily="18" charset="0"/>
                <a:cs typeface="Times New Roman" pitchFamily="18" charset="0"/>
              </a:rPr>
              <a:t>Manajemen yang berorientasi pada hasil itu lebih tepat bagi pengadaan dan pelaksanaan sistem produktivitas, sedangkan pelaksanaan yang berorientasi pada hasil akan lebih dinamis dan fleksibel. Komunikasi mereka dan penghargaan berdasarkan pada hasil, bukannya pada prosedur atau tujuan. Kesemuanya itu menggalakkan inovasi dan  inisiatif  bawahan.</a:t>
            </a:r>
          </a:p>
          <a:p>
            <a:pPr marL="0" indent="0" algn="just">
              <a:buNone/>
            </a:pPr>
            <a:r>
              <a:rPr lang="id-ID" sz="2400" dirty="0" smtClean="0">
                <a:latin typeface="Times New Roman" pitchFamily="18" charset="0"/>
                <a:cs typeface="Times New Roman" pitchFamily="18" charset="0"/>
              </a:rPr>
              <a:t>Itulah sebabnya suatu sistem efektif pengaturan produktivitas harus berlandaskan pendekatan manajemen  hasil ((MBO).</a:t>
            </a:r>
          </a:p>
          <a:p>
            <a:pPr marL="0" indent="0" algn="just">
              <a:buNone/>
            </a:pPr>
            <a:r>
              <a:rPr lang="id-ID" sz="2400" dirty="0" smtClean="0">
                <a:latin typeface="Times New Roman" pitchFamily="18" charset="0"/>
                <a:cs typeface="Times New Roman" pitchFamily="18" charset="0"/>
              </a:rPr>
              <a:t>Sistem manajemen produktivitas terdiri dari dua bagian pokok: </a:t>
            </a:r>
            <a:r>
              <a:rPr lang="id-ID" sz="2400" i="1" dirty="0" smtClean="0">
                <a:latin typeface="Times New Roman" pitchFamily="18" charset="0"/>
                <a:cs typeface="Times New Roman" pitchFamily="18" charset="0"/>
              </a:rPr>
              <a:t>Pengaturan Bawahan </a:t>
            </a:r>
            <a:r>
              <a:rPr lang="id-ID" sz="2400" dirty="0" smtClean="0">
                <a:latin typeface="Times New Roman" pitchFamily="18" charset="0"/>
                <a:cs typeface="Times New Roman" pitchFamily="18" charset="0"/>
              </a:rPr>
              <a:t>dan </a:t>
            </a:r>
            <a:r>
              <a:rPr lang="id-ID" sz="2400" i="1" dirty="0" smtClean="0">
                <a:latin typeface="Times New Roman" pitchFamily="18" charset="0"/>
                <a:cs typeface="Times New Roman" pitchFamily="18" charset="0"/>
              </a:rPr>
              <a:t>Pengaturan Kerja</a:t>
            </a:r>
            <a:r>
              <a:rPr lang="id-ID"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ctr">
              <a:buNone/>
            </a:pPr>
            <a:r>
              <a:rPr lang="id-ID" sz="2400" b="1" dirty="0" smtClean="0">
                <a:latin typeface="Times New Roman" pitchFamily="18" charset="0"/>
                <a:cs typeface="Times New Roman" pitchFamily="18" charset="0"/>
              </a:rPr>
              <a:t>Sistem Manajemen Produktivitas</a:t>
            </a:r>
          </a:p>
          <a:p>
            <a:pPr marL="0" indent="0" algn="just">
              <a:buNone/>
            </a:pPr>
            <a:endParaRPr lang="id-ID" sz="2400" dirty="0" smtClean="0">
              <a:latin typeface="Times New Roman" pitchFamily="18" charset="0"/>
              <a:cs typeface="Times New Roman" pitchFamily="18" charset="0"/>
            </a:endParaRPr>
          </a:p>
          <a:p>
            <a:pPr marL="0" indent="0" algn="just">
              <a:buNone/>
            </a:pPr>
            <a:r>
              <a:rPr lang="id-ID" sz="2400" i="1" dirty="0" smtClean="0">
                <a:latin typeface="Times New Roman" pitchFamily="18" charset="0"/>
                <a:cs typeface="Times New Roman" pitchFamily="18" charset="0"/>
              </a:rPr>
              <a:t>Pengaturan bawahan                   Pengaturan Kerja</a:t>
            </a:r>
          </a:p>
          <a:p>
            <a:pPr marL="0" indent="0" algn="just">
              <a:buNone/>
            </a:pPr>
            <a:endParaRPr lang="id-ID" sz="2400" dirty="0" smtClean="0">
              <a:latin typeface="Times New Roman" pitchFamily="18" charset="0"/>
              <a:cs typeface="Times New Roman" pitchFamily="18" charset="0"/>
            </a:endParaRP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Penilaian			    -   Menentukan tujuan</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Pengembangan bawahan	    -   Pemecahan masalah</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Komunikasi			    -   Pembuatan putusan</a:t>
            </a:r>
            <a:r>
              <a:rPr lang="en-US" sz="2400" dirty="0" smtClean="0">
                <a:latin typeface="Times New Roman" pitchFamily="18" charset="0"/>
                <a:cs typeface="Times New Roman" pitchFamily="18" charset="0"/>
              </a:rPr>
              <a:t>-</a:t>
            </a:r>
            <a:endParaRPr lang="id-ID" sz="2400" dirty="0" smtClean="0">
              <a:latin typeface="Times New Roman" pitchFamily="18" charset="0"/>
              <a:cs typeface="Times New Roman" pitchFamily="18" charset="0"/>
            </a:endParaRP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Delegasi dan pengawasan	    -   Perencanaan aksi</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Gaya kepemimpinan	    -   Pengaturan waktu</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Gaya organisasi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368</TotalTime>
  <Words>2376</Words>
  <Application>Microsoft Office PowerPoint</Application>
  <PresentationFormat>On-screen Show (4:3)</PresentationFormat>
  <Paragraphs>166</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Concourse</vt:lpstr>
      <vt:lpstr>MANAJEMEN PRODUKTIVITAS</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PRODUKTIVITAS</dc:title>
  <dc:creator>adang widjana</dc:creator>
  <cp:lastModifiedBy>ASUS</cp:lastModifiedBy>
  <cp:revision>59</cp:revision>
  <dcterms:created xsi:type="dcterms:W3CDTF">2006-08-16T00:00:00Z</dcterms:created>
  <dcterms:modified xsi:type="dcterms:W3CDTF">2015-05-26T00:05:59Z</dcterms:modified>
</cp:coreProperties>
</file>