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9" r:id="rId4"/>
    <p:sldId id="262" r:id="rId5"/>
    <p:sldId id="260" r:id="rId6"/>
    <p:sldId id="263" r:id="rId7"/>
    <p:sldId id="264" r:id="rId8"/>
    <p:sldId id="265" r:id="rId9"/>
    <p:sldId id="267" r:id="rId10"/>
    <p:sldId id="266" r:id="rId11"/>
    <p:sldId id="268" r:id="rId12"/>
    <p:sldId id="261" r:id="rId13"/>
    <p:sldId id="269" r:id="rId14"/>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기본 구역" id="{34D49893-E7B8-44C1-84CF-37CBD9421894}">
          <p14:sldIdLst>
            <p14:sldId id="256"/>
            <p14:sldId id="257"/>
          </p14:sldIdLst>
        </p14:section>
        <p14:section name="제목 없는 구역" id="{37D29B5E-91DC-440C-AD3B-12BF0E15779A}">
          <p14:sldIdLst>
            <p14:sldId id="259"/>
            <p14:sldId id="262"/>
            <p14:sldId id="260"/>
            <p14:sldId id="263"/>
            <p14:sldId id="264"/>
            <p14:sldId id="265"/>
            <p14:sldId id="267"/>
            <p14:sldId id="266"/>
            <p14:sldId id="268"/>
            <p14:sldId id="261"/>
            <p14:sldId id="26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7374"/>
    <a:srgbClr val="F4F0F0"/>
    <a:srgbClr val="A7BADB"/>
    <a:srgbClr val="E8E0E0"/>
    <a:srgbClr val="9199AB"/>
    <a:srgbClr val="EEEB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sorterViewPr>
    <p:cViewPr>
      <p:scale>
        <a:sx n="200" d="100"/>
        <a:sy n="200" d="100"/>
      </p:scale>
      <p:origin x="0" y="0"/>
    </p:cViewPr>
  </p:sorterViewPr>
  <p:notesViewPr>
    <p:cSldViewPr snapToGrid="0">
      <p:cViewPr varScale="1">
        <p:scale>
          <a:sx n="86" d="100"/>
          <a:sy n="86" d="100"/>
        </p:scale>
        <p:origin x="301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29T08:53:57.840"/>
    </inkml:context>
    <inkml:brush xml:id="br0">
      <inkml:brushProperty name="width" value="0.05" units="cm"/>
      <inkml:brushProperty name="height" value="0.05" units="cm"/>
    </inkml:brush>
  </inkml:definitions>
  <inkml:trace contextRef="#ctx0" brushRef="#br0">1 0 176,'0'0'352,"0"0"-352,0 0-352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29T08:53:57.840"/>
    </inkml:context>
    <inkml:brush xml:id="br0">
      <inkml:brushProperty name="width" value="0.05" units="cm"/>
      <inkml:brushProperty name="height" value="0.05" units="cm"/>
    </inkml:brush>
  </inkml:definitions>
  <inkml:trace contextRef="#ctx0" brushRef="#br0">1 0 176,'0'0'352,"0"0"-352,0 0-352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2-29T08:53:57.840"/>
    </inkml:context>
    <inkml:brush xml:id="br0">
      <inkml:brushProperty name="width" value="0.05" units="cm"/>
      <inkml:brushProperty name="height" value="0.05" units="cm"/>
    </inkml:brush>
  </inkml:definitions>
  <inkml:trace contextRef="#ctx0" brushRef="#br0">1 0 176,'0'0'352,"0"0"-352,0 0-352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2D4AE9-9FBE-4102-96D2-F667A12E0E89}" type="datetimeFigureOut">
              <a:rPr lang="ko-KR" altLang="en-US" smtClean="0"/>
              <a:t>2020-06-24</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F847B-DA61-4087-A6BF-88F85609C196}" type="slidenum">
              <a:rPr lang="ko-KR" altLang="en-US" smtClean="0"/>
              <a:t>‹#›</a:t>
            </a:fld>
            <a:endParaRPr lang="ko-KR" altLang="en-US"/>
          </a:p>
        </p:txBody>
      </p:sp>
    </p:spTree>
    <p:extLst>
      <p:ext uri="{BB962C8B-B14F-4D97-AF65-F5344CB8AC3E}">
        <p14:creationId xmlns:p14="http://schemas.microsoft.com/office/powerpoint/2010/main" val="101053726"/>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E8E0E0"/>
        </a:solidFill>
        <a:effectLst/>
      </p:bgPr>
    </p:bg>
    <p:spTree>
      <p:nvGrpSpPr>
        <p:cNvPr id="1" name=""/>
        <p:cNvGrpSpPr/>
        <p:nvPr/>
      </p:nvGrpSpPr>
      <p:grpSpPr>
        <a:xfrm>
          <a:off x="0" y="0"/>
          <a:ext cx="0" cy="0"/>
          <a:chOff x="0" y="0"/>
          <a:chExt cx="0" cy="0"/>
        </a:xfrm>
      </p:grpSpPr>
      <p:sp>
        <p:nvSpPr>
          <p:cNvPr id="12" name="직사각형 11">
            <a:extLst>
              <a:ext uri="{FF2B5EF4-FFF2-40B4-BE49-F238E27FC236}">
                <a16:creationId xmlns:a16="http://schemas.microsoft.com/office/drawing/2014/main" id="{0083D18D-2FF2-4B96-95BC-832395B19379}"/>
              </a:ext>
            </a:extLst>
          </p:cNvPr>
          <p:cNvSpPr/>
          <p:nvPr userDrawn="1"/>
        </p:nvSpPr>
        <p:spPr>
          <a:xfrm>
            <a:off x="3867327" y="582061"/>
            <a:ext cx="4457343" cy="5693877"/>
          </a:xfrm>
          <a:prstGeom prst="rect">
            <a:avLst/>
          </a:prstGeom>
          <a:solidFill>
            <a:schemeClr val="bg1">
              <a:lumMod val="95000"/>
            </a:schemeClr>
          </a:solidFill>
          <a:ln w="190500">
            <a:gradFill flip="none" rotWithShape="1">
              <a:gsLst>
                <a:gs pos="0">
                  <a:schemeClr val="bg2">
                    <a:lumMod val="50000"/>
                  </a:schemeClr>
                </a:gs>
                <a:gs pos="55000">
                  <a:schemeClr val="accent1">
                    <a:lumMod val="45000"/>
                    <a:lumOff val="55000"/>
                  </a:schemeClr>
                </a:gs>
                <a:gs pos="100000">
                  <a:schemeClr val="bg2"/>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93FD5378-44B7-4954-8BB1-76F5D1B3FFD3}"/>
              </a:ext>
            </a:extLst>
          </p:cNvPr>
          <p:cNvSpPr>
            <a:spLocks noGrp="1"/>
          </p:cNvSpPr>
          <p:nvPr>
            <p:ph type="ctrTitle" hasCustomPrompt="1"/>
          </p:nvPr>
        </p:nvSpPr>
        <p:spPr>
          <a:xfrm>
            <a:off x="3695595" y="1456803"/>
            <a:ext cx="4800810" cy="1824127"/>
          </a:xfrm>
        </p:spPr>
        <p:txBody>
          <a:bodyPr anchor="b"/>
          <a:lstStyle>
            <a:lvl1pPr algn="ctr">
              <a:defRPr sz="6000"/>
            </a:lvl1pPr>
          </a:lstStyle>
          <a:p>
            <a:r>
              <a:rPr lang="ko-KR" altLang="en-US" dirty="0"/>
              <a:t>마스터 제목 </a:t>
            </a:r>
            <a:br>
              <a:rPr lang="en-US" altLang="ko-KR" dirty="0"/>
            </a:br>
            <a:r>
              <a:rPr lang="ko-KR" altLang="en-US" dirty="0"/>
              <a:t>스타일 편집</a:t>
            </a:r>
          </a:p>
        </p:txBody>
      </p:sp>
      <p:sp>
        <p:nvSpPr>
          <p:cNvPr id="3" name="부제목 2">
            <a:extLst>
              <a:ext uri="{FF2B5EF4-FFF2-40B4-BE49-F238E27FC236}">
                <a16:creationId xmlns:a16="http://schemas.microsoft.com/office/drawing/2014/main" id="{4477E539-40DE-45A8-A3FF-2315238EE3BD}"/>
              </a:ext>
            </a:extLst>
          </p:cNvPr>
          <p:cNvSpPr>
            <a:spLocks noGrp="1"/>
          </p:cNvSpPr>
          <p:nvPr>
            <p:ph type="subTitle" idx="1"/>
          </p:nvPr>
        </p:nvSpPr>
        <p:spPr>
          <a:xfrm>
            <a:off x="3695595" y="4489133"/>
            <a:ext cx="4800810" cy="15965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p>
        </p:txBody>
      </p:sp>
      <p:sp>
        <p:nvSpPr>
          <p:cNvPr id="4" name="날짜 개체 틀 3">
            <a:extLst>
              <a:ext uri="{FF2B5EF4-FFF2-40B4-BE49-F238E27FC236}">
                <a16:creationId xmlns:a16="http://schemas.microsoft.com/office/drawing/2014/main" id="{06CEB4DC-9CDE-45DA-BE44-BB6203ACDF44}"/>
              </a:ext>
            </a:extLst>
          </p:cNvPr>
          <p:cNvSpPr>
            <a:spLocks noGrp="1"/>
          </p:cNvSpPr>
          <p:nvPr>
            <p:ph type="dt" sz="half" idx="10"/>
          </p:nvPr>
        </p:nvSpPr>
        <p:spPr/>
        <p:txBody>
          <a:bodyPr/>
          <a:lstStyle/>
          <a:p>
            <a:fld id="{76F6AF07-644D-408C-83C9-EA64F3471F0E}" type="datetime1">
              <a:rPr lang="ko-KR" altLang="en-US" smtClean="0"/>
              <a:t>2020-06-24</a:t>
            </a:fld>
            <a:endParaRPr lang="ko-KR" altLang="en-US"/>
          </a:p>
        </p:txBody>
      </p:sp>
      <p:sp>
        <p:nvSpPr>
          <p:cNvPr id="5" name="바닥글 개체 틀 4">
            <a:extLst>
              <a:ext uri="{FF2B5EF4-FFF2-40B4-BE49-F238E27FC236}">
                <a16:creationId xmlns:a16="http://schemas.microsoft.com/office/drawing/2014/main" id="{DFC63477-D3C6-4522-98FD-1C44DF3674D1}"/>
              </a:ext>
            </a:extLst>
          </p:cNvPr>
          <p:cNvSpPr>
            <a:spLocks noGrp="1"/>
          </p:cNvSpPr>
          <p:nvPr>
            <p:ph type="ftr" sz="quarter" idx="11"/>
          </p:nvPr>
        </p:nvSpPr>
        <p:spPr>
          <a:xfrm>
            <a:off x="4038600" y="6542346"/>
            <a:ext cx="4114800" cy="365125"/>
          </a:xfrm>
        </p:spPr>
        <p:txBody>
          <a:bodyPr/>
          <a:lstStyle>
            <a:lvl1pPr>
              <a:defRPr>
                <a:solidFill>
                  <a:schemeClr val="tx1">
                    <a:tint val="75000"/>
                    <a:alpha val="5000"/>
                  </a:schemeClr>
                </a:solidFill>
              </a:defRPr>
            </a:lvl1pPr>
          </a:lstStyle>
          <a:p>
            <a:r>
              <a:rPr lang="en-US" altLang="ko-KR"/>
              <a:t>https://blog.naver.com/13abouttime</a:t>
            </a:r>
            <a:endParaRPr lang="ko-KR" altLang="en-US" dirty="0"/>
          </a:p>
        </p:txBody>
      </p:sp>
      <p:sp>
        <p:nvSpPr>
          <p:cNvPr id="6" name="슬라이드 번호 개체 틀 5">
            <a:extLst>
              <a:ext uri="{FF2B5EF4-FFF2-40B4-BE49-F238E27FC236}">
                <a16:creationId xmlns:a16="http://schemas.microsoft.com/office/drawing/2014/main" id="{BB30D614-A821-4895-9ED4-6ABB6C250D88}"/>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cxnSp>
        <p:nvCxnSpPr>
          <p:cNvPr id="14" name="직선 연결선 13">
            <a:extLst>
              <a:ext uri="{FF2B5EF4-FFF2-40B4-BE49-F238E27FC236}">
                <a16:creationId xmlns:a16="http://schemas.microsoft.com/office/drawing/2014/main" id="{DB3DC0F0-275E-4449-9C92-8DFC5C805291}"/>
              </a:ext>
            </a:extLst>
          </p:cNvPr>
          <p:cNvCxnSpPr/>
          <p:nvPr userDrawn="1"/>
        </p:nvCxnSpPr>
        <p:spPr>
          <a:xfrm>
            <a:off x="4038600" y="4105480"/>
            <a:ext cx="4114338" cy="0"/>
          </a:xfrm>
          <a:prstGeom prst="line">
            <a:avLst/>
          </a:prstGeom>
          <a:ln w="63500" cmpd="dbl">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279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34EEAB0-32F0-424D-9FBC-9E52E0170D7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78BC61E2-98D1-42D8-98A8-86084B58E076}"/>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A4D5C1C9-56D1-40F9-A46E-A5BA660F9753}"/>
              </a:ext>
            </a:extLst>
          </p:cNvPr>
          <p:cNvSpPr>
            <a:spLocks noGrp="1"/>
          </p:cNvSpPr>
          <p:nvPr>
            <p:ph type="dt" sz="half" idx="10"/>
          </p:nvPr>
        </p:nvSpPr>
        <p:spPr/>
        <p:txBody>
          <a:bodyPr/>
          <a:lstStyle/>
          <a:p>
            <a:fld id="{CAA6F6F8-895A-493D-8FA9-8203C64B18C4}" type="datetime1">
              <a:rPr lang="ko-KR" altLang="en-US" smtClean="0"/>
              <a:t>2020-06-24</a:t>
            </a:fld>
            <a:endParaRPr lang="ko-KR" altLang="en-US"/>
          </a:p>
        </p:txBody>
      </p:sp>
      <p:sp>
        <p:nvSpPr>
          <p:cNvPr id="5" name="바닥글 개체 틀 4">
            <a:extLst>
              <a:ext uri="{FF2B5EF4-FFF2-40B4-BE49-F238E27FC236}">
                <a16:creationId xmlns:a16="http://schemas.microsoft.com/office/drawing/2014/main" id="{DF40043A-2E91-4618-8AF8-896279A2967A}"/>
              </a:ext>
            </a:extLst>
          </p:cNvPr>
          <p:cNvSpPr>
            <a:spLocks noGrp="1"/>
          </p:cNvSpPr>
          <p:nvPr>
            <p:ph type="ftr" sz="quarter" idx="11"/>
          </p:nvPr>
        </p:nvSpPr>
        <p:spPr/>
        <p:txBody>
          <a:bodyPr/>
          <a:lstStyle/>
          <a:p>
            <a:r>
              <a:rPr lang="en-US" altLang="ko-KR"/>
              <a:t>https://blog.naver.com/13abouttime</a:t>
            </a:r>
            <a:endParaRPr lang="ko-KR" altLang="en-US"/>
          </a:p>
        </p:txBody>
      </p:sp>
      <p:sp>
        <p:nvSpPr>
          <p:cNvPr id="6" name="슬라이드 번호 개체 틀 5">
            <a:extLst>
              <a:ext uri="{FF2B5EF4-FFF2-40B4-BE49-F238E27FC236}">
                <a16:creationId xmlns:a16="http://schemas.microsoft.com/office/drawing/2014/main" id="{C77116CC-4F69-40EF-8C6C-2D120E935942}"/>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3517585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A3EBAC4A-E36B-49E9-9CFD-4D09F6AB4C7F}"/>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56CB7B27-8B4E-4893-B22A-2AD4560DD036}"/>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20313B91-06EF-4094-826E-81673E0B6DD3}"/>
              </a:ext>
            </a:extLst>
          </p:cNvPr>
          <p:cNvSpPr>
            <a:spLocks noGrp="1"/>
          </p:cNvSpPr>
          <p:nvPr>
            <p:ph type="dt" sz="half" idx="10"/>
          </p:nvPr>
        </p:nvSpPr>
        <p:spPr/>
        <p:txBody>
          <a:bodyPr/>
          <a:lstStyle/>
          <a:p>
            <a:fld id="{5F833AE5-E40D-4CCE-B093-9F151BFA46A3}" type="datetime1">
              <a:rPr lang="ko-KR" altLang="en-US" smtClean="0"/>
              <a:t>2020-06-24</a:t>
            </a:fld>
            <a:endParaRPr lang="ko-KR" altLang="en-US"/>
          </a:p>
        </p:txBody>
      </p:sp>
      <p:sp>
        <p:nvSpPr>
          <p:cNvPr id="5" name="바닥글 개체 틀 4">
            <a:extLst>
              <a:ext uri="{FF2B5EF4-FFF2-40B4-BE49-F238E27FC236}">
                <a16:creationId xmlns:a16="http://schemas.microsoft.com/office/drawing/2014/main" id="{FA4F7A51-EA2F-484F-9453-62EB8FB2DFCD}"/>
              </a:ext>
            </a:extLst>
          </p:cNvPr>
          <p:cNvSpPr>
            <a:spLocks noGrp="1"/>
          </p:cNvSpPr>
          <p:nvPr>
            <p:ph type="ftr" sz="quarter" idx="11"/>
          </p:nvPr>
        </p:nvSpPr>
        <p:spPr/>
        <p:txBody>
          <a:bodyPr/>
          <a:lstStyle/>
          <a:p>
            <a:r>
              <a:rPr lang="en-US" altLang="ko-KR"/>
              <a:t>https://blog.naver.com/13abouttime</a:t>
            </a:r>
            <a:endParaRPr lang="ko-KR" altLang="en-US"/>
          </a:p>
        </p:txBody>
      </p:sp>
      <p:sp>
        <p:nvSpPr>
          <p:cNvPr id="6" name="슬라이드 번호 개체 틀 5">
            <a:extLst>
              <a:ext uri="{FF2B5EF4-FFF2-40B4-BE49-F238E27FC236}">
                <a16:creationId xmlns:a16="http://schemas.microsoft.com/office/drawing/2014/main" id="{AEB014F4-BAE7-4A76-ABB6-5E2554911533}"/>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65267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bg>
      <p:bgPr>
        <a:solidFill>
          <a:srgbClr val="E8E0E0"/>
        </a:solid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8FAEAF4-3456-4D06-BB92-8CCE25E0E584}"/>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9B08E938-4CA2-4E2C-9112-F5A7D6C3702F}"/>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99B0E738-EC1B-4685-9D16-F47A6603352E}"/>
              </a:ext>
            </a:extLst>
          </p:cNvPr>
          <p:cNvSpPr>
            <a:spLocks noGrp="1"/>
          </p:cNvSpPr>
          <p:nvPr>
            <p:ph type="dt" sz="half" idx="10"/>
          </p:nvPr>
        </p:nvSpPr>
        <p:spPr/>
        <p:txBody>
          <a:bodyPr/>
          <a:lstStyle/>
          <a:p>
            <a:fld id="{D6BBDC2F-C884-4987-B1B3-13873680F447}" type="datetime1">
              <a:rPr lang="ko-KR" altLang="en-US" smtClean="0"/>
              <a:t>2020-06-24</a:t>
            </a:fld>
            <a:endParaRPr lang="ko-KR" altLang="en-US"/>
          </a:p>
        </p:txBody>
      </p:sp>
      <p:sp>
        <p:nvSpPr>
          <p:cNvPr id="5" name="바닥글 개체 틀 4">
            <a:extLst>
              <a:ext uri="{FF2B5EF4-FFF2-40B4-BE49-F238E27FC236}">
                <a16:creationId xmlns:a16="http://schemas.microsoft.com/office/drawing/2014/main" id="{F0393ACD-F492-4F6C-8D0E-7A36B5E0430C}"/>
              </a:ext>
            </a:extLst>
          </p:cNvPr>
          <p:cNvSpPr>
            <a:spLocks noGrp="1"/>
          </p:cNvSpPr>
          <p:nvPr>
            <p:ph type="ftr" sz="quarter" idx="11"/>
          </p:nvPr>
        </p:nvSpPr>
        <p:spPr>
          <a:xfrm>
            <a:off x="4038600" y="6538912"/>
            <a:ext cx="4114800" cy="365125"/>
          </a:xfrm>
        </p:spPr>
        <p:txBody>
          <a:bodyPr/>
          <a:lstStyle>
            <a:lvl1pPr>
              <a:defRPr>
                <a:solidFill>
                  <a:schemeClr val="tx1">
                    <a:tint val="75000"/>
                    <a:alpha val="5000"/>
                  </a:schemeClr>
                </a:solidFill>
              </a:defRPr>
            </a:lvl1pPr>
          </a:lstStyle>
          <a:p>
            <a:r>
              <a:rPr lang="en-US" altLang="ko-KR"/>
              <a:t>https://blog.naver.com/13abouttime</a:t>
            </a:r>
            <a:endParaRPr lang="ko-KR" altLang="en-US" dirty="0"/>
          </a:p>
        </p:txBody>
      </p:sp>
      <p:sp>
        <p:nvSpPr>
          <p:cNvPr id="6" name="슬라이드 번호 개체 틀 5">
            <a:extLst>
              <a:ext uri="{FF2B5EF4-FFF2-40B4-BE49-F238E27FC236}">
                <a16:creationId xmlns:a16="http://schemas.microsoft.com/office/drawing/2014/main" id="{966E3EEC-7EF7-435F-9887-31DFA1065262}"/>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331494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FFE26C4-C499-4541-9148-03A885C6FD88}"/>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3DEFF6B6-366B-4FD1-8B19-729C47F1CC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8B0BDA01-D2CD-471D-A5C5-787EEA22A956}"/>
              </a:ext>
            </a:extLst>
          </p:cNvPr>
          <p:cNvSpPr>
            <a:spLocks noGrp="1"/>
          </p:cNvSpPr>
          <p:nvPr>
            <p:ph type="dt" sz="half" idx="10"/>
          </p:nvPr>
        </p:nvSpPr>
        <p:spPr/>
        <p:txBody>
          <a:bodyPr/>
          <a:lstStyle/>
          <a:p>
            <a:fld id="{B4418D5E-DDAA-4B5D-B992-496696A47EC4}" type="datetime1">
              <a:rPr lang="ko-KR" altLang="en-US" smtClean="0"/>
              <a:t>2020-06-24</a:t>
            </a:fld>
            <a:endParaRPr lang="ko-KR" altLang="en-US"/>
          </a:p>
        </p:txBody>
      </p:sp>
      <p:sp>
        <p:nvSpPr>
          <p:cNvPr id="5" name="바닥글 개체 틀 4">
            <a:extLst>
              <a:ext uri="{FF2B5EF4-FFF2-40B4-BE49-F238E27FC236}">
                <a16:creationId xmlns:a16="http://schemas.microsoft.com/office/drawing/2014/main" id="{60265114-2111-489B-A512-78382FF9071E}"/>
              </a:ext>
            </a:extLst>
          </p:cNvPr>
          <p:cNvSpPr>
            <a:spLocks noGrp="1"/>
          </p:cNvSpPr>
          <p:nvPr>
            <p:ph type="ftr" sz="quarter" idx="11"/>
          </p:nvPr>
        </p:nvSpPr>
        <p:spPr/>
        <p:txBody>
          <a:bodyPr/>
          <a:lstStyle/>
          <a:p>
            <a:r>
              <a:rPr lang="en-US" altLang="ko-KR"/>
              <a:t>https://blog.naver.com/13abouttime</a:t>
            </a:r>
            <a:endParaRPr lang="ko-KR" altLang="en-US"/>
          </a:p>
        </p:txBody>
      </p:sp>
      <p:sp>
        <p:nvSpPr>
          <p:cNvPr id="6" name="슬라이드 번호 개체 틀 5">
            <a:extLst>
              <a:ext uri="{FF2B5EF4-FFF2-40B4-BE49-F238E27FC236}">
                <a16:creationId xmlns:a16="http://schemas.microsoft.com/office/drawing/2014/main" id="{55E7914B-04AD-4C8D-B99F-FF40612A56D0}"/>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139124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C61951-A37F-452D-96DE-0286406AB79C}"/>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3D5E381F-5AF8-4E85-8B3A-5CC446B90CC6}"/>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D5A02B0D-F331-439E-B911-16A25A1526BC}"/>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430FE067-3EE6-45D0-BCA3-67B737499B5B}"/>
              </a:ext>
            </a:extLst>
          </p:cNvPr>
          <p:cNvSpPr>
            <a:spLocks noGrp="1"/>
          </p:cNvSpPr>
          <p:nvPr>
            <p:ph type="dt" sz="half" idx="10"/>
          </p:nvPr>
        </p:nvSpPr>
        <p:spPr/>
        <p:txBody>
          <a:bodyPr/>
          <a:lstStyle/>
          <a:p>
            <a:fld id="{7FCA553E-282F-498D-961C-79D6F39D1B3B}" type="datetime1">
              <a:rPr lang="ko-KR" altLang="en-US" smtClean="0"/>
              <a:t>2020-06-24</a:t>
            </a:fld>
            <a:endParaRPr lang="ko-KR" altLang="en-US"/>
          </a:p>
        </p:txBody>
      </p:sp>
      <p:sp>
        <p:nvSpPr>
          <p:cNvPr id="6" name="바닥글 개체 틀 5">
            <a:extLst>
              <a:ext uri="{FF2B5EF4-FFF2-40B4-BE49-F238E27FC236}">
                <a16:creationId xmlns:a16="http://schemas.microsoft.com/office/drawing/2014/main" id="{7F345A54-69D7-42C6-B34F-41C27C080841}"/>
              </a:ext>
            </a:extLst>
          </p:cNvPr>
          <p:cNvSpPr>
            <a:spLocks noGrp="1"/>
          </p:cNvSpPr>
          <p:nvPr>
            <p:ph type="ftr" sz="quarter" idx="11"/>
          </p:nvPr>
        </p:nvSpPr>
        <p:spPr/>
        <p:txBody>
          <a:bodyPr/>
          <a:lstStyle/>
          <a:p>
            <a:r>
              <a:rPr lang="en-US" altLang="ko-KR"/>
              <a:t>https://blog.naver.com/13abouttime</a:t>
            </a:r>
            <a:endParaRPr lang="ko-KR" altLang="en-US"/>
          </a:p>
        </p:txBody>
      </p:sp>
      <p:sp>
        <p:nvSpPr>
          <p:cNvPr id="7" name="슬라이드 번호 개체 틀 6">
            <a:extLst>
              <a:ext uri="{FF2B5EF4-FFF2-40B4-BE49-F238E27FC236}">
                <a16:creationId xmlns:a16="http://schemas.microsoft.com/office/drawing/2014/main" id="{3E697A3C-6E25-4C67-B48E-4059ABE0EB39}"/>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2471952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BDB3280-F426-43C7-A651-B78E27A2FBAB}"/>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73FAE905-3FE9-42E3-BE88-4B13B65A91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5D791F7B-8C1D-4136-A554-8A112D675D22}"/>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56D37837-9192-47DF-A0DC-541A7B8BE0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8792E07C-A858-447B-AEB5-21A64D6B2D5A}"/>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645D2293-323E-4DB5-9D8A-E5F3AECD98AD}"/>
              </a:ext>
            </a:extLst>
          </p:cNvPr>
          <p:cNvSpPr>
            <a:spLocks noGrp="1"/>
          </p:cNvSpPr>
          <p:nvPr>
            <p:ph type="dt" sz="half" idx="10"/>
          </p:nvPr>
        </p:nvSpPr>
        <p:spPr/>
        <p:txBody>
          <a:bodyPr/>
          <a:lstStyle/>
          <a:p>
            <a:fld id="{124E745E-FCB3-48D0-A003-CDCEBB64244D}" type="datetime1">
              <a:rPr lang="ko-KR" altLang="en-US" smtClean="0"/>
              <a:t>2020-06-24</a:t>
            </a:fld>
            <a:endParaRPr lang="ko-KR" altLang="en-US"/>
          </a:p>
        </p:txBody>
      </p:sp>
      <p:sp>
        <p:nvSpPr>
          <p:cNvPr id="8" name="바닥글 개체 틀 7">
            <a:extLst>
              <a:ext uri="{FF2B5EF4-FFF2-40B4-BE49-F238E27FC236}">
                <a16:creationId xmlns:a16="http://schemas.microsoft.com/office/drawing/2014/main" id="{648004AE-AD32-49C9-BD46-2E41CB9ADE3D}"/>
              </a:ext>
            </a:extLst>
          </p:cNvPr>
          <p:cNvSpPr>
            <a:spLocks noGrp="1"/>
          </p:cNvSpPr>
          <p:nvPr>
            <p:ph type="ftr" sz="quarter" idx="11"/>
          </p:nvPr>
        </p:nvSpPr>
        <p:spPr/>
        <p:txBody>
          <a:bodyPr/>
          <a:lstStyle/>
          <a:p>
            <a:r>
              <a:rPr lang="en-US" altLang="ko-KR"/>
              <a:t>https://blog.naver.com/13abouttime</a:t>
            </a:r>
            <a:endParaRPr lang="ko-KR" altLang="en-US"/>
          </a:p>
        </p:txBody>
      </p:sp>
      <p:sp>
        <p:nvSpPr>
          <p:cNvPr id="9" name="슬라이드 번호 개체 틀 8">
            <a:extLst>
              <a:ext uri="{FF2B5EF4-FFF2-40B4-BE49-F238E27FC236}">
                <a16:creationId xmlns:a16="http://schemas.microsoft.com/office/drawing/2014/main" id="{C2977EDD-4A83-4758-B6D4-BD116A6B1C1C}"/>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133220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Pr>
        <a:solidFill>
          <a:srgbClr val="E8E0E0"/>
        </a:solidFill>
        <a:effectLst/>
      </p:bgPr>
    </p:bg>
    <p:spTree>
      <p:nvGrpSpPr>
        <p:cNvPr id="1" name=""/>
        <p:cNvGrpSpPr/>
        <p:nvPr/>
      </p:nvGrpSpPr>
      <p:grpSpPr>
        <a:xfrm>
          <a:off x="0" y="0"/>
          <a:ext cx="0" cy="0"/>
          <a:chOff x="0" y="0"/>
          <a:chExt cx="0" cy="0"/>
        </a:xfrm>
      </p:grpSpPr>
      <p:sp>
        <p:nvSpPr>
          <p:cNvPr id="519" name="직사각형 518">
            <a:extLst>
              <a:ext uri="{FF2B5EF4-FFF2-40B4-BE49-F238E27FC236}">
                <a16:creationId xmlns:a16="http://schemas.microsoft.com/office/drawing/2014/main" id="{F2291F93-9AAB-48DC-ACFA-85F5060F0002}"/>
              </a:ext>
            </a:extLst>
          </p:cNvPr>
          <p:cNvSpPr/>
          <p:nvPr userDrawn="1"/>
        </p:nvSpPr>
        <p:spPr>
          <a:xfrm>
            <a:off x="95250" y="94537"/>
            <a:ext cx="12001499" cy="6692900"/>
          </a:xfrm>
          <a:prstGeom prst="rect">
            <a:avLst/>
          </a:prstGeom>
          <a:solidFill>
            <a:schemeClr val="bg1">
              <a:lumMod val="95000"/>
            </a:schemeClr>
          </a:solidFill>
          <a:ln w="190500">
            <a:gradFill flip="none" rotWithShape="1">
              <a:gsLst>
                <a:gs pos="0">
                  <a:schemeClr val="bg2">
                    <a:lumMod val="50000"/>
                  </a:schemeClr>
                </a:gs>
                <a:gs pos="55000">
                  <a:schemeClr val="accent1">
                    <a:lumMod val="45000"/>
                    <a:lumOff val="55000"/>
                  </a:schemeClr>
                </a:gs>
                <a:gs pos="100000">
                  <a:schemeClr val="bg2"/>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1A908496-71D8-4436-A9D6-A23C249AA057}"/>
              </a:ext>
            </a:extLst>
          </p:cNvPr>
          <p:cNvSpPr>
            <a:spLocks noGrp="1"/>
          </p:cNvSpPr>
          <p:nvPr>
            <p:ph type="title"/>
          </p:nvPr>
        </p:nvSpPr>
        <p:spPr>
          <a:xfrm>
            <a:off x="2644904" y="355795"/>
            <a:ext cx="8694575" cy="1325563"/>
          </a:xfrm>
        </p:spPr>
        <p:txBody>
          <a:bodyPr/>
          <a:lstStyle>
            <a:lvl1pPr marL="0" marR="0" indent="0" algn="l" defTabSz="914400" rtl="0" eaLnBrk="1" fontAlgn="auto" latinLnBrk="1" hangingPunct="1">
              <a:lnSpc>
                <a:spcPct val="90000"/>
              </a:lnSpc>
              <a:spcBef>
                <a:spcPct val="0"/>
              </a:spcBef>
              <a:spcAft>
                <a:spcPts val="0"/>
              </a:spcAft>
              <a:buClrTx/>
              <a:buSzTx/>
              <a:buFontTx/>
              <a:buNone/>
              <a:tabLst/>
              <a:defRPr sz="5400">
                <a:solidFill>
                  <a:schemeClr val="accent1">
                    <a:lumMod val="50000"/>
                  </a:schemeClr>
                </a:solidFill>
                <a:latin typeface="a아시아헤드3" panose="02020600000000000000" pitchFamily="18" charset="-127"/>
                <a:ea typeface="a아시아헤드3" panose="02020600000000000000" pitchFamily="18" charset="-127"/>
              </a:defRPr>
            </a:lvl1pPr>
          </a:lstStyle>
          <a:p>
            <a:pPr marL="0" marR="0" lvl="0" indent="0" algn="l" defTabSz="914400" rtl="0" eaLnBrk="1" fontAlgn="auto" latinLnBrk="1" hangingPunct="1">
              <a:lnSpc>
                <a:spcPct val="90000"/>
              </a:lnSpc>
              <a:spcBef>
                <a:spcPct val="0"/>
              </a:spcBef>
              <a:spcAft>
                <a:spcPts val="0"/>
              </a:spcAft>
              <a:buClrTx/>
              <a:buSzTx/>
              <a:buFontTx/>
              <a:buNone/>
              <a:tabLst/>
              <a:defRPr/>
            </a:pPr>
            <a:r>
              <a:rPr lang="ko-KR" altLang="en-US" dirty="0"/>
              <a:t>마스터 제목 스타일 편집</a:t>
            </a:r>
          </a:p>
        </p:txBody>
      </p:sp>
      <p:sp>
        <p:nvSpPr>
          <p:cNvPr id="3" name="날짜 개체 틀 2">
            <a:extLst>
              <a:ext uri="{FF2B5EF4-FFF2-40B4-BE49-F238E27FC236}">
                <a16:creationId xmlns:a16="http://schemas.microsoft.com/office/drawing/2014/main" id="{B41226BC-A062-48D5-B95F-63EF1D051DBE}"/>
              </a:ext>
            </a:extLst>
          </p:cNvPr>
          <p:cNvSpPr>
            <a:spLocks noGrp="1"/>
          </p:cNvSpPr>
          <p:nvPr>
            <p:ph type="dt" sz="half" idx="10"/>
          </p:nvPr>
        </p:nvSpPr>
        <p:spPr/>
        <p:txBody>
          <a:bodyPr/>
          <a:lstStyle/>
          <a:p>
            <a:fld id="{69B5717F-0803-416D-8D45-299F1E0EB5AB}" type="datetime1">
              <a:rPr lang="ko-KR" altLang="en-US" smtClean="0"/>
              <a:t>2020-06-24</a:t>
            </a:fld>
            <a:endParaRPr lang="ko-KR" altLang="en-US"/>
          </a:p>
        </p:txBody>
      </p:sp>
      <p:sp>
        <p:nvSpPr>
          <p:cNvPr id="4" name="바닥글 개체 틀 3">
            <a:extLst>
              <a:ext uri="{FF2B5EF4-FFF2-40B4-BE49-F238E27FC236}">
                <a16:creationId xmlns:a16="http://schemas.microsoft.com/office/drawing/2014/main" id="{A3E3D5CA-CAA3-40EE-9402-22CB0AFE62E0}"/>
              </a:ext>
            </a:extLst>
          </p:cNvPr>
          <p:cNvSpPr>
            <a:spLocks noGrp="1"/>
          </p:cNvSpPr>
          <p:nvPr>
            <p:ph type="ftr" sz="quarter" idx="11"/>
          </p:nvPr>
        </p:nvSpPr>
        <p:spPr>
          <a:xfrm>
            <a:off x="4038600" y="6586537"/>
            <a:ext cx="4114800" cy="365125"/>
          </a:xfrm>
        </p:spPr>
        <p:txBody>
          <a:bodyPr/>
          <a:lstStyle>
            <a:lvl1pPr>
              <a:defRPr>
                <a:solidFill>
                  <a:schemeClr val="tx1">
                    <a:tint val="75000"/>
                    <a:alpha val="10000"/>
                  </a:schemeClr>
                </a:solidFill>
              </a:defRPr>
            </a:lvl1pPr>
          </a:lstStyle>
          <a:p>
            <a:r>
              <a:rPr lang="en-US" altLang="ko-KR"/>
              <a:t>https://blog.naver.com/13abouttime</a:t>
            </a:r>
            <a:endParaRPr lang="ko-KR" altLang="en-US" dirty="0"/>
          </a:p>
        </p:txBody>
      </p:sp>
    </p:spTree>
    <p:extLst>
      <p:ext uri="{BB962C8B-B14F-4D97-AF65-F5344CB8AC3E}">
        <p14:creationId xmlns:p14="http://schemas.microsoft.com/office/powerpoint/2010/main" val="1600785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4E4FBDDC-E2E7-437F-B0B3-F276C5C36B8B}"/>
              </a:ext>
            </a:extLst>
          </p:cNvPr>
          <p:cNvSpPr>
            <a:spLocks noGrp="1"/>
          </p:cNvSpPr>
          <p:nvPr>
            <p:ph type="dt" sz="half" idx="10"/>
          </p:nvPr>
        </p:nvSpPr>
        <p:spPr/>
        <p:txBody>
          <a:bodyPr/>
          <a:lstStyle/>
          <a:p>
            <a:fld id="{7DBF6E08-FB69-4E98-95EF-3A951896F156}" type="datetime1">
              <a:rPr lang="ko-KR" altLang="en-US" smtClean="0"/>
              <a:t>2020-06-24</a:t>
            </a:fld>
            <a:endParaRPr lang="ko-KR" altLang="en-US"/>
          </a:p>
        </p:txBody>
      </p:sp>
      <p:sp>
        <p:nvSpPr>
          <p:cNvPr id="3" name="바닥글 개체 틀 2">
            <a:extLst>
              <a:ext uri="{FF2B5EF4-FFF2-40B4-BE49-F238E27FC236}">
                <a16:creationId xmlns:a16="http://schemas.microsoft.com/office/drawing/2014/main" id="{BBF6342F-0FB2-4DD0-9024-D65997B0588B}"/>
              </a:ext>
            </a:extLst>
          </p:cNvPr>
          <p:cNvSpPr>
            <a:spLocks noGrp="1"/>
          </p:cNvSpPr>
          <p:nvPr>
            <p:ph type="ftr" sz="quarter" idx="11"/>
          </p:nvPr>
        </p:nvSpPr>
        <p:spPr/>
        <p:txBody>
          <a:bodyPr/>
          <a:lstStyle/>
          <a:p>
            <a:r>
              <a:rPr lang="en-US" altLang="ko-KR"/>
              <a:t>https://blog.naver.com/13abouttime</a:t>
            </a:r>
            <a:endParaRPr lang="ko-KR" altLang="en-US"/>
          </a:p>
        </p:txBody>
      </p:sp>
      <p:sp>
        <p:nvSpPr>
          <p:cNvPr id="4" name="슬라이드 번호 개체 틀 3">
            <a:extLst>
              <a:ext uri="{FF2B5EF4-FFF2-40B4-BE49-F238E27FC236}">
                <a16:creationId xmlns:a16="http://schemas.microsoft.com/office/drawing/2014/main" id="{B807FDAC-DE17-4452-B7CC-EDEA8E53C380}"/>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1420081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9A73FEA-CDC9-4A85-8A5E-574DF9044B7E}"/>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83463973-C404-480F-A580-C336F38FCE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2833B918-4B74-4564-95DC-F08F2799A7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E4809E7F-E33A-49BD-BF8B-40CD07707C15}"/>
              </a:ext>
            </a:extLst>
          </p:cNvPr>
          <p:cNvSpPr>
            <a:spLocks noGrp="1"/>
          </p:cNvSpPr>
          <p:nvPr>
            <p:ph type="dt" sz="half" idx="10"/>
          </p:nvPr>
        </p:nvSpPr>
        <p:spPr/>
        <p:txBody>
          <a:bodyPr/>
          <a:lstStyle/>
          <a:p>
            <a:fld id="{B23E09AA-A23A-4B78-AE0E-77690CB40B3C}" type="datetime1">
              <a:rPr lang="ko-KR" altLang="en-US" smtClean="0"/>
              <a:t>2020-06-24</a:t>
            </a:fld>
            <a:endParaRPr lang="ko-KR" altLang="en-US"/>
          </a:p>
        </p:txBody>
      </p:sp>
      <p:sp>
        <p:nvSpPr>
          <p:cNvPr id="6" name="바닥글 개체 틀 5">
            <a:extLst>
              <a:ext uri="{FF2B5EF4-FFF2-40B4-BE49-F238E27FC236}">
                <a16:creationId xmlns:a16="http://schemas.microsoft.com/office/drawing/2014/main" id="{EB43A519-BFBD-4B0A-84C3-58463F20F09F}"/>
              </a:ext>
            </a:extLst>
          </p:cNvPr>
          <p:cNvSpPr>
            <a:spLocks noGrp="1"/>
          </p:cNvSpPr>
          <p:nvPr>
            <p:ph type="ftr" sz="quarter" idx="11"/>
          </p:nvPr>
        </p:nvSpPr>
        <p:spPr/>
        <p:txBody>
          <a:bodyPr/>
          <a:lstStyle/>
          <a:p>
            <a:r>
              <a:rPr lang="en-US" altLang="ko-KR"/>
              <a:t>https://blog.naver.com/13abouttime</a:t>
            </a:r>
            <a:endParaRPr lang="ko-KR" altLang="en-US"/>
          </a:p>
        </p:txBody>
      </p:sp>
      <p:sp>
        <p:nvSpPr>
          <p:cNvPr id="7" name="슬라이드 번호 개체 틀 6">
            <a:extLst>
              <a:ext uri="{FF2B5EF4-FFF2-40B4-BE49-F238E27FC236}">
                <a16:creationId xmlns:a16="http://schemas.microsoft.com/office/drawing/2014/main" id="{CE973CCC-C603-4F2C-839A-BB3EAD45B6BD}"/>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1569380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3EE95AD-35E2-44B2-BB99-373B8F4D0AC6}"/>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5D740F77-49AC-458A-A3B2-D5FA33D72E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BE5E985A-5406-498C-8140-F36D9585E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6C2BF2E7-3BBA-4069-9C1B-20FF56867791}"/>
              </a:ext>
            </a:extLst>
          </p:cNvPr>
          <p:cNvSpPr>
            <a:spLocks noGrp="1"/>
          </p:cNvSpPr>
          <p:nvPr>
            <p:ph type="dt" sz="half" idx="10"/>
          </p:nvPr>
        </p:nvSpPr>
        <p:spPr/>
        <p:txBody>
          <a:bodyPr/>
          <a:lstStyle/>
          <a:p>
            <a:fld id="{533687A9-240C-4099-A245-E1A8FC28AF87}" type="datetime1">
              <a:rPr lang="ko-KR" altLang="en-US" smtClean="0"/>
              <a:t>2020-06-24</a:t>
            </a:fld>
            <a:endParaRPr lang="ko-KR" altLang="en-US"/>
          </a:p>
        </p:txBody>
      </p:sp>
      <p:sp>
        <p:nvSpPr>
          <p:cNvPr id="6" name="바닥글 개체 틀 5">
            <a:extLst>
              <a:ext uri="{FF2B5EF4-FFF2-40B4-BE49-F238E27FC236}">
                <a16:creationId xmlns:a16="http://schemas.microsoft.com/office/drawing/2014/main" id="{BC1868A8-92C3-4E03-8943-E0D2A2AA5480}"/>
              </a:ext>
            </a:extLst>
          </p:cNvPr>
          <p:cNvSpPr>
            <a:spLocks noGrp="1"/>
          </p:cNvSpPr>
          <p:nvPr>
            <p:ph type="ftr" sz="quarter" idx="11"/>
          </p:nvPr>
        </p:nvSpPr>
        <p:spPr/>
        <p:txBody>
          <a:bodyPr/>
          <a:lstStyle/>
          <a:p>
            <a:r>
              <a:rPr lang="en-US" altLang="ko-KR"/>
              <a:t>https://blog.naver.com/13abouttime</a:t>
            </a:r>
            <a:endParaRPr lang="ko-KR" altLang="en-US"/>
          </a:p>
        </p:txBody>
      </p:sp>
      <p:sp>
        <p:nvSpPr>
          <p:cNvPr id="7" name="슬라이드 번호 개체 틀 6">
            <a:extLst>
              <a:ext uri="{FF2B5EF4-FFF2-40B4-BE49-F238E27FC236}">
                <a16:creationId xmlns:a16="http://schemas.microsoft.com/office/drawing/2014/main" id="{DE4EF688-C304-4D54-8165-DFC36919E57E}"/>
              </a:ext>
            </a:extLst>
          </p:cNvPr>
          <p:cNvSpPr>
            <a:spLocks noGrp="1"/>
          </p:cNvSpPr>
          <p:nvPr>
            <p:ph type="sldNum" sz="quarter" idx="12"/>
          </p:nvPr>
        </p:nvSpPr>
        <p:spPr/>
        <p:txBody>
          <a:body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1367988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D7EB6367-E7C1-4394-9953-BF9C9FF4C3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97474F1C-F0B0-4DB1-B9B4-7F0622E0A0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B43A111E-5C83-42F5-899C-B539148C12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F4008-3D63-4B3E-81BA-AE53CA7A09CC}" type="datetime1">
              <a:rPr lang="ko-KR" altLang="en-US" smtClean="0"/>
              <a:t>2020-06-24</a:t>
            </a:fld>
            <a:endParaRPr lang="ko-KR" altLang="en-US"/>
          </a:p>
        </p:txBody>
      </p:sp>
      <p:sp>
        <p:nvSpPr>
          <p:cNvPr id="5" name="바닥글 개체 틀 4">
            <a:extLst>
              <a:ext uri="{FF2B5EF4-FFF2-40B4-BE49-F238E27FC236}">
                <a16:creationId xmlns:a16="http://schemas.microsoft.com/office/drawing/2014/main" id="{F84BA48B-18DB-47E4-B4C2-7E0C3964C8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a:t>https://blog.naver.com/13abouttime</a:t>
            </a:r>
            <a:endParaRPr lang="ko-KR" altLang="en-US"/>
          </a:p>
        </p:txBody>
      </p:sp>
      <p:sp>
        <p:nvSpPr>
          <p:cNvPr id="6" name="슬라이드 번호 개체 틀 5">
            <a:extLst>
              <a:ext uri="{FF2B5EF4-FFF2-40B4-BE49-F238E27FC236}">
                <a16:creationId xmlns:a16="http://schemas.microsoft.com/office/drawing/2014/main" id="{93374894-6212-486E-9748-5154723DF4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FD820-7A5E-4E8A-86C1-7BBCEB157338}" type="slidenum">
              <a:rPr lang="ko-KR" altLang="en-US" smtClean="0"/>
              <a:t>‹#›</a:t>
            </a:fld>
            <a:endParaRPr lang="ko-KR" altLang="en-US"/>
          </a:p>
        </p:txBody>
      </p:sp>
    </p:spTree>
    <p:extLst>
      <p:ext uri="{BB962C8B-B14F-4D97-AF65-F5344CB8AC3E}">
        <p14:creationId xmlns:p14="http://schemas.microsoft.com/office/powerpoint/2010/main" val="112330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4.png" /><Relationship Id="rId2" Type="http://schemas.openxmlformats.org/officeDocument/2006/relationships/image" Target="../media/image13.png" /><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customXml" Target="../ink/ink1.xml" /><Relationship Id="rId1" Type="http://schemas.openxmlformats.org/officeDocument/2006/relationships/slideLayout" Target="../slideLayouts/slideLayout6.xml" /><Relationship Id="rId5" Type="http://schemas.openxmlformats.org/officeDocument/2006/relationships/image" Target="../media/image2.jpeg" /><Relationship Id="rId4" Type="http://schemas.openxmlformats.org/officeDocument/2006/relationships/image" Target="../media/image2.png" /></Relationships>
</file>

<file path=ppt/slides/_rels/slide4.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image" Target="../media/image3.png" /><Relationship Id="rId1" Type="http://schemas.openxmlformats.org/officeDocument/2006/relationships/slideLayout" Target="../slideLayouts/slideLayout6.xml" /></Relationships>
</file>

<file path=ppt/slides/_rels/slide5.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6.xml" /></Relationships>
</file>

<file path=ppt/slides/_rels/slide6.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customXml" Target="../ink/ink2.xml" /><Relationship Id="rId1" Type="http://schemas.openxmlformats.org/officeDocument/2006/relationships/slideLayout" Target="../slideLayouts/slideLayout6.xml" /><Relationship Id="rId4" Type="http://schemas.openxmlformats.org/officeDocument/2006/relationships/image" Target="../media/image6.jpeg" /></Relationships>
</file>

<file path=ppt/slides/_rels/slide7.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image" Target="../media/image7.jpeg" /><Relationship Id="rId1" Type="http://schemas.openxmlformats.org/officeDocument/2006/relationships/slideLayout" Target="../slideLayouts/slideLayout6.xml" /><Relationship Id="rId5" Type="http://schemas.openxmlformats.org/officeDocument/2006/relationships/image" Target="../media/image10.jpeg" /><Relationship Id="rId4" Type="http://schemas.openxmlformats.org/officeDocument/2006/relationships/image" Target="../media/image9.jpeg" /></Relationships>
</file>

<file path=ppt/slides/_rels/slide8.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6.xml" /></Relationships>
</file>

<file path=ppt/slides/_rels/slide9.xml.rels><?xml version="1.0" encoding="UTF-8" standalone="yes"?>
<Relationships xmlns="http://schemas.openxmlformats.org/package/2006/relationships"><Relationship Id="rId3" Type="http://schemas.openxmlformats.org/officeDocument/2006/relationships/image" Target="../media/image6.png" /><Relationship Id="rId2" Type="http://schemas.openxmlformats.org/officeDocument/2006/relationships/customXml" Target="../ink/ink3.xml" /><Relationship Id="rId1" Type="http://schemas.openxmlformats.org/officeDocument/2006/relationships/slideLayout" Target="../slideLayouts/slideLayout6.xml" /><Relationship Id="rId4" Type="http://schemas.openxmlformats.org/officeDocument/2006/relationships/image" Target="../media/image12.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BF96DF-1095-468B-9319-BA853CFB11FE}"/>
              </a:ext>
            </a:extLst>
          </p:cNvPr>
          <p:cNvSpPr>
            <a:spLocks noGrp="1"/>
          </p:cNvSpPr>
          <p:nvPr>
            <p:ph type="ctrTitle"/>
          </p:nvPr>
        </p:nvSpPr>
        <p:spPr>
          <a:xfrm>
            <a:off x="-168188" y="0"/>
            <a:ext cx="3922233" cy="3658412"/>
          </a:xfrm>
        </p:spPr>
        <p:txBody>
          <a:bodyPr>
            <a:normAutofit/>
          </a:bodyPr>
          <a:lstStyle/>
          <a:p>
            <a:r>
              <a:rPr lang="en-US" altLang="ko-KR" sz="4800">
                <a:solidFill>
                  <a:srgbClr val="787374"/>
                </a:solidFill>
                <a:latin typeface="a시나브로B" panose="02020600000000000000" pitchFamily="18" charset="-127"/>
                <a:ea typeface="a시나브로B" panose="02020600000000000000" pitchFamily="18" charset="-127"/>
              </a:rPr>
              <a:t>Huckleberry </a:t>
            </a:r>
            <a:br>
              <a:rPr lang="en-US" altLang="ko-KR" sz="4800">
                <a:solidFill>
                  <a:srgbClr val="787374"/>
                </a:solidFill>
                <a:latin typeface="a시나브로B" panose="02020600000000000000" pitchFamily="18" charset="-127"/>
                <a:ea typeface="a시나브로B" panose="02020600000000000000" pitchFamily="18" charset="-127"/>
              </a:rPr>
            </a:br>
            <a:r>
              <a:rPr lang="en-US" altLang="ko-KR" sz="4800">
                <a:solidFill>
                  <a:srgbClr val="787374"/>
                </a:solidFill>
                <a:latin typeface="a시나브로B" panose="02020600000000000000" pitchFamily="18" charset="-127"/>
                <a:ea typeface="a시나브로B" panose="02020600000000000000" pitchFamily="18" charset="-127"/>
              </a:rPr>
              <a:t>Finn</a:t>
            </a:r>
            <a:endParaRPr lang="ko-KR" altLang="en-US" sz="4800" dirty="0">
              <a:solidFill>
                <a:srgbClr val="787374"/>
              </a:solidFill>
              <a:latin typeface="a시나브로B" panose="02020600000000000000" pitchFamily="18" charset="-127"/>
              <a:ea typeface="a시나브로B" panose="02020600000000000000" pitchFamily="18" charset="-127"/>
            </a:endParaRPr>
          </a:p>
        </p:txBody>
      </p:sp>
      <p:sp>
        <p:nvSpPr>
          <p:cNvPr id="3" name="부제목 2">
            <a:extLst>
              <a:ext uri="{FF2B5EF4-FFF2-40B4-BE49-F238E27FC236}">
                <a16:creationId xmlns:a16="http://schemas.microsoft.com/office/drawing/2014/main" id="{8B245CE7-008B-452E-A2A0-7F587A3EA216}"/>
              </a:ext>
            </a:extLst>
          </p:cNvPr>
          <p:cNvSpPr>
            <a:spLocks noGrp="1"/>
          </p:cNvSpPr>
          <p:nvPr>
            <p:ph type="subTitle" idx="1"/>
          </p:nvPr>
        </p:nvSpPr>
        <p:spPr>
          <a:xfrm>
            <a:off x="8647959" y="2512709"/>
            <a:ext cx="3134590" cy="3313621"/>
          </a:xfrm>
        </p:spPr>
        <p:txBody>
          <a:bodyPr>
            <a:normAutofit/>
          </a:bodyPr>
          <a:lstStyle/>
          <a:p>
            <a:r>
              <a:rPr lang="en-US" altLang="ko-KR" sz="3600">
                <a:solidFill>
                  <a:srgbClr val="787374"/>
                </a:solidFill>
                <a:latin typeface="a아시아헤드1" panose="02020600000000000000" pitchFamily="18" charset="-127"/>
                <a:ea typeface="a아시아헤드1" panose="02020600000000000000" pitchFamily="18" charset="-127"/>
              </a:rPr>
              <a:t>Race, Gender, Class in a story.</a:t>
            </a:r>
            <a:endParaRPr lang="ko-KR" altLang="en-US" sz="3600" dirty="0">
              <a:solidFill>
                <a:srgbClr val="787374"/>
              </a:solidFill>
              <a:latin typeface="a아시아헤드1" panose="02020600000000000000" pitchFamily="18" charset="-127"/>
              <a:ea typeface="a아시아헤드1" panose="02020600000000000000" pitchFamily="18" charset="-127"/>
            </a:endParaRPr>
          </a:p>
        </p:txBody>
      </p:sp>
      <p:pic>
        <p:nvPicPr>
          <p:cNvPr id="4" name="Picture 4">
            <a:extLst>
              <a:ext uri="{FF2B5EF4-FFF2-40B4-BE49-F238E27FC236}">
                <a16:creationId xmlns:a16="http://schemas.microsoft.com/office/drawing/2014/main" id="{58EE4883-39D6-894D-B3E1-8C0BA1CA0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4050" y="588824"/>
            <a:ext cx="4263899" cy="5680352"/>
          </a:xfrm>
          <a:prstGeom prst="rect">
            <a:avLst/>
          </a:prstGeom>
          <a:ln>
            <a:noFill/>
          </a:ln>
          <a:effectLst>
            <a:outerShdw blurRad="190500" algn="tl" rotWithShape="0">
              <a:srgbClr val="000000">
                <a:alpha val="70000"/>
              </a:srgbClr>
            </a:outerShdw>
          </a:effectLst>
        </p:spPr>
      </p:pic>
      <p:sp>
        <p:nvSpPr>
          <p:cNvPr id="5" name="TextBox 4">
            <a:extLst>
              <a:ext uri="{FF2B5EF4-FFF2-40B4-BE49-F238E27FC236}">
                <a16:creationId xmlns:a16="http://schemas.microsoft.com/office/drawing/2014/main" id="{5784F116-1706-B245-9FF9-7A6747BFDACF}"/>
              </a:ext>
            </a:extLst>
          </p:cNvPr>
          <p:cNvSpPr txBox="1"/>
          <p:nvPr/>
        </p:nvSpPr>
        <p:spPr>
          <a:xfrm>
            <a:off x="5060372" y="2518311"/>
            <a:ext cx="1828800" cy="369332"/>
          </a:xfrm>
          <a:prstGeom prst="rect">
            <a:avLst/>
          </a:prstGeom>
          <a:noFill/>
        </p:spPr>
        <p:txBody>
          <a:bodyPr wrap="square" rtlCol="0">
            <a:spAutoFit/>
          </a:bodyPr>
          <a:lstStyle/>
          <a:p>
            <a:pPr algn="l"/>
            <a:endParaRPr lang="en-US"/>
          </a:p>
        </p:txBody>
      </p:sp>
      <p:sp>
        <p:nvSpPr>
          <p:cNvPr id="6" name="TextBox 5">
            <a:extLst>
              <a:ext uri="{FF2B5EF4-FFF2-40B4-BE49-F238E27FC236}">
                <a16:creationId xmlns:a16="http://schemas.microsoft.com/office/drawing/2014/main" id="{63CAAC5D-D482-EC4B-83DB-7CB60A923832}"/>
              </a:ext>
            </a:extLst>
          </p:cNvPr>
          <p:cNvSpPr txBox="1"/>
          <p:nvPr/>
        </p:nvSpPr>
        <p:spPr>
          <a:xfrm>
            <a:off x="287954" y="5068847"/>
            <a:ext cx="7142187" cy="1200329"/>
          </a:xfrm>
          <a:prstGeom prst="rect">
            <a:avLst/>
          </a:prstGeom>
          <a:noFill/>
        </p:spPr>
        <p:txBody>
          <a:bodyPr wrap="square" rtlCol="0">
            <a:spAutoFit/>
          </a:bodyPr>
          <a:lstStyle/>
          <a:p>
            <a:pPr algn="l"/>
            <a:r>
              <a:rPr lang="en-US">
                <a:solidFill>
                  <a:srgbClr val="787374"/>
                </a:solidFill>
              </a:rPr>
              <a:t>63718004 M. Luthfi </a:t>
            </a:r>
          </a:p>
          <a:p>
            <a:pPr algn="l"/>
            <a:r>
              <a:rPr lang="en-US">
                <a:solidFill>
                  <a:srgbClr val="787374"/>
                </a:solidFill>
              </a:rPr>
              <a:t>63718007 Rima Mardiani</a:t>
            </a:r>
          </a:p>
          <a:p>
            <a:pPr algn="l"/>
            <a:r>
              <a:rPr lang="en-US">
                <a:solidFill>
                  <a:srgbClr val="787374"/>
                </a:solidFill>
              </a:rPr>
              <a:t>63718010 Melva Pangestu</a:t>
            </a:r>
          </a:p>
          <a:p>
            <a:pPr algn="l"/>
            <a:r>
              <a:rPr lang="en-US">
                <a:solidFill>
                  <a:srgbClr val="787374"/>
                </a:solidFill>
              </a:rPr>
              <a:t>63718020 Dinan Fuzianti</a:t>
            </a:r>
          </a:p>
        </p:txBody>
      </p:sp>
    </p:spTree>
    <p:extLst>
      <p:ext uri="{BB962C8B-B14F-4D97-AF65-F5344CB8AC3E}">
        <p14:creationId xmlns:p14="http://schemas.microsoft.com/office/powerpoint/2010/main" val="1718266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EEB8-81D5-3D46-8068-B10A6CA6C9A4}"/>
              </a:ext>
            </a:extLst>
          </p:cNvPr>
          <p:cNvSpPr>
            <a:spLocks noGrp="1"/>
          </p:cNvSpPr>
          <p:nvPr>
            <p:ph type="title"/>
          </p:nvPr>
        </p:nvSpPr>
        <p:spPr>
          <a:xfrm>
            <a:off x="708686" y="305087"/>
            <a:ext cx="8694575" cy="1089313"/>
          </a:xfrm>
        </p:spPr>
        <p:txBody>
          <a:bodyPr/>
          <a:lstStyle/>
          <a:p>
            <a:r>
              <a:rPr lang="en-US"/>
              <a:t>Class Analysis</a:t>
            </a:r>
          </a:p>
        </p:txBody>
      </p:sp>
      <p:sp>
        <p:nvSpPr>
          <p:cNvPr id="3" name="Footer Placeholder 2">
            <a:extLst>
              <a:ext uri="{FF2B5EF4-FFF2-40B4-BE49-F238E27FC236}">
                <a16:creationId xmlns:a16="http://schemas.microsoft.com/office/drawing/2014/main" id="{966EFFE2-7EDB-3D42-A714-F67ADEDC6C7C}"/>
              </a:ext>
            </a:extLst>
          </p:cNvPr>
          <p:cNvSpPr>
            <a:spLocks noGrp="1"/>
          </p:cNvSpPr>
          <p:nvPr>
            <p:ph type="ftr" sz="quarter" idx="11"/>
          </p:nvPr>
        </p:nvSpPr>
        <p:spPr>
          <a:xfrm>
            <a:off x="4038600" y="6586568"/>
            <a:ext cx="4114800" cy="365125"/>
          </a:xfrm>
        </p:spPr>
        <p:txBody>
          <a:bodyPr/>
          <a:lstStyle/>
          <a:p>
            <a:r>
              <a:rPr lang="en-US" altLang="ko-KR"/>
              <a:t>https://blog.naver.com/13abouttime</a:t>
            </a:r>
            <a:endParaRPr lang="ko-KR" altLang="en-US" dirty="0"/>
          </a:p>
        </p:txBody>
      </p:sp>
      <p:sp>
        <p:nvSpPr>
          <p:cNvPr id="7" name="TextBox 6">
            <a:extLst>
              <a:ext uri="{FF2B5EF4-FFF2-40B4-BE49-F238E27FC236}">
                <a16:creationId xmlns:a16="http://schemas.microsoft.com/office/drawing/2014/main" id="{40384731-0867-0447-9C21-35188C63CE95}"/>
              </a:ext>
            </a:extLst>
          </p:cNvPr>
          <p:cNvSpPr txBox="1"/>
          <p:nvPr/>
        </p:nvSpPr>
        <p:spPr>
          <a:xfrm>
            <a:off x="411803" y="1445108"/>
            <a:ext cx="11426411" cy="1198020"/>
          </a:xfrm>
          <a:prstGeom prst="rect">
            <a:avLst/>
          </a:prstGeom>
          <a:noFill/>
        </p:spPr>
        <p:txBody>
          <a:bodyPr wrap="square">
            <a:spAutoFit/>
          </a:bodyPr>
          <a:lstStyle/>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Based on the whole story we can conclude : </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There are four class issue in this book</a:t>
            </a:r>
          </a:p>
          <a:p>
            <a:r>
              <a:rPr lang="en-US" sz="1800">
                <a:effectLst/>
                <a:ea typeface="Calibri" panose="020F0502020204030204" pitchFamily="34" charset="0"/>
                <a:cs typeface="Times New Roman" panose="02020603050405020304" pitchFamily="18" charset="0"/>
              </a:rPr>
              <a:t>●  First is the aristocrat class the wealthiest class represent by </a:t>
            </a:r>
            <a:r>
              <a:rPr lang="en-US" sz="2000">
                <a:effectLst/>
                <a:ea typeface="Calibri" panose="020F0502020204030204" pitchFamily="34" charset="0"/>
                <a:cs typeface="AGaramond-Regular"/>
              </a:rPr>
              <a:t>Grangerfords </a:t>
            </a:r>
            <a:r>
              <a:rPr lang="en-US" sz="1800">
                <a:effectLst/>
                <a:ea typeface="Calibri" panose="020F0502020204030204" pitchFamily="34" charset="0"/>
                <a:cs typeface="Times New Roman" panose="02020603050405020304" pitchFamily="18" charset="0"/>
              </a:rPr>
              <a:t>in page 110 and 112 </a:t>
            </a:r>
            <a:endParaRPr lang="en-US"/>
          </a:p>
        </p:txBody>
      </p:sp>
      <p:pic>
        <p:nvPicPr>
          <p:cNvPr id="10" name="Picture 9">
            <a:extLst>
              <a:ext uri="{FF2B5EF4-FFF2-40B4-BE49-F238E27FC236}">
                <a16:creationId xmlns:a16="http://schemas.microsoft.com/office/drawing/2014/main" id="{E06027E3-9FD5-D84A-A06B-951CF80C68CF}"/>
              </a:ext>
            </a:extLst>
          </p:cNvPr>
          <p:cNvPicPr/>
          <p:nvPr/>
        </p:nvPicPr>
        <p:blipFill>
          <a:blip r:embed="rId2"/>
          <a:stretch>
            <a:fillRect/>
          </a:stretch>
        </p:blipFill>
        <p:spPr>
          <a:xfrm>
            <a:off x="3124200" y="2814735"/>
            <a:ext cx="5943600" cy="1738630"/>
          </a:xfrm>
          <a:prstGeom prst="rect">
            <a:avLst/>
          </a:prstGeom>
        </p:spPr>
      </p:pic>
      <p:pic>
        <p:nvPicPr>
          <p:cNvPr id="15" name="Picture 14">
            <a:extLst>
              <a:ext uri="{FF2B5EF4-FFF2-40B4-BE49-F238E27FC236}">
                <a16:creationId xmlns:a16="http://schemas.microsoft.com/office/drawing/2014/main" id="{436A3437-6F22-CB44-83C8-B53D152B6957}"/>
              </a:ext>
            </a:extLst>
          </p:cNvPr>
          <p:cNvPicPr/>
          <p:nvPr/>
        </p:nvPicPr>
        <p:blipFill>
          <a:blip r:embed="rId3"/>
          <a:stretch>
            <a:fillRect/>
          </a:stretch>
        </p:blipFill>
        <p:spPr>
          <a:xfrm>
            <a:off x="3124200" y="4553365"/>
            <a:ext cx="5943600" cy="1375839"/>
          </a:xfrm>
          <a:prstGeom prst="rect">
            <a:avLst/>
          </a:prstGeom>
        </p:spPr>
      </p:pic>
    </p:spTree>
    <p:extLst>
      <p:ext uri="{BB962C8B-B14F-4D97-AF65-F5344CB8AC3E}">
        <p14:creationId xmlns:p14="http://schemas.microsoft.com/office/powerpoint/2010/main" val="162361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934C6-0627-D246-B934-58FF289BD2DA}"/>
              </a:ext>
            </a:extLst>
          </p:cNvPr>
          <p:cNvSpPr>
            <a:spLocks noGrp="1"/>
          </p:cNvSpPr>
          <p:nvPr>
            <p:ph type="title"/>
          </p:nvPr>
        </p:nvSpPr>
        <p:spPr/>
        <p:txBody>
          <a:bodyPr/>
          <a:lstStyle/>
          <a:p>
            <a:endParaRPr lang="en-US"/>
          </a:p>
        </p:txBody>
      </p:sp>
      <p:sp>
        <p:nvSpPr>
          <p:cNvPr id="3" name="Footer Placeholder 2">
            <a:extLst>
              <a:ext uri="{FF2B5EF4-FFF2-40B4-BE49-F238E27FC236}">
                <a16:creationId xmlns:a16="http://schemas.microsoft.com/office/drawing/2014/main" id="{5B06A1A1-4407-2A41-8316-9CED18EE9885}"/>
              </a:ext>
            </a:extLst>
          </p:cNvPr>
          <p:cNvSpPr>
            <a:spLocks noGrp="1"/>
          </p:cNvSpPr>
          <p:nvPr>
            <p:ph type="ftr" sz="quarter" idx="11"/>
          </p:nvPr>
        </p:nvSpPr>
        <p:spPr/>
        <p:txBody>
          <a:bodyPr/>
          <a:lstStyle/>
          <a:p>
            <a:r>
              <a:rPr lang="en-US" altLang="ko-KR"/>
              <a:t>https://blog.naver.com/13abouttime</a:t>
            </a:r>
            <a:endParaRPr lang="ko-KR" altLang="en-US" dirty="0"/>
          </a:p>
        </p:txBody>
      </p:sp>
      <p:sp>
        <p:nvSpPr>
          <p:cNvPr id="10" name="TextBox 9">
            <a:extLst>
              <a:ext uri="{FF2B5EF4-FFF2-40B4-BE49-F238E27FC236}">
                <a16:creationId xmlns:a16="http://schemas.microsoft.com/office/drawing/2014/main" id="{F2924E48-3DA3-6C4D-A369-FDB5DEF60E37}"/>
              </a:ext>
            </a:extLst>
          </p:cNvPr>
          <p:cNvSpPr txBox="1"/>
          <p:nvPr/>
        </p:nvSpPr>
        <p:spPr>
          <a:xfrm>
            <a:off x="356006" y="2057256"/>
            <a:ext cx="10592014" cy="1171218"/>
          </a:xfrm>
          <a:prstGeom prst="rect">
            <a:avLst/>
          </a:prstGeom>
          <a:noFill/>
        </p:spPr>
        <p:txBody>
          <a:bodyPr wrap="square">
            <a:spAutoFit/>
          </a:bodyPr>
          <a:lstStyle/>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 Second is class that can own their slave which is represent by white people</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 Third is the normal class which is represent by Huck which doesn’t have slave. </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 Fourth is the lowest class, the black people which is working as slave like Jim. </a:t>
            </a:r>
          </a:p>
        </p:txBody>
      </p:sp>
    </p:spTree>
    <p:extLst>
      <p:ext uri="{BB962C8B-B14F-4D97-AF65-F5344CB8AC3E}">
        <p14:creationId xmlns:p14="http://schemas.microsoft.com/office/powerpoint/2010/main" val="37338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7BADB"/>
            </a:gs>
            <a:gs pos="100000">
              <a:srgbClr val="E8E0E0"/>
            </a:gs>
          </a:gsLst>
          <a:lin ang="18900000" scaled="1"/>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9D284AE-44D9-4C51-A4C1-A5C3CE5F7582}"/>
              </a:ext>
            </a:extLst>
          </p:cNvPr>
          <p:cNvSpPr txBox="1"/>
          <p:nvPr/>
        </p:nvSpPr>
        <p:spPr>
          <a:xfrm>
            <a:off x="3133354" y="1905506"/>
            <a:ext cx="6667500" cy="3046988"/>
          </a:xfrm>
          <a:prstGeom prst="rect">
            <a:avLst/>
          </a:prstGeom>
          <a:noFill/>
        </p:spPr>
        <p:txBody>
          <a:bodyPr wrap="square" rtlCol="0">
            <a:spAutoFit/>
          </a:bodyPr>
          <a:lstStyle/>
          <a:p>
            <a:r>
              <a:rPr lang="en-US" altLang="ko-KR" sz="9600">
                <a:ln>
                  <a:solidFill>
                    <a:schemeClr val="accent1">
                      <a:lumMod val="50000"/>
                      <a:alpha val="40000"/>
                    </a:schemeClr>
                  </a:solidFill>
                </a:ln>
                <a:solidFill>
                  <a:schemeClr val="bg1"/>
                </a:solidFill>
                <a:ea typeface="a시나브로B" panose="02020600000000000000" pitchFamily="18" charset="-127"/>
              </a:rPr>
              <a:t>Thank You!</a:t>
            </a:r>
            <a:endParaRPr lang="ko-KR" altLang="en-US" sz="9600" dirty="0">
              <a:ln>
                <a:solidFill>
                  <a:schemeClr val="accent1">
                    <a:lumMod val="50000"/>
                    <a:alpha val="40000"/>
                  </a:schemeClr>
                </a:solidFill>
              </a:ln>
              <a:solidFill>
                <a:schemeClr val="bg1"/>
              </a:solidFill>
              <a:effectLst/>
            </a:endParaRPr>
          </a:p>
          <a:p>
            <a:endParaRPr lang="ko-KR" altLang="en-US" sz="9600" dirty="0">
              <a:ln>
                <a:solidFill>
                  <a:schemeClr val="accent1">
                    <a:lumMod val="50000"/>
                    <a:alpha val="40000"/>
                  </a:schemeClr>
                </a:solidFill>
              </a:ln>
              <a:solidFill>
                <a:schemeClr val="bg1"/>
              </a:solidFill>
              <a:effectLst/>
            </a:endParaRPr>
          </a:p>
        </p:txBody>
      </p:sp>
      <p:sp>
        <p:nvSpPr>
          <p:cNvPr id="2" name="바닥글 개체 틀 1">
            <a:extLst>
              <a:ext uri="{FF2B5EF4-FFF2-40B4-BE49-F238E27FC236}">
                <a16:creationId xmlns:a16="http://schemas.microsoft.com/office/drawing/2014/main" id="{90F8FE0C-86E5-4707-A735-99F3E821A412}"/>
              </a:ext>
            </a:extLst>
          </p:cNvPr>
          <p:cNvSpPr>
            <a:spLocks noGrp="1"/>
          </p:cNvSpPr>
          <p:nvPr>
            <p:ph type="ftr" sz="quarter" idx="11"/>
          </p:nvPr>
        </p:nvSpPr>
        <p:spPr/>
        <p:txBody>
          <a:bodyPr/>
          <a:lstStyle/>
          <a:p>
            <a:r>
              <a:rPr lang="en-US" altLang="ko-KR"/>
              <a:t>https://blog.naver.com/13abouttime</a:t>
            </a:r>
            <a:endParaRPr lang="ko-KR" altLang="en-US" dirty="0"/>
          </a:p>
        </p:txBody>
      </p:sp>
    </p:spTree>
    <p:extLst>
      <p:ext uri="{BB962C8B-B14F-4D97-AF65-F5344CB8AC3E}">
        <p14:creationId xmlns:p14="http://schemas.microsoft.com/office/powerpoint/2010/main" val="57626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28E4-1E1C-104B-8621-B40F5B26C265}"/>
              </a:ext>
            </a:extLst>
          </p:cNvPr>
          <p:cNvSpPr>
            <a:spLocks noGrp="1"/>
          </p:cNvSpPr>
          <p:nvPr>
            <p:ph type="title"/>
          </p:nvPr>
        </p:nvSpPr>
        <p:spPr/>
        <p:txBody>
          <a:bodyPr/>
          <a:lstStyle/>
          <a:p>
            <a:r>
              <a:rPr lang="en-US"/>
              <a:t>References </a:t>
            </a:r>
          </a:p>
        </p:txBody>
      </p:sp>
      <p:sp>
        <p:nvSpPr>
          <p:cNvPr id="4" name="Content Placeholder 3">
            <a:extLst>
              <a:ext uri="{FF2B5EF4-FFF2-40B4-BE49-F238E27FC236}">
                <a16:creationId xmlns:a16="http://schemas.microsoft.com/office/drawing/2014/main" id="{04E439F2-5CE9-AF45-AF35-FFC7DFABF034}"/>
              </a:ext>
            </a:extLst>
          </p:cNvPr>
          <p:cNvSpPr>
            <a:spLocks noGrp="1"/>
          </p:cNvSpPr>
          <p:nvPr>
            <p:ph idx="1"/>
          </p:nvPr>
        </p:nvSpPr>
        <p:spPr/>
        <p:txBody>
          <a:bodyPr/>
          <a:lstStyle/>
          <a:p>
            <a:r>
              <a:rPr lang="en-US" sz="1800">
                <a:effectLst/>
                <a:latin typeface="Calibri" panose="020F0502020204030204" pitchFamily="34" charset="0"/>
                <a:ea typeface="Times New Roman" panose="02020603050405020304" pitchFamily="18" charset="0"/>
                <a:cs typeface="Times New Roman" panose="02020603050405020304" pitchFamily="18" charset="0"/>
              </a:rPr>
              <a:t>Schaefer, R. T. (2008). Encyclopedia of race, ethnicity, and society (Vol. 1). Sage.</a:t>
            </a:r>
          </a:p>
          <a:p>
            <a:r>
              <a:rPr lang="en-US" sz="1800">
                <a:effectLst/>
                <a:latin typeface="Calibri" panose="020F0502020204030204" pitchFamily="34" charset="0"/>
                <a:ea typeface="Times New Roman" panose="02020603050405020304" pitchFamily="18" charset="0"/>
                <a:cs typeface="Times New Roman" panose="02020603050405020304" pitchFamily="18" charset="0"/>
              </a:rPr>
              <a:t>Smith, D. L. (1984). Huck, Jim, and American Racial Discourse. Mark Twain Journal, 22(2), 4-12</a:t>
            </a:r>
          </a:p>
          <a:p>
            <a:r>
              <a:rPr lang="en-US" sz="1800">
                <a:effectLst/>
                <a:latin typeface="Calibri" panose="020F0502020204030204" pitchFamily="34" charset="0"/>
                <a:ea typeface="Times New Roman" panose="02020603050405020304" pitchFamily="18" charset="0"/>
                <a:cs typeface="Times New Roman" panose="02020603050405020304" pitchFamily="18" charset="0"/>
              </a:rPr>
              <a:t>Udry, J. R. (1994). The nature of gender. Demography, 31(4), 561-573.</a:t>
            </a:r>
          </a:p>
          <a:p>
            <a:r>
              <a:rPr lang="en-US" sz="1800">
                <a:effectLst/>
                <a:latin typeface="Calibri" panose="020F0502020204030204" pitchFamily="34" charset="0"/>
                <a:ea typeface="Times New Roman" panose="02020603050405020304" pitchFamily="18" charset="0"/>
                <a:cs typeface="Times New Roman" panose="02020603050405020304" pitchFamily="18" charset="0"/>
              </a:rPr>
              <a:t>Kimmel, M. S., Aronson, A., &amp; Kaler, A. (Eds.). (2008). The gendered society reader. New York, NY: Oxford University Press.</a:t>
            </a:r>
          </a:p>
          <a:p>
            <a:r>
              <a:rPr lang="en-US" sz="1800">
                <a:effectLst/>
                <a:latin typeface="Calibri" panose="020F0502020204030204" pitchFamily="34" charset="0"/>
                <a:ea typeface="Times New Roman" panose="02020603050405020304" pitchFamily="18" charset="0"/>
                <a:cs typeface="Times New Roman" panose="02020603050405020304" pitchFamily="18" charset="0"/>
              </a:rPr>
              <a:t>Parkin, F. Marx’s Theory of History: A Bourgeois Critique. New York: Columbia University Press, 1979.</a:t>
            </a:r>
          </a:p>
          <a:p>
            <a:r>
              <a:rPr lang="en-US" sz="1800">
                <a:effectLst/>
                <a:latin typeface="Calibri" panose="020F0502020204030204" pitchFamily="34" charset="0"/>
                <a:ea typeface="Times New Roman" panose="02020603050405020304" pitchFamily="18" charset="0"/>
                <a:cs typeface="Times New Roman" panose="02020603050405020304" pitchFamily="18" charset="0"/>
              </a:rPr>
              <a:t>Andrew, E. (1983). Class in itself and class against capital: Karl Marx and his classifiers. Canadian Journal of Political Science/Revue canadienne de science politique, 577-584.</a:t>
            </a:r>
          </a:p>
          <a:p>
            <a:endParaRPr lang="en-US"/>
          </a:p>
        </p:txBody>
      </p:sp>
      <p:sp>
        <p:nvSpPr>
          <p:cNvPr id="3" name="Footer Placeholder 2">
            <a:extLst>
              <a:ext uri="{FF2B5EF4-FFF2-40B4-BE49-F238E27FC236}">
                <a16:creationId xmlns:a16="http://schemas.microsoft.com/office/drawing/2014/main" id="{CF84650E-8256-D04E-80FD-DEE6B10309E6}"/>
              </a:ext>
            </a:extLst>
          </p:cNvPr>
          <p:cNvSpPr>
            <a:spLocks noGrp="1"/>
          </p:cNvSpPr>
          <p:nvPr>
            <p:ph type="ftr" sz="quarter" idx="11"/>
          </p:nvPr>
        </p:nvSpPr>
        <p:spPr/>
        <p:txBody>
          <a:bodyPr/>
          <a:lstStyle/>
          <a:p>
            <a:r>
              <a:rPr lang="en-US" altLang="ko-KR"/>
              <a:t>https://blog.naver.com/13abouttime</a:t>
            </a:r>
            <a:endParaRPr lang="ko-KR" altLang="en-US" dirty="0"/>
          </a:p>
        </p:txBody>
      </p:sp>
    </p:spTree>
    <p:extLst>
      <p:ext uri="{BB962C8B-B14F-4D97-AF65-F5344CB8AC3E}">
        <p14:creationId xmlns:p14="http://schemas.microsoft.com/office/powerpoint/2010/main" val="531609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a:extLst>
              <a:ext uri="{FF2B5EF4-FFF2-40B4-BE49-F238E27FC236}">
                <a16:creationId xmlns:a16="http://schemas.microsoft.com/office/drawing/2014/main" id="{CBC56E95-167E-46CC-84F4-DC1D0B6C7894}"/>
              </a:ext>
            </a:extLst>
          </p:cNvPr>
          <p:cNvSpPr/>
          <p:nvPr/>
        </p:nvSpPr>
        <p:spPr>
          <a:xfrm>
            <a:off x="3442997" y="793103"/>
            <a:ext cx="7660432" cy="5309118"/>
          </a:xfrm>
          <a:prstGeom prst="rect">
            <a:avLst/>
          </a:prstGeom>
          <a:solidFill>
            <a:schemeClr val="bg1">
              <a:lumMod val="95000"/>
            </a:schemeClr>
          </a:solidFill>
          <a:ln w="190500">
            <a:gradFill flip="none" rotWithShape="1">
              <a:gsLst>
                <a:gs pos="0">
                  <a:schemeClr val="bg2">
                    <a:lumMod val="50000"/>
                  </a:schemeClr>
                </a:gs>
                <a:gs pos="55000">
                  <a:schemeClr val="accent1">
                    <a:lumMod val="45000"/>
                    <a:lumOff val="55000"/>
                  </a:schemeClr>
                </a:gs>
                <a:gs pos="100000">
                  <a:schemeClr val="bg2"/>
                </a:gs>
              </a:gsLst>
              <a:lin ang="189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059FFC30-CB5D-45FC-BC54-1188982271C3}"/>
              </a:ext>
            </a:extLst>
          </p:cNvPr>
          <p:cNvSpPr>
            <a:spLocks noGrp="1"/>
          </p:cNvSpPr>
          <p:nvPr>
            <p:ph type="title"/>
          </p:nvPr>
        </p:nvSpPr>
        <p:spPr>
          <a:xfrm>
            <a:off x="0" y="942393"/>
            <a:ext cx="2984825" cy="1325563"/>
          </a:xfrm>
          <a:noFill/>
        </p:spPr>
        <p:txBody>
          <a:bodyPr>
            <a:normAutofit/>
          </a:bodyPr>
          <a:lstStyle/>
          <a:p>
            <a:pPr algn="ctr"/>
            <a:r>
              <a:rPr lang="en-US" altLang="ko-KR" sz="4800">
                <a:solidFill>
                  <a:schemeClr val="tx1">
                    <a:lumMod val="75000"/>
                    <a:lumOff val="25000"/>
                  </a:schemeClr>
                </a:solidFill>
                <a:effectLst>
                  <a:outerShdw blurRad="50800" dist="38100" dir="2700000" algn="tl" rotWithShape="0">
                    <a:prstClr val="black">
                      <a:alpha val="40000"/>
                    </a:prstClr>
                  </a:outerShdw>
                </a:effectLst>
                <a:latin typeface="a시나브로B" panose="02020600000000000000" pitchFamily="18" charset="-127"/>
                <a:ea typeface="a시나브로B" panose="02020600000000000000" pitchFamily="18" charset="-127"/>
              </a:rPr>
              <a:t>Summary</a:t>
            </a:r>
            <a:endParaRPr lang="ko-KR" altLang="en-US" sz="4800" dirty="0">
              <a:solidFill>
                <a:schemeClr val="tx1">
                  <a:lumMod val="75000"/>
                  <a:lumOff val="25000"/>
                </a:schemeClr>
              </a:solidFill>
              <a:effectLst>
                <a:outerShdw blurRad="50800" dist="38100" dir="2700000" algn="tl" rotWithShape="0">
                  <a:prstClr val="black">
                    <a:alpha val="40000"/>
                  </a:prstClr>
                </a:outerShdw>
              </a:effectLst>
              <a:latin typeface="a시나브로B" panose="02020600000000000000" pitchFamily="18" charset="-127"/>
              <a:ea typeface="a시나브로B" panose="02020600000000000000" pitchFamily="18" charset="-127"/>
            </a:endParaRPr>
          </a:p>
        </p:txBody>
      </p:sp>
      <p:sp>
        <p:nvSpPr>
          <p:cNvPr id="5" name="바닥글 개체 틀 4">
            <a:extLst>
              <a:ext uri="{FF2B5EF4-FFF2-40B4-BE49-F238E27FC236}">
                <a16:creationId xmlns:a16="http://schemas.microsoft.com/office/drawing/2014/main" id="{7CF989B8-E6D5-42F9-BCD3-0BF4E2F721D6}"/>
              </a:ext>
            </a:extLst>
          </p:cNvPr>
          <p:cNvSpPr>
            <a:spLocks noGrp="1"/>
          </p:cNvSpPr>
          <p:nvPr>
            <p:ph type="ftr" sz="quarter" idx="11"/>
          </p:nvPr>
        </p:nvSpPr>
        <p:spPr/>
        <p:txBody>
          <a:bodyPr/>
          <a:lstStyle/>
          <a:p>
            <a:r>
              <a:rPr lang="en-US" altLang="ko-KR"/>
              <a:t>https://blog.naver.com/13abouttime</a:t>
            </a:r>
            <a:endParaRPr lang="ko-KR" altLang="en-US" dirty="0"/>
          </a:p>
        </p:txBody>
      </p:sp>
      <p:sp>
        <p:nvSpPr>
          <p:cNvPr id="7" name="Content Placeholder 6">
            <a:extLst>
              <a:ext uri="{FF2B5EF4-FFF2-40B4-BE49-F238E27FC236}">
                <a16:creationId xmlns:a16="http://schemas.microsoft.com/office/drawing/2014/main" id="{17531461-AD5C-C042-9FBD-CD63126A4CAD}"/>
              </a:ext>
            </a:extLst>
          </p:cNvPr>
          <p:cNvSpPr>
            <a:spLocks noGrp="1"/>
          </p:cNvSpPr>
          <p:nvPr>
            <p:ph idx="1"/>
          </p:nvPr>
        </p:nvSpPr>
        <p:spPr>
          <a:xfrm>
            <a:off x="3770417" y="1246909"/>
            <a:ext cx="7125194" cy="4817987"/>
          </a:xfrm>
        </p:spPr>
        <p:txBody>
          <a:bodyPr anchor="t">
            <a:normAutofit/>
          </a:bodyPr>
          <a:lstStyle/>
          <a:p>
            <a:pPr marL="0" indent="0">
              <a:buNone/>
            </a:pPr>
            <a:r>
              <a:rPr lang="en-US" sz="3200"/>
              <a:t>Huckleberry Finn is a story writen by Mark Twain. The story is about an adventure of the boy named Huck and his friend Jim. Huck is a boy who is abused by his parents and there are Jim  a slave who runaway. They begin their adventure in a Missipipi River and learn the story about the people and experiences many things. </a:t>
            </a:r>
          </a:p>
        </p:txBody>
      </p:sp>
    </p:spTree>
    <p:extLst>
      <p:ext uri="{BB962C8B-B14F-4D97-AF65-F5344CB8AC3E}">
        <p14:creationId xmlns:p14="http://schemas.microsoft.com/office/powerpoint/2010/main" val="109288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3019DF0-5530-4DBF-B8A8-EC700F7264B7}"/>
              </a:ext>
            </a:extLst>
          </p:cNvPr>
          <p:cNvSpPr>
            <a:spLocks noGrp="1"/>
          </p:cNvSpPr>
          <p:nvPr>
            <p:ph type="title"/>
          </p:nvPr>
        </p:nvSpPr>
        <p:spPr>
          <a:xfrm>
            <a:off x="2626242" y="333285"/>
            <a:ext cx="8727558" cy="1325563"/>
          </a:xfrm>
        </p:spPr>
        <p:txBody>
          <a:bodyPr>
            <a:normAutofit/>
          </a:bodyPr>
          <a:lstStyle/>
          <a:p>
            <a:r>
              <a:rPr lang="en-US" altLang="ko-KR" sz="5400">
                <a:solidFill>
                  <a:schemeClr val="accent1">
                    <a:lumMod val="50000"/>
                  </a:schemeClr>
                </a:solidFill>
                <a:effectLst/>
                <a:latin typeface="a아시아헤드3" panose="02020600000000000000" pitchFamily="18" charset="-127"/>
                <a:ea typeface="a아시아헤드3" panose="02020600000000000000" pitchFamily="18" charset="-127"/>
              </a:rPr>
              <a:t>Race</a:t>
            </a:r>
            <a:endParaRPr lang="ko-KR" altLang="en-US" sz="5400" dirty="0">
              <a:solidFill>
                <a:schemeClr val="accent1">
                  <a:lumMod val="50000"/>
                </a:schemeClr>
              </a:solidFill>
              <a:effectLst/>
              <a:latin typeface="a아시아헤드3" panose="02020600000000000000" pitchFamily="18" charset="-127"/>
              <a:ea typeface="a아시아헤드3" panose="02020600000000000000" pitchFamily="18" charset="-127"/>
            </a:endParaRPr>
          </a:p>
        </p:txBody>
      </p:sp>
      <p:sp>
        <p:nvSpPr>
          <p:cNvPr id="3" name="TextBox 2">
            <a:extLst>
              <a:ext uri="{FF2B5EF4-FFF2-40B4-BE49-F238E27FC236}">
                <a16:creationId xmlns:a16="http://schemas.microsoft.com/office/drawing/2014/main" id="{DF9B689E-C3C4-4A40-9CC2-6F48F775BC50}"/>
              </a:ext>
            </a:extLst>
          </p:cNvPr>
          <p:cNvSpPr txBox="1"/>
          <p:nvPr/>
        </p:nvSpPr>
        <p:spPr>
          <a:xfrm>
            <a:off x="838200" y="212298"/>
            <a:ext cx="2073349" cy="1446550"/>
          </a:xfrm>
          <a:prstGeom prst="rect">
            <a:avLst/>
          </a:prstGeom>
          <a:noFill/>
        </p:spPr>
        <p:txBody>
          <a:bodyPr wrap="square" rtlCol="0">
            <a:spAutoFit/>
          </a:bodyPr>
          <a:lstStyle/>
          <a:p>
            <a:r>
              <a:rPr lang="en-US" altLang="ko-KR" sz="8800" dirty="0">
                <a:ln w="19050">
                  <a:solidFill>
                    <a:schemeClr val="accent5">
                      <a:lumMod val="50000"/>
                    </a:schemeClr>
                  </a:solidFill>
                </a:ln>
                <a:noFill/>
                <a:latin typeface="a시나브로B" panose="02020600000000000000" pitchFamily="18" charset="-127"/>
                <a:ea typeface="a시나브로B" panose="02020600000000000000" pitchFamily="18" charset="-127"/>
              </a:rPr>
              <a:t>01.</a:t>
            </a:r>
            <a:endParaRPr lang="ko-KR" altLang="en-US" sz="8800" dirty="0">
              <a:ln w="19050">
                <a:solidFill>
                  <a:schemeClr val="accent5">
                    <a:lumMod val="50000"/>
                  </a:schemeClr>
                </a:solidFill>
              </a:ln>
              <a:noFill/>
              <a:latin typeface="a시나브로B" panose="02020600000000000000" pitchFamily="18" charset="-127"/>
              <a:ea typeface="a시나브로B" panose="02020600000000000000" pitchFamily="18" charset="-127"/>
            </a:endParaRPr>
          </a:p>
        </p:txBody>
      </p:sp>
      <p:cxnSp>
        <p:nvCxnSpPr>
          <p:cNvPr id="11" name="직선 연결선 10">
            <a:extLst>
              <a:ext uri="{FF2B5EF4-FFF2-40B4-BE49-F238E27FC236}">
                <a16:creationId xmlns:a16="http://schemas.microsoft.com/office/drawing/2014/main" id="{47126734-1019-412F-A378-BAE13504792B}"/>
              </a:ext>
            </a:extLst>
          </p:cNvPr>
          <p:cNvCxnSpPr/>
          <p:nvPr/>
        </p:nvCxnSpPr>
        <p:spPr>
          <a:xfrm>
            <a:off x="5901070" y="1779835"/>
            <a:ext cx="0" cy="4162425"/>
          </a:xfrm>
          <a:prstGeom prst="line">
            <a:avLst/>
          </a:prstGeom>
          <a:ln w="31750" cmpd="dbl">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3" name="잉크 12">
                <a:extLst>
                  <a:ext uri="{FF2B5EF4-FFF2-40B4-BE49-F238E27FC236}">
                    <a16:creationId xmlns:a16="http://schemas.microsoft.com/office/drawing/2014/main" id="{24DEA2D3-DAA4-4EE0-B72D-A378C56C52D6}"/>
                  </a:ext>
                </a:extLst>
              </p14:cNvPr>
              <p14:cNvContentPartPr/>
              <p14:nvPr/>
            </p14:nvContentPartPr>
            <p14:xfrm>
              <a:off x="6249780" y="2910315"/>
              <a:ext cx="360" cy="360"/>
            </p14:xfrm>
          </p:contentPart>
        </mc:Choice>
        <mc:Fallback xmlns="">
          <p:pic>
            <p:nvPicPr>
              <p:cNvPr id="13" name="잉크 12">
                <a:extLst>
                  <a:ext uri="{FF2B5EF4-FFF2-40B4-BE49-F238E27FC236}">
                    <a16:creationId xmlns:a16="http://schemas.microsoft.com/office/drawing/2014/main" id="{24DEA2D3-DAA4-4EE0-B72D-A378C56C52D6}"/>
                  </a:ext>
                </a:extLst>
              </p:cNvPr>
              <p:cNvPicPr/>
              <p:nvPr/>
            </p:nvPicPr>
            <p:blipFill>
              <a:blip r:embed="rId4"/>
              <a:stretch>
                <a:fillRect/>
              </a:stretch>
            </p:blipFill>
            <p:spPr>
              <a:xfrm>
                <a:off x="6241140" y="2901315"/>
                <a:ext cx="18000" cy="18000"/>
              </a:xfrm>
              <a:prstGeom prst="rect">
                <a:avLst/>
              </a:prstGeom>
            </p:spPr>
          </p:pic>
        </mc:Fallback>
      </mc:AlternateContent>
      <p:sp>
        <p:nvSpPr>
          <p:cNvPr id="4" name="바닥글 개체 틀 3">
            <a:extLst>
              <a:ext uri="{FF2B5EF4-FFF2-40B4-BE49-F238E27FC236}">
                <a16:creationId xmlns:a16="http://schemas.microsoft.com/office/drawing/2014/main" id="{DFC18EE8-351B-4C7F-95D3-A2E91632BF8F}"/>
              </a:ext>
            </a:extLst>
          </p:cNvPr>
          <p:cNvSpPr>
            <a:spLocks noGrp="1"/>
          </p:cNvSpPr>
          <p:nvPr>
            <p:ph type="ftr" sz="quarter" idx="11"/>
          </p:nvPr>
        </p:nvSpPr>
        <p:spPr/>
        <p:txBody>
          <a:bodyPr/>
          <a:lstStyle/>
          <a:p>
            <a:r>
              <a:rPr lang="en-US" altLang="ko-KR"/>
              <a:t>https://blog.naver.com/13abouttime</a:t>
            </a:r>
            <a:endParaRPr lang="ko-KR" altLang="en-US" dirty="0"/>
          </a:p>
        </p:txBody>
      </p:sp>
      <p:pic>
        <p:nvPicPr>
          <p:cNvPr id="5" name="Picture 5">
            <a:extLst>
              <a:ext uri="{FF2B5EF4-FFF2-40B4-BE49-F238E27FC236}">
                <a16:creationId xmlns:a16="http://schemas.microsoft.com/office/drawing/2014/main" id="{D23229EA-EF34-A24B-95F0-40484D9B3D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4973" y="1760994"/>
            <a:ext cx="5004017" cy="3336011"/>
          </a:xfrm>
          <a:prstGeom prst="rect">
            <a:avLst/>
          </a:prstGeom>
        </p:spPr>
      </p:pic>
      <p:sp>
        <p:nvSpPr>
          <p:cNvPr id="15" name="TextBox 14">
            <a:extLst>
              <a:ext uri="{FF2B5EF4-FFF2-40B4-BE49-F238E27FC236}">
                <a16:creationId xmlns:a16="http://schemas.microsoft.com/office/drawing/2014/main" id="{59A55232-B9E7-7845-A8CC-C512D7D2DBD4}"/>
              </a:ext>
            </a:extLst>
          </p:cNvPr>
          <p:cNvSpPr txBox="1"/>
          <p:nvPr/>
        </p:nvSpPr>
        <p:spPr>
          <a:xfrm>
            <a:off x="6153152" y="1990735"/>
            <a:ext cx="5535542" cy="2644698"/>
          </a:xfrm>
          <a:prstGeom prst="rect">
            <a:avLst/>
          </a:prstGeom>
          <a:noFill/>
        </p:spPr>
        <p:txBody>
          <a:bodyPr wrap="square">
            <a:spAutoFit/>
          </a:bodyPr>
          <a:lstStyle/>
          <a:p>
            <a:pPr marL="0" marR="0">
              <a:lnSpc>
                <a:spcPct val="107000"/>
              </a:lnSpc>
              <a:spcBef>
                <a:spcPts val="0"/>
              </a:spcBef>
              <a:spcAft>
                <a:spcPts val="800"/>
              </a:spcAft>
            </a:pPr>
            <a:r>
              <a:rPr lang="en-US" sz="1800">
                <a:effectLst/>
                <a:ea typeface="Times New Roman" panose="02020603050405020304" pitchFamily="18" charset="0"/>
                <a:cs typeface="Times New Roman" panose="02020603050405020304" pitchFamily="18" charset="0"/>
              </a:rPr>
              <a:t>1. A race is a social grouping of people who have similiar physical or social characteristics that are generally considered by society as forming a distinct group. – Schaefer</a:t>
            </a:r>
          </a:p>
          <a:p>
            <a:pPr marL="0" marR="0">
              <a:lnSpc>
                <a:spcPct val="107000"/>
              </a:lnSpc>
              <a:spcBef>
                <a:spcPts val="0"/>
              </a:spcBef>
              <a:spcAft>
                <a:spcPts val="800"/>
              </a:spcAft>
            </a:pPr>
            <a:r>
              <a:rPr lang="en-US" sz="1800">
                <a:effectLst/>
                <a:ea typeface="Times New Roman" panose="02020603050405020304" pitchFamily="18" charset="0"/>
                <a:cs typeface="Times New Roman" panose="02020603050405020304" pitchFamily="18" charset="0"/>
              </a:rPr>
              <a:t> </a:t>
            </a:r>
          </a:p>
          <a:p>
            <a:pPr marL="0" marR="0">
              <a:lnSpc>
                <a:spcPct val="107000"/>
              </a:lnSpc>
              <a:spcBef>
                <a:spcPts val="0"/>
              </a:spcBef>
              <a:spcAft>
                <a:spcPts val="800"/>
              </a:spcAft>
            </a:pPr>
            <a:r>
              <a:rPr lang="en-US" sz="1800">
                <a:effectLst/>
                <a:ea typeface="Times New Roman" panose="02020603050405020304" pitchFamily="18" charset="0"/>
                <a:cs typeface="Times New Roman" panose="02020603050405020304" pitchFamily="18" charset="0"/>
              </a:rPr>
              <a:t>2. Race is a discursive formation, which delimits social relations on the basis of alleged of physical differences. - Smith</a:t>
            </a:r>
          </a:p>
        </p:txBody>
      </p:sp>
    </p:spTree>
    <p:extLst>
      <p:ext uri="{BB962C8B-B14F-4D97-AF65-F5344CB8AC3E}">
        <p14:creationId xmlns:p14="http://schemas.microsoft.com/office/powerpoint/2010/main" val="126615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바닥글 개체 틀 2">
            <a:extLst>
              <a:ext uri="{FF2B5EF4-FFF2-40B4-BE49-F238E27FC236}">
                <a16:creationId xmlns:a16="http://schemas.microsoft.com/office/drawing/2014/main" id="{16A291EF-AE40-4E24-9A76-204C7E3E6D51}"/>
              </a:ext>
            </a:extLst>
          </p:cNvPr>
          <p:cNvSpPr>
            <a:spLocks noGrp="1"/>
          </p:cNvSpPr>
          <p:nvPr>
            <p:ph type="ftr" sz="quarter" idx="11"/>
          </p:nvPr>
        </p:nvSpPr>
        <p:spPr/>
        <p:txBody>
          <a:bodyPr/>
          <a:lstStyle/>
          <a:p>
            <a:r>
              <a:rPr lang="en-US" altLang="ko-KR"/>
              <a:t>https://blog.naver.com/13abouttime</a:t>
            </a:r>
            <a:endParaRPr lang="ko-KR" altLang="en-US" dirty="0"/>
          </a:p>
        </p:txBody>
      </p:sp>
      <p:sp>
        <p:nvSpPr>
          <p:cNvPr id="6" name="TextBox 5">
            <a:extLst>
              <a:ext uri="{FF2B5EF4-FFF2-40B4-BE49-F238E27FC236}">
                <a16:creationId xmlns:a16="http://schemas.microsoft.com/office/drawing/2014/main" id="{3E3CE6A5-E089-E14C-9A24-663DE93F0E8F}"/>
              </a:ext>
            </a:extLst>
          </p:cNvPr>
          <p:cNvSpPr txBox="1"/>
          <p:nvPr/>
        </p:nvSpPr>
        <p:spPr>
          <a:xfrm>
            <a:off x="1030558" y="2066700"/>
            <a:ext cx="10130884" cy="1858201"/>
          </a:xfrm>
          <a:prstGeom prst="rect">
            <a:avLst/>
          </a:prstGeom>
          <a:noFill/>
        </p:spPr>
        <p:txBody>
          <a:bodyPr wrap="square">
            <a:spAutoFit/>
          </a:bodyPr>
          <a:lstStyle/>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Beside the story of the adventure of huckleberry finn we can conclude there are two race in this story </a:t>
            </a:r>
          </a:p>
          <a:p>
            <a:pPr marL="342900" indent="-342900">
              <a:lnSpc>
                <a:spcPct val="107000"/>
              </a:lnSpc>
              <a:spcAft>
                <a:spcPts val="800"/>
              </a:spcAft>
              <a:buAutoNum type="arabicPeriod"/>
            </a:pPr>
            <a:r>
              <a:rPr lang="en-US">
                <a:ea typeface="Calibri" panose="020F0502020204030204" pitchFamily="34" charset="0"/>
                <a:cs typeface="Times New Roman" panose="02020603050405020304" pitchFamily="18" charset="0"/>
              </a:rPr>
              <a:t>T</a:t>
            </a:r>
            <a:r>
              <a:rPr lang="en-US" sz="1800">
                <a:effectLst/>
                <a:ea typeface="Calibri" panose="020F0502020204030204" pitchFamily="34" charset="0"/>
                <a:cs typeface="Times New Roman" panose="02020603050405020304" pitchFamily="18" charset="0"/>
              </a:rPr>
              <a:t>he white people or Caucasian race, like the passage that </a:t>
            </a:r>
          </a:p>
          <a:p>
            <a:pPr>
              <a:lnSpc>
                <a:spcPct val="107000"/>
              </a:lnSpc>
              <a:spcAft>
                <a:spcPts val="800"/>
              </a:spcAft>
            </a:pPr>
            <a:r>
              <a:rPr lang="en-US" sz="1800">
                <a:effectLst/>
                <a:ea typeface="Calibri" panose="020F0502020204030204" pitchFamily="34" charset="0"/>
                <a:cs typeface="Times New Roman" panose="02020603050405020304" pitchFamily="18" charset="0"/>
              </a:rPr>
              <a:t>mentioned in page 222. </a:t>
            </a:r>
          </a:p>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a:t>
            </a:r>
          </a:p>
        </p:txBody>
      </p:sp>
      <p:pic>
        <p:nvPicPr>
          <p:cNvPr id="9" name="Picture 8">
            <a:extLst>
              <a:ext uri="{FF2B5EF4-FFF2-40B4-BE49-F238E27FC236}">
                <a16:creationId xmlns:a16="http://schemas.microsoft.com/office/drawing/2014/main" id="{7F2EA2D1-C36D-ED4F-A81C-1D11813E73F0}"/>
              </a:ext>
            </a:extLst>
          </p:cNvPr>
          <p:cNvPicPr/>
          <p:nvPr/>
        </p:nvPicPr>
        <p:blipFill>
          <a:blip r:embed="rId2">
            <a:extLst>
              <a:ext uri="{28A0092B-C50C-407E-A947-70E740481C1C}">
                <a14:useLocalDpi xmlns:a14="http://schemas.microsoft.com/office/drawing/2010/main" val="0"/>
              </a:ext>
            </a:extLst>
          </a:blip>
          <a:stretch>
            <a:fillRect/>
          </a:stretch>
        </p:blipFill>
        <p:spPr>
          <a:xfrm>
            <a:off x="1030558" y="3649595"/>
            <a:ext cx="4882366" cy="1154133"/>
          </a:xfrm>
          <a:prstGeom prst="rect">
            <a:avLst/>
          </a:prstGeom>
        </p:spPr>
      </p:pic>
      <p:sp>
        <p:nvSpPr>
          <p:cNvPr id="11" name="TextBox 10">
            <a:extLst>
              <a:ext uri="{FF2B5EF4-FFF2-40B4-BE49-F238E27FC236}">
                <a16:creationId xmlns:a16="http://schemas.microsoft.com/office/drawing/2014/main" id="{D16A60C2-66E3-8D41-901B-D7B76ABC170F}"/>
              </a:ext>
            </a:extLst>
          </p:cNvPr>
          <p:cNvSpPr txBox="1"/>
          <p:nvPr/>
        </p:nvSpPr>
        <p:spPr>
          <a:xfrm>
            <a:off x="926664" y="5034237"/>
            <a:ext cx="5169336" cy="1254061"/>
          </a:xfrm>
          <a:prstGeom prst="rect">
            <a:avLst/>
          </a:prstGeom>
          <a:noFill/>
        </p:spPr>
        <p:txBody>
          <a:bodyPr wrap="square">
            <a:spAutoFit/>
          </a:bodyPr>
          <a:lstStyle/>
          <a:p>
            <a:pPr marL="0" marR="0">
              <a:lnSpc>
                <a:spcPct val="107000"/>
              </a:lnSpc>
              <a:spcBef>
                <a:spcPts val="0"/>
              </a:spcBef>
              <a:spcAft>
                <a:spcPts val="800"/>
              </a:spcAft>
            </a:pPr>
            <a:r>
              <a:rPr lang="en-US" sz="1800">
                <a:effectLst/>
                <a:ea typeface="Calibri" panose="020F0502020204030204" pitchFamily="34" charset="0"/>
                <a:cs typeface="Times New Roman" panose="02020603050405020304" pitchFamily="18" charset="0"/>
              </a:rPr>
              <a:t>The white people or Caucasian race in this novel described as an aristocratic people and have slave like in this passage that mentioned in page 108. </a:t>
            </a:r>
          </a:p>
        </p:txBody>
      </p:sp>
      <p:pic>
        <p:nvPicPr>
          <p:cNvPr id="14" name="Picture 13">
            <a:extLst>
              <a:ext uri="{FF2B5EF4-FFF2-40B4-BE49-F238E27FC236}">
                <a16:creationId xmlns:a16="http://schemas.microsoft.com/office/drawing/2014/main" id="{4610CCE9-7D6E-3748-B383-FF31187B864F}"/>
              </a:ext>
            </a:extLst>
          </p:cNvPr>
          <p:cNvPicPr/>
          <p:nvPr/>
        </p:nvPicPr>
        <p:blipFill>
          <a:blip r:embed="rId3">
            <a:extLst>
              <a:ext uri="{28A0092B-C50C-407E-A947-70E740481C1C}">
                <a14:useLocalDpi xmlns:a14="http://schemas.microsoft.com/office/drawing/2010/main" val="0"/>
              </a:ext>
            </a:extLst>
          </a:blip>
          <a:stretch>
            <a:fillRect/>
          </a:stretch>
        </p:blipFill>
        <p:spPr>
          <a:xfrm>
            <a:off x="6992191" y="3429000"/>
            <a:ext cx="3927333" cy="2685393"/>
          </a:xfrm>
          <a:prstGeom prst="rect">
            <a:avLst/>
          </a:prstGeom>
        </p:spPr>
      </p:pic>
      <p:sp>
        <p:nvSpPr>
          <p:cNvPr id="16" name="제목 1">
            <a:extLst>
              <a:ext uri="{FF2B5EF4-FFF2-40B4-BE49-F238E27FC236}">
                <a16:creationId xmlns:a16="http://schemas.microsoft.com/office/drawing/2014/main" id="{4489A1FF-01D0-774F-B422-B4BDD4639767}"/>
              </a:ext>
            </a:extLst>
          </p:cNvPr>
          <p:cNvSpPr txBox="1">
            <a:spLocks noGrp="1"/>
          </p:cNvSpPr>
          <p:nvPr>
            <p:ph type="title"/>
          </p:nvPr>
        </p:nvSpPr>
        <p:spPr>
          <a:xfrm>
            <a:off x="1030558" y="426675"/>
            <a:ext cx="8694738" cy="1325563"/>
          </a:xfrm>
          <a:prstGeom prst="rect">
            <a:avLst/>
          </a:prstGeom>
        </p:spPr>
        <p:txBody>
          <a:bodyPr vert="horz" lIns="91440" tIns="45720" rIns="91440" bIns="45720" rtlCol="0" anchor="ctr">
            <a:normAutofit/>
          </a:bodyPr>
          <a:lstStyle>
            <a:lvl1pPr marL="0" marR="0" indent="0" algn="l" defTabSz="914400" rtl="0" eaLnBrk="1" fontAlgn="auto" latinLnBrk="1" hangingPunct="1">
              <a:lnSpc>
                <a:spcPct val="90000"/>
              </a:lnSpc>
              <a:spcBef>
                <a:spcPct val="0"/>
              </a:spcBef>
              <a:spcAft>
                <a:spcPts val="0"/>
              </a:spcAft>
              <a:buClrTx/>
              <a:buSzTx/>
              <a:buFontTx/>
              <a:buNone/>
              <a:tabLst/>
              <a:defRPr sz="5400" kern="1200">
                <a:solidFill>
                  <a:schemeClr val="accent1">
                    <a:lumMod val="50000"/>
                  </a:schemeClr>
                </a:solidFill>
                <a:latin typeface="a아시아헤드3" panose="02020600000000000000" pitchFamily="18" charset="-127"/>
                <a:ea typeface="a아시아헤드3" panose="02020600000000000000" pitchFamily="18" charset="-127"/>
                <a:cs typeface="+mj-cs"/>
              </a:defRPr>
            </a:lvl1pPr>
          </a:lstStyle>
          <a:p>
            <a:r>
              <a:rPr lang="en-US" altLang="ko-KR"/>
              <a:t>Race Analysis</a:t>
            </a:r>
            <a:endParaRPr lang="ko-KR" altLang="en-US" dirty="0"/>
          </a:p>
        </p:txBody>
      </p:sp>
    </p:spTree>
    <p:extLst>
      <p:ext uri="{BB962C8B-B14F-4D97-AF65-F5344CB8AC3E}">
        <p14:creationId xmlns:p14="http://schemas.microsoft.com/office/powerpoint/2010/main" val="2047323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제목 1">
            <a:extLst>
              <a:ext uri="{FF2B5EF4-FFF2-40B4-BE49-F238E27FC236}">
                <a16:creationId xmlns:a16="http://schemas.microsoft.com/office/drawing/2014/main" id="{FC329612-AFF7-42D3-8994-7D719C4D36E0}"/>
              </a:ext>
            </a:extLst>
          </p:cNvPr>
          <p:cNvSpPr>
            <a:spLocks noGrp="1"/>
          </p:cNvSpPr>
          <p:nvPr>
            <p:ph type="title"/>
          </p:nvPr>
        </p:nvSpPr>
        <p:spPr>
          <a:xfrm>
            <a:off x="838200" y="333285"/>
            <a:ext cx="8727558" cy="1325563"/>
          </a:xfrm>
        </p:spPr>
        <p:txBody>
          <a:bodyPr>
            <a:normAutofit/>
          </a:bodyPr>
          <a:lstStyle/>
          <a:p>
            <a:r>
              <a:rPr lang="en-US" altLang="ko-KR"/>
              <a:t>Race Analysis</a:t>
            </a:r>
            <a:endParaRPr lang="ko-KR" altLang="en-US" sz="5400" dirty="0">
              <a:solidFill>
                <a:schemeClr val="accent1">
                  <a:lumMod val="50000"/>
                </a:schemeClr>
              </a:solidFill>
              <a:effectLst/>
              <a:latin typeface="a아시아헤드3" panose="02020600000000000000" pitchFamily="18" charset="-127"/>
              <a:ea typeface="a아시아헤드3" panose="02020600000000000000" pitchFamily="18" charset="-127"/>
            </a:endParaRPr>
          </a:p>
        </p:txBody>
      </p:sp>
      <p:sp>
        <p:nvSpPr>
          <p:cNvPr id="2" name="바닥글 개체 틀 1">
            <a:extLst>
              <a:ext uri="{FF2B5EF4-FFF2-40B4-BE49-F238E27FC236}">
                <a16:creationId xmlns:a16="http://schemas.microsoft.com/office/drawing/2014/main" id="{32BCAB27-9F68-4FEA-88CB-593A082C045A}"/>
              </a:ext>
            </a:extLst>
          </p:cNvPr>
          <p:cNvSpPr>
            <a:spLocks noGrp="1"/>
          </p:cNvSpPr>
          <p:nvPr>
            <p:ph type="ftr" sz="quarter" idx="11"/>
          </p:nvPr>
        </p:nvSpPr>
        <p:spPr/>
        <p:txBody>
          <a:bodyPr/>
          <a:lstStyle/>
          <a:p>
            <a:r>
              <a:rPr lang="en-US" altLang="ko-KR"/>
              <a:t>https://blog.naver.com/13abouttime</a:t>
            </a:r>
            <a:endParaRPr lang="ko-KR" altLang="en-US" dirty="0"/>
          </a:p>
        </p:txBody>
      </p:sp>
      <p:sp>
        <p:nvSpPr>
          <p:cNvPr id="6" name="TextBox 5">
            <a:extLst>
              <a:ext uri="{FF2B5EF4-FFF2-40B4-BE49-F238E27FC236}">
                <a16:creationId xmlns:a16="http://schemas.microsoft.com/office/drawing/2014/main" id="{BBA186B5-47A0-0545-916F-8397910E7E54}"/>
              </a:ext>
            </a:extLst>
          </p:cNvPr>
          <p:cNvSpPr txBox="1"/>
          <p:nvPr/>
        </p:nvSpPr>
        <p:spPr>
          <a:xfrm>
            <a:off x="578427" y="2247705"/>
            <a:ext cx="10515600" cy="1053878"/>
          </a:xfrm>
          <a:prstGeom prst="rect">
            <a:avLst/>
          </a:prstGeom>
          <a:noFill/>
        </p:spPr>
        <p:txBody>
          <a:bodyPr wrap="square">
            <a:spAutoFit/>
          </a:bodyPr>
          <a:lstStyle/>
          <a:p>
            <a:pPr marR="0" lvl="0">
              <a:lnSpc>
                <a:spcPct val="107000"/>
              </a:lnSpc>
              <a:spcBef>
                <a:spcPts val="0"/>
              </a:spcBef>
              <a:spcAft>
                <a:spcPts val="800"/>
              </a:spcAft>
            </a:pPr>
            <a:r>
              <a:rPr lang="en-US" sz="2000">
                <a:effectLst/>
                <a:ea typeface="Calibri" panose="020F0502020204030204" pitchFamily="34" charset="0"/>
                <a:cs typeface="Times New Roman" panose="02020603050405020304" pitchFamily="18" charset="0"/>
              </a:rPr>
              <a:t>2. Black race or Negroid people. In this novel the black race or Negroid. In this novel the black people tagged by “nigger” word. It reference to the black people who become a slave. Like in this passage that mentioned in page 5. </a:t>
            </a:r>
          </a:p>
        </p:txBody>
      </p:sp>
      <p:pic>
        <p:nvPicPr>
          <p:cNvPr id="9" name="Picture 8">
            <a:extLst>
              <a:ext uri="{FF2B5EF4-FFF2-40B4-BE49-F238E27FC236}">
                <a16:creationId xmlns:a16="http://schemas.microsoft.com/office/drawing/2014/main" id="{78098980-A78A-9F40-860E-337DA6821BD3}"/>
              </a:ext>
            </a:extLst>
          </p:cNvPr>
          <p:cNvPicPr/>
          <p:nvPr/>
        </p:nvPicPr>
        <p:blipFill>
          <a:blip r:embed="rId2">
            <a:extLst>
              <a:ext uri="{28A0092B-C50C-407E-A947-70E740481C1C}">
                <a14:useLocalDpi xmlns:a14="http://schemas.microsoft.com/office/drawing/2010/main" val="0"/>
              </a:ext>
            </a:extLst>
          </a:blip>
          <a:stretch>
            <a:fillRect/>
          </a:stretch>
        </p:blipFill>
        <p:spPr>
          <a:xfrm>
            <a:off x="1081984" y="3642018"/>
            <a:ext cx="5913232" cy="1440535"/>
          </a:xfrm>
          <a:prstGeom prst="rect">
            <a:avLst/>
          </a:prstGeom>
        </p:spPr>
      </p:pic>
    </p:spTree>
    <p:extLst>
      <p:ext uri="{BB962C8B-B14F-4D97-AF65-F5344CB8AC3E}">
        <p14:creationId xmlns:p14="http://schemas.microsoft.com/office/powerpoint/2010/main" val="1256163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3019DF0-5530-4DBF-B8A8-EC700F7264B7}"/>
              </a:ext>
            </a:extLst>
          </p:cNvPr>
          <p:cNvSpPr>
            <a:spLocks noGrp="1"/>
          </p:cNvSpPr>
          <p:nvPr>
            <p:ph type="title"/>
          </p:nvPr>
        </p:nvSpPr>
        <p:spPr/>
        <p:txBody>
          <a:bodyPr>
            <a:normAutofit/>
          </a:bodyPr>
          <a:lstStyle/>
          <a:p>
            <a:r>
              <a:rPr lang="en-US" altLang="ko-KR"/>
              <a:t>Gender</a:t>
            </a:r>
            <a:endParaRPr lang="ko-KR" altLang="en-US" sz="5400" dirty="0">
              <a:solidFill>
                <a:schemeClr val="accent1">
                  <a:lumMod val="50000"/>
                </a:schemeClr>
              </a:solidFill>
              <a:effectLst/>
              <a:latin typeface="a아시아헤드3" panose="02020600000000000000" pitchFamily="18" charset="-127"/>
              <a:ea typeface="a아시아헤드3" panose="02020600000000000000" pitchFamily="18" charset="-127"/>
            </a:endParaRPr>
          </a:p>
        </p:txBody>
      </p:sp>
      <p:sp>
        <p:nvSpPr>
          <p:cNvPr id="4" name="바닥글 개체 틀 3">
            <a:extLst>
              <a:ext uri="{FF2B5EF4-FFF2-40B4-BE49-F238E27FC236}">
                <a16:creationId xmlns:a16="http://schemas.microsoft.com/office/drawing/2014/main" id="{DFC18EE8-351B-4C7F-95D3-A2E91632BF8F}"/>
              </a:ext>
            </a:extLst>
          </p:cNvPr>
          <p:cNvSpPr>
            <a:spLocks noGrp="1"/>
          </p:cNvSpPr>
          <p:nvPr>
            <p:ph type="ftr" sz="quarter" idx="11"/>
          </p:nvPr>
        </p:nvSpPr>
        <p:spPr/>
        <p:txBody>
          <a:bodyPr/>
          <a:lstStyle/>
          <a:p>
            <a:r>
              <a:rPr lang="en-US" altLang="ko-KR"/>
              <a:t>https://blog.naver.com/13abouttime</a:t>
            </a:r>
            <a:endParaRPr lang="ko-KR" altLang="en-US" dirty="0"/>
          </a:p>
        </p:txBody>
      </p:sp>
      <p:cxnSp>
        <p:nvCxnSpPr>
          <p:cNvPr id="11" name="직선 연결선 10">
            <a:extLst>
              <a:ext uri="{FF2B5EF4-FFF2-40B4-BE49-F238E27FC236}">
                <a16:creationId xmlns:a16="http://schemas.microsoft.com/office/drawing/2014/main" id="{47126734-1019-412F-A378-BAE13504792B}"/>
              </a:ext>
            </a:extLst>
          </p:cNvPr>
          <p:cNvCxnSpPr/>
          <p:nvPr/>
        </p:nvCxnSpPr>
        <p:spPr>
          <a:xfrm>
            <a:off x="5901070" y="1779835"/>
            <a:ext cx="0" cy="4162425"/>
          </a:xfrm>
          <a:prstGeom prst="line">
            <a:avLst/>
          </a:prstGeom>
          <a:ln w="31750" cmpd="dbl">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3" name="잉크 12">
                <a:extLst>
                  <a:ext uri="{FF2B5EF4-FFF2-40B4-BE49-F238E27FC236}">
                    <a16:creationId xmlns:a16="http://schemas.microsoft.com/office/drawing/2014/main" id="{24DEA2D3-DAA4-4EE0-B72D-A378C56C52D6}"/>
                  </a:ext>
                </a:extLst>
              </p14:cNvPr>
              <p14:cNvContentPartPr/>
              <p14:nvPr/>
            </p14:nvContentPartPr>
            <p14:xfrm>
              <a:off x="6249780" y="2910315"/>
              <a:ext cx="360" cy="360"/>
            </p14:xfrm>
          </p:contentPart>
        </mc:Choice>
        <mc:Fallback xmlns="">
          <p:pic>
            <p:nvPicPr>
              <p:cNvPr id="13" name="잉크 12">
                <a:extLst>
                  <a:ext uri="{FF2B5EF4-FFF2-40B4-BE49-F238E27FC236}">
                    <a16:creationId xmlns:a16="http://schemas.microsoft.com/office/drawing/2014/main" id="{24DEA2D3-DAA4-4EE0-B72D-A378C56C52D6}"/>
                  </a:ext>
                </a:extLst>
              </p:cNvPr>
              <p:cNvPicPr/>
              <p:nvPr/>
            </p:nvPicPr>
            <p:blipFill>
              <a:blip r:embed="rId3"/>
              <a:stretch>
                <a:fillRect/>
              </a:stretch>
            </p:blipFill>
            <p:spPr>
              <a:xfrm>
                <a:off x="6240780" y="2901315"/>
                <a:ext cx="18000" cy="18000"/>
              </a:xfrm>
              <a:prstGeom prst="rect">
                <a:avLst/>
              </a:prstGeom>
            </p:spPr>
          </p:pic>
        </mc:Fallback>
      </mc:AlternateContent>
      <p:sp>
        <p:nvSpPr>
          <p:cNvPr id="15" name="TextBox 14">
            <a:extLst>
              <a:ext uri="{FF2B5EF4-FFF2-40B4-BE49-F238E27FC236}">
                <a16:creationId xmlns:a16="http://schemas.microsoft.com/office/drawing/2014/main" id="{59A55232-B9E7-7845-A8CC-C512D7D2DBD4}"/>
              </a:ext>
            </a:extLst>
          </p:cNvPr>
          <p:cNvSpPr txBox="1"/>
          <p:nvPr/>
        </p:nvSpPr>
        <p:spPr>
          <a:xfrm>
            <a:off x="6053421" y="2700953"/>
            <a:ext cx="5821903" cy="2513573"/>
          </a:xfrm>
          <a:prstGeom prst="rect">
            <a:avLst/>
          </a:prstGeom>
          <a:noFill/>
        </p:spPr>
        <p:txBody>
          <a:bodyPr wrap="square">
            <a:spAutoFit/>
          </a:bodyPr>
          <a:lstStyle/>
          <a:p>
            <a:r>
              <a:rPr lang="en-US" sz="2000">
                <a:effectLst/>
                <a:ea typeface="Times New Roman" panose="02020603050405020304" pitchFamily="18" charset="0"/>
                <a:cs typeface="Times New Roman" panose="02020603050405020304" pitchFamily="18" charset="0"/>
              </a:rPr>
              <a:t>1. Gender is the relationship between biological sex and behaviour. -Udry</a:t>
            </a:r>
          </a:p>
          <a:p>
            <a:pPr>
              <a:lnSpc>
                <a:spcPct val="107000"/>
              </a:lnSpc>
              <a:spcAft>
                <a:spcPts val="800"/>
              </a:spcAft>
            </a:pPr>
            <a:endParaRPr lang="en-US" sz="2000">
              <a:effectLst/>
              <a:ea typeface="Times New Roman" panose="02020603050405020304" pitchFamily="18" charset="0"/>
              <a:cs typeface="Times New Roman" panose="02020603050405020304" pitchFamily="18" charset="0"/>
            </a:endParaRPr>
          </a:p>
          <a:p>
            <a:pPr>
              <a:lnSpc>
                <a:spcPct val="107000"/>
              </a:lnSpc>
              <a:spcAft>
                <a:spcPts val="800"/>
              </a:spcAft>
            </a:pPr>
            <a:r>
              <a:rPr lang="en-US" sz="2000">
                <a:effectLst/>
                <a:ea typeface="Times New Roman" panose="02020603050405020304" pitchFamily="18" charset="0"/>
                <a:cs typeface="Times New Roman" panose="02020603050405020304" pitchFamily="18" charset="0"/>
              </a:rPr>
              <a:t>2. Gender is socially constructed and implications of a culture's dominant models of femininity and masculinity. – Kimmel &amp; Kaler</a:t>
            </a:r>
          </a:p>
          <a:p>
            <a:pPr marL="0" marR="0">
              <a:lnSpc>
                <a:spcPct val="107000"/>
              </a:lnSpc>
              <a:spcBef>
                <a:spcPts val="0"/>
              </a:spcBef>
              <a:spcAft>
                <a:spcPts val="800"/>
              </a:spcAft>
            </a:pPr>
            <a:endParaRPr lang="en-US" sz="1800">
              <a:effectLst/>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9A6FC82-BF59-0143-873B-21653C75DFEA}"/>
              </a:ext>
            </a:extLst>
          </p:cNvPr>
          <p:cNvSpPr txBox="1"/>
          <p:nvPr/>
        </p:nvSpPr>
        <p:spPr>
          <a:xfrm>
            <a:off x="644973" y="212298"/>
            <a:ext cx="2245178" cy="1446550"/>
          </a:xfrm>
          <a:prstGeom prst="rect">
            <a:avLst/>
          </a:prstGeom>
          <a:noFill/>
        </p:spPr>
        <p:txBody>
          <a:bodyPr wrap="square" rtlCol="0">
            <a:spAutoFit/>
          </a:bodyPr>
          <a:lstStyle/>
          <a:p>
            <a:r>
              <a:rPr lang="en-US" altLang="ko-KR" sz="8800" dirty="0">
                <a:ln w="19050">
                  <a:solidFill>
                    <a:schemeClr val="accent5">
                      <a:lumMod val="50000"/>
                    </a:schemeClr>
                  </a:solidFill>
                </a:ln>
                <a:noFill/>
                <a:latin typeface="a시나브로B" panose="02020600000000000000" pitchFamily="18" charset="-127"/>
                <a:ea typeface="a시나브로B" panose="02020600000000000000" pitchFamily="18" charset="-127"/>
              </a:rPr>
              <a:t>02.</a:t>
            </a:r>
            <a:endParaRPr lang="ko-KR" altLang="en-US" sz="8800" dirty="0">
              <a:ln w="19050">
                <a:solidFill>
                  <a:schemeClr val="accent5">
                    <a:lumMod val="50000"/>
                  </a:schemeClr>
                </a:solidFill>
              </a:ln>
              <a:noFill/>
              <a:latin typeface="a시나브로B" panose="02020600000000000000" pitchFamily="18" charset="-127"/>
              <a:ea typeface="a시나브로B" panose="02020600000000000000" pitchFamily="18" charset="-127"/>
            </a:endParaRPr>
          </a:p>
        </p:txBody>
      </p:sp>
      <p:pic>
        <p:nvPicPr>
          <p:cNvPr id="8" name="Picture 9">
            <a:extLst>
              <a:ext uri="{FF2B5EF4-FFF2-40B4-BE49-F238E27FC236}">
                <a16:creationId xmlns:a16="http://schemas.microsoft.com/office/drawing/2014/main" id="{4122A761-C130-874B-A28F-15707EC6EEA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6117" y="1658848"/>
            <a:ext cx="2883566" cy="4641006"/>
          </a:xfrm>
          <a:prstGeom prst="rect">
            <a:avLst/>
          </a:prstGeom>
        </p:spPr>
      </p:pic>
    </p:spTree>
    <p:extLst>
      <p:ext uri="{BB962C8B-B14F-4D97-AF65-F5344CB8AC3E}">
        <p14:creationId xmlns:p14="http://schemas.microsoft.com/office/powerpoint/2010/main" val="40394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E370845-5AB8-2640-BB2A-6FEA068415DC}"/>
              </a:ext>
            </a:extLst>
          </p:cNvPr>
          <p:cNvSpPr>
            <a:spLocks noGrp="1"/>
          </p:cNvSpPr>
          <p:nvPr>
            <p:ph type="ftr" sz="quarter" idx="11"/>
          </p:nvPr>
        </p:nvSpPr>
        <p:spPr/>
        <p:txBody>
          <a:bodyPr/>
          <a:lstStyle/>
          <a:p>
            <a:r>
              <a:rPr lang="en-US" altLang="ko-KR"/>
              <a:t>https://blog.naver.com/13abouttime</a:t>
            </a:r>
            <a:endParaRPr lang="ko-KR" altLang="en-US" dirty="0"/>
          </a:p>
        </p:txBody>
      </p:sp>
      <p:pic>
        <p:nvPicPr>
          <p:cNvPr id="6" name="Picture 5">
            <a:extLst>
              <a:ext uri="{FF2B5EF4-FFF2-40B4-BE49-F238E27FC236}">
                <a16:creationId xmlns:a16="http://schemas.microsoft.com/office/drawing/2014/main" id="{DFD38C86-EDE2-B341-BC20-53D00496BF52}"/>
              </a:ext>
            </a:extLst>
          </p:cNvPr>
          <p:cNvPicPr/>
          <p:nvPr/>
        </p:nvPicPr>
        <p:blipFill rotWithShape="1">
          <a:blip r:embed="rId2">
            <a:extLst>
              <a:ext uri="{28A0092B-C50C-407E-A947-70E740481C1C}">
                <a14:useLocalDpi xmlns:a14="http://schemas.microsoft.com/office/drawing/2010/main" val="0"/>
              </a:ext>
            </a:extLst>
          </a:blip>
          <a:srcRect t="2674"/>
          <a:stretch/>
        </p:blipFill>
        <p:spPr bwMode="auto">
          <a:xfrm>
            <a:off x="470806" y="485322"/>
            <a:ext cx="5943600" cy="1733550"/>
          </a:xfrm>
          <a:prstGeom prst="rect">
            <a:avLst/>
          </a:prstGeom>
          <a:ln>
            <a:noFill/>
          </a:ln>
          <a:extLst>
            <a:ext uri="{53640926-AAD7-44D8-BBD7-CCE9431645EC}">
              <a14:shadowObscured xmlns:a14="http://schemas.microsoft.com/office/drawing/2010/main"/>
            </a:ext>
          </a:extLst>
        </p:spPr>
      </p:pic>
      <p:pic>
        <p:nvPicPr>
          <p:cNvPr id="9" name="Picture 8">
            <a:extLst>
              <a:ext uri="{FF2B5EF4-FFF2-40B4-BE49-F238E27FC236}">
                <a16:creationId xmlns:a16="http://schemas.microsoft.com/office/drawing/2014/main" id="{275E42AD-2E41-4844-8622-5B0456CF1416}"/>
              </a:ext>
            </a:extLst>
          </p:cNvPr>
          <p:cNvPicPr/>
          <p:nvPr/>
        </p:nvPicPr>
        <p:blipFill>
          <a:blip r:embed="rId3">
            <a:extLst>
              <a:ext uri="{28A0092B-C50C-407E-A947-70E740481C1C}">
                <a14:useLocalDpi xmlns:a14="http://schemas.microsoft.com/office/drawing/2010/main" val="0"/>
              </a:ext>
            </a:extLst>
          </a:blip>
          <a:stretch>
            <a:fillRect/>
          </a:stretch>
        </p:blipFill>
        <p:spPr>
          <a:xfrm>
            <a:off x="470806" y="2172846"/>
            <a:ext cx="5943599" cy="1325563"/>
          </a:xfrm>
          <a:prstGeom prst="rect">
            <a:avLst/>
          </a:prstGeom>
        </p:spPr>
      </p:pic>
      <p:sp>
        <p:nvSpPr>
          <p:cNvPr id="11" name="TextBox 10">
            <a:extLst>
              <a:ext uri="{FF2B5EF4-FFF2-40B4-BE49-F238E27FC236}">
                <a16:creationId xmlns:a16="http://schemas.microsoft.com/office/drawing/2014/main" id="{245D8E9D-1484-DE49-A7A5-53D7525641F2}"/>
              </a:ext>
            </a:extLst>
          </p:cNvPr>
          <p:cNvSpPr txBox="1"/>
          <p:nvPr/>
        </p:nvSpPr>
        <p:spPr>
          <a:xfrm>
            <a:off x="6568539" y="794902"/>
            <a:ext cx="4861462" cy="1285288"/>
          </a:xfrm>
          <a:prstGeom prst="rect">
            <a:avLst/>
          </a:prstGeom>
          <a:noFill/>
        </p:spPr>
        <p:txBody>
          <a:bodyPr wrap="square">
            <a:spAutoFit/>
          </a:bodyPr>
          <a:lstStyle/>
          <a:p>
            <a:pPr marL="342900" marR="0" lvl="0" indent="-342900">
              <a:lnSpc>
                <a:spcPct val="150000"/>
              </a:lnSpc>
              <a:spcBef>
                <a:spcPts val="0"/>
              </a:spcBef>
              <a:spcAft>
                <a:spcPts val="1000"/>
              </a:spcAft>
              <a:buFont typeface="+mj-lt"/>
              <a:buAutoNum type="arabicPeriod"/>
            </a:pPr>
            <a:r>
              <a:rPr lang="en-US" sz="1800">
                <a:effectLst/>
                <a:ea typeface="Calibri" panose="020F0502020204030204" pitchFamily="34" charset="0"/>
                <a:cs typeface="Times New Roman" panose="02020603050405020304" pitchFamily="18" charset="0"/>
              </a:rPr>
              <a:t>This passage from Miss Judith Lotus that tell about the difference between boys and girls. </a:t>
            </a:r>
            <a:r>
              <a:rPr lang="en-US" sz="1800">
                <a:effectLst/>
                <a:latin typeface="Times New Roman" panose="02020603050405020304" pitchFamily="18" charset="0"/>
                <a:ea typeface="Calibri" panose="020F0502020204030204" pitchFamily="34" charset="0"/>
              </a:rPr>
              <a:t>(page 63-64)</a:t>
            </a:r>
            <a:endParaRPr lang="en-US" sz="1600">
              <a:effectLst/>
              <a:ea typeface="Calibri" panose="020F0502020204030204" pitchFamily="34" charset="0"/>
              <a:cs typeface="Times New Roman" panose="02020603050405020304" pitchFamily="18" charset="0"/>
            </a:endParaRPr>
          </a:p>
        </p:txBody>
      </p:sp>
      <p:pic>
        <p:nvPicPr>
          <p:cNvPr id="19" name="Picture 18">
            <a:extLst>
              <a:ext uri="{FF2B5EF4-FFF2-40B4-BE49-F238E27FC236}">
                <a16:creationId xmlns:a16="http://schemas.microsoft.com/office/drawing/2014/main" id="{5B72F9E8-A723-A746-8DC5-FBBF2D2EA431}"/>
              </a:ext>
            </a:extLst>
          </p:cNvPr>
          <p:cNvPicPr/>
          <p:nvPr/>
        </p:nvPicPr>
        <p:blipFill>
          <a:blip r:embed="rId4">
            <a:extLst>
              <a:ext uri="{28A0092B-C50C-407E-A947-70E740481C1C}">
                <a14:useLocalDpi xmlns:a14="http://schemas.microsoft.com/office/drawing/2010/main" val="0"/>
              </a:ext>
            </a:extLst>
          </a:blip>
          <a:stretch>
            <a:fillRect/>
          </a:stretch>
        </p:blipFill>
        <p:spPr>
          <a:xfrm>
            <a:off x="6196412" y="3726669"/>
            <a:ext cx="5541075" cy="1743911"/>
          </a:xfrm>
          <a:prstGeom prst="rect">
            <a:avLst/>
          </a:prstGeom>
        </p:spPr>
      </p:pic>
      <p:pic>
        <p:nvPicPr>
          <p:cNvPr id="25" name="Picture 24">
            <a:extLst>
              <a:ext uri="{FF2B5EF4-FFF2-40B4-BE49-F238E27FC236}">
                <a16:creationId xmlns:a16="http://schemas.microsoft.com/office/drawing/2014/main" id="{38C1BF36-7AF8-3D46-B58A-6D9F06A69E0C}"/>
              </a:ext>
            </a:extLst>
          </p:cNvPr>
          <p:cNvPicPr/>
          <p:nvPr/>
        </p:nvPicPr>
        <p:blipFill>
          <a:blip r:embed="rId5">
            <a:extLst>
              <a:ext uri="{28A0092B-C50C-407E-A947-70E740481C1C}">
                <a14:useLocalDpi xmlns:a14="http://schemas.microsoft.com/office/drawing/2010/main" val="0"/>
              </a:ext>
            </a:extLst>
          </a:blip>
          <a:stretch>
            <a:fillRect/>
          </a:stretch>
        </p:blipFill>
        <p:spPr>
          <a:xfrm>
            <a:off x="6196412" y="5470580"/>
            <a:ext cx="5541075" cy="1115957"/>
          </a:xfrm>
          <a:prstGeom prst="rect">
            <a:avLst/>
          </a:prstGeom>
        </p:spPr>
      </p:pic>
      <p:sp>
        <p:nvSpPr>
          <p:cNvPr id="27" name="TextBox 26">
            <a:extLst>
              <a:ext uri="{FF2B5EF4-FFF2-40B4-BE49-F238E27FC236}">
                <a16:creationId xmlns:a16="http://schemas.microsoft.com/office/drawing/2014/main" id="{CFC137B4-E17B-544E-A2D1-05A3D0D718E8}"/>
              </a:ext>
            </a:extLst>
          </p:cNvPr>
          <p:cNvSpPr txBox="1"/>
          <p:nvPr/>
        </p:nvSpPr>
        <p:spPr>
          <a:xfrm>
            <a:off x="548094" y="4186389"/>
            <a:ext cx="5447495" cy="1703800"/>
          </a:xfrm>
          <a:prstGeom prst="rect">
            <a:avLst/>
          </a:prstGeom>
          <a:noFill/>
        </p:spPr>
        <p:txBody>
          <a:bodyPr wrap="square">
            <a:spAutoFit/>
          </a:bodyPr>
          <a:lstStyle/>
          <a:p>
            <a:pPr marR="0" lvl="0">
              <a:lnSpc>
                <a:spcPct val="150000"/>
              </a:lnSpc>
              <a:spcBef>
                <a:spcPts val="0"/>
              </a:spcBef>
              <a:spcAft>
                <a:spcPts val="1000"/>
              </a:spcAft>
            </a:pPr>
            <a:r>
              <a:rPr lang="en-US" sz="1800">
                <a:effectLst/>
                <a:ea typeface="Calibri" panose="020F0502020204030204" pitchFamily="34" charset="0"/>
                <a:cs typeface="Times New Roman" panose="02020603050405020304" pitchFamily="18" charset="0"/>
              </a:rPr>
              <a:t>2. In this passage, Twain shows the role of the men. Men were always be the leader or the head of authority. Twain describing himself as a strict yet kind and an overall leader. </a:t>
            </a:r>
            <a:r>
              <a:rPr lang="en-US" sz="1800">
                <a:effectLst/>
                <a:latin typeface="Times New Roman" panose="02020603050405020304" pitchFamily="18" charset="0"/>
                <a:ea typeface="Calibri" panose="020F0502020204030204" pitchFamily="34" charset="0"/>
              </a:rPr>
              <a:t> (page 108-109)</a:t>
            </a:r>
            <a:r>
              <a:rPr lang="en-US" sz="1800">
                <a:effectLst/>
                <a:ea typeface="Calibri" panose="020F0502020204030204" pitchFamily="34" charset="0"/>
                <a:cs typeface="Times New Roman" panose="02020603050405020304" pitchFamily="18" charset="0"/>
              </a:rPr>
              <a:t> </a:t>
            </a:r>
            <a:endParaRPr lang="en-US" sz="16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6896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626ED-E444-4046-8D05-61D22DDA3943}"/>
              </a:ext>
            </a:extLst>
          </p:cNvPr>
          <p:cNvSpPr>
            <a:spLocks noGrp="1"/>
          </p:cNvSpPr>
          <p:nvPr>
            <p:ph type="title"/>
          </p:nvPr>
        </p:nvSpPr>
        <p:spPr>
          <a:xfrm>
            <a:off x="971550" y="237516"/>
            <a:ext cx="8694575" cy="1325563"/>
          </a:xfrm>
        </p:spPr>
        <p:txBody>
          <a:bodyPr/>
          <a:lstStyle/>
          <a:p>
            <a:r>
              <a:rPr lang="en-US"/>
              <a:t>Gender Analysis </a:t>
            </a:r>
          </a:p>
        </p:txBody>
      </p:sp>
      <p:sp>
        <p:nvSpPr>
          <p:cNvPr id="3" name="Footer Placeholder 2">
            <a:extLst>
              <a:ext uri="{FF2B5EF4-FFF2-40B4-BE49-F238E27FC236}">
                <a16:creationId xmlns:a16="http://schemas.microsoft.com/office/drawing/2014/main" id="{C9817F2B-D4C7-2640-BE0F-52185DF8DCE0}"/>
              </a:ext>
            </a:extLst>
          </p:cNvPr>
          <p:cNvSpPr>
            <a:spLocks noGrp="1"/>
          </p:cNvSpPr>
          <p:nvPr>
            <p:ph type="ftr" sz="quarter" idx="11"/>
          </p:nvPr>
        </p:nvSpPr>
        <p:spPr/>
        <p:txBody>
          <a:bodyPr/>
          <a:lstStyle/>
          <a:p>
            <a:r>
              <a:rPr lang="en-US" altLang="ko-KR"/>
              <a:t>https://blog.naver.com/13abouttime</a:t>
            </a:r>
            <a:endParaRPr lang="ko-KR" altLang="en-US" dirty="0"/>
          </a:p>
        </p:txBody>
      </p:sp>
      <p:pic>
        <p:nvPicPr>
          <p:cNvPr id="6" name="Picture 5">
            <a:extLst>
              <a:ext uri="{FF2B5EF4-FFF2-40B4-BE49-F238E27FC236}">
                <a16:creationId xmlns:a16="http://schemas.microsoft.com/office/drawing/2014/main" id="{92B9E715-384A-7141-B423-739F7CC9CF2D}"/>
              </a:ext>
            </a:extLst>
          </p:cNvPr>
          <p:cNvPicPr/>
          <p:nvPr/>
        </p:nvPicPr>
        <p:blipFill>
          <a:blip r:embed="rId2">
            <a:extLst>
              <a:ext uri="{28A0092B-C50C-407E-A947-70E740481C1C}">
                <a14:useLocalDpi xmlns:a14="http://schemas.microsoft.com/office/drawing/2010/main" val="0"/>
              </a:ext>
            </a:extLst>
          </a:blip>
          <a:stretch>
            <a:fillRect/>
          </a:stretch>
        </p:blipFill>
        <p:spPr>
          <a:xfrm>
            <a:off x="971550" y="1957387"/>
            <a:ext cx="3463142" cy="3572061"/>
          </a:xfrm>
          <a:prstGeom prst="rect">
            <a:avLst/>
          </a:prstGeom>
        </p:spPr>
      </p:pic>
      <p:sp>
        <p:nvSpPr>
          <p:cNvPr id="8" name="TextBox 7">
            <a:extLst>
              <a:ext uri="{FF2B5EF4-FFF2-40B4-BE49-F238E27FC236}">
                <a16:creationId xmlns:a16="http://schemas.microsoft.com/office/drawing/2014/main" id="{7970541D-2273-A048-81E4-65D603F1D08D}"/>
              </a:ext>
            </a:extLst>
          </p:cNvPr>
          <p:cNvSpPr txBox="1"/>
          <p:nvPr/>
        </p:nvSpPr>
        <p:spPr>
          <a:xfrm>
            <a:off x="4556321" y="2758047"/>
            <a:ext cx="7194158" cy="2204321"/>
          </a:xfrm>
          <a:prstGeom prst="rect">
            <a:avLst/>
          </a:prstGeom>
          <a:noFill/>
        </p:spPr>
        <p:txBody>
          <a:bodyPr wrap="square">
            <a:spAutoFit/>
          </a:bodyPr>
          <a:lstStyle/>
          <a:p>
            <a:pPr>
              <a:lnSpc>
                <a:spcPct val="150000"/>
              </a:lnSpc>
              <a:spcAft>
                <a:spcPts val="1000"/>
              </a:spcAft>
            </a:pPr>
            <a:r>
              <a:rPr lang="en-US" sz="1800">
                <a:effectLst/>
                <a:ea typeface="Calibri" panose="020F0502020204030204" pitchFamily="34" charset="0"/>
                <a:cs typeface="Times New Roman" panose="02020603050405020304" pitchFamily="18" charset="0"/>
              </a:rPr>
              <a:t>3. This passage is describing about the different between Miss Charlotte and her sister, Miss Sophia’s personality. Miss Charlotte has a glorious personality, and Miss Sophia has gentle and sweet personality. </a:t>
            </a:r>
            <a:r>
              <a:rPr lang="en-US" sz="1800">
                <a:effectLst/>
                <a:latin typeface="Times New Roman" panose="02020603050405020304" pitchFamily="18" charset="0"/>
                <a:ea typeface="Calibri" panose="020F0502020204030204" pitchFamily="34" charset="0"/>
                <a:cs typeface="SimSun" panose="02010600030101010101" pitchFamily="2" charset="-122"/>
              </a:rPr>
              <a:t>(page 109)</a:t>
            </a:r>
            <a:endParaRPr lang="en-US" sz="1800">
              <a:effectLst/>
              <a:latin typeface="Calibri" panose="020F0502020204030204" pitchFamily="34" charset="0"/>
              <a:ea typeface="Calibri" panose="020F0502020204030204" pitchFamily="34" charset="0"/>
              <a:cs typeface="SimSun" panose="02010600030101010101" pitchFamily="2" charset="-122"/>
            </a:endParaRPr>
          </a:p>
          <a:p>
            <a:pPr marR="0" lvl="0">
              <a:lnSpc>
                <a:spcPct val="150000"/>
              </a:lnSpc>
              <a:spcBef>
                <a:spcPts val="0"/>
              </a:spcBef>
              <a:spcAft>
                <a:spcPts val="1000"/>
              </a:spcAft>
            </a:pPr>
            <a:endParaRPr lang="en-US" sz="16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604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3019DF0-5530-4DBF-B8A8-EC700F7264B7}"/>
              </a:ext>
            </a:extLst>
          </p:cNvPr>
          <p:cNvSpPr>
            <a:spLocks noGrp="1"/>
          </p:cNvSpPr>
          <p:nvPr>
            <p:ph type="title"/>
          </p:nvPr>
        </p:nvSpPr>
        <p:spPr/>
        <p:txBody>
          <a:bodyPr>
            <a:normAutofit/>
          </a:bodyPr>
          <a:lstStyle/>
          <a:p>
            <a:r>
              <a:rPr lang="en-US" altLang="ko-KR" sz="5400">
                <a:solidFill>
                  <a:schemeClr val="accent1">
                    <a:lumMod val="50000"/>
                  </a:schemeClr>
                </a:solidFill>
                <a:effectLst/>
                <a:latin typeface="a아시아헤드3" panose="02020600000000000000" pitchFamily="18" charset="-127"/>
                <a:ea typeface="a아시아헤드3" panose="02020600000000000000" pitchFamily="18" charset="-127"/>
              </a:rPr>
              <a:t>Class</a:t>
            </a:r>
            <a:endParaRPr lang="ko-KR" altLang="en-US" sz="5400" dirty="0">
              <a:solidFill>
                <a:schemeClr val="accent1">
                  <a:lumMod val="50000"/>
                </a:schemeClr>
              </a:solidFill>
              <a:effectLst/>
              <a:latin typeface="a아시아헤드3" panose="02020600000000000000" pitchFamily="18" charset="-127"/>
              <a:ea typeface="a아시아헤드3" panose="02020600000000000000" pitchFamily="18" charset="-127"/>
            </a:endParaRPr>
          </a:p>
        </p:txBody>
      </p:sp>
      <p:sp>
        <p:nvSpPr>
          <p:cNvPr id="4" name="바닥글 개체 틀 3">
            <a:extLst>
              <a:ext uri="{FF2B5EF4-FFF2-40B4-BE49-F238E27FC236}">
                <a16:creationId xmlns:a16="http://schemas.microsoft.com/office/drawing/2014/main" id="{DFC18EE8-351B-4C7F-95D3-A2E91632BF8F}"/>
              </a:ext>
            </a:extLst>
          </p:cNvPr>
          <p:cNvSpPr>
            <a:spLocks noGrp="1"/>
          </p:cNvSpPr>
          <p:nvPr>
            <p:ph type="ftr" sz="quarter" idx="11"/>
          </p:nvPr>
        </p:nvSpPr>
        <p:spPr/>
        <p:txBody>
          <a:bodyPr/>
          <a:lstStyle/>
          <a:p>
            <a:r>
              <a:rPr lang="en-US" altLang="ko-KR"/>
              <a:t>https://blog.naver.com/13abouttime</a:t>
            </a:r>
            <a:endParaRPr lang="ko-KR" altLang="en-US" dirty="0"/>
          </a:p>
        </p:txBody>
      </p:sp>
      <p:cxnSp>
        <p:nvCxnSpPr>
          <p:cNvPr id="11" name="직선 연결선 10">
            <a:extLst>
              <a:ext uri="{FF2B5EF4-FFF2-40B4-BE49-F238E27FC236}">
                <a16:creationId xmlns:a16="http://schemas.microsoft.com/office/drawing/2014/main" id="{47126734-1019-412F-A378-BAE13504792B}"/>
              </a:ext>
            </a:extLst>
          </p:cNvPr>
          <p:cNvCxnSpPr/>
          <p:nvPr/>
        </p:nvCxnSpPr>
        <p:spPr>
          <a:xfrm>
            <a:off x="5901070" y="1779835"/>
            <a:ext cx="0" cy="4162425"/>
          </a:xfrm>
          <a:prstGeom prst="line">
            <a:avLst/>
          </a:prstGeom>
          <a:ln w="31750" cmpd="dbl">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3" name="잉크 12">
                <a:extLst>
                  <a:ext uri="{FF2B5EF4-FFF2-40B4-BE49-F238E27FC236}">
                    <a16:creationId xmlns:a16="http://schemas.microsoft.com/office/drawing/2014/main" id="{24DEA2D3-DAA4-4EE0-B72D-A378C56C52D6}"/>
                  </a:ext>
                </a:extLst>
              </p14:cNvPr>
              <p14:cNvContentPartPr/>
              <p14:nvPr/>
            </p14:nvContentPartPr>
            <p14:xfrm>
              <a:off x="6249780" y="2910315"/>
              <a:ext cx="360" cy="360"/>
            </p14:xfrm>
          </p:contentPart>
        </mc:Choice>
        <mc:Fallback xmlns="">
          <p:pic>
            <p:nvPicPr>
              <p:cNvPr id="13" name="잉크 12">
                <a:extLst>
                  <a:ext uri="{FF2B5EF4-FFF2-40B4-BE49-F238E27FC236}">
                    <a16:creationId xmlns:a16="http://schemas.microsoft.com/office/drawing/2014/main" id="{24DEA2D3-DAA4-4EE0-B72D-A378C56C52D6}"/>
                  </a:ext>
                </a:extLst>
              </p:cNvPr>
              <p:cNvPicPr/>
              <p:nvPr/>
            </p:nvPicPr>
            <p:blipFill>
              <a:blip r:embed="rId3"/>
              <a:stretch>
                <a:fillRect/>
              </a:stretch>
            </p:blipFill>
            <p:spPr>
              <a:xfrm>
                <a:off x="6240780" y="2901315"/>
                <a:ext cx="18000" cy="18000"/>
              </a:xfrm>
              <a:prstGeom prst="rect">
                <a:avLst/>
              </a:prstGeom>
            </p:spPr>
          </p:pic>
        </mc:Fallback>
      </mc:AlternateContent>
      <p:sp>
        <p:nvSpPr>
          <p:cNvPr id="15" name="TextBox 14">
            <a:extLst>
              <a:ext uri="{FF2B5EF4-FFF2-40B4-BE49-F238E27FC236}">
                <a16:creationId xmlns:a16="http://schemas.microsoft.com/office/drawing/2014/main" id="{59A55232-B9E7-7845-A8CC-C512D7D2DBD4}"/>
              </a:ext>
            </a:extLst>
          </p:cNvPr>
          <p:cNvSpPr txBox="1"/>
          <p:nvPr/>
        </p:nvSpPr>
        <p:spPr>
          <a:xfrm>
            <a:off x="6053421" y="2700953"/>
            <a:ext cx="5710550" cy="2923877"/>
          </a:xfrm>
          <a:prstGeom prst="rect">
            <a:avLst/>
          </a:prstGeom>
          <a:noFill/>
        </p:spPr>
        <p:txBody>
          <a:bodyPr wrap="square">
            <a:spAutoFit/>
          </a:bodyPr>
          <a:lstStyle/>
          <a:p>
            <a:r>
              <a:rPr lang="en-US" sz="1800">
                <a:effectLst/>
                <a:ea typeface="Times New Roman" panose="02020603050405020304" pitchFamily="18" charset="0"/>
                <a:cs typeface="Times New Roman" panose="02020603050405020304" pitchFamily="18" charset="0"/>
              </a:rPr>
              <a:t>1. A class is a group with intrinsic tendencies and interests that differ from those of other groups within society, the basis of a fundamental antagonism between such groups - Parkin</a:t>
            </a:r>
          </a:p>
          <a:p>
            <a:endParaRPr lang="en-US" sz="2000">
              <a:effectLst/>
              <a:ea typeface="Times New Roman" panose="02020603050405020304" pitchFamily="18" charset="0"/>
              <a:cs typeface="Times New Roman" panose="02020603050405020304" pitchFamily="18" charset="0"/>
            </a:endParaRPr>
          </a:p>
          <a:p>
            <a:r>
              <a:rPr lang="en-US" sz="1800">
                <a:effectLst/>
                <a:ea typeface="Times New Roman" panose="02020603050405020304" pitchFamily="18" charset="0"/>
                <a:cs typeface="Times New Roman" panose="02020603050405020304" pitchFamily="18" charset="0"/>
              </a:rPr>
              <a:t>2. A class is those who share common economic interests, are conscious of those interests, and engage in collective action which advances those interests - Andrew</a:t>
            </a:r>
          </a:p>
          <a:p>
            <a:endParaRPr lang="en-US" sz="2000">
              <a:effectLst/>
              <a:ea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520A80E4-493C-FC45-9EDF-A8F1BADC1CD0}"/>
              </a:ext>
            </a:extLst>
          </p:cNvPr>
          <p:cNvSpPr txBox="1"/>
          <p:nvPr/>
        </p:nvSpPr>
        <p:spPr>
          <a:xfrm>
            <a:off x="501163" y="261555"/>
            <a:ext cx="1759348" cy="1446550"/>
          </a:xfrm>
          <a:prstGeom prst="rect">
            <a:avLst/>
          </a:prstGeom>
          <a:noFill/>
        </p:spPr>
        <p:txBody>
          <a:bodyPr wrap="square" rtlCol="0">
            <a:spAutoFit/>
          </a:bodyPr>
          <a:lstStyle/>
          <a:p>
            <a:r>
              <a:rPr lang="en-US" altLang="ko-KR" sz="8800" dirty="0">
                <a:ln w="19050">
                  <a:solidFill>
                    <a:schemeClr val="accent5">
                      <a:lumMod val="50000"/>
                    </a:schemeClr>
                  </a:solidFill>
                </a:ln>
                <a:noFill/>
                <a:latin typeface="a시나브로B" panose="02020600000000000000" pitchFamily="18" charset="-127"/>
                <a:ea typeface="a시나브로B" panose="02020600000000000000" pitchFamily="18" charset="-127"/>
              </a:rPr>
              <a:t>03.</a:t>
            </a:r>
            <a:endParaRPr lang="ko-KR" altLang="en-US" sz="8800" dirty="0">
              <a:ln w="19050">
                <a:solidFill>
                  <a:schemeClr val="accent5">
                    <a:lumMod val="50000"/>
                  </a:schemeClr>
                </a:solidFill>
              </a:ln>
              <a:noFill/>
              <a:latin typeface="a시나브로B" panose="02020600000000000000" pitchFamily="18" charset="-127"/>
              <a:ea typeface="a시나브로B" panose="02020600000000000000" pitchFamily="18" charset="-127"/>
            </a:endParaRPr>
          </a:p>
        </p:txBody>
      </p:sp>
      <p:pic>
        <p:nvPicPr>
          <p:cNvPr id="5" name="Picture 6">
            <a:extLst>
              <a:ext uri="{FF2B5EF4-FFF2-40B4-BE49-F238E27FC236}">
                <a16:creationId xmlns:a16="http://schemas.microsoft.com/office/drawing/2014/main" id="{443CC4A7-891B-7146-912B-25198CA4AD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7835" y="1681358"/>
            <a:ext cx="3268235" cy="4820294"/>
          </a:xfrm>
          <a:prstGeom prst="rect">
            <a:avLst/>
          </a:prstGeom>
        </p:spPr>
      </p:pic>
    </p:spTree>
    <p:extLst>
      <p:ext uri="{BB962C8B-B14F-4D97-AF65-F5344CB8AC3E}">
        <p14:creationId xmlns:p14="http://schemas.microsoft.com/office/powerpoint/2010/main" val="84874011"/>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86</Words>
  <Application>Microsoft Office PowerPoint</Application>
  <PresentationFormat>Widescreen</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테마</vt:lpstr>
      <vt:lpstr>Huckleberry  Finn</vt:lpstr>
      <vt:lpstr>Summary</vt:lpstr>
      <vt:lpstr>Race</vt:lpstr>
      <vt:lpstr>Race Analysis</vt:lpstr>
      <vt:lpstr>Race Analysis</vt:lpstr>
      <vt:lpstr>Gender</vt:lpstr>
      <vt:lpstr>PowerPoint Presentation</vt:lpstr>
      <vt:lpstr>Gender Analysis </vt:lpstr>
      <vt:lpstr>Class</vt:lpstr>
      <vt:lpstr>Class Analysis</vt:lpstr>
      <vt:lpstr>PowerPoint Presentation</vt:lpstr>
      <vt:lpstr>PowerPoint Presentation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신혜정</dc:creator>
  <cp:lastModifiedBy>Dinan Fuzianti</cp:lastModifiedBy>
  <cp:revision>19</cp:revision>
  <dcterms:created xsi:type="dcterms:W3CDTF">2020-02-29T07:28:23Z</dcterms:created>
  <dcterms:modified xsi:type="dcterms:W3CDTF">2020-06-24T13:22:36Z</dcterms:modified>
</cp:coreProperties>
</file>