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9" r:id="rId9"/>
    <p:sldId id="270" r:id="rId10"/>
    <p:sldId id="274" r:id="rId11"/>
    <p:sldId id="266" r:id="rId12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F9D9"/>
    <a:srgbClr val="C3EABC"/>
    <a:srgbClr val="F7FC34"/>
    <a:srgbClr val="F13F3F"/>
    <a:srgbClr val="B22D12"/>
    <a:srgbClr val="F6B2A4"/>
    <a:srgbClr val="FFFF66"/>
    <a:srgbClr val="EC6044"/>
    <a:srgbClr val="E87648"/>
    <a:srgbClr val="F43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E2D86-3422-45F2-8E5B-0641B28BDB00}" type="datetimeFigureOut">
              <a:rPr lang="id-ID" smtClean="0"/>
              <a:t>01/07/2020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8B1AE-ED09-4296-BB00-B0D7DBA71BF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37961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8B1AE-ED09-4296-BB00-B0D7DBA71BF0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75032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09EC-B20F-4D44-9D40-F7BC79C392BB}" type="datetime1">
              <a:rPr lang="id-ID" smtClean="0"/>
              <a:t>01/07/2020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ke 12 AKP, By Tatik Rohmawati, S.IP.,M.Si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EEA6-EDFC-4EC4-AF04-D87E5E8F8FA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14683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1E94-C7A1-4459-AC9A-F621F17B8A1B}" type="datetime1">
              <a:rPr lang="id-ID" smtClean="0"/>
              <a:t>01/07/2020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ke 12 AKP, By Tatik Rohmawati, S.IP.,M.Si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EEA6-EDFC-4EC4-AF04-D87E5E8F8FA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73507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21BE3-7553-47F9-807A-24CB75492381}" type="datetime1">
              <a:rPr lang="id-ID" smtClean="0"/>
              <a:t>01/07/2020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ke 12 AKP, By Tatik Rohmawati, S.IP.,M.Si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EEA6-EDFC-4EC4-AF04-D87E5E8F8FA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2692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541F-B45D-40CB-98CD-AF9BB87B2887}" type="datetime1">
              <a:rPr lang="id-ID" smtClean="0"/>
              <a:t>01/07/2020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ke 12 AKP, By Tatik Rohmawati, S.IP.,M.Si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EEA6-EDFC-4EC4-AF04-D87E5E8F8FA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2231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D1F0-AC6B-4331-8F86-687C9DD78FAF}" type="datetime1">
              <a:rPr lang="id-ID" smtClean="0"/>
              <a:t>01/07/2020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ke 12 AKP, By Tatik Rohmawati, S.IP.,M.Si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EEA6-EDFC-4EC4-AF04-D87E5E8F8FA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24745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B0FE-F071-49D5-9971-3C421877C733}" type="datetime1">
              <a:rPr lang="id-ID" smtClean="0"/>
              <a:t>01/07/2020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ke 12 AKP, By Tatik Rohmawati, S.IP.,M.Si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EEA6-EDFC-4EC4-AF04-D87E5E8F8FA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0325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E0B0-7344-4FCA-A762-49E792B01371}" type="datetime1">
              <a:rPr lang="id-ID" smtClean="0"/>
              <a:t>01/07/2020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ke 12 AKP, By Tatik Rohmawati, S.IP.,M.Si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EEA6-EDFC-4EC4-AF04-D87E5E8F8FA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62014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14AAD-F0A5-447A-B573-EE9308DF7DA6}" type="datetime1">
              <a:rPr lang="id-ID" smtClean="0"/>
              <a:t>01/07/2020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ke 12 AKP, By Tatik Rohmawati, S.IP.,M.Si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EEA6-EDFC-4EC4-AF04-D87E5E8F8FA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915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2CA0-8330-489C-9175-6F6B50F01E31}" type="datetime1">
              <a:rPr lang="id-ID" smtClean="0"/>
              <a:t>01/07/2020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ke 12 AKP, By Tatik Rohmawati, S.IP.,M.Si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EEA6-EDFC-4EC4-AF04-D87E5E8F8FA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1603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1A13-B243-4ACF-9B28-2438CE88F594}" type="datetime1">
              <a:rPr lang="id-ID" smtClean="0"/>
              <a:t>01/07/2020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ke 12 AKP, By Tatik Rohmawati, S.IP.,M.Si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EEA6-EDFC-4EC4-AF04-D87E5E8F8FA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63928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2435-3CB6-4F2A-81E7-4CCEFA60443E}" type="datetime1">
              <a:rPr lang="id-ID" smtClean="0"/>
              <a:t>01/07/2020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ke 12 AKP, By Tatik Rohmawati, S.IP.,M.Si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EEA6-EDFC-4EC4-AF04-D87E5E8F8FA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26482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55CC8-4E05-40E1-92A8-9A19C3438D57}" type="datetime1">
              <a:rPr lang="id-ID" smtClean="0"/>
              <a:t>01/07/2020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Materi ke 12 AKP, By Tatik Rohmawati, S.IP.,M.Si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7EEA6-EDFC-4EC4-AF04-D87E5E8F8FA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80700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agon 4"/>
          <p:cNvSpPr/>
          <p:nvPr/>
        </p:nvSpPr>
        <p:spPr>
          <a:xfrm rot="5400000">
            <a:off x="8595358" y="998806"/>
            <a:ext cx="4121834" cy="2124221"/>
          </a:xfrm>
          <a:prstGeom prst="homePlat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TextBox 5"/>
          <p:cNvSpPr txBox="1"/>
          <p:nvPr/>
        </p:nvSpPr>
        <p:spPr>
          <a:xfrm>
            <a:off x="1561514" y="1631852"/>
            <a:ext cx="7568419" cy="2025748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id-ID" sz="9600" b="1" dirty="0" smtClean="0"/>
              <a:t>SISTEM PENILAIAN PRESTASI KERJA DAN JAMINAN HARI TUA </a:t>
            </a:r>
            <a:endParaRPr lang="id-ID" sz="9600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91175" y="3896751"/>
            <a:ext cx="77090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>
                <a:solidFill>
                  <a:schemeClr val="accent6">
                    <a:lumMod val="50000"/>
                  </a:schemeClr>
                </a:solidFill>
              </a:rPr>
              <a:t>DISAMPAIKAN PADA PERTEMUAN KE-12</a:t>
            </a:r>
          </a:p>
          <a:p>
            <a:pPr algn="ctr"/>
            <a:r>
              <a:rPr lang="id-ID" sz="2000" b="1" dirty="0" smtClean="0">
                <a:solidFill>
                  <a:schemeClr val="accent6">
                    <a:lumMod val="50000"/>
                  </a:schemeClr>
                </a:solidFill>
              </a:rPr>
              <a:t>PADA MATA KULIAH ADMINISTRASI KEPEGAWAIAN PEMERINTAH</a:t>
            </a:r>
          </a:p>
          <a:p>
            <a:pPr algn="ctr"/>
            <a:r>
              <a:rPr lang="id-ID" sz="2000" b="1" dirty="0" smtClean="0">
                <a:solidFill>
                  <a:schemeClr val="accent6">
                    <a:lumMod val="50000"/>
                  </a:schemeClr>
                </a:solidFill>
              </a:rPr>
              <a:t>OLEH:</a:t>
            </a:r>
          </a:p>
          <a:p>
            <a:pPr algn="ctr"/>
            <a:r>
              <a:rPr lang="id-ID" sz="2000" b="1" dirty="0" smtClean="0">
                <a:solidFill>
                  <a:schemeClr val="accent6">
                    <a:lumMod val="50000"/>
                  </a:schemeClr>
                </a:solidFill>
              </a:rPr>
              <a:t>TATIK ROHMAWATI, S.IP.,M.SI</a:t>
            </a:r>
            <a:endParaRPr lang="id-ID" sz="2000" dirty="0"/>
          </a:p>
        </p:txBody>
      </p:sp>
      <p:sp>
        <p:nvSpPr>
          <p:cNvPr id="8" name="Flowchart: Process 7"/>
          <p:cNvSpPr/>
          <p:nvPr/>
        </p:nvSpPr>
        <p:spPr>
          <a:xfrm>
            <a:off x="9594164" y="1336431"/>
            <a:ext cx="2124222" cy="196947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Flowchart: Process 8"/>
          <p:cNvSpPr/>
          <p:nvPr/>
        </p:nvSpPr>
        <p:spPr>
          <a:xfrm>
            <a:off x="9594164" y="1645919"/>
            <a:ext cx="2124222" cy="196947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90E00-C7E6-4A9E-9040-43C83469A222}" type="datetime1">
              <a:rPr lang="id-ID" smtClean="0"/>
              <a:t>01/07/2020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ke 12 AKP, By Tatik Rohmawati, S.IP.,M.Si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EEA6-EDFC-4EC4-AF04-D87E5E8F8FA3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022176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453618" y="1730325"/>
            <a:ext cx="5655212" cy="147710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accent3">
                    <a:lumMod val="50000"/>
                  </a:schemeClr>
                </a:solidFill>
              </a:rPr>
              <a:t>ALHAMDULILLAH....</a:t>
            </a:r>
          </a:p>
          <a:p>
            <a:pPr algn="ctr"/>
            <a:r>
              <a:rPr lang="id-ID" sz="2400" b="1" dirty="0" smtClean="0">
                <a:solidFill>
                  <a:schemeClr val="accent3">
                    <a:lumMod val="50000"/>
                  </a:schemeClr>
                </a:solidFill>
              </a:rPr>
              <a:t>SEMOGA BERMANFAAT</a:t>
            </a:r>
            <a:endParaRPr lang="id-ID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2BBE-5C0F-41AA-9C55-A499284B9467}" type="datetime1">
              <a:rPr lang="id-ID" smtClean="0"/>
              <a:t>01/07/2020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ke 12 AKP, By Tatik Rohmawati, S.IP.,M.Si</a:t>
            </a:r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EEA6-EDFC-4EC4-AF04-D87E5E8F8FA3}" type="slidenum">
              <a:rPr lang="id-ID" smtClean="0"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3336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553" y="1055077"/>
            <a:ext cx="5978769" cy="4853354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F53DD-E2F5-4716-8F87-DA5D28F7106F}" type="datetime1">
              <a:rPr lang="id-ID" smtClean="0"/>
              <a:t>01/07/2020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ke 12 AKP, By Tatik Rohmawati, S.IP.,M.Si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EEA6-EDFC-4EC4-AF04-D87E5E8F8FA3}" type="slidenum">
              <a:rPr lang="id-ID" smtClean="0"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4490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6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3718445" y="249096"/>
            <a:ext cx="4434955" cy="251811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d-ID" sz="3200" b="1" dirty="0" smtClean="0">
                <a:solidFill>
                  <a:srgbClr val="FF0000"/>
                </a:solidFill>
              </a:rPr>
              <a:t>PENILAIAN PRESTASI KERJA</a:t>
            </a:r>
            <a:endParaRPr lang="id-ID" sz="3200" b="1" dirty="0">
              <a:solidFill>
                <a:srgbClr val="FF0000"/>
              </a:solidFill>
            </a:endParaRPr>
          </a:p>
        </p:txBody>
      </p:sp>
      <p:sp>
        <p:nvSpPr>
          <p:cNvPr id="26" name="Flowchart: Terminator 25"/>
          <p:cNvSpPr/>
          <p:nvPr/>
        </p:nvSpPr>
        <p:spPr>
          <a:xfrm>
            <a:off x="838200" y="2869810"/>
            <a:ext cx="10739907" cy="2706816"/>
          </a:xfrm>
          <a:prstGeom prst="flowChartTerminator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d-ID" dirty="0" smtClean="0">
                <a:solidFill>
                  <a:schemeClr val="tx2">
                    <a:lumMod val="75000"/>
                  </a:schemeClr>
                </a:solidFill>
              </a:rPr>
              <a:t>Penilaian Prestasi Kerja adalah proses mengevaluasi atau menilai prestasi kerja pegawai, termasuk PNS yang  dilaksanakan oleh pemerintah untuk memperbaiki keputusan personalia dan sebagai umpan balik kepada karyawan (Hani Handoko, 1985:99)</a:t>
            </a:r>
            <a:endParaRPr lang="id-ID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149925" y="5781822"/>
            <a:ext cx="2527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d-ID" b="1" dirty="0" smtClean="0"/>
          </a:p>
        </p:txBody>
      </p:sp>
      <p:sp>
        <p:nvSpPr>
          <p:cNvPr id="44" name="Half Frame 43"/>
          <p:cNvSpPr/>
          <p:nvPr/>
        </p:nvSpPr>
        <p:spPr>
          <a:xfrm>
            <a:off x="3846024" y="717133"/>
            <a:ext cx="385151" cy="324732"/>
          </a:xfrm>
          <a:prstGeom prst="halfFrame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45" name="Half Frame 44"/>
          <p:cNvSpPr/>
          <p:nvPr/>
        </p:nvSpPr>
        <p:spPr>
          <a:xfrm rot="10800000">
            <a:off x="6583680" y="1865194"/>
            <a:ext cx="401562" cy="409836"/>
          </a:xfrm>
          <a:prstGeom prst="halfFrame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F18D-7A20-4EC8-9A46-181512F8E232}" type="datetime1">
              <a:rPr lang="id-ID" smtClean="0"/>
              <a:t>01/07/2020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ke 12 AKP, By Tatik Rohmawati, S.IP.,M.Si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EEA6-EDFC-4EC4-AF04-D87E5E8F8FA3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074828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6" grpId="0" animBg="1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Display 4"/>
          <p:cNvSpPr/>
          <p:nvPr/>
        </p:nvSpPr>
        <p:spPr>
          <a:xfrm>
            <a:off x="710545" y="324611"/>
            <a:ext cx="8282940" cy="1558115"/>
          </a:xfrm>
          <a:prstGeom prst="flowChartDisplay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accent6">
                    <a:lumMod val="50000"/>
                  </a:schemeClr>
                </a:solidFill>
              </a:rPr>
              <a:t>Prestasi Kerja diartikan sebagai hasil yang dicapai seseorang menurut ukuran yang berlaku untuk pekerjaan yang bersangkutan.</a:t>
            </a:r>
            <a:endParaRPr lang="id-ID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Flowchart: Display 3"/>
          <p:cNvSpPr/>
          <p:nvPr/>
        </p:nvSpPr>
        <p:spPr>
          <a:xfrm>
            <a:off x="1409701" y="2363385"/>
            <a:ext cx="7703820" cy="3516898"/>
          </a:xfrm>
          <a:prstGeom prst="flowChartDisplay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id-ID" b="1" dirty="0" smtClean="0">
                <a:solidFill>
                  <a:schemeClr val="accent6">
                    <a:lumMod val="50000"/>
                  </a:schemeClr>
                </a:solidFill>
              </a:rPr>
              <a:t>Menurut Hasibuan (1995:105), </a:t>
            </a:r>
            <a:r>
              <a:rPr lang="id-ID" dirty="0" smtClean="0">
                <a:solidFill>
                  <a:schemeClr val="accent6">
                    <a:lumMod val="50000"/>
                  </a:schemeClr>
                </a:solidFill>
              </a:rPr>
              <a:t>prestasi kerja adalah hasil kerja yang dicapai seseorang dalam melaksanakan tugas-tugas yang dibebankan kepadanya yang didasarkan atas kecakapan, pengalaman dan kesungguhan serta waktu.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id-ID" b="1" dirty="0" smtClean="0">
                <a:solidFill>
                  <a:schemeClr val="accent6">
                    <a:lumMod val="50000"/>
                  </a:schemeClr>
                </a:solidFill>
              </a:rPr>
              <a:t>Menurut Moh. As’ud (1995: 47), </a:t>
            </a:r>
            <a:r>
              <a:rPr lang="id-ID" dirty="0" smtClean="0">
                <a:solidFill>
                  <a:schemeClr val="accent6">
                    <a:lumMod val="50000"/>
                  </a:schemeClr>
                </a:solidFill>
              </a:rPr>
              <a:t>prestasi kerja merupakan kesuksesan seseorang dalam melaksanakan pekerjaannya. Sebagai ukuran keberhasilan dari bagian personalia, antara perusahaan dan pegawai memerlukan umpan balik atas upayanya maka prestasi kerja karyawan perlu mendapat penilaian.</a:t>
            </a:r>
            <a:endParaRPr lang="id-ID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Pentagon 5"/>
          <p:cNvSpPr/>
          <p:nvPr/>
        </p:nvSpPr>
        <p:spPr>
          <a:xfrm rot="5400000">
            <a:off x="8595358" y="998806"/>
            <a:ext cx="4121834" cy="2124221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Flowchart: Process 6"/>
          <p:cNvSpPr/>
          <p:nvPr/>
        </p:nvSpPr>
        <p:spPr>
          <a:xfrm>
            <a:off x="9594164" y="1336431"/>
            <a:ext cx="2124222" cy="196947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Flowchart: Process 7"/>
          <p:cNvSpPr/>
          <p:nvPr/>
        </p:nvSpPr>
        <p:spPr>
          <a:xfrm>
            <a:off x="9594164" y="1685779"/>
            <a:ext cx="2124222" cy="196947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3521" y="5172890"/>
            <a:ext cx="3078480" cy="1685109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56B7-4908-4DCC-AABF-7DDB4536C718}" type="datetime1">
              <a:rPr lang="id-ID" smtClean="0"/>
              <a:t>01/07/2020</a:t>
            </a:fld>
            <a:endParaRPr lang="id-ID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ke 12 AKP, By Tatik Rohmawati, S.IP.,M.Si</a:t>
            </a:r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EEA6-EDFC-4EC4-AF04-D87E5E8F8FA3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3724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1805940" y="297180"/>
            <a:ext cx="6766560" cy="731520"/>
          </a:xfrm>
          <a:prstGeom prst="flowChartTerminator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b="1" dirty="0" smtClean="0">
                <a:solidFill>
                  <a:schemeClr val="tx2">
                    <a:lumMod val="75000"/>
                  </a:schemeClr>
                </a:solidFill>
              </a:rPr>
              <a:t>Faktor-faktor Prestasi Kerja yang perlu dinilai menurut Suad Husnan (1990: 126)</a:t>
            </a:r>
            <a:endParaRPr lang="id-ID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ardrop 4"/>
          <p:cNvSpPr/>
          <p:nvPr/>
        </p:nvSpPr>
        <p:spPr>
          <a:xfrm>
            <a:off x="129540" y="2362138"/>
            <a:ext cx="2080260" cy="1057716"/>
          </a:xfrm>
          <a:prstGeom prst="teardrop">
            <a:avLst/>
          </a:prstGeom>
          <a:gradFill>
            <a:gsLst>
              <a:gs pos="2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1. </a:t>
            </a:r>
            <a:r>
              <a:rPr lang="id-ID" dirty="0" smtClean="0">
                <a:solidFill>
                  <a:schemeClr val="tx1"/>
                </a:solidFill>
              </a:rPr>
              <a:t>Kuantitas Kerja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6" name="Teardrop 5"/>
          <p:cNvSpPr/>
          <p:nvPr/>
        </p:nvSpPr>
        <p:spPr>
          <a:xfrm>
            <a:off x="2524264" y="2354608"/>
            <a:ext cx="2080260" cy="1057716"/>
          </a:xfrm>
          <a:prstGeom prst="teardrop">
            <a:avLst/>
          </a:prstGeom>
          <a:gradFill>
            <a:gsLst>
              <a:gs pos="2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2.</a:t>
            </a:r>
            <a:r>
              <a:rPr lang="id-ID" dirty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Kualitas Kerja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313004" y="4293391"/>
            <a:ext cx="2080260" cy="1057716"/>
          </a:xfrm>
          <a:prstGeom prst="teardrop">
            <a:avLst/>
          </a:prstGeom>
          <a:gradFill>
            <a:gsLst>
              <a:gs pos="2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5. </a:t>
            </a:r>
            <a:r>
              <a:rPr lang="id-ID" dirty="0" smtClean="0">
                <a:solidFill>
                  <a:schemeClr val="tx1"/>
                </a:solidFill>
              </a:rPr>
              <a:t>Kerajinan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9" name="Teardrop 8"/>
          <p:cNvSpPr/>
          <p:nvPr/>
        </p:nvSpPr>
        <p:spPr>
          <a:xfrm>
            <a:off x="2947472" y="4171178"/>
            <a:ext cx="2080260" cy="1302142"/>
          </a:xfrm>
          <a:prstGeom prst="teardrop">
            <a:avLst/>
          </a:prstGeom>
          <a:gradFill>
            <a:gsLst>
              <a:gs pos="2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6. </a:t>
            </a:r>
            <a:r>
              <a:rPr lang="id-ID" dirty="0" smtClean="0">
                <a:solidFill>
                  <a:schemeClr val="tx1"/>
                </a:solidFill>
              </a:rPr>
              <a:t>Sikap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0" name="Teardrop 9"/>
          <p:cNvSpPr/>
          <p:nvPr/>
        </p:nvSpPr>
        <p:spPr>
          <a:xfrm>
            <a:off x="7513904" y="2124930"/>
            <a:ext cx="2080260" cy="1750108"/>
          </a:xfrm>
          <a:prstGeom prst="teardrop">
            <a:avLst/>
          </a:prstGeom>
          <a:gradFill>
            <a:gsLst>
              <a:gs pos="2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4.</a:t>
            </a:r>
            <a:r>
              <a:rPr lang="id-ID" dirty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Inisiatif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1" name="Teardrop 10"/>
          <p:cNvSpPr/>
          <p:nvPr/>
        </p:nvSpPr>
        <p:spPr>
          <a:xfrm>
            <a:off x="5509186" y="4387312"/>
            <a:ext cx="2080260" cy="1057716"/>
          </a:xfrm>
          <a:prstGeom prst="teardrop">
            <a:avLst/>
          </a:prstGeom>
          <a:gradFill>
            <a:gsLst>
              <a:gs pos="2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7. </a:t>
            </a:r>
            <a:r>
              <a:rPr lang="id-ID" dirty="0" smtClean="0">
                <a:solidFill>
                  <a:schemeClr val="tx1"/>
                </a:solidFill>
              </a:rPr>
              <a:t>Kehadiran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2" name="Teardrop 11"/>
          <p:cNvSpPr/>
          <p:nvPr/>
        </p:nvSpPr>
        <p:spPr>
          <a:xfrm>
            <a:off x="4900754" y="2345077"/>
            <a:ext cx="2080260" cy="1057716"/>
          </a:xfrm>
          <a:prstGeom prst="teardrop">
            <a:avLst/>
          </a:prstGeom>
          <a:gradFill>
            <a:gsLst>
              <a:gs pos="2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3. </a:t>
            </a:r>
            <a:r>
              <a:rPr lang="id-ID" dirty="0" smtClean="0">
                <a:solidFill>
                  <a:schemeClr val="tx1"/>
                </a:solidFill>
              </a:rPr>
              <a:t>Keandalan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4" name="Pentagon 13"/>
          <p:cNvSpPr/>
          <p:nvPr/>
        </p:nvSpPr>
        <p:spPr>
          <a:xfrm rot="5400000">
            <a:off x="8595358" y="998806"/>
            <a:ext cx="4121834" cy="2124221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Flowchart: Process 15"/>
          <p:cNvSpPr/>
          <p:nvPr/>
        </p:nvSpPr>
        <p:spPr>
          <a:xfrm>
            <a:off x="9594164" y="1336431"/>
            <a:ext cx="2124222" cy="196947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Flowchart: Process 16"/>
          <p:cNvSpPr/>
          <p:nvPr/>
        </p:nvSpPr>
        <p:spPr>
          <a:xfrm>
            <a:off x="9594164" y="1685779"/>
            <a:ext cx="2124222" cy="196947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12DB8-5AF0-4670-9641-7A64E813F622}" type="datetime1">
              <a:rPr lang="id-ID" smtClean="0"/>
              <a:t>01/07/2020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ke 12 AKP, By Tatik Rohmawati, S.IP.,M.Si</a:t>
            </a:r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EEA6-EDFC-4EC4-AF04-D87E5E8F8FA3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207033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Terminator 2"/>
          <p:cNvSpPr/>
          <p:nvPr/>
        </p:nvSpPr>
        <p:spPr>
          <a:xfrm>
            <a:off x="2839915" y="159391"/>
            <a:ext cx="6423660" cy="800100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bg1"/>
                </a:solidFill>
              </a:rPr>
              <a:t>Tujuan Penilaian Prestasi Kerja Pegawai  </a:t>
            </a:r>
            <a:endParaRPr lang="id-ID" sz="2400" b="1" dirty="0">
              <a:solidFill>
                <a:schemeClr val="bg1"/>
              </a:solidFill>
            </a:endParaRPr>
          </a:p>
        </p:txBody>
      </p:sp>
      <p:sp>
        <p:nvSpPr>
          <p:cNvPr id="4" name="Moon 3"/>
          <p:cNvSpPr/>
          <p:nvPr/>
        </p:nvSpPr>
        <p:spPr>
          <a:xfrm flipH="1">
            <a:off x="1242062" y="1434905"/>
            <a:ext cx="617220" cy="4966900"/>
          </a:xfrm>
          <a:prstGeom prst="moon">
            <a:avLst>
              <a:gd name="adj" fmla="val 44195"/>
            </a:avLst>
          </a:prstGeom>
          <a:gradFill>
            <a:gsLst>
              <a:gs pos="0">
                <a:srgbClr val="FFFF66"/>
              </a:gs>
              <a:gs pos="35000">
                <a:schemeClr val="accent2">
                  <a:lumMod val="60000"/>
                  <a:lumOff val="40000"/>
                </a:schemeClr>
              </a:gs>
              <a:gs pos="71000">
                <a:schemeClr val="accent1">
                  <a:lumMod val="45000"/>
                  <a:lumOff val="55000"/>
                </a:schemeClr>
              </a:gs>
              <a:gs pos="100000">
                <a:srgbClr val="7030A0"/>
              </a:gs>
            </a:gsLst>
            <a:lin ang="5400000" scaled="1"/>
          </a:gra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Flowchart: Display 4">
            <a:hlinkClick r:id="rId2" action="ppaction://hlinksldjump"/>
          </p:cNvPr>
          <p:cNvSpPr/>
          <p:nvPr/>
        </p:nvSpPr>
        <p:spPr>
          <a:xfrm>
            <a:off x="2080259" y="1434904"/>
            <a:ext cx="7183315" cy="1111219"/>
          </a:xfrm>
          <a:prstGeom prst="flowChartDisplay">
            <a:avLst/>
          </a:prstGeom>
          <a:gradFill>
            <a:gsLst>
              <a:gs pos="0">
                <a:srgbClr val="FFFF66"/>
              </a:gs>
              <a:gs pos="99000">
                <a:schemeClr val="accent2">
                  <a:lumMod val="60000"/>
                  <a:lumOff val="4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7030A0"/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d-ID" dirty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1. </a:t>
            </a:r>
            <a:r>
              <a:rPr lang="id-ID" dirty="0" smtClean="0">
                <a:solidFill>
                  <a:schemeClr val="tx1"/>
                </a:solidFill>
              </a:rPr>
              <a:t>untuk memperoleh dasar pengambilan keputusan promosi, transfer, demosi atau penurunan pangkat dan pemutusan hubungan kerja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6" name="Flowchart: Display 5">
            <a:hlinkClick r:id="rId3" action="ppaction://hlinksldjump"/>
          </p:cNvPr>
          <p:cNvSpPr/>
          <p:nvPr/>
        </p:nvSpPr>
        <p:spPr>
          <a:xfrm>
            <a:off x="2640036" y="2865794"/>
            <a:ext cx="6529721" cy="787790"/>
          </a:xfrm>
          <a:prstGeom prst="flowChartDisplay">
            <a:avLst/>
          </a:prstGeom>
          <a:gradFill>
            <a:gsLst>
              <a:gs pos="100000">
                <a:srgbClr val="FFFF66"/>
              </a:gs>
              <a:gs pos="35000">
                <a:schemeClr val="accent2">
                  <a:lumMod val="60000"/>
                  <a:lumOff val="40000"/>
                </a:schemeClr>
              </a:gs>
              <a:gs pos="99000">
                <a:schemeClr val="accent1">
                  <a:lumMod val="45000"/>
                  <a:lumOff val="55000"/>
                </a:schemeClr>
              </a:gs>
              <a:gs pos="100000">
                <a:srgbClr val="7030A0"/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/>
            <a:r>
              <a:rPr lang="id-ID" dirty="0">
                <a:solidFill>
                  <a:schemeClr val="tx1"/>
                </a:solidFill>
              </a:rPr>
              <a:t>2. </a:t>
            </a:r>
            <a:r>
              <a:rPr lang="id-ID" dirty="0" smtClean="0">
                <a:solidFill>
                  <a:schemeClr val="tx1"/>
                </a:solidFill>
              </a:rPr>
              <a:t>Sebagai kriteria bagi kesahihan sarana seleksi dan program pelatihan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7" name="Flowchart: Display 6">
            <a:hlinkClick r:id="rId4" action="ppaction://hlinksldjump"/>
          </p:cNvPr>
          <p:cNvSpPr/>
          <p:nvPr/>
        </p:nvSpPr>
        <p:spPr>
          <a:xfrm>
            <a:off x="2546220" y="4065084"/>
            <a:ext cx="6623537" cy="787790"/>
          </a:xfrm>
          <a:prstGeom prst="flowChartDisplay">
            <a:avLst/>
          </a:prstGeom>
          <a:gradFill>
            <a:gsLst>
              <a:gs pos="0">
                <a:srgbClr val="FFFF66"/>
              </a:gs>
              <a:gs pos="100000">
                <a:schemeClr val="accent2">
                  <a:lumMod val="60000"/>
                  <a:lumOff val="40000"/>
                </a:schemeClr>
              </a:gs>
              <a:gs pos="2000">
                <a:schemeClr val="accent1">
                  <a:lumMod val="45000"/>
                  <a:lumOff val="55000"/>
                </a:schemeClr>
              </a:gs>
              <a:gs pos="99000">
                <a:srgbClr val="7030A0"/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id-ID" dirty="0">
                <a:solidFill>
                  <a:schemeClr val="tx1"/>
                </a:solidFill>
              </a:rPr>
              <a:t>3. </a:t>
            </a:r>
            <a:r>
              <a:rPr lang="id-ID" dirty="0" smtClean="0">
                <a:solidFill>
                  <a:schemeClr val="tx1"/>
                </a:solidFill>
              </a:rPr>
              <a:t>Untuk mengalokasikan imbalan-imbalan bagi para karyawan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8" name="Flowchart: Display 7">
            <a:hlinkClick r:id="rId5" action="ppaction://hlinksldjump"/>
          </p:cNvPr>
          <p:cNvSpPr/>
          <p:nvPr/>
        </p:nvSpPr>
        <p:spPr>
          <a:xfrm>
            <a:off x="2830789" y="5280338"/>
            <a:ext cx="6432783" cy="1076012"/>
          </a:xfrm>
          <a:prstGeom prst="flowChartDisplay">
            <a:avLst/>
          </a:prstGeom>
          <a:gradFill>
            <a:gsLst>
              <a:gs pos="100000">
                <a:srgbClr val="FFFF66"/>
              </a:gs>
              <a:gs pos="100000">
                <a:schemeClr val="accent2">
                  <a:lumMod val="60000"/>
                  <a:lumOff val="4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23000">
                <a:srgbClr val="7030A0"/>
              </a:gs>
            </a:gsLst>
            <a:lin ang="5400000" scaled="1"/>
          </a:gra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/>
            <a:r>
              <a:rPr lang="id-ID" dirty="0" smtClean="0">
                <a:solidFill>
                  <a:schemeClr val="tx1"/>
                </a:solidFill>
              </a:rPr>
              <a:t>4</a:t>
            </a:r>
            <a:r>
              <a:rPr lang="id-ID" dirty="0">
                <a:solidFill>
                  <a:schemeClr val="tx1"/>
                </a:solidFill>
              </a:rPr>
              <a:t>. </a:t>
            </a:r>
            <a:r>
              <a:rPr lang="id-ID" dirty="0" smtClean="0">
                <a:solidFill>
                  <a:schemeClr val="tx1"/>
                </a:solidFill>
              </a:rPr>
              <a:t>Untuk meyakinkan umpan balik bagi perseorangan yang dapat menunjang pengembangan diri, karier dan menjamin efektifitas kinerja PNS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9" name="Pentagon 8"/>
          <p:cNvSpPr/>
          <p:nvPr/>
        </p:nvSpPr>
        <p:spPr>
          <a:xfrm rot="5400000">
            <a:off x="8595358" y="998806"/>
            <a:ext cx="4121834" cy="2124221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Flowchart: Process 9"/>
          <p:cNvSpPr/>
          <p:nvPr/>
        </p:nvSpPr>
        <p:spPr>
          <a:xfrm>
            <a:off x="9594164" y="1336431"/>
            <a:ext cx="2124222" cy="196947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Flowchart: Process 10"/>
          <p:cNvSpPr/>
          <p:nvPr/>
        </p:nvSpPr>
        <p:spPr>
          <a:xfrm>
            <a:off x="9594164" y="1685779"/>
            <a:ext cx="2124222" cy="196947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Action Button: End 1">
            <a:hlinkClick r:id="rId6" action="ppaction://hlinksldjump" highlightClick="1"/>
          </p:cNvPr>
          <p:cNvSpPr/>
          <p:nvPr/>
        </p:nvSpPr>
        <p:spPr>
          <a:xfrm>
            <a:off x="11220994" y="6217920"/>
            <a:ext cx="653143" cy="48332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7E83-F0BE-4412-9533-2A95E6424DA6}" type="datetime1">
              <a:rPr lang="id-ID" smtClean="0"/>
              <a:t>01/07/2020</a:t>
            </a:fld>
            <a:endParaRPr lang="id-ID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ke 12 AKP, By Tatik Rohmawati, S.IP.,M.Si</a:t>
            </a:r>
            <a:endParaRPr lang="id-ID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EEA6-EDFC-4EC4-AF04-D87E5E8F8FA3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1090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66"/>
            </a:gs>
            <a:gs pos="100000">
              <a:schemeClr val="accent2">
                <a:lumMod val="60000"/>
                <a:lumOff val="4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1139483" y="2807595"/>
            <a:ext cx="4220308" cy="1236866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d-ID" sz="2800" b="1" dirty="0">
                <a:solidFill>
                  <a:schemeClr val="tx1"/>
                </a:solidFill>
              </a:rPr>
              <a:t> </a:t>
            </a:r>
            <a:r>
              <a:rPr lang="id-ID" sz="2800" b="1" dirty="0"/>
              <a:t>Landasan Hukum Penilaian Prestasi Kerja PNS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6611815" y="801858"/>
            <a:ext cx="4670474" cy="5725551"/>
          </a:xfrm>
          <a:prstGeom prst="roundRect">
            <a:avLst/>
          </a:prstGeom>
          <a:solidFill>
            <a:srgbClr val="F6B2A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id-ID" sz="3200" dirty="0" smtClean="0">
                <a:solidFill>
                  <a:srgbClr val="B22D12"/>
                </a:solidFill>
              </a:rPr>
              <a:t>Penilaian Prestasi Kerja PNS diatur oleh Peraturan Pemerintah Nomor 46 Tahun 2011</a:t>
            </a:r>
            <a:endParaRPr lang="id-ID" sz="3200" dirty="0">
              <a:solidFill>
                <a:srgbClr val="B22D12"/>
              </a:solidFill>
            </a:endParaRPr>
          </a:p>
        </p:txBody>
      </p:sp>
      <p:sp>
        <p:nvSpPr>
          <p:cNvPr id="4" name="Action Button: Back or Previous 3">
            <a:hlinkClick r:id="rId2" action="ppaction://hlinksldjump" highlightClick="1"/>
          </p:cNvPr>
          <p:cNvSpPr/>
          <p:nvPr/>
        </p:nvSpPr>
        <p:spPr>
          <a:xfrm>
            <a:off x="337625" y="6203852"/>
            <a:ext cx="801858" cy="492370"/>
          </a:xfrm>
          <a:prstGeom prst="actionButtonBackPrevious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1C0C-8E87-45E0-B85D-2612B5D0EB1B}" type="datetime1">
              <a:rPr lang="id-ID" smtClean="0"/>
              <a:t>01/07/2020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ke 12 AKP, By Tatik Rohmawati, S.IP.,M.Si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EEA6-EDFC-4EC4-AF04-D87E5E8F8FA3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139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60000"/>
                <a:lumOff val="4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99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1378634" y="3284805"/>
            <a:ext cx="4220308" cy="759655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id-ID" b="1" dirty="0">
                <a:solidFill>
                  <a:schemeClr val="tx1"/>
                </a:solidFill>
              </a:rPr>
              <a:t>Jaminan  Hari Tua bagi PNS : Pensiun Janda dan Duda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611815" y="801858"/>
            <a:ext cx="4670474" cy="572555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id-ID" dirty="0" smtClean="0">
                <a:solidFill>
                  <a:srgbClr val="B22D12"/>
                </a:solidFill>
              </a:rPr>
              <a:t>Pensiun adalah jaminan hari tua dan sebagai balas jasa terhadap PNS yang telah bertahun-tahun mengabdikan dirinya kepada Negara.</a:t>
            </a:r>
            <a:endParaRPr lang="id-ID" dirty="0">
              <a:solidFill>
                <a:srgbClr val="B22D12"/>
              </a:solidFill>
            </a:endParaRPr>
          </a:p>
        </p:txBody>
      </p:sp>
      <p:sp>
        <p:nvSpPr>
          <p:cNvPr id="4" name="Action Button: Back or Previous 3">
            <a:hlinkClick r:id="rId2" action="ppaction://hlinksldjump" highlightClick="1"/>
          </p:cNvPr>
          <p:cNvSpPr/>
          <p:nvPr/>
        </p:nvSpPr>
        <p:spPr>
          <a:xfrm>
            <a:off x="337625" y="6203852"/>
            <a:ext cx="801858" cy="492370"/>
          </a:xfrm>
          <a:prstGeom prst="actionButtonBackPrevious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4C13-AE4A-4D46-87DF-833DE7E5B1A0}" type="datetime1">
              <a:rPr lang="id-ID" smtClean="0"/>
              <a:t>01/07/2020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ke 12 AKP, By Tatik Rohmawati, S.IP.,M.Si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EEA6-EDFC-4EC4-AF04-D87E5E8F8FA3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2669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99000">
              <a:schemeClr val="accent3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1336431" y="3284805"/>
            <a:ext cx="4220308" cy="759655"/>
          </a:xfrm>
          <a:prstGeom prst="homePlat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id-ID" b="1" dirty="0" smtClean="0">
                <a:solidFill>
                  <a:schemeClr val="tx1"/>
                </a:solidFill>
              </a:rPr>
              <a:t>Berdasarkan UU No 43 Tahun 1999 tentang Pokok-pokok Kepegawaian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611815" y="801858"/>
            <a:ext cx="4670474" cy="5725551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 fontAlgn="base">
              <a:buAutoNum type="arabicPeriod"/>
            </a:pPr>
            <a:r>
              <a:rPr lang="id-ID" dirty="0" smtClean="0">
                <a:solidFill>
                  <a:srgbClr val="B22D12"/>
                </a:solidFill>
              </a:rPr>
              <a:t>Janda ialah istri sah menurut hukum dan PNS atau penerima pensiun-pensiun yang meninggal dunia</a:t>
            </a:r>
          </a:p>
          <a:p>
            <a:pPr marL="342900" indent="-342900" algn="just" fontAlgn="base">
              <a:buFontTx/>
              <a:buAutoNum type="arabicPeriod"/>
            </a:pPr>
            <a:r>
              <a:rPr lang="id-ID" dirty="0" smtClean="0">
                <a:solidFill>
                  <a:srgbClr val="B22D12"/>
                </a:solidFill>
              </a:rPr>
              <a:t>Duda ialah suami yang sah menurut hukum dari PNS wanita atau </a:t>
            </a:r>
            <a:r>
              <a:rPr lang="id-ID" dirty="0">
                <a:solidFill>
                  <a:srgbClr val="B22D12"/>
                </a:solidFill>
              </a:rPr>
              <a:t>penerima </a:t>
            </a:r>
            <a:r>
              <a:rPr lang="id-ID" dirty="0" smtClean="0">
                <a:solidFill>
                  <a:srgbClr val="B22D12"/>
                </a:solidFill>
              </a:rPr>
              <a:t>pensiun-pensiun wanita </a:t>
            </a:r>
            <a:r>
              <a:rPr lang="id-ID" dirty="0">
                <a:solidFill>
                  <a:srgbClr val="B22D12"/>
                </a:solidFill>
              </a:rPr>
              <a:t>yang meninggal </a:t>
            </a:r>
            <a:r>
              <a:rPr lang="id-ID" dirty="0" smtClean="0">
                <a:solidFill>
                  <a:srgbClr val="B22D12"/>
                </a:solidFill>
              </a:rPr>
              <a:t>dunia dan tidak mempunyai isteri lain</a:t>
            </a:r>
          </a:p>
          <a:p>
            <a:pPr marL="342900" indent="-342900" algn="just" fontAlgn="base">
              <a:buFontTx/>
              <a:buAutoNum type="arabicPeriod"/>
            </a:pPr>
            <a:r>
              <a:rPr lang="id-ID" dirty="0" smtClean="0">
                <a:solidFill>
                  <a:srgbClr val="B22D12"/>
                </a:solidFill>
              </a:rPr>
              <a:t>Anak ialah anak kandung yang sah atau anak kandung/anak yang disahkan menurut UU negara dari PNS, penerima penskun, atau penerima pensiun janda/duda.</a:t>
            </a:r>
            <a:endParaRPr lang="id-ID" dirty="0">
              <a:solidFill>
                <a:srgbClr val="B22D12"/>
              </a:solidFill>
            </a:endParaRPr>
          </a:p>
          <a:p>
            <a:pPr marL="342900" indent="-342900" algn="just" fontAlgn="base">
              <a:buAutoNum type="arabicPeriod"/>
            </a:pPr>
            <a:endParaRPr lang="id-ID" dirty="0" smtClean="0">
              <a:solidFill>
                <a:srgbClr val="B22D12"/>
              </a:solidFill>
            </a:endParaRPr>
          </a:p>
          <a:p>
            <a:pPr marL="342900" indent="-342900" algn="just" fontAlgn="base">
              <a:buAutoNum type="arabicPeriod"/>
            </a:pPr>
            <a:endParaRPr lang="id-ID" dirty="0">
              <a:solidFill>
                <a:srgbClr val="B22D12"/>
              </a:solidFill>
            </a:endParaRPr>
          </a:p>
        </p:txBody>
      </p:sp>
      <p:sp>
        <p:nvSpPr>
          <p:cNvPr id="4" name="Action Button: Back or Previous 3">
            <a:hlinkClick r:id="rId2" action="ppaction://hlinksldjump" highlightClick="1"/>
          </p:cNvPr>
          <p:cNvSpPr/>
          <p:nvPr/>
        </p:nvSpPr>
        <p:spPr>
          <a:xfrm>
            <a:off x="337625" y="6203852"/>
            <a:ext cx="801858" cy="492370"/>
          </a:xfrm>
          <a:prstGeom prst="actionButtonBackPrevious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FF956-04A5-46E6-A151-BE8FC1F9214F}" type="datetime1">
              <a:rPr lang="id-ID" smtClean="0"/>
              <a:t>01/07/2020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ke 12 AKP, By Tatik Rohmawati, S.IP.,M.Si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EEA6-EDFC-4EC4-AF04-D87E5E8F8FA3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587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FFFF66"/>
            </a:gs>
            <a:gs pos="100000">
              <a:schemeClr val="accent2">
                <a:lumMod val="60000"/>
                <a:lumOff val="4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23000">
              <a:srgbClr val="7030A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1181686" y="3284805"/>
            <a:ext cx="4220308" cy="759655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id-ID" dirty="0">
                <a:solidFill>
                  <a:schemeClr val="tx1"/>
                </a:solidFill>
              </a:rPr>
              <a:t>4. Kepastian </a:t>
            </a:r>
            <a:r>
              <a:rPr lang="id-ID" dirty="0" smtClean="0">
                <a:solidFill>
                  <a:schemeClr val="tx1"/>
                </a:solidFill>
              </a:rPr>
              <a:t>Hukum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611815" y="801858"/>
            <a:ext cx="4670474" cy="572555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id-ID" dirty="0">
                <a:solidFill>
                  <a:srgbClr val="B22D12"/>
                </a:solidFill>
              </a:rPr>
              <a:t>Pengertian kepastian hukum dapat ditemui dalam Pasal 3 angka 1 UU No. 28 Tahun 1999 yang menyatakan :</a:t>
            </a:r>
          </a:p>
          <a:p>
            <a:pPr fontAlgn="base"/>
            <a:r>
              <a:rPr lang="id-ID" dirty="0">
                <a:solidFill>
                  <a:srgbClr val="B22D12"/>
                </a:solidFill>
              </a:rPr>
              <a:t>“adalah asas dalam negara hukum yang mengutamakan landasan peraturan perundang-undangan, kepatutan, dan keadilan dalam setiap pelaksanaan penyelenggaraan negara”.</a:t>
            </a:r>
          </a:p>
          <a:p>
            <a:r>
              <a:rPr lang="id-ID" dirty="0">
                <a:solidFill>
                  <a:srgbClr val="B22D12"/>
                </a:solidFill>
              </a:rPr>
              <a:t>Prinsip keempat ini mengarahkan agar penyelenggara negara bekerja sesuai dengan ketentuan yang berlaku (taat asas). </a:t>
            </a:r>
          </a:p>
        </p:txBody>
      </p:sp>
      <p:sp>
        <p:nvSpPr>
          <p:cNvPr id="5" name="Action Button: Back or Previous 4">
            <a:hlinkClick r:id="rId2" action="ppaction://hlinksldjump" highlightClick="1"/>
          </p:cNvPr>
          <p:cNvSpPr/>
          <p:nvPr/>
        </p:nvSpPr>
        <p:spPr>
          <a:xfrm>
            <a:off x="337625" y="6203852"/>
            <a:ext cx="801858" cy="492370"/>
          </a:xfrm>
          <a:prstGeom prst="actionButtonBackPrevious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5B2A-8D74-4A32-A87B-5E2869433D98}" type="datetime1">
              <a:rPr lang="id-ID" smtClean="0"/>
              <a:t>01/07/2020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ke 12 AKP, By Tatik Rohmawati, S.IP.,M.Si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EEA6-EDFC-4EC4-AF04-D87E5E8F8FA3}" type="slidenum">
              <a:rPr lang="id-ID" smtClean="0"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9256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592</Words>
  <Application>Microsoft Office PowerPoint</Application>
  <PresentationFormat>Widescreen</PresentationFormat>
  <Paragraphs>71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annisa ervialani</dc:creator>
  <cp:lastModifiedBy>Tatik Rohmawati</cp:lastModifiedBy>
  <cp:revision>47</cp:revision>
  <dcterms:created xsi:type="dcterms:W3CDTF">2018-04-03T05:42:39Z</dcterms:created>
  <dcterms:modified xsi:type="dcterms:W3CDTF">2020-07-01T18:07:28Z</dcterms:modified>
</cp:coreProperties>
</file>