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handoutMasterIdLst>
    <p:handoutMasterId r:id="rId19"/>
  </p:handoutMasterIdLst>
  <p:sldIdLst>
    <p:sldId id="256"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00" autoAdjust="0"/>
  </p:normalViewPr>
  <p:slideViewPr>
    <p:cSldViewPr>
      <p:cViewPr varScale="1">
        <p:scale>
          <a:sx n="66" d="100"/>
          <a:sy n="66" d="100"/>
        </p:scale>
        <p:origin x="-1200" y="-96"/>
      </p:cViewPr>
      <p:guideLst>
        <p:guide orient="horz" pos="2160"/>
        <p:guide pos="2880"/>
      </p:guideLst>
    </p:cSldViewPr>
  </p:slideViewPr>
  <p:outlineViewPr>
    <p:cViewPr>
      <p:scale>
        <a:sx n="33" d="100"/>
        <a:sy n="33" d="100"/>
      </p:scale>
      <p:origin x="0" y="24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BEF7A24B-554D-4B99-A3CC-7667F56D1027}" type="datetimeFigureOut">
              <a:rPr lang="en-US" smtClean="0"/>
              <a:pPr/>
              <a:t>6/29/2020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10672D4C-A99E-49DD-8A16-1D19942316C4}" type="slidenum">
              <a:rPr lang="en-US" smtClean="0"/>
              <a:pPr/>
              <a:t>‹#›</a:t>
            </a:fld>
            <a:endParaRPr lang="en-US"/>
          </a:p>
        </p:txBody>
      </p:sp>
    </p:spTree>
    <p:extLst>
      <p:ext uri="{BB962C8B-B14F-4D97-AF65-F5344CB8AC3E}">
        <p14:creationId xmlns:p14="http://schemas.microsoft.com/office/powerpoint/2010/main" val="4029956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0391B76B-D742-4BD2-BF24-F4C760DB831C}" type="datetimeFigureOut">
              <a:rPr lang="en-US" smtClean="0"/>
              <a:pPr/>
              <a:t>6/29/2020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257B995-136A-4A15-87A5-26420C3C1021}" type="slidenum">
              <a:rPr lang="en-US" smtClean="0"/>
              <a:pPr/>
              <a:t>‹#›</a:t>
            </a:fld>
            <a:endParaRPr lang="en-US"/>
          </a:p>
        </p:txBody>
      </p:sp>
    </p:spTree>
    <p:extLst>
      <p:ext uri="{BB962C8B-B14F-4D97-AF65-F5344CB8AC3E}">
        <p14:creationId xmlns:p14="http://schemas.microsoft.com/office/powerpoint/2010/main" val="152526258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9144000" cy="6858000"/>
          </a:xfrm>
        </p:grpSpPr>
        <p:pic>
          <p:nvPicPr>
            <p:cNvPr id="7" name="Rectangle 6"/>
            <p:cNvPicPr>
              <a:picLocks noChangeAspect="1"/>
            </p:cNvPicPr>
            <p:nvPr/>
          </p:nvPicPr>
          <p:blipFill>
            <a:blip r:embed="rId2">
              <a:duotone>
                <a:schemeClr val="accent3"/>
                <a:srgbClr val="FFFFFF"/>
              </a:duotone>
            </a:blip>
            <a:stretch>
              <a:fillRect/>
            </a:stretch>
          </p:blipFill>
          <p:spPr>
            <a:xfrm>
              <a:off x="0" y="0"/>
              <a:ext cx="9144000" cy="6858000"/>
            </a:xfrm>
            <a:prstGeom prst="rect">
              <a:avLst/>
            </a:prstGeom>
            <a:noFill/>
            <a:ln>
              <a:noFill/>
            </a:ln>
          </p:spPr>
        </p:pic>
        <p:sp>
          <p:nvSpPr>
            <p:cNvPr id="16" name="Rectangle 15"/>
            <p:cNvSpPr/>
            <p:nvPr userDrawn="1"/>
          </p:nvSpPr>
          <p:spPr>
            <a:xfrm>
              <a:off x="0" y="5184648"/>
              <a:ext cx="9144000" cy="1673352"/>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5257800"/>
              <a:ext cx="9144000" cy="16002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352801"/>
              <a:ext cx="9144000" cy="1827567"/>
            </a:xfrm>
            <a:prstGeom prst="rect">
              <a:avLst/>
            </a:prstGeom>
            <a:gradFill flip="none" rotWithShape="1">
              <a:gsLst>
                <a:gs pos="0">
                  <a:schemeClr val="bg1">
                    <a:alpha val="50000"/>
                  </a:schemeClr>
                </a:gs>
                <a:gs pos="100000">
                  <a:schemeClr val="bg1">
                    <a:alpha val="0"/>
                  </a:schemeClr>
                </a:gs>
              </a:gsLst>
              <a:lin ang="1620000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5181600"/>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ctrTitle"/>
          </p:nvPr>
        </p:nvSpPr>
        <p:spPr>
          <a:xfrm>
            <a:off x="455676" y="3373031"/>
            <a:ext cx="8229600" cy="2043684"/>
          </a:xfrm>
          <a:noFill/>
        </p:spPr>
        <p:txBody>
          <a:bodyPr anchor="b" anchorCtr="0">
            <a:normAutofit/>
          </a:bodyPr>
          <a:lstStyle>
            <a:lvl1pPr algn="l">
              <a:lnSpc>
                <a:spcPct val="90000"/>
              </a:lnSpc>
              <a:spcBef>
                <a:spcPts val="0"/>
              </a:spcBef>
              <a:spcAft>
                <a:spcPts val="0"/>
              </a:spcAft>
              <a:defRPr sz="7000" kern="100" baseline="0">
                <a:solidFill>
                  <a:schemeClr val="tx2"/>
                </a:solidFill>
                <a:latin typeface="+mj-lt"/>
              </a:defRPr>
            </a:lvl1pPr>
          </a:lstStyle>
          <a:p>
            <a:r>
              <a:rPr lang="en-US" smtClean="0"/>
              <a:t>Click to edit Master title style</a:t>
            </a:r>
            <a:endParaRPr lang="en-US" dirty="0"/>
          </a:p>
        </p:txBody>
      </p:sp>
      <p:sp>
        <p:nvSpPr>
          <p:cNvPr id="13" name="Subtitle 12"/>
          <p:cNvSpPr>
            <a:spLocks noGrp="1"/>
          </p:cNvSpPr>
          <p:nvPr>
            <p:ph type="subTitle" idx="1"/>
          </p:nvPr>
        </p:nvSpPr>
        <p:spPr>
          <a:xfrm>
            <a:off x="566801" y="5429252"/>
            <a:ext cx="8129524" cy="757517"/>
          </a:xfrm>
        </p:spPr>
        <p:txBody>
          <a:bodyPr/>
          <a:lstStyle>
            <a:lvl1pPr marL="0" indent="0" algn="l">
              <a:buNone/>
              <a:defRPr sz="1600" kern="100" cap="all" spc="100" baseline="0">
                <a:solidFill>
                  <a:schemeClr val="bg1"/>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8077200" cy="1075426"/>
          </a:xfrm>
        </p:spPr>
        <p:txBody>
          <a:bodyPr/>
          <a:lstStyle/>
          <a:p>
            <a:r>
              <a:rPr lang="en-US" smtClean="0"/>
              <a:t>Click to edit Master title style</a:t>
            </a:r>
            <a:endParaRPr lang="en-US"/>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B51EFC2E-847F-4CF8-8289-FAA88B334687}" type="datetimeFigureOut">
              <a:rPr lang="en-US" smtClean="0"/>
              <a:pPr/>
              <a:t>6/29/2020</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3325215-7382-4C1B-86B1-E9DB9649FF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grpSp>
        <p:nvGrpSpPr>
          <p:cNvPr id="10" name="Group 9"/>
          <p:cNvGrpSpPr/>
          <p:nvPr/>
        </p:nvGrpSpPr>
        <p:grpSpPr>
          <a:xfrm>
            <a:off x="0" y="0"/>
            <a:ext cx="9144000" cy="6858000"/>
            <a:chOff x="0" y="0"/>
            <a:chExt cx="9144000" cy="6858000"/>
          </a:xfrm>
        </p:grpSpPr>
        <p:pic>
          <p:nvPicPr>
            <p:cNvPr id="7" name="Rectangle 6"/>
            <p:cNvPicPr>
              <a:picLocks noChangeAspect="1"/>
            </p:cNvPicPr>
            <p:nvPr/>
          </p:nvPicPr>
          <p:blipFill>
            <a:blip r:embed="rId2">
              <a:duotone>
                <a:schemeClr val="accent3"/>
                <a:srgbClr val="FFFFFF"/>
              </a:duotone>
            </a:blip>
            <a:stretch>
              <a:fillRect/>
            </a:stretch>
          </p:blipFill>
          <p:spPr>
            <a:xfrm>
              <a:off x="0" y="0"/>
              <a:ext cx="9144000" cy="6858000"/>
            </a:xfrm>
            <a:prstGeom prst="rect">
              <a:avLst/>
            </a:prstGeom>
            <a:noFill/>
            <a:ln>
              <a:noFill/>
            </a:ln>
          </p:spPr>
        </p:pic>
        <p:sp>
          <p:nvSpPr>
            <p:cNvPr id="9" name="Rectangle 8"/>
            <p:cNvSpPr/>
            <p:nvPr userDrawn="1"/>
          </p:nvSpPr>
          <p:spPr>
            <a:xfrm>
              <a:off x="0" y="342900"/>
              <a:ext cx="9144000" cy="6172200"/>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457200"/>
              <a:ext cx="9144000" cy="59436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41312"/>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6505575"/>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Rectangle 1"/>
          <p:cNvSpPr>
            <a:spLocks noGrp="1"/>
          </p:cNvSpPr>
          <p:nvPr>
            <p:ph type="title"/>
          </p:nvPr>
        </p:nvSpPr>
        <p:spPr>
          <a:xfrm>
            <a:off x="533402" y="3962402"/>
            <a:ext cx="8153399" cy="1371599"/>
          </a:xfrm>
        </p:spPr>
        <p:txBody>
          <a:bodyPr anchor="b" anchorCtr="0"/>
          <a:lstStyle>
            <a:lvl1pPr algn="l">
              <a:defRPr sz="4000" b="0" cap="none" baseline="0">
                <a:solidFill>
                  <a:schemeClr val="bg1"/>
                </a:solidFill>
                <a:latin typeface="+mj-lt"/>
              </a:defRPr>
            </a:lvl1pPr>
          </a:lstStyle>
          <a:p>
            <a:r>
              <a:rPr lang="en-US" smtClean="0"/>
              <a:t>Click to edit Master title style</a:t>
            </a:r>
            <a:endParaRPr lang="en-US"/>
          </a:p>
        </p:txBody>
      </p:sp>
      <p:sp>
        <p:nvSpPr>
          <p:cNvPr id="3" name="Rectangle 2"/>
          <p:cNvSpPr>
            <a:spLocks noGrp="1"/>
          </p:cNvSpPr>
          <p:nvPr>
            <p:ph type="body" idx="1"/>
          </p:nvPr>
        </p:nvSpPr>
        <p:spPr>
          <a:xfrm>
            <a:off x="557276" y="5438776"/>
            <a:ext cx="8129524" cy="904875"/>
          </a:xfrm>
        </p:spPr>
        <p:txBody>
          <a:bodyPr anchor="t" anchorCtr="0"/>
          <a:lstStyle>
            <a:lvl1pPr marL="0" indent="0">
              <a:buNone/>
              <a:defRPr sz="1400" cap="all" spc="1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533400" y="1600201"/>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1"/>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B51EFC2E-847F-4CF8-8289-FAA88B334687}" type="datetimeFigureOut">
              <a:rPr lang="en-US" smtClean="0"/>
              <a:pPr/>
              <a:t>6/29/2020</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3325215-7382-4C1B-86B1-E9DB9649FF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533400" y="1600201"/>
            <a:ext cx="3963988" cy="574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533400" y="2174877"/>
            <a:ext cx="39639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7" y="1600201"/>
            <a:ext cx="3965574" cy="574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7" y="2174877"/>
            <a:ext cx="3965574"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B51EFC2E-847F-4CF8-8289-FAA88B334687}" type="datetimeFigureOut">
              <a:rPr lang="en-US" smtClean="0"/>
              <a:pPr/>
              <a:t>6/29/2020</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53325215-7382-4C1B-86B1-E9DB9649FF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p>
            <a:fld id="{B51EFC2E-847F-4CF8-8289-FAA88B334687}" type="datetimeFigureOut">
              <a:rPr lang="en-US" smtClean="0"/>
              <a:pPr/>
              <a:t>6/29/2020</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53325215-7382-4C1B-86B1-E9DB9649FF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2932114" cy="968375"/>
          </a:xfrm>
        </p:spPr>
        <p:txBody>
          <a:bodyPr anchor="b"/>
          <a:lstStyle>
            <a:lvl1pPr algn="l">
              <a:defRPr sz="2000" b="1">
                <a:latin typeface="+mn-lt"/>
              </a:defRPr>
            </a:lvl1pPr>
          </a:lstStyle>
          <a:p>
            <a:r>
              <a:rPr lang="en-US" smtClean="0"/>
              <a:t>Click to edit Master title style</a:t>
            </a:r>
            <a:endParaRPr lang="en-US"/>
          </a:p>
        </p:txBody>
      </p:sp>
      <p:sp>
        <p:nvSpPr>
          <p:cNvPr id="3" name="Rectangle 2"/>
          <p:cNvSpPr>
            <a:spLocks noGrp="1"/>
          </p:cNvSpPr>
          <p:nvPr>
            <p:ph idx="1"/>
          </p:nvPr>
        </p:nvSpPr>
        <p:spPr>
          <a:xfrm>
            <a:off x="3575050" y="457200"/>
            <a:ext cx="5035550" cy="5562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533400" y="1435101"/>
            <a:ext cx="2932114" cy="4584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B51EFC2E-847F-4CF8-8289-FAA88B334687}" type="datetimeFigureOut">
              <a:rPr lang="en-US" smtClean="0"/>
              <a:pPr/>
              <a:t>6/29/2020</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3325215-7382-4C1B-86B1-E9DB9649FF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1792288" y="4800600"/>
            <a:ext cx="5486400" cy="566738"/>
          </a:xfrm>
        </p:spPr>
        <p:txBody>
          <a:bodyPr anchor="b"/>
          <a:lstStyle>
            <a:lvl1pPr algn="l">
              <a:defRPr sz="2000" b="1">
                <a:latin typeface="+mn-lt"/>
              </a:defRPr>
            </a:lvl1pPr>
          </a:lstStyle>
          <a:p>
            <a:r>
              <a:rPr lang="en-US" smtClean="0"/>
              <a:t>Click to edit Master title style</a:t>
            </a:r>
            <a:endParaRPr lang="en-US"/>
          </a:p>
        </p:txBody>
      </p:sp>
      <p:sp>
        <p:nvSpPr>
          <p:cNvPr id="3" name="Rectangl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Rectangle 3"/>
          <p:cNvSpPr>
            <a:spLocks noGrp="1"/>
          </p:cNvSpPr>
          <p:nvPr>
            <p:ph type="body" sz="half" idx="2"/>
          </p:nvPr>
        </p:nvSpPr>
        <p:spPr>
          <a:xfrm>
            <a:off x="1792288" y="5367338"/>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B51EFC2E-847F-4CF8-8289-FAA88B334687}" type="datetimeFigureOut">
              <a:rPr lang="en-US" smtClean="0"/>
              <a:pPr/>
              <a:t>6/29/2020</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3325215-7382-4C1B-86B1-E9DB9649FF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Rectangle 18"/>
          <p:cNvPicPr>
            <a:picLocks noChangeAspect="1"/>
          </p:cNvPicPr>
          <p:nvPr/>
        </p:nvPicPr>
        <p:blipFill>
          <a:blip r:embed="rId11">
            <a:duotone>
              <a:schemeClr val="accent3"/>
              <a:srgbClr val="FFFFFF"/>
            </a:duotone>
          </a:blip>
          <a:stretch>
            <a:fillRect/>
          </a:stretch>
        </p:blipFill>
        <p:spPr>
          <a:xfrm>
            <a:off x="0" y="0"/>
            <a:ext cx="9144000" cy="6858000"/>
          </a:xfrm>
          <a:prstGeom prst="rect">
            <a:avLst/>
          </a:prstGeom>
          <a:noFill/>
          <a:ln>
            <a:noFill/>
          </a:ln>
        </p:spPr>
      </p:pic>
      <p:grpSp>
        <p:nvGrpSpPr>
          <p:cNvPr id="20" name="Group 19"/>
          <p:cNvGrpSpPr/>
          <p:nvPr/>
        </p:nvGrpSpPr>
        <p:grpSpPr>
          <a:xfrm>
            <a:off x="304800" y="0"/>
            <a:ext cx="8534400" cy="6860650"/>
            <a:chOff x="304800" y="0"/>
            <a:chExt cx="8534400" cy="6860650"/>
          </a:xfrm>
        </p:grpSpPr>
        <p:sp>
          <p:nvSpPr>
            <p:cNvPr id="21" name="Rectangle 20"/>
            <p:cNvSpPr/>
            <p:nvPr userDrawn="1"/>
          </p:nvSpPr>
          <p:spPr>
            <a:xfrm>
              <a:off x="457200" y="0"/>
              <a:ext cx="8229600" cy="6477000"/>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flipH="1">
              <a:off x="457200" y="381000"/>
              <a:ext cx="8229600" cy="6477000"/>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8686800" y="0"/>
              <a:ext cx="152400" cy="6477000"/>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304800" y="383650"/>
              <a:ext cx="152400" cy="6477000"/>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57200" y="6477000"/>
              <a:ext cx="8382000" cy="76200"/>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flipH="1">
              <a:off x="304800" y="310738"/>
              <a:ext cx="8382000" cy="76200"/>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Placeholder 1"/>
          <p:cNvSpPr>
            <a:spLocks noGrp="1"/>
          </p:cNvSpPr>
          <p:nvPr>
            <p:ph type="title"/>
          </p:nvPr>
        </p:nvSpPr>
        <p:spPr>
          <a:xfrm>
            <a:off x="533400" y="457200"/>
            <a:ext cx="8077200" cy="1075426"/>
          </a:xfrm>
          <a:prstGeom prst="rect">
            <a:avLst/>
          </a:prstGeom>
        </p:spPr>
        <p:txBody>
          <a:bodyPr vert="horz" rtlCol="0" anchor="b" anchorCtr="0">
            <a:normAutofit/>
          </a:bodyPr>
          <a:lstStyle/>
          <a:p>
            <a:r>
              <a:rPr lang="en-US" smtClean="0"/>
              <a:t>Click to edit Master title style</a:t>
            </a:r>
            <a:endParaRPr lang="en-US"/>
          </a:p>
        </p:txBody>
      </p:sp>
      <p:sp>
        <p:nvSpPr>
          <p:cNvPr id="3" name="Text Placeholder 2"/>
          <p:cNvSpPr>
            <a:spLocks noGrp="1"/>
          </p:cNvSpPr>
          <p:nvPr>
            <p:ph type="body" idx="1"/>
          </p:nvPr>
        </p:nvSpPr>
        <p:spPr>
          <a:xfrm>
            <a:off x="533400" y="1600203"/>
            <a:ext cx="8077200" cy="4412411"/>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3400" y="6104626"/>
            <a:ext cx="2133600" cy="365125"/>
          </a:xfrm>
          <a:prstGeom prst="rect">
            <a:avLst/>
          </a:prstGeom>
        </p:spPr>
        <p:txBody>
          <a:bodyPr vert="horz" rtlCol="0" anchor="ctr"/>
          <a:lstStyle>
            <a:lvl1pPr algn="l">
              <a:defRPr sz="1000">
                <a:solidFill>
                  <a:schemeClr val="tx2"/>
                </a:solidFill>
                <a:latin typeface="+mj-lt"/>
              </a:defRPr>
            </a:lvl1pPr>
          </a:lstStyle>
          <a:p>
            <a:fld id="{B51EFC2E-847F-4CF8-8289-FAA88B334687}" type="datetimeFigureOut">
              <a:rPr lang="en-US" sz="1000" smtClean="0">
                <a:solidFill>
                  <a:schemeClr val="tx2"/>
                </a:solidFill>
                <a:latin typeface="+mj-lt"/>
              </a:rPr>
              <a:pPr/>
              <a:t>6/29/2020</a:t>
            </a:fld>
            <a:endParaRPr lang="en-US" sz="1000">
              <a:solidFill>
                <a:schemeClr val="tx2"/>
              </a:solidFill>
              <a:latin typeface="+mj-lt"/>
            </a:endParaRPr>
          </a:p>
        </p:txBody>
      </p:sp>
      <p:sp>
        <p:nvSpPr>
          <p:cNvPr id="5" name="Footer Placeholder 4"/>
          <p:cNvSpPr>
            <a:spLocks noGrp="1"/>
          </p:cNvSpPr>
          <p:nvPr>
            <p:ph type="ftr" sz="quarter" idx="3"/>
          </p:nvPr>
        </p:nvSpPr>
        <p:spPr>
          <a:xfrm>
            <a:off x="3124200" y="6104626"/>
            <a:ext cx="2895600" cy="365125"/>
          </a:xfrm>
          <a:prstGeom prst="rect">
            <a:avLst/>
          </a:prstGeom>
        </p:spPr>
        <p:txBody>
          <a:bodyPr vert="horz" rtlCol="0" anchor="ctr"/>
          <a:lstStyle>
            <a:lvl1pPr algn="ctr">
              <a:defRPr sz="1000">
                <a:solidFill>
                  <a:schemeClr val="tx2"/>
                </a:solidFill>
                <a:latin typeface="+mj-lt"/>
              </a:defRPr>
            </a:lvl1pPr>
          </a:lstStyle>
          <a:p>
            <a:endParaRPr lang="en-US" sz="1000">
              <a:solidFill>
                <a:schemeClr val="tx2"/>
              </a:solidFill>
              <a:latin typeface="+mj-lt"/>
            </a:endParaRPr>
          </a:p>
        </p:txBody>
      </p:sp>
      <p:sp>
        <p:nvSpPr>
          <p:cNvPr id="6" name="Slide Number Placeholder 5"/>
          <p:cNvSpPr>
            <a:spLocks noGrp="1"/>
          </p:cNvSpPr>
          <p:nvPr>
            <p:ph type="sldNum" sz="quarter" idx="4"/>
          </p:nvPr>
        </p:nvSpPr>
        <p:spPr>
          <a:xfrm>
            <a:off x="6477000" y="6104626"/>
            <a:ext cx="2133600" cy="365125"/>
          </a:xfrm>
          <a:prstGeom prst="rect">
            <a:avLst/>
          </a:prstGeom>
        </p:spPr>
        <p:txBody>
          <a:bodyPr vert="horz" rtlCol="0" anchor="ctr"/>
          <a:lstStyle>
            <a:lvl1pPr algn="r">
              <a:defRPr sz="1000">
                <a:solidFill>
                  <a:schemeClr val="tx2"/>
                </a:solidFill>
                <a:latin typeface="+mj-lt"/>
              </a:defRPr>
            </a:lvl1pPr>
          </a:lstStyle>
          <a:p>
            <a:fld id="{53325215-7382-4C1B-86B1-E9DB9649FF55}" type="slidenum">
              <a:rPr lang="en-US" sz="1000" smtClean="0">
                <a:solidFill>
                  <a:schemeClr val="tx2"/>
                </a:solidFill>
                <a:latin typeface="+mj-lt"/>
              </a:rPr>
              <a:pPr/>
              <a:t>‹#›</a:t>
            </a:fld>
            <a:endParaRPr lang="en-US" sz="1000">
              <a:solidFill>
                <a:schemeClr val="tx2"/>
              </a:solidFill>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000" kern="1200">
          <a:solidFill>
            <a:schemeClr val="tx2"/>
          </a:solidFill>
          <a:latin typeface="+mj-lt"/>
          <a:ea typeface="+mj-ea"/>
          <a:cs typeface="+mj-cs"/>
        </a:defRPr>
      </a:lvl1pPr>
    </p:titleStyle>
    <p:bodyStyle>
      <a:lvl1pPr marL="342900" indent="-342900" algn="l" rtl="0" eaLnBrk="1" latinLnBrk="0" hangingPunct="1">
        <a:spcBef>
          <a:spcPct val="20000"/>
        </a:spcBef>
        <a:buFont typeface="Arial"/>
        <a:buChar char="•"/>
        <a:defRPr sz="2800" kern="1200">
          <a:solidFill>
            <a:schemeClr val="tx2"/>
          </a:solidFill>
          <a:latin typeface="+mn-lt"/>
          <a:ea typeface="+mn-ea"/>
          <a:cs typeface="+mn-cs"/>
        </a:defRPr>
      </a:lvl1pPr>
      <a:lvl2pPr marL="742950" indent="-285750" algn="l" rtl="0" eaLnBrk="1" latinLnBrk="0" hangingPunct="1">
        <a:spcBef>
          <a:spcPct val="20000"/>
        </a:spcBef>
        <a:buFont typeface="Arial"/>
        <a:buChar char="–"/>
        <a:defRPr sz="24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0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539552" y="404664"/>
            <a:ext cx="8229600" cy="1584176"/>
          </a:xfrm>
        </p:spPr>
        <p:txBody>
          <a:bodyPr>
            <a:normAutofit/>
          </a:bodyPr>
          <a:lstStyle/>
          <a:p>
            <a:r>
              <a:rPr lang="id-ID" sz="2800" b="1" dirty="0" smtClean="0"/>
              <a:t>PENGARUH SI TERHADAP ORGANISASI DAN MODEL KOMPETITIF PORTER</a:t>
            </a:r>
            <a:endParaRPr lang="en-US" sz="2800" b="1" dirty="0"/>
          </a:p>
        </p:txBody>
      </p:sp>
      <p:sp>
        <p:nvSpPr>
          <p:cNvPr id="5" name="Rectangle 4"/>
          <p:cNvSpPr>
            <a:spLocks noGrp="1"/>
          </p:cNvSpPr>
          <p:nvPr>
            <p:ph type="subTitle" idx="1"/>
          </p:nvPr>
        </p:nvSpPr>
        <p:spPr>
          <a:xfrm>
            <a:off x="5868143" y="5661248"/>
            <a:ext cx="2828181" cy="525521"/>
          </a:xfrm>
        </p:spPr>
        <p:txBody>
          <a:bodyPr/>
          <a:lstStyle/>
          <a:p>
            <a:r>
              <a:rPr lang="id-ID" b="1" dirty="0" smtClean="0">
                <a:solidFill>
                  <a:schemeClr val="tx1"/>
                </a:solidFill>
              </a:rPr>
              <a:t>PERTEMUAN 12</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sz="quarter" idx="4294967295"/>
          </p:nvPr>
        </p:nvSpPr>
        <p:spPr>
          <a:xfrm>
            <a:off x="457200" y="457200"/>
            <a:ext cx="8229600" cy="5867400"/>
          </a:xfrm>
          <a:prstGeom prst="rect">
            <a:avLst/>
          </a:prstGeom>
        </p:spPr>
        <p:txBody>
          <a:bodyPr/>
          <a:lstStyle/>
          <a:p>
            <a:pPr algn="just" eaLnBrk="1" hangingPunct="1">
              <a:lnSpc>
                <a:spcPct val="150000"/>
              </a:lnSpc>
              <a:buFont typeface="Arial" charset="0"/>
              <a:buNone/>
            </a:pPr>
            <a:r>
              <a:rPr lang="en-US" sz="1600" b="1" smtClean="0"/>
              <a:t>Strategi SI untuk berhubungan dengan daya kompetitif</a:t>
            </a:r>
          </a:p>
          <a:p>
            <a:pPr algn="just" eaLnBrk="1" hangingPunct="1">
              <a:lnSpc>
                <a:spcPct val="150000"/>
              </a:lnSpc>
              <a:buFontTx/>
              <a:buChar char="-"/>
            </a:pPr>
            <a:r>
              <a:rPr lang="en-US" sz="1600" smtClean="0"/>
              <a:t>Kepemimpinan harga rendah</a:t>
            </a:r>
          </a:p>
          <a:p>
            <a:pPr algn="just" eaLnBrk="1" hangingPunct="1">
              <a:lnSpc>
                <a:spcPct val="150000"/>
              </a:lnSpc>
              <a:buFontTx/>
              <a:buChar char="-"/>
            </a:pPr>
            <a:r>
              <a:rPr lang="en-US" sz="1600" smtClean="0"/>
              <a:t>Diferensiasi produk </a:t>
            </a:r>
          </a:p>
          <a:p>
            <a:pPr algn="just" eaLnBrk="1" hangingPunct="1">
              <a:lnSpc>
                <a:spcPct val="150000"/>
              </a:lnSpc>
              <a:buFontTx/>
              <a:buChar char="-"/>
            </a:pPr>
            <a:r>
              <a:rPr lang="en-US" sz="1600" smtClean="0"/>
              <a:t>Berfokus pada peluang pasar</a:t>
            </a:r>
          </a:p>
          <a:p>
            <a:pPr algn="just" eaLnBrk="1" hangingPunct="1">
              <a:lnSpc>
                <a:spcPct val="150000"/>
              </a:lnSpc>
              <a:buFontTx/>
              <a:buChar char="-"/>
            </a:pPr>
            <a:r>
              <a:rPr lang="en-US" sz="1600" smtClean="0"/>
              <a:t>Menguatkan keakraban pelanggan dan pemasok</a:t>
            </a:r>
          </a:p>
          <a:p>
            <a:pPr algn="just" eaLnBrk="1" hangingPunct="1">
              <a:lnSpc>
                <a:spcPct val="150000"/>
              </a:lnSpc>
              <a:buFont typeface="Arial" charset="0"/>
              <a:buNone/>
            </a:pPr>
            <a:endParaRPr lang="en-US" sz="1600" smtClean="0"/>
          </a:p>
          <a:p>
            <a:pPr algn="just" eaLnBrk="1" hangingPunct="1">
              <a:lnSpc>
                <a:spcPct val="150000"/>
              </a:lnSpc>
              <a:buFont typeface="Arial" charset="0"/>
              <a:buNone/>
            </a:pPr>
            <a:r>
              <a:rPr lang="en-US" sz="1600" b="1" smtClean="0"/>
              <a:t>Model rantai nilai bisnis</a:t>
            </a:r>
            <a:endParaRPr lang="en-US" sz="1600" smtClean="0"/>
          </a:p>
          <a:p>
            <a:pPr algn="just" eaLnBrk="1" hangingPunct="1">
              <a:lnSpc>
                <a:spcPct val="150000"/>
              </a:lnSpc>
              <a:buFontTx/>
              <a:buChar char="-"/>
            </a:pPr>
            <a:r>
              <a:rPr lang="en-US" sz="1600" smtClean="0"/>
              <a:t>Model rantai nilai</a:t>
            </a:r>
            <a:r>
              <a:rPr lang="id-ID" sz="1600" smtClean="0"/>
              <a:t> : menekankan aktifitas khusus pada bisnis dimana strategi kompetitif dapat diterapkan dengan paling baik</a:t>
            </a:r>
            <a:endParaRPr lang="en-US" sz="1600" smtClean="0">
              <a:solidFill>
                <a:srgbClr val="FF0000"/>
              </a:solidFill>
            </a:endParaRPr>
          </a:p>
          <a:p>
            <a:pPr algn="just" eaLnBrk="1" hangingPunct="1">
              <a:lnSpc>
                <a:spcPct val="150000"/>
              </a:lnSpc>
              <a:buFontTx/>
              <a:buChar char="-"/>
            </a:pPr>
            <a:r>
              <a:rPr lang="en-US" sz="1600" smtClean="0"/>
              <a:t>Aktivitas utama</a:t>
            </a:r>
            <a:r>
              <a:rPr lang="id-ID" sz="1600" smtClean="0"/>
              <a:t> : terkait langsung dengan produksi dan distribusi produk dan jasa perusahaan yang menciptakan nilai bagi pelanggan</a:t>
            </a:r>
            <a:endParaRPr lang="en-US" sz="1600" smtClean="0">
              <a:solidFill>
                <a:srgbClr val="FF0000"/>
              </a:solidFill>
            </a:endParaRPr>
          </a:p>
          <a:p>
            <a:pPr algn="just" eaLnBrk="1" hangingPunct="1">
              <a:lnSpc>
                <a:spcPct val="150000"/>
              </a:lnSpc>
              <a:buFontTx/>
              <a:buChar char="-"/>
            </a:pPr>
            <a:r>
              <a:rPr lang="en-US" sz="1600" smtClean="0"/>
              <a:t>Aktivitas pendukung</a:t>
            </a:r>
            <a:r>
              <a:rPr lang="id-ID" sz="1600" smtClean="0"/>
              <a:t> : terdiri dari infrastruktur organisasi, SDM, Teknologi dan pembelian</a:t>
            </a:r>
            <a:endParaRPr lang="en-US" sz="1600" smtClean="0">
              <a:solidFill>
                <a:srgbClr val="FF0000"/>
              </a:solidFill>
            </a:endParaRPr>
          </a:p>
        </p:txBody>
      </p:sp>
    </p:spTree>
    <p:extLst>
      <p:ext uri="{BB962C8B-B14F-4D97-AF65-F5344CB8AC3E}">
        <p14:creationId xmlns:p14="http://schemas.microsoft.com/office/powerpoint/2010/main" val="956789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sz="quarter" idx="4294967295"/>
          </p:nvPr>
        </p:nvSpPr>
        <p:spPr>
          <a:xfrm>
            <a:off x="457200" y="457200"/>
            <a:ext cx="8229600" cy="5943600"/>
          </a:xfrm>
          <a:prstGeom prst="rect">
            <a:avLst/>
          </a:prstGeom>
        </p:spPr>
        <p:txBody>
          <a:bodyPr/>
          <a:lstStyle/>
          <a:p>
            <a:pPr marL="174625" indent="-174625" algn="just" eaLnBrk="1" hangingPunct="1">
              <a:lnSpc>
                <a:spcPct val="150000"/>
              </a:lnSpc>
              <a:buFontTx/>
              <a:buChar char="-"/>
            </a:pPr>
            <a:r>
              <a:rPr lang="en-US" sz="1600" smtClean="0"/>
              <a:t>Menggunakan model rantai  nilai bisnis, berarti mendorong perusahaan untuk menentukan tolok ukur (</a:t>
            </a:r>
            <a:r>
              <a:rPr lang="en-US" sz="1600" i="1" smtClean="0"/>
              <a:t>benchmarking</a:t>
            </a:r>
            <a:r>
              <a:rPr lang="en-US" sz="1600" smtClean="0"/>
              <a:t>) proses bisnis perusahaan tersebut dengan pesaingnya. </a:t>
            </a:r>
          </a:p>
          <a:p>
            <a:pPr marL="174625" indent="-174625" algn="just" eaLnBrk="1" hangingPunct="1">
              <a:lnSpc>
                <a:spcPct val="150000"/>
              </a:lnSpc>
              <a:buFont typeface="Arial" charset="0"/>
              <a:buNone/>
            </a:pPr>
            <a:r>
              <a:rPr lang="en-US" sz="1600" smtClean="0"/>
              <a:t>- Bagaimana SI dapat digunakan untuk mencapai keuntungan strategi pada tingkat industri ? </a:t>
            </a:r>
            <a:endParaRPr lang="en-US" sz="1600" smtClean="0">
              <a:solidFill>
                <a:srgbClr val="FF0000"/>
              </a:solidFill>
            </a:endParaRPr>
          </a:p>
        </p:txBody>
      </p:sp>
    </p:spTree>
    <p:extLst>
      <p:ext uri="{BB962C8B-B14F-4D97-AF65-F5344CB8AC3E}">
        <p14:creationId xmlns:p14="http://schemas.microsoft.com/office/powerpoint/2010/main" val="2536299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sz="quarter" idx="4294967295"/>
          </p:nvPr>
        </p:nvSpPr>
        <p:spPr>
          <a:xfrm>
            <a:off x="457200" y="381000"/>
            <a:ext cx="8229600" cy="6172200"/>
          </a:xfrm>
          <a:prstGeom prst="rect">
            <a:avLst/>
          </a:prstGeom>
        </p:spPr>
        <p:txBody>
          <a:bodyPr/>
          <a:lstStyle/>
          <a:p>
            <a:pPr eaLnBrk="1" hangingPunct="1">
              <a:buFont typeface="Arial" charset="0"/>
              <a:buNone/>
            </a:pPr>
            <a:endParaRPr lang="id-ID" sz="1400" smtClean="0"/>
          </a:p>
        </p:txBody>
      </p:sp>
      <p:sp>
        <p:nvSpPr>
          <p:cNvPr id="4" name="Pentagon 3"/>
          <p:cNvSpPr/>
          <p:nvPr/>
        </p:nvSpPr>
        <p:spPr>
          <a:xfrm>
            <a:off x="1066800" y="1054100"/>
            <a:ext cx="7391400" cy="3581400"/>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5400000">
            <a:off x="4838701" y="2855912"/>
            <a:ext cx="35814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6800" y="1587500"/>
            <a:ext cx="5562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66800" y="2120900"/>
            <a:ext cx="5562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2654300"/>
            <a:ext cx="5562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66800" y="3187700"/>
            <a:ext cx="5562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025" name="TextBox 11"/>
          <p:cNvSpPr txBox="1">
            <a:spLocks noChangeArrowheads="1"/>
          </p:cNvSpPr>
          <p:nvPr/>
        </p:nvSpPr>
        <p:spPr bwMode="auto">
          <a:xfrm>
            <a:off x="1524000" y="1054100"/>
            <a:ext cx="3124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Administrasi dan manajemen</a:t>
            </a:r>
          </a:p>
          <a:p>
            <a:pPr eaLnBrk="1" hangingPunct="1"/>
            <a:r>
              <a:rPr lang="en-US" sz="1200"/>
              <a:t>Sistem penjadwaln dan pesan elektronik</a:t>
            </a:r>
          </a:p>
        </p:txBody>
      </p:sp>
      <p:sp>
        <p:nvSpPr>
          <p:cNvPr id="86026" name="TextBox 12"/>
          <p:cNvSpPr txBox="1">
            <a:spLocks noChangeArrowheads="1"/>
          </p:cNvSpPr>
          <p:nvPr/>
        </p:nvSpPr>
        <p:spPr bwMode="auto">
          <a:xfrm>
            <a:off x="1600200" y="1587500"/>
            <a:ext cx="3124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Sumber daya manusia</a:t>
            </a:r>
          </a:p>
          <a:p>
            <a:pPr eaLnBrk="1" hangingPunct="1"/>
            <a:r>
              <a:rPr lang="en-US" sz="1200"/>
              <a:t>Sistem perencanaan angkatan kerja</a:t>
            </a:r>
          </a:p>
        </p:txBody>
      </p:sp>
      <p:sp>
        <p:nvSpPr>
          <p:cNvPr id="86027" name="TextBox 13"/>
          <p:cNvSpPr txBox="1">
            <a:spLocks noChangeArrowheads="1"/>
          </p:cNvSpPr>
          <p:nvPr/>
        </p:nvSpPr>
        <p:spPr bwMode="auto">
          <a:xfrm>
            <a:off x="1600200" y="2197100"/>
            <a:ext cx="3124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Teknologi</a:t>
            </a:r>
          </a:p>
          <a:p>
            <a:pPr eaLnBrk="1" hangingPunct="1"/>
            <a:r>
              <a:rPr lang="en-US" sz="1200"/>
              <a:t>Sistem berbasiskan komputer</a:t>
            </a:r>
          </a:p>
        </p:txBody>
      </p:sp>
      <p:sp>
        <p:nvSpPr>
          <p:cNvPr id="86028" name="TextBox 14"/>
          <p:cNvSpPr txBox="1">
            <a:spLocks noChangeArrowheads="1"/>
          </p:cNvSpPr>
          <p:nvPr/>
        </p:nvSpPr>
        <p:spPr bwMode="auto">
          <a:xfrm>
            <a:off x="1600200" y="2730500"/>
            <a:ext cx="3124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Pengadaan</a:t>
            </a:r>
          </a:p>
          <a:p>
            <a:pPr eaLnBrk="1" hangingPunct="1"/>
            <a:r>
              <a:rPr lang="en-US" sz="1200"/>
              <a:t>Sistem pemesanan terkomputerisasi</a:t>
            </a:r>
          </a:p>
        </p:txBody>
      </p:sp>
      <p:cxnSp>
        <p:nvCxnSpPr>
          <p:cNvPr id="18" name="Straight Connector 17"/>
          <p:cNvCxnSpPr/>
          <p:nvPr/>
        </p:nvCxnSpPr>
        <p:spPr>
          <a:xfrm rot="5400000">
            <a:off x="1485901" y="3924300"/>
            <a:ext cx="144621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621087" y="3922713"/>
            <a:ext cx="14462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762500" y="3922713"/>
            <a:ext cx="144621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54287" y="3922713"/>
            <a:ext cx="1446213" cy="1588"/>
          </a:xfrm>
          <a:prstGeom prst="line">
            <a:avLst/>
          </a:prstGeom>
        </p:spPr>
        <p:style>
          <a:lnRef idx="1">
            <a:schemeClr val="accent1"/>
          </a:lnRef>
          <a:fillRef idx="0">
            <a:schemeClr val="accent1"/>
          </a:fillRef>
          <a:effectRef idx="0">
            <a:schemeClr val="accent1"/>
          </a:effectRef>
          <a:fontRef idx="minor">
            <a:schemeClr val="tx1"/>
          </a:fontRef>
        </p:style>
      </p:cxnSp>
      <p:sp>
        <p:nvSpPr>
          <p:cNvPr id="86033" name="TextBox 29"/>
          <p:cNvSpPr txBox="1">
            <a:spLocks noChangeArrowheads="1"/>
          </p:cNvSpPr>
          <p:nvPr/>
        </p:nvSpPr>
        <p:spPr bwMode="auto">
          <a:xfrm>
            <a:off x="1143000" y="3263900"/>
            <a:ext cx="10668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b="1"/>
              <a:t>Logistik Masuk</a:t>
            </a:r>
          </a:p>
          <a:p>
            <a:pPr eaLnBrk="1" hangingPunct="1"/>
            <a:endParaRPr lang="en-US" sz="1100" b="1"/>
          </a:p>
          <a:p>
            <a:pPr eaLnBrk="1" hangingPunct="1"/>
            <a:endParaRPr lang="en-US" sz="1100" b="1"/>
          </a:p>
          <a:p>
            <a:pPr eaLnBrk="1" hangingPunct="1"/>
            <a:r>
              <a:rPr lang="en-US" sz="1000"/>
              <a:t>Sist. Penggudangan otomatis</a:t>
            </a:r>
          </a:p>
        </p:txBody>
      </p:sp>
      <p:sp>
        <p:nvSpPr>
          <p:cNvPr id="86034" name="TextBox 30"/>
          <p:cNvSpPr txBox="1">
            <a:spLocks noChangeArrowheads="1"/>
          </p:cNvSpPr>
          <p:nvPr/>
        </p:nvSpPr>
        <p:spPr bwMode="auto">
          <a:xfrm>
            <a:off x="2209800" y="3263900"/>
            <a:ext cx="106680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b="1"/>
              <a:t>Operasi</a:t>
            </a:r>
          </a:p>
          <a:p>
            <a:pPr eaLnBrk="1" hangingPunct="1"/>
            <a:endParaRPr lang="en-US" sz="1100" b="1"/>
          </a:p>
          <a:p>
            <a:pPr eaLnBrk="1" hangingPunct="1"/>
            <a:endParaRPr lang="en-US" sz="1100" b="1"/>
          </a:p>
          <a:p>
            <a:pPr eaLnBrk="1" hangingPunct="1"/>
            <a:endParaRPr lang="en-US" sz="1100" b="1"/>
          </a:p>
          <a:p>
            <a:pPr eaLnBrk="1" hangingPunct="1"/>
            <a:r>
              <a:rPr lang="en-US" sz="1000"/>
              <a:t>Sist. Penggudangan otomatis</a:t>
            </a:r>
          </a:p>
        </p:txBody>
      </p:sp>
      <p:sp>
        <p:nvSpPr>
          <p:cNvPr id="86035" name="TextBox 31"/>
          <p:cNvSpPr txBox="1">
            <a:spLocks noChangeArrowheads="1"/>
          </p:cNvSpPr>
          <p:nvPr/>
        </p:nvSpPr>
        <p:spPr bwMode="auto">
          <a:xfrm>
            <a:off x="3276600" y="3263900"/>
            <a:ext cx="1066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b="1"/>
              <a:t>Penjualan dan Pemasaran</a:t>
            </a:r>
          </a:p>
          <a:p>
            <a:pPr eaLnBrk="1" hangingPunct="1"/>
            <a:endParaRPr lang="en-US" sz="1100" b="1"/>
          </a:p>
          <a:p>
            <a:pPr eaLnBrk="1" hangingPunct="1"/>
            <a:r>
              <a:rPr lang="en-US" sz="1000"/>
              <a:t>Sist. Pemesanan terkomputerisasi</a:t>
            </a:r>
          </a:p>
        </p:txBody>
      </p:sp>
      <p:sp>
        <p:nvSpPr>
          <p:cNvPr id="86036" name="TextBox 33"/>
          <p:cNvSpPr txBox="1">
            <a:spLocks noChangeArrowheads="1"/>
          </p:cNvSpPr>
          <p:nvPr/>
        </p:nvSpPr>
        <p:spPr bwMode="auto">
          <a:xfrm>
            <a:off x="4419600" y="3263900"/>
            <a:ext cx="106680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b="1"/>
              <a:t>Layanan</a:t>
            </a:r>
          </a:p>
          <a:p>
            <a:pPr eaLnBrk="1" hangingPunct="1"/>
            <a:endParaRPr lang="en-US" sz="1100" b="1"/>
          </a:p>
          <a:p>
            <a:pPr eaLnBrk="1" hangingPunct="1"/>
            <a:endParaRPr lang="en-US" sz="1100" b="1"/>
          </a:p>
          <a:p>
            <a:pPr eaLnBrk="1" hangingPunct="1"/>
            <a:endParaRPr lang="en-US" sz="1100" b="1"/>
          </a:p>
          <a:p>
            <a:pPr eaLnBrk="1" hangingPunct="1"/>
            <a:r>
              <a:rPr lang="en-US" sz="1000"/>
              <a:t>Sist. Pemeliharaan peralatan</a:t>
            </a:r>
          </a:p>
        </p:txBody>
      </p:sp>
      <p:sp>
        <p:nvSpPr>
          <p:cNvPr id="86037" name="TextBox 34"/>
          <p:cNvSpPr txBox="1">
            <a:spLocks noChangeArrowheads="1"/>
          </p:cNvSpPr>
          <p:nvPr/>
        </p:nvSpPr>
        <p:spPr bwMode="auto">
          <a:xfrm>
            <a:off x="5486400" y="3263900"/>
            <a:ext cx="1066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b="1"/>
              <a:t>Logistik keluar</a:t>
            </a:r>
          </a:p>
          <a:p>
            <a:pPr eaLnBrk="1" hangingPunct="1"/>
            <a:endParaRPr lang="en-US" sz="1100" b="1"/>
          </a:p>
          <a:p>
            <a:pPr eaLnBrk="1" hangingPunct="1"/>
            <a:r>
              <a:rPr lang="en-US" sz="1000"/>
              <a:t>Sist. Penjadwalan pengiriman otomatis</a:t>
            </a:r>
          </a:p>
        </p:txBody>
      </p:sp>
      <p:sp>
        <p:nvSpPr>
          <p:cNvPr id="86038" name="TextBox 35"/>
          <p:cNvSpPr txBox="1">
            <a:spLocks noChangeArrowheads="1"/>
          </p:cNvSpPr>
          <p:nvPr/>
        </p:nvSpPr>
        <p:spPr bwMode="auto">
          <a:xfrm>
            <a:off x="6705600" y="2286000"/>
            <a:ext cx="1066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50000"/>
              </a:lnSpc>
            </a:pPr>
            <a:r>
              <a:rPr lang="en-US" sz="1200" b="1"/>
              <a:t>Rantai </a:t>
            </a:r>
          </a:p>
          <a:p>
            <a:pPr eaLnBrk="1" hangingPunct="1">
              <a:lnSpc>
                <a:spcPct val="150000"/>
              </a:lnSpc>
            </a:pPr>
            <a:r>
              <a:rPr lang="en-US" sz="1200" b="1"/>
              <a:t>nilai perusahaan</a:t>
            </a:r>
          </a:p>
        </p:txBody>
      </p:sp>
      <p:sp>
        <p:nvSpPr>
          <p:cNvPr id="86039" name="TextBox 36"/>
          <p:cNvSpPr txBox="1">
            <a:spLocks noChangeArrowheads="1"/>
          </p:cNvSpPr>
          <p:nvPr/>
        </p:nvSpPr>
        <p:spPr bwMode="auto">
          <a:xfrm rot="-5400000">
            <a:off x="276225" y="1781175"/>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Aktivitas pendukung</a:t>
            </a:r>
          </a:p>
        </p:txBody>
      </p:sp>
      <p:sp>
        <p:nvSpPr>
          <p:cNvPr id="86040" name="TextBox 37"/>
          <p:cNvSpPr txBox="1">
            <a:spLocks noChangeArrowheads="1"/>
          </p:cNvSpPr>
          <p:nvPr/>
        </p:nvSpPr>
        <p:spPr bwMode="auto">
          <a:xfrm rot="-5400000">
            <a:off x="276225" y="3686175"/>
            <a:ext cx="1066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Aktivitas Utama</a:t>
            </a:r>
          </a:p>
        </p:txBody>
      </p:sp>
      <p:sp>
        <p:nvSpPr>
          <p:cNvPr id="39" name="Pentagon 38"/>
          <p:cNvSpPr/>
          <p:nvPr/>
        </p:nvSpPr>
        <p:spPr>
          <a:xfrm>
            <a:off x="762000" y="5562600"/>
            <a:ext cx="1066800" cy="381000"/>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err="1">
                <a:solidFill>
                  <a:schemeClr val="tx1"/>
                </a:solidFill>
              </a:rPr>
              <a:t>Pemasok</a:t>
            </a:r>
            <a:r>
              <a:rPr lang="en-US" sz="1100" dirty="0">
                <a:solidFill>
                  <a:schemeClr val="tx1"/>
                </a:solidFill>
              </a:rPr>
              <a:t> </a:t>
            </a:r>
            <a:r>
              <a:rPr lang="en-US" sz="1100" dirty="0" err="1">
                <a:solidFill>
                  <a:schemeClr val="tx1"/>
                </a:solidFill>
              </a:rPr>
              <a:t>dari</a:t>
            </a:r>
            <a:r>
              <a:rPr lang="en-US" sz="1100" dirty="0">
                <a:solidFill>
                  <a:schemeClr val="tx1"/>
                </a:solidFill>
              </a:rPr>
              <a:t> </a:t>
            </a:r>
            <a:r>
              <a:rPr lang="en-US" sz="1100" dirty="0" err="1">
                <a:solidFill>
                  <a:schemeClr val="tx1"/>
                </a:solidFill>
              </a:rPr>
              <a:t>pemasok</a:t>
            </a:r>
            <a:endParaRPr lang="en-US" sz="1100" dirty="0">
              <a:solidFill>
                <a:schemeClr val="tx1"/>
              </a:solidFill>
            </a:endParaRPr>
          </a:p>
        </p:txBody>
      </p:sp>
      <p:sp>
        <p:nvSpPr>
          <p:cNvPr id="40" name="Chevron 39"/>
          <p:cNvSpPr/>
          <p:nvPr/>
        </p:nvSpPr>
        <p:spPr>
          <a:xfrm>
            <a:off x="1676400" y="5562600"/>
            <a:ext cx="1219200" cy="381000"/>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err="1">
                <a:solidFill>
                  <a:schemeClr val="tx1"/>
                </a:solidFill>
              </a:rPr>
              <a:t>Pemasok</a:t>
            </a:r>
            <a:endParaRPr lang="en-US" sz="1100" dirty="0">
              <a:solidFill>
                <a:schemeClr val="tx1"/>
              </a:solidFill>
            </a:endParaRPr>
          </a:p>
        </p:txBody>
      </p:sp>
      <p:sp>
        <p:nvSpPr>
          <p:cNvPr id="41" name="Chevron 40"/>
          <p:cNvSpPr/>
          <p:nvPr/>
        </p:nvSpPr>
        <p:spPr>
          <a:xfrm>
            <a:off x="2743200" y="5562600"/>
            <a:ext cx="1371600" cy="381000"/>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Perusahaan</a:t>
            </a:r>
          </a:p>
        </p:txBody>
      </p:sp>
      <p:sp>
        <p:nvSpPr>
          <p:cNvPr id="42" name="Chevron 41"/>
          <p:cNvSpPr/>
          <p:nvPr/>
        </p:nvSpPr>
        <p:spPr>
          <a:xfrm>
            <a:off x="3962400" y="5562600"/>
            <a:ext cx="1219200" cy="381000"/>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err="1">
                <a:solidFill>
                  <a:schemeClr val="tx1"/>
                </a:solidFill>
              </a:rPr>
              <a:t>Penyalur</a:t>
            </a:r>
            <a:endParaRPr lang="en-US" sz="1100" dirty="0">
              <a:solidFill>
                <a:schemeClr val="tx1"/>
              </a:solidFill>
            </a:endParaRPr>
          </a:p>
        </p:txBody>
      </p:sp>
      <p:sp>
        <p:nvSpPr>
          <p:cNvPr id="43" name="Chevron 42"/>
          <p:cNvSpPr/>
          <p:nvPr/>
        </p:nvSpPr>
        <p:spPr>
          <a:xfrm>
            <a:off x="4953000" y="5562600"/>
            <a:ext cx="1219200" cy="381000"/>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err="1">
                <a:solidFill>
                  <a:schemeClr val="tx1"/>
                </a:solidFill>
              </a:rPr>
              <a:t>Pelanggan</a:t>
            </a:r>
            <a:endParaRPr lang="en-US" sz="1100" dirty="0">
              <a:solidFill>
                <a:schemeClr val="tx1"/>
              </a:solidFill>
            </a:endParaRPr>
          </a:p>
        </p:txBody>
      </p:sp>
      <p:cxnSp>
        <p:nvCxnSpPr>
          <p:cNvPr id="45" name="Straight Connector 44"/>
          <p:cNvCxnSpPr/>
          <p:nvPr/>
        </p:nvCxnSpPr>
        <p:spPr>
          <a:xfrm>
            <a:off x="1828800" y="4724400"/>
            <a:ext cx="1295400" cy="7620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flipV="1">
            <a:off x="4038600" y="4800600"/>
            <a:ext cx="1219200" cy="6858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6048" name="TextBox 47"/>
          <p:cNvSpPr txBox="1">
            <a:spLocks noChangeArrowheads="1"/>
          </p:cNvSpPr>
          <p:nvPr/>
        </p:nvSpPr>
        <p:spPr bwMode="auto">
          <a:xfrm>
            <a:off x="533400" y="47244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Sistem Pengadaan dan sumber daya</a:t>
            </a:r>
          </a:p>
        </p:txBody>
      </p:sp>
      <p:sp>
        <p:nvSpPr>
          <p:cNvPr id="86049" name="TextBox 48"/>
          <p:cNvSpPr txBox="1">
            <a:spLocks noChangeArrowheads="1"/>
          </p:cNvSpPr>
          <p:nvPr/>
        </p:nvSpPr>
        <p:spPr bwMode="auto">
          <a:xfrm>
            <a:off x="5486400" y="4741863"/>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Sistem Manejemen hubungan pelanggan</a:t>
            </a:r>
          </a:p>
        </p:txBody>
      </p:sp>
      <p:sp>
        <p:nvSpPr>
          <p:cNvPr id="86050" name="TextBox 50"/>
          <p:cNvSpPr txBox="1">
            <a:spLocks noChangeArrowheads="1"/>
          </p:cNvSpPr>
          <p:nvPr/>
        </p:nvSpPr>
        <p:spPr bwMode="auto">
          <a:xfrm>
            <a:off x="2286000" y="6078538"/>
            <a:ext cx="228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a:t>Rantai Nilai Industri</a:t>
            </a:r>
          </a:p>
        </p:txBody>
      </p:sp>
    </p:spTree>
    <p:extLst>
      <p:ext uri="{BB962C8B-B14F-4D97-AF65-F5344CB8AC3E}">
        <p14:creationId xmlns:p14="http://schemas.microsoft.com/office/powerpoint/2010/main" val="757094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irc_mi" descr="https://lh3.googleusercontent.com/-H6ZIa8z6cIg/VBf77d4ddYI/AAAAAAAAAYs/mAlGOZzB010/w487-h377-no/1.JPG"/>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457200" y="838200"/>
            <a:ext cx="7924800" cy="5410200"/>
          </a:xfrm>
          <a:prstGeom prst="rect">
            <a:avLst/>
          </a:prstGeom>
        </p:spPr>
      </p:pic>
    </p:spTree>
    <p:extLst>
      <p:ext uri="{BB962C8B-B14F-4D97-AF65-F5344CB8AC3E}">
        <p14:creationId xmlns:p14="http://schemas.microsoft.com/office/powerpoint/2010/main" val="4156902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228600"/>
            <a:ext cx="8229600" cy="6629400"/>
          </a:xfrm>
          <a:prstGeom prst="rect">
            <a:avLst/>
          </a:prstGeom>
        </p:spPr>
        <p:txBody>
          <a:bodyPr rtlCol="0">
            <a:normAutofit/>
          </a:bodyPr>
          <a:lstStyle/>
          <a:p>
            <a:pPr marL="274320" indent="-274320" algn="just" eaLnBrk="1" fontAlgn="auto" hangingPunct="1">
              <a:lnSpc>
                <a:spcPct val="150000"/>
              </a:lnSpc>
              <a:spcAft>
                <a:spcPts val="0"/>
              </a:spcAft>
              <a:buClr>
                <a:schemeClr val="accent3"/>
              </a:buClr>
              <a:buFont typeface="Arial" charset="0"/>
              <a:buNone/>
              <a:defRPr/>
            </a:pPr>
            <a:endParaRPr lang="id-ID"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r>
              <a:rPr lang="en-US" sz="1600" b="1" dirty="0" smtClean="0">
                <a:solidFill>
                  <a:schemeClr val="tx1">
                    <a:lumMod val="75000"/>
                    <a:lumOff val="25000"/>
                  </a:schemeClr>
                </a:solidFill>
              </a:rPr>
              <a:t>BAGAIMANA SI MEMPENGARUHI ORGANISASI DAN PERUSAHAAN</a:t>
            </a:r>
          </a:p>
          <a:p>
            <a:pPr marL="174625" indent="-174625" algn="just" eaLnBrk="1" fontAlgn="auto" hangingPunct="1">
              <a:lnSpc>
                <a:spcPct val="150000"/>
              </a:lnSpc>
              <a:spcAft>
                <a:spcPts val="0"/>
              </a:spcAft>
              <a:buClr>
                <a:schemeClr val="accent3"/>
              </a:buClr>
              <a:buFontTx/>
              <a:buChar char="-"/>
              <a:defRPr/>
            </a:pPr>
            <a:r>
              <a:rPr lang="en-US" sz="1600" dirty="0" smtClean="0">
                <a:solidFill>
                  <a:schemeClr val="tx1">
                    <a:lumMod val="75000"/>
                    <a:lumOff val="25000"/>
                  </a:schemeClr>
                </a:solidFill>
              </a:rPr>
              <a:t>SI </a:t>
            </a:r>
            <a:r>
              <a:rPr lang="en-US" sz="1600" dirty="0" err="1" smtClean="0">
                <a:solidFill>
                  <a:schemeClr val="tx1">
                    <a:lumMod val="75000"/>
                    <a:lumOff val="25000"/>
                  </a:schemeClr>
                </a:solidFill>
              </a:rPr>
              <a:t>telah</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menjadi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alat</a:t>
            </a:r>
            <a:r>
              <a:rPr lang="en-US" sz="1600" dirty="0" smtClean="0">
                <a:solidFill>
                  <a:schemeClr val="tx1">
                    <a:lumMod val="75000"/>
                    <a:lumOff val="25000"/>
                  </a:schemeClr>
                </a:solidFill>
              </a:rPr>
              <a:t> yang integral, online </a:t>
            </a:r>
            <a:r>
              <a:rPr lang="en-US" sz="1600" dirty="0" err="1" smtClean="0">
                <a:solidFill>
                  <a:schemeClr val="tx1">
                    <a:lumMod val="75000"/>
                    <a:lumOff val="25000"/>
                  </a:schemeClr>
                </a:solidFill>
              </a:rPr>
              <a:t>dan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interaktif</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sangat</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terlibat</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pada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kegiatan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operasional</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suatu</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organisasi</a:t>
            </a:r>
            <a:r>
              <a:rPr lang="en-US" sz="1600" dirty="0" smtClean="0">
                <a:solidFill>
                  <a:schemeClr val="tx1">
                    <a:lumMod val="75000"/>
                    <a:lumOff val="25000"/>
                  </a:schemeClr>
                </a:solidFill>
              </a:rPr>
              <a:t>.</a:t>
            </a:r>
          </a:p>
          <a:p>
            <a:pPr marL="174625" indent="-174625" algn="just" eaLnBrk="1" fontAlgn="auto" hangingPunct="1">
              <a:lnSpc>
                <a:spcPct val="150000"/>
              </a:lnSpc>
              <a:spcAft>
                <a:spcPts val="0"/>
              </a:spcAft>
              <a:buClr>
                <a:schemeClr val="accent3"/>
              </a:buClr>
              <a:buFontTx/>
              <a:buChar char="-"/>
              <a:defRPr/>
            </a:pPr>
            <a:r>
              <a:rPr lang="en-US" sz="1600" dirty="0" smtClean="0">
                <a:solidFill>
                  <a:schemeClr val="tx1">
                    <a:lumMod val="75000"/>
                    <a:lumOff val="25000"/>
                  </a:schemeClr>
                </a:solidFill>
              </a:rPr>
              <a:t>SI </a:t>
            </a:r>
            <a:r>
              <a:rPr lang="en-US" sz="1600" dirty="0" err="1" smtClean="0">
                <a:solidFill>
                  <a:schemeClr val="tx1">
                    <a:lumMod val="75000"/>
                    <a:lumOff val="25000"/>
                  </a:schemeClr>
                </a:solidFill>
              </a:rPr>
              <a:t>mengubah</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ekonomi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organisasi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meningkatkan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kemungkinan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mengelola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pekerjaan</a:t>
            </a:r>
            <a:r>
              <a:rPr lang="en-US" sz="1600" dirty="0" smtClean="0">
                <a:solidFill>
                  <a:schemeClr val="tx1">
                    <a:lumMod val="75000"/>
                    <a:lumOff val="25000"/>
                  </a:schemeClr>
                </a:solidFill>
              </a:rPr>
              <a:t>.</a:t>
            </a:r>
          </a:p>
          <a:p>
            <a:pPr marL="174625" indent="-174625" algn="just" eaLnBrk="1" fontAlgn="auto" hangingPunct="1">
              <a:lnSpc>
                <a:spcPct val="150000"/>
              </a:lnSpc>
              <a:spcAft>
                <a:spcPts val="0"/>
              </a:spcAft>
              <a:buClr>
                <a:schemeClr val="accent3"/>
              </a:buClr>
              <a:buFontTx/>
              <a:buChar char="-"/>
              <a:defRPr/>
            </a:pPr>
            <a:r>
              <a:rPr lang="en-US" sz="1600" b="1" dirty="0" err="1" smtClean="0">
                <a:solidFill>
                  <a:schemeClr val="tx1">
                    <a:lumMod val="75000"/>
                    <a:lumOff val="25000"/>
                  </a:schemeClr>
                </a:solidFill>
              </a:rPr>
              <a:t>Dampak</a:t>
            </a:r>
            <a:r>
              <a:rPr lang="en-US" sz="1600" b="1" dirty="0" smtClean="0">
                <a:solidFill>
                  <a:schemeClr val="tx1">
                    <a:lumMod val="75000"/>
                    <a:lumOff val="25000"/>
                  </a:schemeClr>
                </a:solidFill>
              </a:rPr>
              <a:t> </a:t>
            </a:r>
            <a:r>
              <a:rPr lang="en-US" sz="1600" b="1" dirty="0" err="1" smtClean="0">
                <a:solidFill>
                  <a:schemeClr val="tx1">
                    <a:lumMod val="75000"/>
                    <a:lumOff val="25000"/>
                  </a:schemeClr>
                </a:solidFill>
              </a:rPr>
              <a:t>ekonomi</a:t>
            </a:r>
            <a:r>
              <a:rPr lang="en-US" sz="1600" b="1" dirty="0" smtClean="0">
                <a:solidFill>
                  <a:schemeClr val="tx1">
                    <a:lumMod val="75000"/>
                    <a:lumOff val="25000"/>
                  </a:schemeClr>
                </a:solidFill>
              </a:rPr>
              <a:t> </a:t>
            </a:r>
            <a:r>
              <a:rPr lang="en-US" sz="1600" dirty="0" smtClean="0">
                <a:solidFill>
                  <a:schemeClr val="tx1">
                    <a:lumMod val="75000"/>
                    <a:lumOff val="25000"/>
                  </a:schemeClr>
                </a:solidFill>
                <a:sym typeface="Wingdings" pitchFamily="2" charset="2"/>
              </a:rPr>
              <a:t>TI </a:t>
            </a:r>
            <a:r>
              <a:rPr lang="en-US" sz="1600" dirty="0" err="1" smtClean="0">
                <a:solidFill>
                  <a:schemeClr val="tx1">
                    <a:lumMod val="75000"/>
                    <a:lumOff val="25000"/>
                  </a:schemeClr>
                </a:solidFill>
                <a:sym typeface="Wingdings" pitchFamily="2" charset="2"/>
              </a:rPr>
              <a:t>mempengaruhi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biaya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kualitas</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informasi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mengubah</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nilai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ekonomi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informasi</a:t>
            </a:r>
            <a:r>
              <a:rPr lang="en-US" sz="1600" dirty="0" smtClean="0">
                <a:solidFill>
                  <a:schemeClr val="tx1">
                    <a:lumMod val="75000"/>
                    <a:lumOff val="25000"/>
                  </a:schemeClr>
                </a:solidFill>
                <a:sym typeface="Wingdings" pitchFamily="2" charset="2"/>
              </a:rPr>
              <a:t>. TI </a:t>
            </a:r>
            <a:r>
              <a:rPr lang="en-US" sz="1600" dirty="0" err="1" smtClean="0">
                <a:solidFill>
                  <a:schemeClr val="tx1">
                    <a:lumMod val="75000"/>
                    <a:lumOff val="25000"/>
                  </a:schemeClr>
                </a:solidFill>
                <a:sym typeface="Wingdings" pitchFamily="2" charset="2"/>
              </a:rPr>
              <a:t>membantu</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perusahaan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melakukan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kontrak</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dalam</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ukuran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karena</a:t>
            </a:r>
            <a:r>
              <a:rPr lang="en-US" sz="1600" dirty="0" smtClean="0">
                <a:solidFill>
                  <a:schemeClr val="tx1">
                    <a:lumMod val="75000"/>
                    <a:lumOff val="25000"/>
                  </a:schemeClr>
                </a:solidFill>
                <a:sym typeface="Wingdings" pitchFamily="2" charset="2"/>
              </a:rPr>
              <a:t> TI </a:t>
            </a:r>
            <a:r>
              <a:rPr lang="en-US" sz="1600" dirty="0" err="1" smtClean="0">
                <a:solidFill>
                  <a:schemeClr val="tx1">
                    <a:lumMod val="75000"/>
                    <a:lumOff val="25000"/>
                  </a:schemeClr>
                </a:solidFill>
                <a:sym typeface="Wingdings" pitchFamily="2" charset="2"/>
              </a:rPr>
              <a:t>dapat</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mengurangi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biaya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transaksi</a:t>
            </a:r>
            <a:r>
              <a:rPr lang="en-US" sz="1600" dirty="0" smtClean="0">
                <a:solidFill>
                  <a:schemeClr val="tx1">
                    <a:lumMod val="75000"/>
                    <a:lumOff val="25000"/>
                  </a:schemeClr>
                </a:solidFill>
                <a:sym typeface="Wingdings" pitchFamily="2" charset="2"/>
              </a:rPr>
              <a:t>. </a:t>
            </a:r>
            <a:endParaRPr lang="en-US" sz="1600" dirty="0" smtClean="0">
              <a:solidFill>
                <a:srgbClr val="FF0000"/>
              </a:solidFill>
              <a:sym typeface="Wingdings" pitchFamily="2" charset="2"/>
            </a:endParaRPr>
          </a:p>
          <a:p>
            <a:pPr marL="406400" indent="-231775"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sym typeface="Wingdings" pitchFamily="2" charset="2"/>
              </a:rPr>
              <a:t>&gt; TI </a:t>
            </a:r>
            <a:r>
              <a:rPr lang="en-US" sz="1600" dirty="0" err="1" smtClean="0">
                <a:solidFill>
                  <a:schemeClr val="tx1">
                    <a:lumMod val="75000"/>
                    <a:lumOff val="25000"/>
                  </a:schemeClr>
                </a:solidFill>
                <a:sym typeface="Wingdings" pitchFamily="2" charset="2"/>
              </a:rPr>
              <a:t>juga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dapat</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mengurangi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biaya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manajemen</a:t>
            </a:r>
            <a:r>
              <a:rPr lang="en-US" sz="1600" dirty="0" smtClean="0">
                <a:solidFill>
                  <a:schemeClr val="tx1">
                    <a:lumMod val="75000"/>
                    <a:lumOff val="25000"/>
                  </a:schemeClr>
                </a:solidFill>
                <a:sym typeface="Wingdings" pitchFamily="2" charset="2"/>
              </a:rPr>
              <a:t> internal. </a:t>
            </a:r>
          </a:p>
          <a:p>
            <a:pPr marL="174625" indent="-174625" algn="just" eaLnBrk="1" fontAlgn="auto" hangingPunct="1">
              <a:lnSpc>
                <a:spcPct val="150000"/>
              </a:lnSpc>
              <a:spcAft>
                <a:spcPts val="0"/>
              </a:spcAft>
              <a:buClr>
                <a:schemeClr val="accent3"/>
              </a:buClr>
              <a:buFontTx/>
              <a:buChar char="-"/>
              <a:defRPr/>
            </a:pPr>
            <a:r>
              <a:rPr lang="en-US" sz="1600" b="1" dirty="0" err="1" smtClean="0">
                <a:solidFill>
                  <a:schemeClr val="tx1">
                    <a:lumMod val="75000"/>
                    <a:lumOff val="25000"/>
                  </a:schemeClr>
                </a:solidFill>
                <a:sym typeface="Wingdings" pitchFamily="2" charset="2"/>
              </a:rPr>
              <a:t>Dampak</a:t>
            </a:r>
            <a:r>
              <a:rPr lang="en-US" sz="1600" b="1" dirty="0" smtClean="0">
                <a:solidFill>
                  <a:schemeClr val="tx1">
                    <a:lumMod val="75000"/>
                    <a:lumOff val="25000"/>
                  </a:schemeClr>
                </a:solidFill>
                <a:sym typeface="Wingdings" pitchFamily="2" charset="2"/>
              </a:rPr>
              <a:t> </a:t>
            </a:r>
            <a:r>
              <a:rPr lang="en-US" sz="1600" b="1" dirty="0" err="1" smtClean="0">
                <a:solidFill>
                  <a:schemeClr val="tx1">
                    <a:lumMod val="75000"/>
                    <a:lumOff val="25000"/>
                  </a:schemeClr>
                </a:solidFill>
                <a:sym typeface="Wingdings" pitchFamily="2" charset="2"/>
              </a:rPr>
              <a:t>organisasi</a:t>
            </a:r>
            <a:r>
              <a:rPr lang="en-US" sz="1600" b="1" dirty="0" smtClean="0">
                <a:solidFill>
                  <a:schemeClr val="tx1">
                    <a:lumMod val="75000"/>
                    <a:lumOff val="25000"/>
                  </a:schemeClr>
                </a:solidFill>
                <a:sym typeface="Wingdings" pitchFamily="2" charset="2"/>
              </a:rPr>
              <a:t> </a:t>
            </a:r>
            <a:r>
              <a:rPr lang="en-US" sz="1600" b="1" dirty="0" err="1" smtClean="0">
                <a:solidFill>
                  <a:schemeClr val="tx1">
                    <a:lumMod val="75000"/>
                    <a:lumOff val="25000"/>
                  </a:schemeClr>
                </a:solidFill>
                <a:sym typeface="Wingdings" pitchFamily="2" charset="2"/>
              </a:rPr>
              <a:t>dan</a:t>
            </a:r>
            <a:r>
              <a:rPr lang="en-US" sz="1600" b="1" dirty="0" smtClean="0">
                <a:solidFill>
                  <a:schemeClr val="tx1">
                    <a:lumMod val="75000"/>
                    <a:lumOff val="25000"/>
                  </a:schemeClr>
                </a:solidFill>
                <a:sym typeface="Wingdings" pitchFamily="2" charset="2"/>
              </a:rPr>
              <a:t> </a:t>
            </a:r>
            <a:r>
              <a:rPr lang="en-US" sz="1600" b="1" dirty="0" err="1" smtClean="0">
                <a:solidFill>
                  <a:schemeClr val="tx1">
                    <a:lumMod val="75000"/>
                    <a:lumOff val="25000"/>
                  </a:schemeClr>
                </a:solidFill>
                <a:sym typeface="Wingdings" pitchFamily="2" charset="2"/>
              </a:rPr>
              <a:t>perilaku</a:t>
            </a:r>
            <a:r>
              <a:rPr lang="en-US" sz="1600" b="1" dirty="0" smtClean="0">
                <a:solidFill>
                  <a:schemeClr val="tx1">
                    <a:lumMod val="75000"/>
                    <a:lumOff val="25000"/>
                  </a:schemeClr>
                </a:solidFill>
                <a:sym typeface="Wingdings" pitchFamily="2" charset="2"/>
              </a:rPr>
              <a:t> </a:t>
            </a:r>
          </a:p>
          <a:p>
            <a:pPr marL="347663" indent="-173038"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sym typeface="Wingdings" pitchFamily="2" charset="2"/>
              </a:rPr>
              <a:t>&gt; TI </a:t>
            </a:r>
            <a:r>
              <a:rPr lang="en-US" sz="1600" dirty="0" err="1" smtClean="0">
                <a:solidFill>
                  <a:schemeClr val="tx1">
                    <a:lumMod val="75000"/>
                    <a:lumOff val="25000"/>
                  </a:schemeClr>
                </a:solidFill>
                <a:sym typeface="Wingdings" pitchFamily="2" charset="2"/>
              </a:rPr>
              <a:t>meratakan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organisasi</a:t>
            </a:r>
            <a:endParaRPr lang="en-US" sz="1600" dirty="0">
              <a:solidFill>
                <a:srgbClr val="FF0000"/>
              </a:solidFill>
            </a:endParaRPr>
          </a:p>
        </p:txBody>
      </p:sp>
    </p:spTree>
    <p:extLst>
      <p:ext uri="{BB962C8B-B14F-4D97-AF65-F5344CB8AC3E}">
        <p14:creationId xmlns:p14="http://schemas.microsoft.com/office/powerpoint/2010/main" val="3207792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304800"/>
            <a:ext cx="8229600" cy="6324600"/>
          </a:xfrm>
          <a:prstGeom prst="rect">
            <a:avLst/>
          </a:prstGeom>
        </p:spPr>
        <p:txBody>
          <a:bodyPr rtlCol="0">
            <a:normAutofit/>
          </a:bodyPr>
          <a:lstStyle/>
          <a:p>
            <a:pPr marL="274320" indent="-111125" algn="just" eaLnBrk="1" fontAlgn="auto" hangingPunct="1">
              <a:lnSpc>
                <a:spcPct val="150000"/>
              </a:lnSpc>
              <a:spcAft>
                <a:spcPts val="0"/>
              </a:spcAft>
              <a:buClr>
                <a:schemeClr val="accent3"/>
              </a:buClr>
              <a:buFont typeface="Arial" charset="0"/>
              <a:buNone/>
              <a:defRPr/>
            </a:pPr>
            <a:endParaRPr lang="id-ID" sz="1600" dirty="0" smtClean="0">
              <a:solidFill>
                <a:schemeClr val="tx1">
                  <a:lumMod val="75000"/>
                  <a:lumOff val="25000"/>
                </a:schemeClr>
              </a:solidFill>
            </a:endParaRPr>
          </a:p>
          <a:p>
            <a:pPr marL="274320" indent="-111125"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rPr>
              <a:t>&gt;  </a:t>
            </a:r>
            <a:r>
              <a:rPr lang="en-US" sz="1600" dirty="0" err="1" smtClean="0">
                <a:solidFill>
                  <a:schemeClr val="tx1">
                    <a:lumMod val="75000"/>
                    <a:lumOff val="25000"/>
                  </a:schemeClr>
                </a:solidFill>
              </a:rPr>
              <a:t>Memahami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penolakan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organisasi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terhadap</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perubahan</a:t>
            </a:r>
            <a:endParaRPr lang="en-US" sz="1600" dirty="0" smtClean="0">
              <a:solidFill>
                <a:schemeClr val="tx1">
                  <a:lumMod val="75000"/>
                  <a:lumOff val="25000"/>
                </a:schemeClr>
              </a:solidFill>
            </a:endParaRPr>
          </a:p>
          <a:p>
            <a:pPr marL="406400" indent="-174625"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rPr>
              <a:t>	&gt; </a:t>
            </a:r>
            <a:r>
              <a:rPr lang="en-US" sz="1600" dirty="0" err="1" smtClean="0">
                <a:solidFill>
                  <a:schemeClr val="tx1">
                    <a:lumMod val="75000"/>
                    <a:lumOff val="25000"/>
                  </a:schemeClr>
                </a:solidFill>
              </a:rPr>
              <a:t>Penggunaan</a:t>
            </a:r>
            <a:r>
              <a:rPr lang="en-US" sz="1600" dirty="0" smtClean="0">
                <a:solidFill>
                  <a:schemeClr val="tx1">
                    <a:lumMod val="75000"/>
                    <a:lumOff val="25000"/>
                  </a:schemeClr>
                </a:solidFill>
              </a:rPr>
              <a:t> Internet</a:t>
            </a:r>
            <a:endParaRPr lang="en-US" sz="1600" dirty="0" smtClean="0">
              <a:solidFill>
                <a:srgbClr val="FF0000"/>
              </a:solidFill>
              <a:sym typeface="Wingdings" pitchFamily="2" charset="2"/>
            </a:endParaRPr>
          </a:p>
          <a:p>
            <a:pPr marL="406400" indent="-174625"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sym typeface="Wingdings" pitchFamily="2" charset="2"/>
              </a:rPr>
              <a:t>&gt; </a:t>
            </a:r>
            <a:r>
              <a:rPr lang="en-US" sz="1600" dirty="0" err="1" smtClean="0">
                <a:solidFill>
                  <a:schemeClr val="tx1">
                    <a:lumMod val="75000"/>
                    <a:lumOff val="25000"/>
                  </a:schemeClr>
                </a:solidFill>
                <a:sym typeface="Wingdings" pitchFamily="2" charset="2"/>
              </a:rPr>
              <a:t>Implikasi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rancangan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pemahaman</a:t>
            </a:r>
            <a:r>
              <a:rPr lang="en-US" sz="1600" dirty="0" smtClean="0">
                <a:solidFill>
                  <a:schemeClr val="tx1">
                    <a:lumMod val="75000"/>
                    <a:lumOff val="25000"/>
                  </a:schemeClr>
                </a:solidFill>
                <a:sym typeface="Wingdings" pitchFamily="2" charset="2"/>
              </a:rPr>
              <a:t> SI</a:t>
            </a:r>
          </a:p>
          <a:p>
            <a:pPr marL="406400" indent="-174625"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sym typeface="Wingdings" pitchFamily="2" charset="2"/>
              </a:rPr>
              <a:t>    Yang  </a:t>
            </a:r>
            <a:r>
              <a:rPr lang="en-US" sz="1600" dirty="0" err="1" smtClean="0">
                <a:solidFill>
                  <a:schemeClr val="tx1">
                    <a:lumMod val="75000"/>
                    <a:lumOff val="25000"/>
                  </a:schemeClr>
                </a:solidFill>
                <a:sym typeface="Wingdings" pitchFamily="2" charset="2"/>
              </a:rPr>
              <a:t>harus</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dipertimbangkan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ketika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merencanakan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sistem</a:t>
            </a:r>
            <a:r>
              <a:rPr lang="en-US" sz="1600" dirty="0" smtClean="0">
                <a:solidFill>
                  <a:schemeClr val="tx1">
                    <a:lumMod val="75000"/>
                    <a:lumOff val="25000"/>
                  </a:schemeClr>
                </a:solidFill>
                <a:sym typeface="Wingdings" pitchFamily="2" charset="2"/>
              </a:rPr>
              <a:t> yang </a:t>
            </a:r>
            <a:r>
              <a:rPr lang="en-US" sz="1600" dirty="0" err="1" smtClean="0">
                <a:solidFill>
                  <a:schemeClr val="tx1">
                    <a:lumMod val="75000"/>
                    <a:lumOff val="25000"/>
                  </a:schemeClr>
                </a:solidFill>
                <a:sym typeface="Wingdings" pitchFamily="2" charset="2"/>
              </a:rPr>
              <a:t>baru</a:t>
            </a:r>
            <a:r>
              <a:rPr lang="en-US" sz="1600" dirty="0" smtClean="0">
                <a:solidFill>
                  <a:schemeClr val="tx1">
                    <a:lumMod val="75000"/>
                    <a:lumOff val="25000"/>
                  </a:schemeClr>
                </a:solidFill>
                <a:sym typeface="Wingdings" pitchFamily="2" charset="2"/>
              </a:rPr>
              <a:t> :</a:t>
            </a:r>
          </a:p>
          <a:p>
            <a:pPr marL="682625" indent="-276225" algn="just" eaLnBrk="1" fontAlgn="auto" hangingPunct="1">
              <a:lnSpc>
                <a:spcPct val="150000"/>
              </a:lnSpc>
              <a:spcAft>
                <a:spcPts val="0"/>
              </a:spcAft>
              <a:buClr>
                <a:schemeClr val="accent3"/>
              </a:buClr>
              <a:buFontTx/>
              <a:buChar char="-"/>
              <a:defRPr/>
            </a:pPr>
            <a:r>
              <a:rPr lang="en-US" sz="1600" dirty="0" err="1" smtClean="0">
                <a:solidFill>
                  <a:schemeClr val="tx1">
                    <a:lumMod val="75000"/>
                    <a:lumOff val="25000"/>
                  </a:schemeClr>
                </a:solidFill>
                <a:sym typeface="Wingdings" pitchFamily="2" charset="2"/>
              </a:rPr>
              <a:t>Lingkungan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dimana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organisasi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berfungsi</a:t>
            </a:r>
            <a:endParaRPr lang="en-US" sz="1600" dirty="0" smtClean="0">
              <a:solidFill>
                <a:schemeClr val="tx1">
                  <a:lumMod val="75000"/>
                  <a:lumOff val="25000"/>
                </a:schemeClr>
              </a:solidFill>
              <a:sym typeface="Wingdings" pitchFamily="2" charset="2"/>
            </a:endParaRPr>
          </a:p>
          <a:p>
            <a:pPr marL="682625" indent="-276225" algn="just" eaLnBrk="1" fontAlgn="auto" hangingPunct="1">
              <a:lnSpc>
                <a:spcPct val="150000"/>
              </a:lnSpc>
              <a:spcAft>
                <a:spcPts val="0"/>
              </a:spcAft>
              <a:buClr>
                <a:schemeClr val="accent3"/>
              </a:buClr>
              <a:buFontTx/>
              <a:buChar char="-"/>
              <a:defRPr/>
            </a:pPr>
            <a:r>
              <a:rPr lang="en-US" sz="1600" dirty="0" err="1" smtClean="0">
                <a:solidFill>
                  <a:schemeClr val="tx1">
                    <a:lumMod val="75000"/>
                    <a:lumOff val="25000"/>
                  </a:schemeClr>
                </a:solidFill>
                <a:sym typeface="Wingdings" pitchFamily="2" charset="2"/>
              </a:rPr>
              <a:t>Struktur</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organisasi</a:t>
            </a:r>
            <a:endParaRPr lang="en-US" sz="1600" dirty="0" smtClean="0">
              <a:solidFill>
                <a:schemeClr val="tx1">
                  <a:lumMod val="75000"/>
                  <a:lumOff val="25000"/>
                </a:schemeClr>
              </a:solidFill>
              <a:sym typeface="Wingdings" pitchFamily="2" charset="2"/>
            </a:endParaRPr>
          </a:p>
          <a:p>
            <a:pPr marL="682625" indent="-276225" algn="just" eaLnBrk="1" fontAlgn="auto" hangingPunct="1">
              <a:lnSpc>
                <a:spcPct val="150000"/>
              </a:lnSpc>
              <a:spcAft>
                <a:spcPts val="0"/>
              </a:spcAft>
              <a:buClr>
                <a:schemeClr val="accent3"/>
              </a:buClr>
              <a:buFontTx/>
              <a:buChar char="-"/>
              <a:defRPr/>
            </a:pPr>
            <a:r>
              <a:rPr lang="en-US" sz="1600" dirty="0" err="1" smtClean="0">
                <a:solidFill>
                  <a:schemeClr val="tx1">
                    <a:lumMod val="75000"/>
                    <a:lumOff val="25000"/>
                  </a:schemeClr>
                </a:solidFill>
                <a:sym typeface="Wingdings" pitchFamily="2" charset="2"/>
              </a:rPr>
              <a:t>Budaya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politik</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organisasi</a:t>
            </a:r>
            <a:endParaRPr lang="en-US" sz="1600" dirty="0" smtClean="0">
              <a:solidFill>
                <a:schemeClr val="tx1">
                  <a:lumMod val="75000"/>
                  <a:lumOff val="25000"/>
                </a:schemeClr>
              </a:solidFill>
              <a:sym typeface="Wingdings" pitchFamily="2" charset="2"/>
            </a:endParaRPr>
          </a:p>
          <a:p>
            <a:pPr marL="682625" indent="-276225" algn="just" eaLnBrk="1" fontAlgn="auto" hangingPunct="1">
              <a:lnSpc>
                <a:spcPct val="150000"/>
              </a:lnSpc>
              <a:spcAft>
                <a:spcPts val="0"/>
              </a:spcAft>
              <a:buClr>
                <a:schemeClr val="accent3"/>
              </a:buClr>
              <a:buFontTx/>
              <a:buChar char="-"/>
              <a:defRPr/>
            </a:pPr>
            <a:r>
              <a:rPr lang="en-US" sz="1600" dirty="0" err="1" smtClean="0">
                <a:solidFill>
                  <a:schemeClr val="tx1">
                    <a:lumMod val="75000"/>
                    <a:lumOff val="25000"/>
                  </a:schemeClr>
                </a:solidFill>
                <a:sym typeface="Wingdings" pitchFamily="2" charset="2"/>
              </a:rPr>
              <a:t>Jenis</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organisasi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gaya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kepemimpinan</a:t>
            </a:r>
            <a:r>
              <a:rPr lang="en-US" sz="1600" dirty="0" smtClean="0">
                <a:solidFill>
                  <a:schemeClr val="tx1">
                    <a:lumMod val="75000"/>
                    <a:lumOff val="25000"/>
                  </a:schemeClr>
                </a:solidFill>
                <a:sym typeface="Wingdings" pitchFamily="2" charset="2"/>
              </a:rPr>
              <a:t>	</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val="1762289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704850"/>
            <a:ext cx="8229600" cy="438150"/>
          </a:xfrm>
        </p:spPr>
        <p:txBody>
          <a:bodyPr/>
          <a:lstStyle/>
          <a:p>
            <a:pPr marL="320040" indent="-320040" eaLnBrk="1" fontAlgn="auto" hangingPunct="1">
              <a:spcAft>
                <a:spcPts val="0"/>
              </a:spcAft>
              <a:buClr>
                <a:schemeClr val="accent6">
                  <a:lumMod val="75000"/>
                </a:schemeClr>
              </a:buClr>
              <a:defRPr/>
            </a:pPr>
            <a:r>
              <a:rPr lang="id-ID" sz="1800" smtClean="0"/>
              <a:t>Pengaruh TI terhadap organisasi </a:t>
            </a:r>
          </a:p>
        </p:txBody>
      </p:sp>
      <p:sp>
        <p:nvSpPr>
          <p:cNvPr id="3" name="Content Placeholder 2"/>
          <p:cNvSpPr>
            <a:spLocks noGrp="1"/>
          </p:cNvSpPr>
          <p:nvPr>
            <p:ph sz="quarter" idx="4294967295"/>
          </p:nvPr>
        </p:nvSpPr>
        <p:spPr>
          <a:xfrm>
            <a:off x="457200" y="1295400"/>
            <a:ext cx="8229600" cy="5029200"/>
          </a:xfrm>
          <a:prstGeom prst="rect">
            <a:avLst/>
          </a:prstGeom>
        </p:spPr>
        <p:txBody>
          <a:bodyPr rtlCol="0">
            <a:normAutofit/>
          </a:bodyPr>
          <a:lstStyle/>
          <a:p>
            <a:pPr marL="0" indent="0" algn="just"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Teknologi Informasi juga mengubah cara kerja manusia, cara memproduksi, cara mengkoordinasi, cara berpikir dan perubahan-perubahan besar telah terjadi melalui pemanfaatan teknologi informasi di dalam berbagai sistem bisnis dan organisasi.</a:t>
            </a:r>
          </a:p>
          <a:p>
            <a:pPr marL="0" indent="0" algn="just" eaLnBrk="1" fontAlgn="auto" hangingPunct="1">
              <a:buClr>
                <a:schemeClr val="accent6">
                  <a:lumMod val="75000"/>
                </a:schemeClr>
              </a:buClr>
              <a:buFont typeface="Wingdings 2" pitchFamily="18" charset="2"/>
              <a:buNone/>
              <a:defRPr/>
            </a:pPr>
            <a:endParaRPr lang="id-ID" sz="1600" dirty="0" smtClean="0">
              <a:solidFill>
                <a:schemeClr val="tx1">
                  <a:lumMod val="75000"/>
                  <a:lumOff val="25000"/>
                </a:schemeClr>
              </a:solidFill>
            </a:endParaRPr>
          </a:p>
          <a:p>
            <a:pPr marL="0" indent="0" algn="just"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Dengan perubahan tersebut, struktur dan budaya organisasi juga disesuaikan untuk meningkatkan efektifitas dan efisiensi dalam setiap proses bisnis yang pada akhirnya akan menghasilkan budaya dan struktur organisasi baru yang lebih efektif dan efisien.</a:t>
            </a:r>
          </a:p>
          <a:p>
            <a:pPr marL="0" indent="0" algn="just" eaLnBrk="1" fontAlgn="auto" hangingPunct="1">
              <a:buClr>
                <a:schemeClr val="accent6">
                  <a:lumMod val="75000"/>
                </a:schemeClr>
              </a:buClr>
              <a:buFont typeface="Wingdings 2" pitchFamily="18" charset="2"/>
              <a:buNone/>
              <a:defRPr/>
            </a:pPr>
            <a:endParaRPr lang="id-ID" sz="1600" dirty="0" smtClean="0">
              <a:solidFill>
                <a:schemeClr val="tx1">
                  <a:lumMod val="75000"/>
                  <a:lumOff val="25000"/>
                </a:schemeClr>
              </a:solidFill>
            </a:endParaRPr>
          </a:p>
          <a:p>
            <a:pPr indent="-18288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Strategi TI diperlukan untuk:</a:t>
            </a:r>
          </a:p>
          <a:p>
            <a:pPr indent="-18288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1.         Pengetahuan mengenai teknologi baru</a:t>
            </a:r>
          </a:p>
          <a:p>
            <a:pPr indent="-18288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2.         Dilibatkan dalam perencanaan taktis dan strategis</a:t>
            </a:r>
          </a:p>
          <a:p>
            <a:pPr indent="-18288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3.         Dibahas dalam diskusi perusahaan</a:t>
            </a:r>
          </a:p>
          <a:p>
            <a:pPr indent="-18288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4.         Memahami kelebihan dan kekurangan teknologi</a:t>
            </a:r>
          </a:p>
          <a:p>
            <a:pPr marL="0" indent="0" algn="just"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 </a:t>
            </a:r>
            <a:endParaRPr lang="id-ID" sz="1600" dirty="0">
              <a:solidFill>
                <a:schemeClr val="tx1">
                  <a:lumMod val="75000"/>
                  <a:lumOff val="25000"/>
                </a:schemeClr>
              </a:solidFill>
            </a:endParaRPr>
          </a:p>
        </p:txBody>
      </p:sp>
    </p:spTree>
    <p:extLst>
      <p:ext uri="{BB962C8B-B14F-4D97-AF65-F5344CB8AC3E}">
        <p14:creationId xmlns:p14="http://schemas.microsoft.com/office/powerpoint/2010/main" val="3572697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762000"/>
            <a:ext cx="8229600" cy="5562600"/>
          </a:xfrm>
          <a:prstGeom prst="rect">
            <a:avLst/>
          </a:prstGeom>
        </p:spPr>
        <p:txBody>
          <a:bodyPr rtlCol="0">
            <a:normAutofit/>
          </a:bodyPr>
          <a:lstStyle/>
          <a:p>
            <a:pPr marL="0" indent="0" algn="just" eaLnBrk="1" fontAlgn="auto" hangingPunct="1">
              <a:buClr>
                <a:schemeClr val="accent6">
                  <a:lumMod val="75000"/>
                </a:schemeClr>
              </a:buClr>
              <a:buFont typeface="Wingdings 2" pitchFamily="18" charset="2"/>
              <a:buNone/>
              <a:defRPr/>
            </a:pPr>
            <a:endParaRPr lang="id-ID" sz="1600" dirty="0" smtClean="0">
              <a:solidFill>
                <a:schemeClr val="tx1">
                  <a:lumMod val="75000"/>
                  <a:lumOff val="25000"/>
                </a:schemeClr>
              </a:solidFill>
            </a:endParaRPr>
          </a:p>
          <a:p>
            <a:pPr marL="0" indent="0" algn="just"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Kehadiran teknologi informasi telah mengurangi intensitas tatap muka yang terjadi dalam organisasi.</a:t>
            </a:r>
          </a:p>
          <a:p>
            <a:pPr marL="0" indent="0" algn="just" eaLnBrk="1" fontAlgn="auto" hangingPunct="1">
              <a:buClr>
                <a:schemeClr val="accent6">
                  <a:lumMod val="75000"/>
                </a:schemeClr>
              </a:buClr>
              <a:buFont typeface="Wingdings 2" pitchFamily="18" charset="2"/>
              <a:buNone/>
              <a:defRPr/>
            </a:pPr>
            <a:endParaRPr lang="id-ID" sz="1600" dirty="0" smtClean="0">
              <a:solidFill>
                <a:schemeClr val="tx1">
                  <a:lumMod val="75000"/>
                  <a:lumOff val="25000"/>
                </a:schemeClr>
              </a:solidFill>
            </a:endParaRPr>
          </a:p>
          <a:p>
            <a:pPr marL="0" indent="0" algn="just"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O` Connell dalam penelitiannya memberikan empat hipotesis yang berhubungan dengan peranan teknologi dan pengaruhnya dalam komunikasi organisasi:</a:t>
            </a:r>
          </a:p>
          <a:p>
            <a:pPr marL="449263" indent="-449263" algn="just" eaLnBrk="1" fontAlgn="auto" hangingPunct="1">
              <a:buClr>
                <a:schemeClr val="accent6">
                  <a:lumMod val="75000"/>
                </a:schemeClr>
              </a:buClr>
              <a:buFont typeface="Wingdings 2" pitchFamily="18" charset="2"/>
              <a:buAutoNum type="arabicPeriod"/>
              <a:defRPr/>
            </a:pPr>
            <a:r>
              <a:rPr lang="id-ID" sz="1600" dirty="0" smtClean="0">
                <a:solidFill>
                  <a:schemeClr val="tx1">
                    <a:lumMod val="75000"/>
                    <a:lumOff val="25000"/>
                  </a:schemeClr>
                </a:solidFill>
              </a:rPr>
              <a:t>Kesempatan untuk hubungan tatap muka akan hilang dan informasi berdasarkan isyarat nonverbal berkurang.</a:t>
            </a:r>
          </a:p>
          <a:p>
            <a:pPr marL="449263" indent="-449263" algn="just" eaLnBrk="1" fontAlgn="auto" hangingPunct="1">
              <a:buClr>
                <a:schemeClr val="accent6">
                  <a:lumMod val="75000"/>
                </a:schemeClr>
              </a:buClr>
              <a:buFont typeface="Wingdings 2" pitchFamily="18" charset="2"/>
              <a:buAutoNum type="arabicPeriod"/>
              <a:defRPr/>
            </a:pPr>
            <a:r>
              <a:rPr lang="id-ID" sz="1600" dirty="0" smtClean="0">
                <a:solidFill>
                  <a:schemeClr val="tx1">
                    <a:lumMod val="75000"/>
                    <a:lumOff val="25000"/>
                  </a:schemeClr>
                </a:solidFill>
              </a:rPr>
              <a:t>Akan lebih banyak pesan-pesan informal dan memotong hierarki karena pembenaran terhadap format baru yang muncul sebagai proses alamiah jaringan elektronik</a:t>
            </a:r>
          </a:p>
          <a:p>
            <a:pPr marL="449263" indent="-449263" algn="just" eaLnBrk="1" fontAlgn="auto" hangingPunct="1">
              <a:buClr>
                <a:schemeClr val="accent6">
                  <a:lumMod val="75000"/>
                </a:schemeClr>
              </a:buClr>
              <a:buFont typeface="Wingdings 2" pitchFamily="18" charset="2"/>
              <a:buAutoNum type="arabicPeriod"/>
              <a:defRPr/>
            </a:pPr>
            <a:r>
              <a:rPr lang="id-ID" sz="1600" dirty="0" smtClean="0">
                <a:solidFill>
                  <a:schemeClr val="tx1">
                    <a:lumMod val="75000"/>
                    <a:lumOff val="25000"/>
                  </a:schemeClr>
                </a:solidFill>
              </a:rPr>
              <a:t>Kepercayaan akan mempunyai peranan yang berbeda dalam komunikasi</a:t>
            </a:r>
          </a:p>
          <a:p>
            <a:pPr marL="449263" indent="-449263" algn="just" eaLnBrk="1" fontAlgn="auto" hangingPunct="1">
              <a:buClr>
                <a:schemeClr val="accent6">
                  <a:lumMod val="75000"/>
                </a:schemeClr>
              </a:buClr>
              <a:buFont typeface="Wingdings 2" pitchFamily="18" charset="2"/>
              <a:buAutoNum type="arabicPeriod"/>
              <a:defRPr/>
            </a:pPr>
            <a:r>
              <a:rPr lang="id-ID" sz="1600" dirty="0" smtClean="0">
                <a:solidFill>
                  <a:schemeClr val="tx1">
                    <a:lumMod val="75000"/>
                    <a:lumOff val="25000"/>
                  </a:schemeClr>
                </a:solidFill>
              </a:rPr>
              <a:t> Harapan akan kinerja adalah berdasar pada kondisi machine driven</a:t>
            </a:r>
            <a:endParaRPr lang="id-ID" sz="1600" dirty="0">
              <a:solidFill>
                <a:schemeClr val="tx1">
                  <a:lumMod val="75000"/>
                  <a:lumOff val="25000"/>
                </a:schemeClr>
              </a:solidFill>
            </a:endParaRPr>
          </a:p>
        </p:txBody>
      </p:sp>
    </p:spTree>
    <p:extLst>
      <p:ext uri="{BB962C8B-B14F-4D97-AF65-F5344CB8AC3E}">
        <p14:creationId xmlns:p14="http://schemas.microsoft.com/office/powerpoint/2010/main" val="190751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sz="quarter" idx="4294967295"/>
          </p:nvPr>
        </p:nvSpPr>
        <p:spPr>
          <a:xfrm>
            <a:off x="457200" y="304800"/>
            <a:ext cx="8229600" cy="6096000"/>
          </a:xfrm>
          <a:prstGeom prst="rect">
            <a:avLst/>
          </a:prstGeom>
        </p:spPr>
        <p:txBody>
          <a:bodyPr/>
          <a:lstStyle/>
          <a:p>
            <a:pPr algn="just" eaLnBrk="1" hangingPunct="1">
              <a:lnSpc>
                <a:spcPct val="150000"/>
              </a:lnSpc>
              <a:buFont typeface="Arial" charset="0"/>
              <a:buNone/>
            </a:pPr>
            <a:r>
              <a:rPr lang="en-US" sz="1600" b="1" smtClean="0"/>
              <a:t>MENGGUNAKAN SI UNTUK MENCAPAI KEUNGGULAN KOMPETITIF</a:t>
            </a:r>
          </a:p>
          <a:p>
            <a:pPr algn="just" eaLnBrk="1" hangingPunct="1">
              <a:lnSpc>
                <a:spcPct val="150000"/>
              </a:lnSpc>
              <a:buFont typeface="Arial" charset="0"/>
              <a:buNone/>
            </a:pPr>
            <a:r>
              <a:rPr lang="en-US" sz="1600" smtClean="0"/>
              <a:t>-  </a:t>
            </a:r>
            <a:r>
              <a:rPr lang="en-US" sz="1600" b="1" smtClean="0"/>
              <a:t>Model daya kompetitif Porter  </a:t>
            </a:r>
            <a:r>
              <a:rPr lang="en-US" sz="1600" smtClean="0">
                <a:sym typeface="Wingdings" pitchFamily="2" charset="2"/>
              </a:rPr>
              <a:t> model ini menyediakan pandangan umum terhadap perusahaan, pesaingnya dan lingkungan perusahaan </a:t>
            </a:r>
            <a:endParaRPr lang="en-US" sz="1600" smtClean="0"/>
          </a:p>
        </p:txBody>
      </p:sp>
      <p:pic>
        <p:nvPicPr>
          <p:cNvPr id="79875" name="irc_mi" descr="https://encrypted-tbn1.gstatic.com/images?q=tbn:ANd9GcRcO6ciTVbC7dr3TXC-V7mEWkzCU4uqD7srMmL_yXmyQQAR92-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6248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593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143000" y="731838"/>
            <a:ext cx="7239000" cy="5440362"/>
          </a:xfrm>
          <a:prstGeom prst="rect">
            <a:avLst/>
          </a:prstGeom>
        </p:spPr>
        <p:txBody>
          <a:bodyPr/>
          <a:lstStyle/>
          <a:p>
            <a:pPr marL="46037" indent="0">
              <a:buFont typeface="Georgia" pitchFamily="18" charset="0"/>
              <a:buNone/>
              <a:defRPr/>
            </a:pPr>
            <a:r>
              <a:rPr lang="id-ID" sz="1600" b="1" dirty="0" smtClean="0"/>
              <a:t>1. Masuknya </a:t>
            </a:r>
            <a:r>
              <a:rPr lang="id-ID" sz="1600" b="1" dirty="0"/>
              <a:t>Kompetitor</a:t>
            </a:r>
            <a:r>
              <a:rPr lang="id-ID" sz="1600" dirty="0"/>
              <a:t>. Bagaimana Cara yang mudah atau sulit untuk kompetitor baru untuk mulai bersaing industri yang sudah </a:t>
            </a:r>
            <a:r>
              <a:rPr lang="id-ID" sz="1600" dirty="0" smtClean="0"/>
              <a:t>ada, tergantung pada :</a:t>
            </a:r>
          </a:p>
          <a:p>
            <a:pPr marL="358775" indent="0">
              <a:buFont typeface="Georgia" pitchFamily="18" charset="0"/>
              <a:buNone/>
              <a:defRPr/>
            </a:pPr>
            <a:r>
              <a:rPr lang="id-ID" sz="1600" dirty="0"/>
              <a:t>-Skala ekonomis </a:t>
            </a:r>
            <a:br>
              <a:rPr lang="id-ID" sz="1600" dirty="0"/>
            </a:br>
            <a:r>
              <a:rPr lang="id-ID" sz="1600" dirty="0"/>
              <a:t>-Modal utk investasi </a:t>
            </a:r>
            <a:br>
              <a:rPr lang="id-ID" sz="1600" dirty="0"/>
            </a:br>
            <a:r>
              <a:rPr lang="id-ID" sz="1600" dirty="0"/>
              <a:t>-Akses utk distribusi </a:t>
            </a:r>
            <a:br>
              <a:rPr lang="id-ID" sz="1600" dirty="0"/>
            </a:br>
            <a:r>
              <a:rPr lang="id-ID" sz="1600" dirty="0"/>
              <a:t>-Akses ke teknologi </a:t>
            </a:r>
            <a:br>
              <a:rPr lang="id-ID" sz="1600" dirty="0"/>
            </a:br>
            <a:r>
              <a:rPr lang="id-ID" sz="1600" dirty="0"/>
              <a:t>-Brand loyalty, apakah pelanggan setia dengan brand tertentu </a:t>
            </a:r>
            <a:br>
              <a:rPr lang="id-ID" sz="1600" dirty="0"/>
            </a:br>
            <a:r>
              <a:rPr lang="id-ID" sz="1600" dirty="0"/>
              <a:t>-Peraturan </a:t>
            </a:r>
            <a:r>
              <a:rPr lang="id-ID" sz="1600" dirty="0" smtClean="0"/>
              <a:t>Pemerintah</a:t>
            </a:r>
            <a:endParaRPr lang="id-ID" sz="1600" dirty="0"/>
          </a:p>
          <a:p>
            <a:pPr marL="46037" indent="0">
              <a:buFont typeface="Georgia" pitchFamily="18" charset="0"/>
              <a:buNone/>
              <a:defRPr/>
            </a:pPr>
            <a:r>
              <a:rPr lang="id-ID" sz="1600" b="1" dirty="0"/>
              <a:t>2. Ancaman Produk atau Jasa pengganti</a:t>
            </a:r>
            <a:r>
              <a:rPr lang="id-ID" sz="1600" dirty="0"/>
              <a:t>. Cara mudah masuknya produk atau jasa yang dapat menjadi alternatif dari produk atau jasa yang sudah ada, khususnya yang dibuat dengan biaya lebih </a:t>
            </a:r>
            <a:r>
              <a:rPr lang="id-ID" sz="1600" dirty="0" smtClean="0"/>
              <a:t>murah, tergantung pada :</a:t>
            </a:r>
          </a:p>
          <a:p>
            <a:pPr marL="358775" indent="0">
              <a:buFont typeface="Georgia" pitchFamily="18" charset="0"/>
              <a:buNone/>
              <a:defRPr/>
            </a:pPr>
            <a:r>
              <a:rPr lang="id-ID" sz="1600" dirty="0"/>
              <a:t>-Kualitas, Apakah kualitas pengganti tersebut lebih baik atau tidak? </a:t>
            </a:r>
            <a:br>
              <a:rPr lang="id-ID" sz="1600" dirty="0"/>
            </a:br>
            <a:r>
              <a:rPr lang="id-ID" sz="1600" dirty="0"/>
              <a:t>-Keinginan pembeli utk beralih ke produk jasa pengganti </a:t>
            </a:r>
            <a:br>
              <a:rPr lang="id-ID" sz="1600" dirty="0"/>
            </a:br>
            <a:r>
              <a:rPr lang="id-ID" sz="1600" dirty="0"/>
              <a:t>-Harga dan performa dari produk jasa pengganti </a:t>
            </a:r>
            <a:br>
              <a:rPr lang="id-ID" sz="1600" dirty="0"/>
            </a:br>
            <a:r>
              <a:rPr lang="id-ID" sz="1600" dirty="0"/>
              <a:t>-Biaya utk beralih ke produk jasa pengganti. Apakah mudah utk mengubah ke produk lain.</a:t>
            </a:r>
          </a:p>
          <a:p>
            <a:pPr marL="46037" indent="0">
              <a:buFont typeface="Georgia" pitchFamily="18" charset="0"/>
              <a:buNone/>
              <a:defRPr/>
            </a:pPr>
            <a:endParaRPr lang="id-ID" sz="1600" dirty="0"/>
          </a:p>
          <a:p>
            <a:pPr marL="46037" indent="0">
              <a:buFont typeface="Georgia" pitchFamily="18" charset="0"/>
              <a:buNone/>
              <a:defRPr/>
            </a:pPr>
            <a:endParaRPr lang="id-ID" sz="1600" dirty="0"/>
          </a:p>
        </p:txBody>
      </p:sp>
    </p:spTree>
    <p:extLst>
      <p:ext uri="{BB962C8B-B14F-4D97-AF65-F5344CB8AC3E}">
        <p14:creationId xmlns:p14="http://schemas.microsoft.com/office/powerpoint/2010/main" val="1979821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143000" y="731838"/>
            <a:ext cx="7239000" cy="5897562"/>
          </a:xfrm>
          <a:prstGeom prst="rect">
            <a:avLst/>
          </a:prstGeom>
        </p:spPr>
        <p:txBody>
          <a:bodyPr/>
          <a:lstStyle/>
          <a:p>
            <a:pPr marL="46037" indent="0" algn="just">
              <a:buFont typeface="Georgia" pitchFamily="18" charset="0"/>
              <a:buNone/>
              <a:defRPr/>
            </a:pPr>
            <a:r>
              <a:rPr lang="id-ID" sz="1600" b="1" dirty="0" smtClean="0"/>
              <a:t>3. Daya tawar dari pembeli</a:t>
            </a:r>
            <a:r>
              <a:rPr lang="id-ID" sz="1600" dirty="0" smtClean="0"/>
              <a:t>. Bagaimana kuatnya posisi pembeli. Pembeli mempunyai kekuatan utk menentukan kemana dia akan melakukan transaksi, tergantung pada :</a:t>
            </a:r>
          </a:p>
          <a:p>
            <a:pPr marL="276225" indent="0">
              <a:buFont typeface="Georgia" pitchFamily="18" charset="0"/>
              <a:buNone/>
              <a:defRPr/>
            </a:pPr>
            <a:r>
              <a:rPr lang="id-ID" sz="1600" dirty="0"/>
              <a:t>-Konsentrasi dari pembeli, apakah ada pembeli yang dominan atau banyaknya penjual. </a:t>
            </a:r>
            <a:br>
              <a:rPr lang="id-ID" sz="1600" dirty="0"/>
            </a:br>
            <a:r>
              <a:rPr lang="id-ID" sz="1600" dirty="0"/>
              <a:t>-Diferensiasi dari produk, apakah produk tersebut standar atau tidak </a:t>
            </a:r>
            <a:br>
              <a:rPr lang="id-ID" sz="1600" dirty="0"/>
            </a:br>
            <a:r>
              <a:rPr lang="id-ID" sz="1600" dirty="0"/>
              <a:t>-Profitabilitas pembeli </a:t>
            </a:r>
            <a:br>
              <a:rPr lang="id-ID" sz="1600" dirty="0"/>
            </a:br>
            <a:r>
              <a:rPr lang="id-ID" sz="1600" dirty="0"/>
              <a:t>-Kualitas dari produk dan service </a:t>
            </a:r>
            <a:br>
              <a:rPr lang="id-ID" sz="1600" dirty="0"/>
            </a:br>
            <a:r>
              <a:rPr lang="id-ID" sz="1600" dirty="0"/>
              <a:t>-Perpindahan biaya, seberapa mudah pembeli untuk beralih ke pemasok </a:t>
            </a:r>
            <a:r>
              <a:rPr lang="id-ID" sz="1600" dirty="0" smtClean="0"/>
              <a:t>lain</a:t>
            </a:r>
          </a:p>
          <a:p>
            <a:pPr marL="46037" indent="0" algn="just">
              <a:buFont typeface="Georgia" pitchFamily="18" charset="0"/>
              <a:buNone/>
              <a:defRPr/>
            </a:pPr>
            <a:r>
              <a:rPr lang="id-ID" sz="1600" dirty="0" smtClean="0"/>
              <a:t>4. </a:t>
            </a:r>
            <a:r>
              <a:rPr lang="id-ID" sz="1600" b="1" dirty="0" smtClean="0"/>
              <a:t>Daya tawar dari supplier</a:t>
            </a:r>
            <a:r>
              <a:rPr lang="id-ID" sz="1600" dirty="0" smtClean="0"/>
              <a:t>. Bagaimana kuatnya posisi penjual. Apakah ada banyak supplier atau hanya beberapa supplier saja, bisa jadi mereka memonopoli supply barang, tergantung pada :</a:t>
            </a:r>
          </a:p>
          <a:p>
            <a:pPr marL="276225" indent="0">
              <a:buFont typeface="Georgia" pitchFamily="18" charset="0"/>
              <a:buNone/>
              <a:defRPr/>
            </a:pPr>
            <a:r>
              <a:rPr lang="id-ID" sz="1600" dirty="0" smtClean="0"/>
              <a:t>-Konsentrasi </a:t>
            </a:r>
            <a:r>
              <a:rPr lang="id-ID" sz="1600" dirty="0"/>
              <a:t>dari supplier, Apakah banyak pembeli dan sedikit supplier </a:t>
            </a:r>
            <a:br>
              <a:rPr lang="id-ID" sz="1600" dirty="0"/>
            </a:br>
            <a:r>
              <a:rPr lang="id-ID" sz="1600" dirty="0"/>
              <a:t>-Brand, apakah brand supplier tersebut sudah kuat </a:t>
            </a:r>
            <a:br>
              <a:rPr lang="id-ID" sz="1600" dirty="0"/>
            </a:br>
            <a:r>
              <a:rPr lang="id-ID" sz="1600" dirty="0"/>
              <a:t>-Profitabilitas Supplier </a:t>
            </a:r>
            <a:br>
              <a:rPr lang="id-ID" sz="1600" dirty="0"/>
            </a:br>
            <a:r>
              <a:rPr lang="id-ID" sz="1600" dirty="0"/>
              <a:t>-Pemasok masuk ke dalam industri cth produsen mengatur sendiri gerai ritelnya </a:t>
            </a:r>
            <a:br>
              <a:rPr lang="id-ID" sz="1600" dirty="0"/>
            </a:br>
            <a:r>
              <a:rPr lang="id-ID" sz="1600" dirty="0"/>
              <a:t>-Pembeli tidak berpindah ke supplier yang lain. </a:t>
            </a:r>
            <a:br>
              <a:rPr lang="id-ID" sz="1600" dirty="0"/>
            </a:br>
            <a:r>
              <a:rPr lang="id-ID" sz="1600" dirty="0"/>
              <a:t>-Kualitas dari Produk dan service </a:t>
            </a:r>
            <a:br>
              <a:rPr lang="id-ID" sz="1600" dirty="0"/>
            </a:br>
            <a:r>
              <a:rPr lang="id-ID" sz="1600" dirty="0"/>
              <a:t>-Perpindahan biaya, seberapa mudah pemasok untuk mencari pelanggan baru </a:t>
            </a:r>
          </a:p>
          <a:p>
            <a:pPr marL="46037" indent="0" algn="just">
              <a:buFont typeface="Georgia" pitchFamily="18" charset="0"/>
              <a:buNone/>
              <a:defRPr/>
            </a:pPr>
            <a:endParaRPr lang="id-ID" sz="1600" dirty="0" smtClean="0"/>
          </a:p>
          <a:p>
            <a:pPr marL="46037" indent="0">
              <a:buFont typeface="Georgia" pitchFamily="18" charset="0"/>
              <a:buNone/>
              <a:defRPr/>
            </a:pPr>
            <a:endParaRPr lang="id-ID" sz="1600" dirty="0"/>
          </a:p>
        </p:txBody>
      </p:sp>
    </p:spTree>
    <p:extLst>
      <p:ext uri="{BB962C8B-B14F-4D97-AF65-F5344CB8AC3E}">
        <p14:creationId xmlns:p14="http://schemas.microsoft.com/office/powerpoint/2010/main" val="1741062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143000" y="731838"/>
            <a:ext cx="7162800" cy="5059362"/>
          </a:xfrm>
          <a:prstGeom prst="rect">
            <a:avLst/>
          </a:prstGeom>
        </p:spPr>
        <p:txBody>
          <a:bodyPr/>
          <a:lstStyle/>
          <a:p>
            <a:pPr marL="46037" indent="0">
              <a:buFont typeface="Georgia" pitchFamily="18" charset="0"/>
              <a:buNone/>
              <a:defRPr/>
            </a:pPr>
            <a:r>
              <a:rPr lang="id-ID" sz="1600" dirty="0" smtClean="0"/>
              <a:t>5. </a:t>
            </a:r>
            <a:r>
              <a:rPr lang="id-ID" sz="1600" b="1" dirty="0" smtClean="0"/>
              <a:t>Persaingan di antara pemain yang sudah ada</a:t>
            </a:r>
            <a:r>
              <a:rPr lang="id-ID" sz="1600" dirty="0" smtClean="0"/>
              <a:t>. Bagaimana kuatnya persaingan diantara pemain yang sudah ada.Apaka ada pemain yang sangat dominan atau semuanya sama, tergantung pada :</a:t>
            </a:r>
          </a:p>
          <a:p>
            <a:pPr marL="276225" indent="0">
              <a:buFont typeface="Georgia" pitchFamily="18" charset="0"/>
              <a:buNone/>
              <a:defRPr/>
            </a:pPr>
            <a:r>
              <a:rPr lang="id-ID" sz="1600" dirty="0" smtClean="0"/>
              <a:t>- </a:t>
            </a:r>
            <a:r>
              <a:rPr lang="id-ID" sz="1600" b="1" dirty="0" smtClean="0"/>
              <a:t>Struktur </a:t>
            </a:r>
            <a:r>
              <a:rPr lang="id-ID" sz="1600" b="1" dirty="0"/>
              <a:t>dari kompetisi</a:t>
            </a:r>
            <a:r>
              <a:rPr lang="id-ID" sz="1600" dirty="0"/>
              <a:t>, persaingan akan semakin hebat apabila terdapat banyak industri kecil atau memiliki ukuran yang sama antar kompetitor. Sebaliknya apabila industri telah memiliki pemimpin pasar maka persaingan akan sedikit. </a:t>
            </a:r>
            <a:br>
              <a:rPr lang="id-ID" sz="1600" dirty="0"/>
            </a:br>
            <a:r>
              <a:rPr lang="id-ID" sz="1600" dirty="0"/>
              <a:t>-</a:t>
            </a:r>
            <a:r>
              <a:rPr lang="id-ID" sz="1600" b="1" dirty="0"/>
              <a:t>Struktur dari biaya di industri</a:t>
            </a:r>
            <a:r>
              <a:rPr lang="id-ID" sz="1600" dirty="0"/>
              <a:t>. Industri yang memiliki biaya yang tinggi akan mendorong kompetitor utk menghasilkan produk dan jasa yang lebih murah. </a:t>
            </a:r>
            <a:br>
              <a:rPr lang="id-ID" sz="1600" dirty="0"/>
            </a:br>
            <a:r>
              <a:rPr lang="id-ID" sz="1600" dirty="0"/>
              <a:t>-</a:t>
            </a:r>
            <a:r>
              <a:rPr lang="id-ID" sz="1600" b="1" dirty="0"/>
              <a:t>Tingkat diferensiasi produk</a:t>
            </a:r>
            <a:r>
              <a:rPr lang="id-ID" sz="1600" dirty="0"/>
              <a:t>. Industri yang produknya adalah komoditas biasanya akan memiliki persaingan yang besar. </a:t>
            </a:r>
            <a:br>
              <a:rPr lang="id-ID" sz="1600" dirty="0"/>
            </a:br>
            <a:r>
              <a:rPr lang="id-ID" sz="1600" dirty="0"/>
              <a:t>-</a:t>
            </a:r>
            <a:r>
              <a:rPr lang="id-ID" sz="1600" b="1" dirty="0"/>
              <a:t>Perpindahan biaya</a:t>
            </a:r>
            <a:r>
              <a:rPr lang="id-ID" sz="1600" dirty="0"/>
              <a:t>. Persaingan akan berkurang apabila pembeli telah beralih ke biaya tinggi. </a:t>
            </a:r>
            <a:br>
              <a:rPr lang="id-ID" sz="1600" dirty="0"/>
            </a:br>
            <a:r>
              <a:rPr lang="id-ID" sz="1600" dirty="0"/>
              <a:t>-</a:t>
            </a:r>
            <a:r>
              <a:rPr lang="id-ID" sz="1600" b="1" dirty="0"/>
              <a:t>Tujuan strategis</a:t>
            </a:r>
            <a:r>
              <a:rPr lang="id-ID" sz="1600" dirty="0"/>
              <a:t>, Jika kompetitor mengejar pertumbuhan dengan agresif maka persaingan akan semakin besar </a:t>
            </a:r>
            <a:br>
              <a:rPr lang="id-ID" sz="1600" dirty="0"/>
            </a:br>
            <a:r>
              <a:rPr lang="id-ID" sz="1600" dirty="0"/>
              <a:t>-Ketika hambatan utk meninggalkan industri semakin tinggi maka persaingan akan semakin besar.</a:t>
            </a:r>
          </a:p>
          <a:p>
            <a:pPr marL="46037" indent="0">
              <a:buFont typeface="Georgia" pitchFamily="18" charset="0"/>
              <a:buNone/>
              <a:defRPr/>
            </a:pPr>
            <a:endParaRPr lang="id-ID" sz="1600" dirty="0" smtClean="0"/>
          </a:p>
          <a:p>
            <a:pPr marL="46037" indent="0">
              <a:buFont typeface="Georgia" pitchFamily="18" charset="0"/>
              <a:buNone/>
              <a:defRPr/>
            </a:pPr>
            <a:endParaRPr lang="id-ID" sz="1600" dirty="0"/>
          </a:p>
        </p:txBody>
      </p:sp>
    </p:spTree>
    <p:extLst>
      <p:ext uri="{BB962C8B-B14F-4D97-AF65-F5344CB8AC3E}">
        <p14:creationId xmlns:p14="http://schemas.microsoft.com/office/powerpoint/2010/main" val="1279461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usiness_plan_presentation">
  <a:themeElements>
    <a:clrScheme name="Business Plan">
      <a:dk1>
        <a:sysClr val="windowText" lastClr="000000"/>
      </a:dk1>
      <a:lt1>
        <a:sysClr val="window" lastClr="FFFFFF"/>
      </a:lt1>
      <a:dk2>
        <a:srgbClr val="284E6A"/>
      </a:dk2>
      <a:lt2>
        <a:srgbClr val="EFE3C4"/>
      </a:lt2>
      <a:accent1>
        <a:srgbClr val="646F4D"/>
      </a:accent1>
      <a:accent2>
        <a:srgbClr val="934721"/>
      </a:accent2>
      <a:accent3>
        <a:srgbClr val="A46721"/>
      </a:accent3>
      <a:accent4>
        <a:srgbClr val="655E6D"/>
      </a:accent4>
      <a:accent5>
        <a:srgbClr val="3A5F7B"/>
      </a:accent5>
      <a:accent6>
        <a:srgbClr val="665E45"/>
      </a:accent6>
      <a:hlink>
        <a:srgbClr val="64A2C8"/>
      </a:hlink>
      <a:folHlink>
        <a:srgbClr val="9BA967"/>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arketSpecific xmlns="4873beb7-5857-4685-be1f-d57550cc96cc" xsi:nil="true"/>
    <ApprovalStatus xmlns="4873beb7-5857-4685-be1f-d57550cc96cc">InProgress</ApprovalStatus>
    <DirectSourceMarket xmlns="4873beb7-5857-4685-be1f-d57550cc96cc" xsi:nil="true"/>
    <PrimaryImageGen xmlns="4873beb7-5857-4685-be1f-d57550cc96cc">true</PrimaryImageGen>
    <ThumbnailAssetId xmlns="4873beb7-5857-4685-be1f-d57550cc96cc" xsi:nil="true"/>
    <NumericId xmlns="4873beb7-5857-4685-be1f-d57550cc96cc">-1</NumericId>
    <TPFriendlyName xmlns="4873beb7-5857-4685-be1f-d57550cc96cc">Business plan presentation</TPFriendlyName>
    <BusinessGroup xmlns="4873beb7-5857-4685-be1f-d57550cc96cc" xsi:nil="true"/>
    <APEditor xmlns="4873beb7-5857-4685-be1f-d57550cc96cc">
      <UserInfo>
        <DisplayName>REDMOND\v-luannv</DisplayName>
        <AccountId>92</AccountId>
        <AccountType/>
      </UserInfo>
    </APEditor>
    <SourceTitle xmlns="4873beb7-5857-4685-be1f-d57550cc96cc">Business plan presentation</SourceTitle>
    <OpenTemplate xmlns="4873beb7-5857-4685-be1f-d57550cc96cc">true</OpenTemplate>
    <UALocComments xmlns="4873beb7-5857-4685-be1f-d57550cc96cc" xsi:nil="true"/>
    <ParentAssetId xmlns="4873beb7-5857-4685-be1f-d57550cc96cc" xsi:nil="true"/>
    <IntlLangReviewDate xmlns="4873beb7-5857-4685-be1f-d57550cc96cc" xsi:nil="true"/>
    <PublishStatusLookup xmlns="4873beb7-5857-4685-be1f-d57550cc96cc">
      <Value>264190</Value>
      <Value>1282486</Value>
    </PublishStatusLookup>
    <MachineTranslated xmlns="4873beb7-5857-4685-be1f-d57550cc96cc">false</MachineTranslated>
    <OriginalSourceMarket xmlns="4873beb7-5857-4685-be1f-d57550cc96cc" xsi:nil="true"/>
    <TPInstallLocation xmlns="4873beb7-5857-4685-be1f-d57550cc96cc">{My Templates}</TPInstallLocation>
    <APDescription xmlns="4873beb7-5857-4685-be1f-d57550cc96cc" xsi:nil="true"/>
    <ContentItem xmlns="4873beb7-5857-4685-be1f-d57550cc96cc" xsi:nil="true"/>
    <ClipArtFilename xmlns="4873beb7-5857-4685-be1f-d57550cc96cc" xsi:nil="true"/>
    <APAuthor xmlns="4873beb7-5857-4685-be1f-d57550cc96cc">
      <UserInfo>
        <DisplayName>REDMOND\cynvey</DisplayName>
        <AccountId>191</AccountId>
        <AccountType/>
      </UserInfo>
    </APAuthor>
    <TPAppVersion xmlns="4873beb7-5857-4685-be1f-d57550cc96cc">11</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TimesCloned xmlns="4873beb7-5857-4685-be1f-d57550cc96cc" xsi:nil="true"/>
    <LastModifiedDateTime xmlns="4873beb7-5857-4685-be1f-d57550cc96cc" xsi:nil="true"/>
    <Provider xmlns="4873beb7-5857-4685-be1f-d57550cc96cc">EY006220130</Provider>
    <AcquiredFrom xmlns="4873beb7-5857-4685-be1f-d57550cc96cc" xsi:nil="true"/>
    <AssetStart xmlns="4873beb7-5857-4685-be1f-d57550cc96cc">2009-05-30T20:39:38+00:00</AssetStart>
    <LastHandOff xmlns="4873beb7-5857-4685-be1f-d57550cc96cc" xsi:nil="true"/>
    <ArtSampleDocs xmlns="4873beb7-5857-4685-be1f-d57550cc96cc" xsi:nil="true"/>
    <TPClientViewer xmlns="4873beb7-5857-4685-be1f-d57550cc96cc">Microsoft Office PowerPoint</TPClientViewer>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CSXSubmissionDate xmlns="4873beb7-5857-4685-be1f-d57550cc96cc" xsi:nil="true"/>
    <CSXUpdate xmlns="4873beb7-5857-4685-be1f-d57550cc96cc">false</CSXUpdate>
    <ApprovalLog xmlns="4873beb7-5857-4685-be1f-d57550cc96cc" xsi:nil="true"/>
    <BugNumber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TP010081922</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IntlLangReview xmlns="4873beb7-5857-4685-be1f-d57550cc96cc" xsi:nil="true"/>
    <UAProjectedTotalWords xmlns="4873beb7-5857-4685-be1f-d57550cc96cc" xsi:nil="true"/>
    <OutputCachingOn xmlns="4873beb7-5857-4685-be1f-d57550cc96cc">false</OutputCachingOn>
    <AverageRating xmlns="4873beb7-5857-4685-be1f-d57550cc96cc" xsi:nil="true"/>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2003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116974</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DFADD4-55C1-4508-8806-EDFC96749049}">
  <ds:schemaRefs>
    <ds:schemaRef ds:uri="http://schemas.microsoft.com/sharepoint/v3/contenttype/forms"/>
  </ds:schemaRefs>
</ds:datastoreItem>
</file>

<file path=customXml/itemProps2.xml><?xml version="1.0" encoding="utf-8"?>
<ds:datastoreItem xmlns:ds="http://schemas.openxmlformats.org/officeDocument/2006/customXml" ds:itemID="{7505A8C3-089E-42DC-ACC9-E492AA2706A4}">
  <ds:schemaRefs>
    <ds:schemaRef ds:uri="http://schemas.microsoft.com/office/infopath/2007/PartnerControls"/>
    <ds:schemaRef ds:uri="http://purl.org/dc/dcmitype/"/>
    <ds:schemaRef ds:uri="http://purl.org/dc/terms/"/>
    <ds:schemaRef ds:uri="4873beb7-5857-4685-be1f-d57550cc96cc"/>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FC25A38-D395-4ECA-8E0C-59C679C62D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Business_plan_presentation</Template>
  <TotalTime>0</TotalTime>
  <Words>605</Words>
  <Application>Microsoft Office PowerPoint</Application>
  <PresentationFormat>On-screen Show (4:3)</PresentationFormat>
  <Paragraphs>103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Business_plan_presentation</vt:lpstr>
      <vt:lpstr>PENGARUH SI TERHADAP ORGANISASI DAN MODEL KOMPETITIF PORTER</vt:lpstr>
      <vt:lpstr>PowerPoint Presentation</vt:lpstr>
      <vt:lpstr>PowerPoint Presentation</vt:lpstr>
      <vt:lpstr>Pengaruh TI terhadap organisasi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2020-06-29T02:13:56Z</dcterms:created>
  <dcterms:modified xsi:type="dcterms:W3CDTF">2020-06-29T02:19:31Z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PolicheckStatus">
    <vt:lpwstr>0</vt:lpwstr>
  </property>
  <property fmtid="{D5CDD505-2E9C-101B-9397-08002B2CF9AE}" pid="7" name="Applications">
    <vt:lpwstr>419;#zpp140;#79;#tpl120;#65;#zpp120</vt:lpwstr>
  </property>
  <property fmtid="{D5CDD505-2E9C-101B-9397-08002B2CF9AE}" pid="8" name="PolicheckCounter">
    <vt:lpwstr>0</vt:lpwstr>
  </property>
  <property fmtid="{D5CDD505-2E9C-101B-9397-08002B2CF9AE}" pid="9" name="APTrustLevel">
    <vt:r8>1</vt:r8>
  </property>
</Properties>
</file>