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7" r:id="rId4"/>
    <p:sldId id="350" r:id="rId5"/>
    <p:sldId id="348" r:id="rId6"/>
    <p:sldId id="351" r:id="rId7"/>
    <p:sldId id="307" r:id="rId8"/>
    <p:sldId id="258" r:id="rId9"/>
    <p:sldId id="352" r:id="rId10"/>
    <p:sldId id="353" r:id="rId11"/>
    <p:sldId id="355" r:id="rId12"/>
    <p:sldId id="271" r:id="rId13"/>
    <p:sldId id="354" r:id="rId14"/>
    <p:sldId id="356" r:id="rId15"/>
    <p:sldId id="362" r:id="rId16"/>
    <p:sldId id="357" r:id="rId17"/>
    <p:sldId id="358" r:id="rId18"/>
    <p:sldId id="359" r:id="rId19"/>
    <p:sldId id="360" r:id="rId20"/>
    <p:sldId id="361"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1" autoAdjust="0"/>
    <p:restoredTop sz="94660"/>
  </p:normalViewPr>
  <p:slideViewPr>
    <p:cSldViewPr snapToGrid="0" showGuides="1">
      <p:cViewPr varScale="1">
        <p:scale>
          <a:sx n="123" d="100"/>
          <a:sy n="123" d="100"/>
        </p:scale>
        <p:origin x="576" y="176"/>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Picture Placeholder 34">
            <a:extLst>
              <a:ext uri="{FF2B5EF4-FFF2-40B4-BE49-F238E27FC236}">
                <a16:creationId xmlns:a16="http://schemas.microsoft.com/office/drawing/2014/main" id="{A60AF8CF-91F6-47AF-9506-4473DAA9AA63}"/>
              </a:ext>
            </a:extLst>
          </p:cNvPr>
          <p:cNvSpPr>
            <a:spLocks noGrp="1"/>
          </p:cNvSpPr>
          <p:nvPr>
            <p:ph type="pic" idx="12" hasCustomPrompt="1"/>
          </p:nvPr>
        </p:nvSpPr>
        <p:spPr>
          <a:xfrm>
            <a:off x="472612" y="504855"/>
            <a:ext cx="6441943"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eeform: Shape 8">
            <a:extLst>
              <a:ext uri="{FF2B5EF4-FFF2-40B4-BE49-F238E27FC236}">
                <a16:creationId xmlns:a16="http://schemas.microsoft.com/office/drawing/2014/main" id="{191D611D-C3B2-4C58-878D-5AC2D7575591}"/>
              </a:ext>
            </a:extLst>
          </p:cNvPr>
          <p:cNvSpPr/>
          <p:nvPr/>
        </p:nvSpPr>
        <p:spPr>
          <a:xfrm>
            <a:off x="2337312" y="3415880"/>
            <a:ext cx="46345" cy="46345"/>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8086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95" r:id="rId11"/>
    <p:sldLayoutId id="2147483687" r:id="rId12"/>
    <p:sldLayoutId id="2147483688"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138213" y="3520545"/>
            <a:ext cx="5254868" cy="3247293"/>
          </a:xfrm>
          <a:prstGeom prst="rect">
            <a:avLst/>
          </a:prstGeom>
          <a:solidFill>
            <a:schemeClr val="accent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946031" y="211015"/>
            <a:ext cx="7854462" cy="914400"/>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MANAJEMEN KINERJA DALAM MANAJEMEN SUMBER DAYA</a:t>
            </a:r>
          </a:p>
          <a:p>
            <a:pPr algn="ctr"/>
            <a:r>
              <a:rPr lang="en-US" dirty="0"/>
              <a:t>MANUSIA GLOBAL, ERA GLOBALISASI SERTA PERBEDAAN</a:t>
            </a:r>
          </a:p>
          <a:p>
            <a:pPr algn="ctr"/>
            <a:r>
              <a:rPr lang="en-US" dirty="0"/>
              <a:t>MSDM GLOBAL DENGAN MSDM LOKAL</a:t>
            </a:r>
          </a:p>
        </p:txBody>
      </p:sp>
      <p:sp>
        <p:nvSpPr>
          <p:cNvPr id="6" name="Rectangle 5"/>
          <p:cNvSpPr/>
          <p:nvPr/>
        </p:nvSpPr>
        <p:spPr>
          <a:xfrm>
            <a:off x="3925124" y="3905516"/>
            <a:ext cx="3681046" cy="2862322"/>
          </a:xfrm>
          <a:prstGeom prst="rect">
            <a:avLst/>
          </a:prstGeom>
        </p:spPr>
        <p:txBody>
          <a:bodyPr wrap="square">
            <a:spAutoFit/>
          </a:bodyPr>
          <a:lstStyle/>
          <a:p>
            <a:pPr>
              <a:lnSpc>
                <a:spcPct val="150000"/>
              </a:lnSpc>
            </a:pPr>
            <a:r>
              <a:rPr lang="en-US" sz="1200" b="1" dirty="0">
                <a:solidFill>
                  <a:schemeClr val="bg1"/>
                </a:solidFill>
                <a:latin typeface="Times New Roman" pitchFamily="18" charset="0"/>
                <a:cs typeface="Times New Roman" pitchFamily="18" charset="0"/>
              </a:rPr>
              <a:t>ILHAM MAULANA		/212160</a:t>
            </a:r>
            <a:r>
              <a:rPr lang="id-ID" sz="1200" b="1" dirty="0">
                <a:solidFill>
                  <a:schemeClr val="bg1"/>
                </a:solidFill>
                <a:latin typeface="Times New Roman" pitchFamily="18" charset="0"/>
                <a:cs typeface="Times New Roman" pitchFamily="18" charset="0"/>
              </a:rPr>
              <a:t>81</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ARMITHA WIDYANTI		/21216084</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DAFIT DEFIANSYAH		/21216085</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ARISKA NUR ANJANI		/21216100</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YOSI RAHMA MAHARANI	/21216108</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RIZKY HIDAYATULLAH	</a:t>
            </a:r>
            <a:r>
              <a:rPr lang="id-ID" sz="1200" b="1" dirty="0">
                <a:solidFill>
                  <a:schemeClr val="bg1"/>
                </a:solidFill>
                <a:latin typeface="Times New Roman" pitchFamily="18" charset="0"/>
                <a:cs typeface="Times New Roman" pitchFamily="18" charset="0"/>
              </a:rPr>
              <a:t>                        </a:t>
            </a:r>
            <a:r>
              <a:rPr lang="en-US" sz="1200" b="1" dirty="0">
                <a:solidFill>
                  <a:schemeClr val="bg1"/>
                </a:solidFill>
                <a:latin typeface="Times New Roman" pitchFamily="18" charset="0"/>
                <a:cs typeface="Times New Roman" pitchFamily="18" charset="0"/>
              </a:rPr>
              <a:t>/21216110</a:t>
            </a:r>
            <a:endParaRPr lang="id-ID" sz="1200" b="1"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MIRANTI VERDIANA		/21216112</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FAISAL FATCHURRAHMAN	/21216124</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M. ALBI TRISMANDANI	</a:t>
            </a:r>
            <a:r>
              <a:rPr lang="id-ID" sz="1200" b="1" dirty="0">
                <a:solidFill>
                  <a:schemeClr val="bg1"/>
                </a:solidFill>
                <a:latin typeface="Times New Roman" pitchFamily="18" charset="0"/>
                <a:cs typeface="Times New Roman" pitchFamily="18" charset="0"/>
              </a:rPr>
              <a:t>                        </a:t>
            </a:r>
            <a:r>
              <a:rPr lang="en-US" sz="1200" b="1" dirty="0">
                <a:solidFill>
                  <a:schemeClr val="bg1"/>
                </a:solidFill>
                <a:latin typeface="Times New Roman" pitchFamily="18" charset="0"/>
                <a:cs typeface="Times New Roman" pitchFamily="18" charset="0"/>
              </a:rPr>
              <a:t>/21216125</a:t>
            </a:r>
            <a:endParaRPr lang="en-US" sz="1200" dirty="0">
              <a:solidFill>
                <a:schemeClr val="bg1"/>
              </a:solidFill>
              <a:latin typeface="Times New Roman" pitchFamily="18" charset="0"/>
              <a:cs typeface="Times New Roman" pitchFamily="18" charset="0"/>
            </a:endParaRPr>
          </a:p>
          <a:p>
            <a:pPr>
              <a:lnSpc>
                <a:spcPct val="150000"/>
              </a:lnSpc>
            </a:pPr>
            <a:r>
              <a:rPr lang="en-US" sz="1200" b="1" dirty="0">
                <a:solidFill>
                  <a:schemeClr val="bg1"/>
                </a:solidFill>
                <a:latin typeface="Times New Roman" pitchFamily="18" charset="0"/>
                <a:cs typeface="Times New Roman" pitchFamily="18" charset="0"/>
              </a:rPr>
              <a:t>TRESYA MEILANI		/21217</a:t>
            </a:r>
            <a:r>
              <a:rPr lang="id-ID" sz="1200" b="1" dirty="0">
                <a:solidFill>
                  <a:schemeClr val="bg1"/>
                </a:solidFill>
                <a:latin typeface="Times New Roman" pitchFamily="18" charset="0"/>
                <a:cs typeface="Times New Roman" pitchFamily="18" charset="0"/>
              </a:rPr>
              <a:t>748</a:t>
            </a:r>
            <a:endParaRPr lang="en-US" sz="1200" dirty="0">
              <a:solidFill>
                <a:schemeClr val="bg1"/>
              </a:solidFill>
              <a:latin typeface="Times New Roman" pitchFamily="18" charset="0"/>
              <a:cs typeface="Times New Roman" pitchFamily="18" charset="0"/>
            </a:endParaRPr>
          </a:p>
        </p:txBody>
      </p:sp>
      <p:sp>
        <p:nvSpPr>
          <p:cNvPr id="7" name="Rectangle 6"/>
          <p:cNvSpPr/>
          <p:nvPr/>
        </p:nvSpPr>
        <p:spPr>
          <a:xfrm>
            <a:off x="4861670" y="3542109"/>
            <a:ext cx="2023183" cy="369332"/>
          </a:xfrm>
          <a:prstGeom prst="rect">
            <a:avLst/>
          </a:prstGeom>
        </p:spPr>
        <p:txBody>
          <a:bodyPr wrap="none">
            <a:spAutoFit/>
          </a:bodyPr>
          <a:lstStyle/>
          <a:p>
            <a:r>
              <a:rPr lang="en-US" dirty="0" err="1">
                <a:solidFill>
                  <a:schemeClr val="bg1"/>
                </a:solidFill>
                <a:latin typeface="Times New Roman" pitchFamily="18" charset="0"/>
                <a:cs typeface="Times New Roman" pitchFamily="18" charset="0"/>
              </a:rPr>
              <a:t>Kelompok</a:t>
            </a:r>
            <a:r>
              <a:rPr lang="en-US" dirty="0">
                <a:solidFill>
                  <a:schemeClr val="bg1"/>
                </a:solidFill>
                <a:latin typeface="Times New Roman" pitchFamily="18" charset="0"/>
                <a:cs typeface="Times New Roman" pitchFamily="18" charset="0"/>
              </a:rPr>
              <a:t>: 3 (</a:t>
            </a:r>
            <a:r>
              <a:rPr lang="en-US" dirty="0" err="1">
                <a:solidFill>
                  <a:schemeClr val="bg1"/>
                </a:solidFill>
                <a:latin typeface="Times New Roman" pitchFamily="18" charset="0"/>
                <a:cs typeface="Times New Roman" pitchFamily="18" charset="0"/>
              </a:rPr>
              <a:t>Tiga</a:t>
            </a:r>
            <a:r>
              <a:rPr lang="en-US" dirty="0">
                <a:solidFill>
                  <a:schemeClr val="bg1"/>
                </a:solidFill>
                <a:latin typeface="Times New Roman" pitchFamily="18" charset="0"/>
                <a:cs typeface="Times New Roman" pitchFamily="18" charset="0"/>
              </a:rPr>
              <a:t>)</a:t>
            </a:r>
          </a:p>
        </p:txBody>
      </p:sp>
      <p:pic>
        <p:nvPicPr>
          <p:cNvPr id="24" name="Picture 23" descr="UNIKOM | Universitas Komputer Indonesia | Universitas, Kompute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460" y="1256165"/>
            <a:ext cx="2036393" cy="2050916"/>
          </a:xfrm>
          <a:prstGeom prst="rect">
            <a:avLst/>
          </a:prstGeom>
          <a:noFill/>
          <a:ln>
            <a:noFill/>
          </a:ln>
        </p:spPr>
      </p:pic>
    </p:spTree>
    <p:extLst>
      <p:ext uri="{BB962C8B-B14F-4D97-AF65-F5344CB8AC3E}">
        <p14:creationId xmlns:p14="http://schemas.microsoft.com/office/powerpoint/2010/main" val="343804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2"/>
          </p:nvPr>
        </p:nvPicPr>
        <p:blipFill>
          <a:blip r:embed="rId2">
            <a:extLst>
              <a:ext uri="{28A0092B-C50C-407E-A947-70E740481C1C}">
                <a14:useLocalDpi xmlns:a14="http://schemas.microsoft.com/office/drawing/2010/main" val="0"/>
              </a:ext>
            </a:extLst>
          </a:blip>
          <a:srcRect l="14226" r="14226"/>
          <a:stretch>
            <a:fillRect/>
          </a:stretch>
        </p:blipFill>
        <p:spPr/>
      </p:pic>
      <p:sp>
        <p:nvSpPr>
          <p:cNvPr id="8" name="Rounded Rectangle 7"/>
          <p:cNvSpPr/>
          <p:nvPr/>
        </p:nvSpPr>
        <p:spPr>
          <a:xfrm>
            <a:off x="7106049" y="1044146"/>
            <a:ext cx="4942703" cy="8031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id-ID" sz="2400" b="1" dirty="0">
                <a:solidFill>
                  <a:schemeClr val="accent1"/>
                </a:solidFill>
                <a:latin typeface="Times New Roman" pitchFamily="18" charset="0"/>
                <a:cs typeface="Times New Roman" pitchFamily="18" charset="0"/>
              </a:rPr>
              <a:t>GLOBALISASI</a:t>
            </a:r>
            <a:endParaRPr lang="en-US" sz="2400" dirty="0">
              <a:solidFill>
                <a:schemeClr val="accent1"/>
              </a:solidFill>
              <a:latin typeface="Times New Roman" pitchFamily="18" charset="0"/>
              <a:cs typeface="Times New Roman" pitchFamily="18" charset="0"/>
            </a:endParaRPr>
          </a:p>
        </p:txBody>
      </p:sp>
      <p:sp>
        <p:nvSpPr>
          <p:cNvPr id="4" name="Rectangle 3"/>
          <p:cNvSpPr/>
          <p:nvPr/>
        </p:nvSpPr>
        <p:spPr>
          <a:xfrm>
            <a:off x="5821680" y="2046238"/>
            <a:ext cx="6096000" cy="2862322"/>
          </a:xfrm>
          <a:prstGeom prst="rect">
            <a:avLst/>
          </a:prstGeom>
        </p:spPr>
        <p:txBody>
          <a:bodyPr>
            <a:spAutoFit/>
          </a:bodyPr>
          <a:lstStyle/>
          <a:p>
            <a:pPr algn="just"/>
            <a:r>
              <a:rPr lang="id-ID" sz="2000" dirty="0">
                <a:latin typeface="Times New Roman" pitchFamily="18" charset="0"/>
                <a:cs typeface="Times New Roman" pitchFamily="18" charset="0"/>
              </a:rPr>
              <a:t>Achmad Suparman (2008) dalam Isniar Budiarti </a:t>
            </a:r>
            <a:r>
              <a:rPr lang="id-ID" sz="2000" i="1" dirty="0">
                <a:latin typeface="Times New Roman" pitchFamily="18" charset="0"/>
                <a:cs typeface="Times New Roman" pitchFamily="18" charset="0"/>
              </a:rPr>
              <a:t>et al </a:t>
            </a:r>
            <a:r>
              <a:rPr lang="id-ID" sz="2000" dirty="0">
                <a:latin typeface="Times New Roman" pitchFamily="18" charset="0"/>
                <a:cs typeface="Times New Roman" pitchFamily="18" charset="0"/>
              </a:rPr>
              <a:t>(2018) menyatakan globalisasi merupakan suatu proses menjadikan sesuatu (benda atau perilaku) sebagai ciri dari setiap individu di dunia ini tanpa dibatasi oleh wilayah. Seorang ahli sosiologi, Selo Soemardjan dalam Isniar Budiarti </a:t>
            </a:r>
            <a:r>
              <a:rPr lang="id-ID" sz="2000" i="1" dirty="0">
                <a:latin typeface="Times New Roman" pitchFamily="18" charset="0"/>
                <a:cs typeface="Times New Roman" pitchFamily="18" charset="0"/>
              </a:rPr>
              <a:t>et al </a:t>
            </a:r>
            <a:r>
              <a:rPr lang="id-ID" sz="2000" dirty="0">
                <a:latin typeface="Times New Roman" pitchFamily="18" charset="0"/>
                <a:cs typeface="Times New Roman" pitchFamily="18" charset="0"/>
              </a:rPr>
              <a:t>(2018) mendefinisikan globalisasi adalah terbentuknya sistem organisasi dan komunikasi antar masyarakat di seluruh dunia untuk mengikuti sistem dan kaidah-kaidah yang sama.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75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2995" y="214985"/>
            <a:ext cx="7581563" cy="707886"/>
          </a:xfrm>
          <a:prstGeom prst="rect">
            <a:avLst/>
          </a:prstGeom>
        </p:spPr>
        <p:txBody>
          <a:bodyPr wrap="none">
            <a:spAutoFit/>
          </a:bodyPr>
          <a:lstStyle/>
          <a:p>
            <a:r>
              <a:rPr lang="en-US" sz="2000" b="1" dirty="0">
                <a:latin typeface="Times New Roman" pitchFamily="18" charset="0"/>
                <a:cs typeface="Times New Roman" pitchFamily="18" charset="0"/>
              </a:rPr>
              <a:t>DAMPAK GLOBALISASI TERHADAP</a:t>
            </a:r>
            <a:r>
              <a:rPr lang="id-ID"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PENGEMBANGAN S</a:t>
            </a:r>
            <a:r>
              <a:rPr lang="id-ID" sz="2000" b="1" dirty="0">
                <a:latin typeface="Times New Roman" pitchFamily="18" charset="0"/>
                <a:cs typeface="Times New Roman" pitchFamily="18" charset="0"/>
              </a:rPr>
              <a:t>DM</a:t>
            </a:r>
            <a:endParaRPr lang="en-US" sz="2000" dirty="0">
              <a:latin typeface="Times New Roman" pitchFamily="18" charset="0"/>
              <a:cs typeface="Times New Roman" pitchFamily="18" charset="0"/>
            </a:endParaRPr>
          </a:p>
          <a:p>
            <a:pPr lvl="0"/>
            <a:endParaRPr lang="en-US" sz="2000" dirty="0">
              <a:latin typeface="Times New Roman" pitchFamily="18" charset="0"/>
              <a:cs typeface="Times New Roman" pitchFamily="18" charset="0"/>
            </a:endParaRPr>
          </a:p>
        </p:txBody>
      </p:sp>
      <p:sp>
        <p:nvSpPr>
          <p:cNvPr id="3" name="Rectangle 2"/>
          <p:cNvSpPr/>
          <p:nvPr/>
        </p:nvSpPr>
        <p:spPr>
          <a:xfrm>
            <a:off x="205669" y="929735"/>
            <a:ext cx="6004721" cy="400110"/>
          </a:xfrm>
          <a:prstGeom prst="rect">
            <a:avLst/>
          </a:prstGeom>
        </p:spPr>
        <p:txBody>
          <a:bodyPr wrap="none">
            <a:spAutoFit/>
          </a:bodyPr>
          <a:lstStyle/>
          <a:p>
            <a:r>
              <a:rPr lang="en-US" sz="2000" dirty="0" err="1">
                <a:latin typeface="Times New Roman" pitchFamily="18" charset="0"/>
                <a:cs typeface="Times New Roman" pitchFamily="18" charset="0"/>
              </a:rPr>
              <a:t>Menurut</a:t>
            </a:r>
            <a:r>
              <a:rPr lang="en-US" sz="2000" dirty="0">
                <a:latin typeface="Times New Roman" pitchFamily="18" charset="0"/>
                <a:cs typeface="Times New Roman" pitchFamily="18" charset="0"/>
              </a:rPr>
              <a:t> Willy </a:t>
            </a:r>
            <a:r>
              <a:rPr lang="en-US" sz="2000" dirty="0" err="1">
                <a:latin typeface="Times New Roman" pitchFamily="18" charset="0"/>
                <a:cs typeface="Times New Roman" pitchFamily="18" charset="0"/>
              </a:rPr>
              <a:t>Susilo</a:t>
            </a:r>
            <a:r>
              <a:rPr lang="en-US" sz="2000" dirty="0">
                <a:latin typeface="Times New Roman" pitchFamily="18" charset="0"/>
                <a:cs typeface="Times New Roman" pitchFamily="18" charset="0"/>
              </a:rPr>
              <a:t> (2002) </a:t>
            </a:r>
            <a:r>
              <a:rPr lang="en-US" sz="2000" dirty="0" err="1">
                <a:latin typeface="Times New Roman" pitchFamily="18" charset="0"/>
                <a:cs typeface="Times New Roman" pitchFamily="18" charset="0"/>
              </a:rPr>
              <a:t>dalam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IsniarBudiarti</a:t>
            </a:r>
            <a:r>
              <a:rPr lang="en-US" sz="2000" dirty="0">
                <a:latin typeface="Times New Roman" pitchFamily="18" charset="0"/>
                <a:cs typeface="Times New Roman" pitchFamily="18" charset="0"/>
              </a:rPr>
              <a:t>(2018)</a:t>
            </a:r>
          </a:p>
        </p:txBody>
      </p:sp>
      <p:sp>
        <p:nvSpPr>
          <p:cNvPr id="4" name="Rectangle 3"/>
          <p:cNvSpPr/>
          <p:nvPr/>
        </p:nvSpPr>
        <p:spPr>
          <a:xfrm>
            <a:off x="172994" y="1679139"/>
            <a:ext cx="11751275" cy="4653646"/>
          </a:xfrm>
          <a:prstGeom prst="rect">
            <a:avLst/>
          </a:prstGeom>
        </p:spPr>
        <p:txBody>
          <a:bodyPr wrap="square">
            <a:spAutoFit/>
          </a:bodyPr>
          <a:lstStyle/>
          <a:p>
            <a:pPr marL="342900" lvl="0" indent="-342900" algn="just">
              <a:lnSpc>
                <a:spcPct val="150000"/>
              </a:lnSpc>
              <a:buFont typeface="+mj-lt"/>
              <a:buAutoNum type="alphaLcParenR"/>
            </a:pPr>
            <a:r>
              <a:rPr lang="en-US" sz="2000" dirty="0" err="1">
                <a:latin typeface="Times New Roman" pitchFamily="18" charset="0"/>
                <a:cs typeface="Times New Roman" pitchFamily="18" charset="0"/>
              </a:rPr>
              <a:t>Dampak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secara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langsung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tercermin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perilaku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individu</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bisa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dilihat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aspek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yaitu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perubahan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aspek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kognitif</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perubahan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aspek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afektif</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perubahan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aspek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psikomotorik</a:t>
            </a:r>
            <a:r>
              <a:rPr lang="en-US" sz="2000" dirty="0">
                <a:latin typeface="Times New Roman" pitchFamily="18" charset="0"/>
                <a:cs typeface="Times New Roman" pitchFamily="18" charset="0"/>
              </a:rPr>
              <a:t>.</a:t>
            </a:r>
          </a:p>
          <a:p>
            <a:pPr marL="342900" lvl="0" indent="-342900" algn="just">
              <a:lnSpc>
                <a:spcPct val="150000"/>
              </a:lnSpc>
              <a:buFont typeface="+mj-lt"/>
              <a:buAutoNum type="alphaLcParenR"/>
            </a:pPr>
            <a:r>
              <a:rPr lang="en-US" sz="2000" dirty="0" err="1">
                <a:latin typeface="Times New Roman" pitchFamily="18" charset="0"/>
                <a:cs typeface="Times New Roman" pitchFamily="18" charset="0"/>
              </a:rPr>
              <a:t>Dampak</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terjadi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perubahan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perilaku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kelompok</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tercermin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kemampuan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kelompok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melaksanakan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tugas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tanggung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jawabnya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termasuk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kemampuan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menghadapi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tantangan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pelaksanaan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dihadapi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kelompok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tersebut</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masa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depan</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marL="342900" lvl="0" indent="-342900">
              <a:lnSpc>
                <a:spcPct val="150000"/>
              </a:lnSpc>
              <a:buFont typeface="+mj-lt"/>
              <a:buAutoNum type="alphaLcParenR"/>
            </a:pPr>
            <a:r>
              <a:rPr lang="en-US" sz="2000" dirty="0" err="1">
                <a:latin typeface="Times New Roman" pitchFamily="18" charset="0"/>
                <a:cs typeface="Times New Roman" pitchFamily="18" charset="0"/>
              </a:rPr>
              <a:t>Dampak</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timbul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dapat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diukur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skala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organisasi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seperti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diukur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tingkat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produktivitas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perbaikan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efisiensi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biaya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peningkatan</a:t>
            </a:r>
            <a:r>
              <a:rPr lang="en-US" sz="2000" dirty="0">
                <a:latin typeface="Times New Roman" pitchFamily="18" charset="0"/>
                <a:cs typeface="Times New Roman" pitchFamily="18" charset="0"/>
              </a:rPr>
              <a:t> volume </a:t>
            </a:r>
            <a:r>
              <a:rPr lang="en-US" sz="2000" dirty="0" err="1">
                <a:latin typeface="Times New Roman" pitchFamily="18" charset="0"/>
                <a:cs typeface="Times New Roman" pitchFamily="18" charset="0"/>
              </a:rPr>
              <a:t>penjualan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peningkatan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laba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usaha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sebagainya</a:t>
            </a:r>
            <a:r>
              <a:rPr lang="en-US" sz="2000" dirty="0">
                <a:latin typeface="Times New Roman" pitchFamily="18" charset="0"/>
                <a:cs typeface="Times New Roman" pitchFamily="18" charset="0"/>
              </a:rPr>
              <a:t>.</a:t>
            </a:r>
          </a:p>
          <a:p>
            <a:pPr marL="342900" lvl="0" indent="-342900">
              <a:lnSpc>
                <a:spcPct val="150000"/>
              </a:lnSpc>
              <a:buFont typeface="+mj-lt"/>
              <a:buAutoNum type="alphaLcParenR"/>
            </a:pPr>
            <a:r>
              <a:rPr lang="en-US" sz="2000" dirty="0" err="1">
                <a:latin typeface="Times New Roman" pitchFamily="18" charset="0"/>
                <a:cs typeface="Times New Roman" pitchFamily="18" charset="0"/>
              </a:rPr>
              <a:t>Dampak</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timbul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secara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umum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akibat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pengaruh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budaya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organisasi</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dibawa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karyawan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lingkungan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tempat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tinggalnya</a:t>
            </a:r>
            <a:r>
              <a:rPr lang="en-US" sz="2000" dirty="0">
                <a:latin typeface="Times New Roman" pitchFamily="18" charset="0"/>
                <a:cs typeface="Times New Roman" pitchFamily="18" charset="0"/>
              </a:rPr>
              <a:t>.</a:t>
            </a:r>
          </a:p>
          <a:p>
            <a:pPr lvl="0" algn="just">
              <a:lnSpc>
                <a:spcPct val="150000"/>
              </a:lnSpc>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0162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70703" y="296562"/>
            <a:ext cx="7488194" cy="817605"/>
          </a:xfrm>
          <a:prstGeom prst="roundRect">
            <a:avLst/>
          </a:prstGeom>
          <a:solidFill>
            <a:schemeClr val="lt1">
              <a:alpha val="80000"/>
            </a:schemeClr>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id-ID" sz="2400" b="1" dirty="0">
                <a:latin typeface="Times New Roman" pitchFamily="18" charset="0"/>
                <a:cs typeface="Times New Roman" pitchFamily="18" charset="0"/>
              </a:rPr>
              <a:t>MANAJEMEN SUMBER DAYA MANUSIA GLOBAL</a:t>
            </a:r>
            <a:endParaRPr lang="en-US" sz="2400" dirty="0">
              <a:latin typeface="Times New Roman" pitchFamily="18" charset="0"/>
              <a:cs typeface="Times New Roman" pitchFamily="18" charset="0"/>
            </a:endParaRPr>
          </a:p>
          <a:p>
            <a:r>
              <a:rPr lang="id-ID" sz="2400" b="1" dirty="0">
                <a:latin typeface="Times New Roman" pitchFamily="18" charset="0"/>
                <a:cs typeface="Times New Roman" pitchFamily="18" charset="0"/>
              </a:rPr>
              <a:t>(MSDM GLOBAL)</a:t>
            </a:r>
            <a:endParaRPr lang="en-US" sz="2400" dirty="0">
              <a:latin typeface="Times New Roman" pitchFamily="18" charset="0"/>
              <a:cs typeface="Times New Roman" pitchFamily="18" charset="0"/>
            </a:endParaRPr>
          </a:p>
        </p:txBody>
      </p:sp>
      <p:sp>
        <p:nvSpPr>
          <p:cNvPr id="3" name="Rounded Rectangle 2"/>
          <p:cNvSpPr/>
          <p:nvPr/>
        </p:nvSpPr>
        <p:spPr>
          <a:xfrm>
            <a:off x="370703" y="1239793"/>
            <a:ext cx="11565924" cy="2158315"/>
          </a:xfrm>
          <a:prstGeom prst="roundRect">
            <a:avLst/>
          </a:prstGeom>
          <a:solidFill>
            <a:schemeClr val="lt1">
              <a:alpha val="90000"/>
            </a:schemeClr>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589004" y="1263647"/>
            <a:ext cx="11051059" cy="1015663"/>
          </a:xfrm>
          <a:prstGeom prst="rect">
            <a:avLst/>
          </a:prstGeom>
        </p:spPr>
        <p:txBody>
          <a:bodyPr wrap="square">
            <a:spAutoFit/>
          </a:bodyPr>
          <a:lstStyle/>
          <a:p>
            <a:pPr algn="just"/>
            <a:r>
              <a:rPr lang="id-ID" sz="2000" dirty="0">
                <a:latin typeface="Times New Roman" pitchFamily="18" charset="0"/>
                <a:cs typeface="Times New Roman" pitchFamily="18" charset="0"/>
              </a:rPr>
              <a:t>     Manajemen sumber daya manusia global (MSDM global) dalam Isniar Budiarti </a:t>
            </a:r>
            <a:r>
              <a:rPr lang="id-ID" sz="2000" i="1" dirty="0">
                <a:latin typeface="Times New Roman" pitchFamily="18" charset="0"/>
                <a:cs typeface="Times New Roman" pitchFamily="18" charset="0"/>
              </a:rPr>
              <a:t>et al </a:t>
            </a:r>
            <a:r>
              <a:rPr lang="id-ID" sz="2000" dirty="0">
                <a:latin typeface="Times New Roman" pitchFamily="18" charset="0"/>
                <a:cs typeface="Times New Roman" pitchFamily="18" charset="0"/>
              </a:rPr>
              <a:t>(2018) adalah penggunaan sumber daya global untuk mencapai visi, misi dan tujuan organisasi tanpa memandang batasan geografis.</a:t>
            </a:r>
            <a:endParaRPr lang="en-US" sz="2000" dirty="0">
              <a:latin typeface="Times New Roman" pitchFamily="18" charset="0"/>
              <a:cs typeface="Times New Roman" pitchFamily="18" charset="0"/>
            </a:endParaRPr>
          </a:p>
        </p:txBody>
      </p:sp>
      <p:sp>
        <p:nvSpPr>
          <p:cNvPr id="5" name="Rectangle 4"/>
          <p:cNvSpPr/>
          <p:nvPr/>
        </p:nvSpPr>
        <p:spPr>
          <a:xfrm>
            <a:off x="671384" y="2289778"/>
            <a:ext cx="10964562" cy="1015663"/>
          </a:xfrm>
          <a:prstGeom prst="rect">
            <a:avLst/>
          </a:prstGeom>
        </p:spPr>
        <p:txBody>
          <a:bodyPr wrap="square">
            <a:spAutoFit/>
          </a:bodyPr>
          <a:lstStyle/>
          <a:p>
            <a:pPr algn="just"/>
            <a:r>
              <a:rPr lang="id-ID" sz="2000" dirty="0">
                <a:latin typeface="Times New Roman" pitchFamily="18" charset="0"/>
                <a:cs typeface="Times New Roman" pitchFamily="18" charset="0"/>
              </a:rPr>
              <a:t>   Morgan dalam Widodo (2016) mendefinisikan MSDM global/internasional sebagai pengaruh mempengaruhi (</a:t>
            </a:r>
            <a:r>
              <a:rPr lang="id-ID" sz="2000" i="1" dirty="0">
                <a:latin typeface="Times New Roman" pitchFamily="18" charset="0"/>
                <a:cs typeface="Times New Roman" pitchFamily="18" charset="0"/>
              </a:rPr>
              <a:t>interplay</a:t>
            </a:r>
            <a:r>
              <a:rPr lang="id-ID" sz="2000" dirty="0">
                <a:latin typeface="Times New Roman" pitchFamily="18" charset="0"/>
                <a:cs typeface="Times New Roman" pitchFamily="18" charset="0"/>
              </a:rPr>
              <a:t>) di antara tiga dimensi aktivitas-aktivitas SDM, tipe-tipe karyawan, dan negara-negara yang operasi dan mengimplementasikan MSDM berbasis global. </a:t>
            </a:r>
            <a:endParaRPr lang="en-US" sz="2000" dirty="0">
              <a:latin typeface="Times New Roman" pitchFamily="18" charset="0"/>
              <a:cs typeface="Times New Roman" pitchFamily="18" charset="0"/>
            </a:endParaRPr>
          </a:p>
        </p:txBody>
      </p:sp>
      <p:sp>
        <p:nvSpPr>
          <p:cNvPr id="6" name="Rounded Rectangle 5"/>
          <p:cNvSpPr/>
          <p:nvPr/>
        </p:nvSpPr>
        <p:spPr>
          <a:xfrm>
            <a:off x="331571" y="3550508"/>
            <a:ext cx="11565924" cy="3208638"/>
          </a:xfrm>
          <a:prstGeom prst="roundRect">
            <a:avLst/>
          </a:prstGeom>
          <a:solidFill>
            <a:schemeClr val="lt1">
              <a:alpha val="90000"/>
            </a:schemeClr>
          </a:solid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 name="Rectangle 6"/>
          <p:cNvSpPr/>
          <p:nvPr/>
        </p:nvSpPr>
        <p:spPr>
          <a:xfrm>
            <a:off x="589004" y="3649023"/>
            <a:ext cx="10878066" cy="400110"/>
          </a:xfrm>
          <a:prstGeom prst="rect">
            <a:avLst/>
          </a:prstGeom>
        </p:spPr>
        <p:txBody>
          <a:bodyPr wrap="square">
            <a:spAutoFit/>
          </a:bodyPr>
          <a:lstStyle/>
          <a:p>
            <a:r>
              <a:rPr lang="id-ID" sz="2000" dirty="0">
                <a:latin typeface="Times New Roman" pitchFamily="18" charset="0"/>
                <a:cs typeface="Times New Roman" pitchFamily="18" charset="0"/>
              </a:rPr>
              <a:t>Bidang manajemen internasional (global) dikarakteristikan menjadi 3 (tiga) pendekatan, yaitu:</a:t>
            </a:r>
            <a:endParaRPr lang="en-US" sz="2000" dirty="0">
              <a:latin typeface="Times New Roman" pitchFamily="18" charset="0"/>
              <a:cs typeface="Times New Roman" pitchFamily="18" charset="0"/>
            </a:endParaRPr>
          </a:p>
        </p:txBody>
      </p:sp>
      <p:sp>
        <p:nvSpPr>
          <p:cNvPr id="8" name="Rectangle 7"/>
          <p:cNvSpPr/>
          <p:nvPr/>
        </p:nvSpPr>
        <p:spPr>
          <a:xfrm>
            <a:off x="675501" y="4277664"/>
            <a:ext cx="10964562" cy="2246769"/>
          </a:xfrm>
          <a:prstGeom prst="rect">
            <a:avLst/>
          </a:prstGeom>
        </p:spPr>
        <p:txBody>
          <a:bodyPr wrap="square">
            <a:spAutoFit/>
          </a:bodyPr>
          <a:lstStyle/>
          <a:p>
            <a:pPr marL="457200" lvl="0" indent="-457200" algn="just">
              <a:buFont typeface="+mj-lt"/>
              <a:buAutoNum type="arabicParenR"/>
            </a:pPr>
            <a:r>
              <a:rPr lang="id-ID" sz="2000" dirty="0">
                <a:latin typeface="Times New Roman" pitchFamily="18" charset="0"/>
                <a:cs typeface="Times New Roman" pitchFamily="18" charset="0"/>
              </a:rPr>
              <a:t>Manajemen SDM global (internasional) menekankan pada manajemen lintas budaya (</a:t>
            </a:r>
            <a:r>
              <a:rPr lang="id-ID" sz="2000" i="1" dirty="0">
                <a:latin typeface="Times New Roman" pitchFamily="18" charset="0"/>
                <a:cs typeface="Times New Roman" pitchFamily="18" charset="0"/>
              </a:rPr>
              <a:t>cross-cultural management</a:t>
            </a:r>
            <a:r>
              <a:rPr lang="id-ID" sz="2000" dirty="0">
                <a:latin typeface="Times New Roman" pitchFamily="18" charset="0"/>
                <a:cs typeface="Times New Roman" pitchFamily="18" charset="0"/>
              </a:rPr>
              <a:t>) yaitu melihat perilaku manusia dalam organisasi dari perspektif internasional.</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dirty="0">
                <a:latin typeface="Times New Roman" pitchFamily="18" charset="0"/>
                <a:cs typeface="Times New Roman" pitchFamily="18" charset="0"/>
              </a:rPr>
              <a:t>Dikembangkan dari </a:t>
            </a:r>
            <a:r>
              <a:rPr lang="id-ID" sz="2000" i="1" dirty="0">
                <a:latin typeface="Times New Roman" pitchFamily="18" charset="0"/>
                <a:cs typeface="Times New Roman" pitchFamily="18" charset="0"/>
              </a:rPr>
              <a:t>hubungan </a:t>
            </a:r>
            <a:r>
              <a:rPr lang="id-ID" sz="2000" dirty="0">
                <a:latin typeface="Times New Roman" pitchFamily="18" charset="0"/>
                <a:cs typeface="Times New Roman" pitchFamily="18" charset="0"/>
              </a:rPr>
              <a:t>Industrial Komparatifdan Literature-literatur manajemen SDM serta berusaha untuk menggambarkan, membandingkan, dan menganalisis sistem SDM di beberapa negara.</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dirty="0">
                <a:latin typeface="Times New Roman" pitchFamily="18" charset="0"/>
                <a:cs typeface="Times New Roman" pitchFamily="18" charset="0"/>
              </a:rPr>
              <a:t>Berusaha memberikan fokus pada aspek-aspek manajemen SDM di perusahaan-perusahaan multinasional.</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114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561320"/>
            <a:ext cx="10347960" cy="5078313"/>
          </a:xfrm>
          <a:prstGeom prst="rect">
            <a:avLst/>
          </a:prstGeom>
        </p:spPr>
        <p:txBody>
          <a:bodyPr wrap="square">
            <a:spAutoFit/>
          </a:bodyPr>
          <a:lstStyle/>
          <a:p>
            <a:pPr lvl="0" algn="just">
              <a:lnSpc>
                <a:spcPct val="150000"/>
              </a:lnSpc>
            </a:pPr>
            <a:r>
              <a:rPr lang="id-ID" sz="2400" dirty="0">
                <a:latin typeface="Times New Roman" pitchFamily="18" charset="0"/>
                <a:cs typeface="Times New Roman" pitchFamily="18" charset="0"/>
              </a:rPr>
              <a:t>Ciri-ciri dari MSDM Global, yaitu :</a:t>
            </a:r>
            <a:endParaRPr lang="en-US" sz="2400" dirty="0">
              <a:latin typeface="Times New Roman" pitchFamily="18" charset="0"/>
              <a:cs typeface="Times New Roman" pitchFamily="18" charset="0"/>
            </a:endParaRP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Manajemen SDM global (internasional) menekankan pada manajemen lintas budaya (</a:t>
            </a:r>
            <a:r>
              <a:rPr lang="id-ID" sz="2400" i="1" dirty="0">
                <a:latin typeface="Times New Roman" pitchFamily="18" charset="0"/>
                <a:cs typeface="Times New Roman" pitchFamily="18" charset="0"/>
              </a:rPr>
              <a:t>cross-cultural management</a:t>
            </a:r>
            <a:r>
              <a:rPr lang="id-ID" sz="2400" dirty="0">
                <a:latin typeface="Times New Roman" pitchFamily="18" charset="0"/>
                <a:cs typeface="Times New Roman" pitchFamily="18" charset="0"/>
              </a:rPr>
              <a:t>) yaitu melihat perilaku manusia dalam organisasi dari perspektif internasional.</a:t>
            </a:r>
            <a:endParaRPr lang="en-US" sz="2400" dirty="0">
              <a:latin typeface="Times New Roman" pitchFamily="18" charset="0"/>
              <a:cs typeface="Times New Roman" pitchFamily="18" charset="0"/>
            </a:endParaRP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Dikembangkan dari </a:t>
            </a:r>
            <a:r>
              <a:rPr lang="id-ID" sz="2400" i="1" dirty="0">
                <a:latin typeface="Times New Roman" pitchFamily="18" charset="0"/>
                <a:cs typeface="Times New Roman" pitchFamily="18" charset="0"/>
              </a:rPr>
              <a:t>hubungan </a:t>
            </a:r>
            <a:r>
              <a:rPr lang="id-ID" sz="2400" dirty="0">
                <a:latin typeface="Times New Roman" pitchFamily="18" charset="0"/>
                <a:cs typeface="Times New Roman" pitchFamily="18" charset="0"/>
              </a:rPr>
              <a:t>Industrial Komparatifdan Literature-literatur manajemen SDM serta berusaha untuk menggambarkan, membandingkan, dan menganalisis sistem SDM di beberapa negara.</a:t>
            </a:r>
            <a:endParaRPr lang="en-US" sz="2400" dirty="0">
              <a:latin typeface="Times New Roman" pitchFamily="18" charset="0"/>
              <a:cs typeface="Times New Roman" pitchFamily="18" charset="0"/>
            </a:endParaRP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Berusaha memberikan fokus pada aspek-aspek manajemen SDM di perusahaan-perusahaan multinasional.</a:t>
            </a:r>
            <a:endParaRPr lang="en-US" sz="2400" dirty="0">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BFD31AFE-7880-4095-AA76-2BED6B69FAA8}"/>
              </a:ext>
            </a:extLst>
          </p:cNvPr>
          <p:cNvGrpSpPr/>
          <p:nvPr/>
        </p:nvGrpSpPr>
        <p:grpSpPr>
          <a:xfrm flipH="1">
            <a:off x="10318280" y="5035254"/>
            <a:ext cx="1797604" cy="1676248"/>
            <a:chOff x="837241" y="2338238"/>
            <a:chExt cx="4340280" cy="3982478"/>
          </a:xfrm>
        </p:grpSpPr>
        <p:sp>
          <p:nvSpPr>
            <p:cNvPr id="4" name="Freeform: Shape 19">
              <a:extLst>
                <a:ext uri="{FF2B5EF4-FFF2-40B4-BE49-F238E27FC236}">
                  <a16:creationId xmlns:a16="http://schemas.microsoft.com/office/drawing/2014/main" id="{A9991483-56A2-44DA-B419-8815AA6055B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 name="Freeform: Shape 20">
              <a:extLst>
                <a:ext uri="{FF2B5EF4-FFF2-40B4-BE49-F238E27FC236}">
                  <a16:creationId xmlns:a16="http://schemas.microsoft.com/office/drawing/2014/main" id="{6C4A83A3-590E-4507-87C4-1C9DCFFBED6D}"/>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
          <p:nvSpPr>
            <p:cNvPr id="6" name="Freeform: Shape 21">
              <a:extLst>
                <a:ext uri="{FF2B5EF4-FFF2-40B4-BE49-F238E27FC236}">
                  <a16:creationId xmlns:a16="http://schemas.microsoft.com/office/drawing/2014/main" id="{0B4A1985-8821-45E2-AA41-E44DF08E797B}"/>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3"/>
            </a:solidFill>
            <a:ln w="9525" cap="flat">
              <a:noFill/>
              <a:prstDash val="solid"/>
              <a:miter/>
            </a:ln>
          </p:spPr>
          <p:txBody>
            <a:bodyPr rtlCol="0" anchor="ctr"/>
            <a:lstStyle/>
            <a:p>
              <a:endParaRPr lang="en-US"/>
            </a:p>
          </p:txBody>
        </p:sp>
        <p:sp>
          <p:nvSpPr>
            <p:cNvPr id="7" name="Freeform: Shape 22">
              <a:extLst>
                <a:ext uri="{FF2B5EF4-FFF2-40B4-BE49-F238E27FC236}">
                  <a16:creationId xmlns:a16="http://schemas.microsoft.com/office/drawing/2014/main" id="{0759DD21-5F09-4F49-8480-B1EF47A739AF}"/>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3"/>
            </a:solidFill>
            <a:ln w="9525" cap="flat">
              <a:noFill/>
              <a:prstDash val="solid"/>
              <a:miter/>
            </a:ln>
          </p:spPr>
          <p:txBody>
            <a:bodyPr rtlCol="0" anchor="ctr"/>
            <a:lstStyle/>
            <a:p>
              <a:endParaRPr lang="en-US"/>
            </a:p>
          </p:txBody>
        </p:sp>
        <p:sp>
          <p:nvSpPr>
            <p:cNvPr id="8" name="Freeform: Shape 23">
              <a:extLst>
                <a:ext uri="{FF2B5EF4-FFF2-40B4-BE49-F238E27FC236}">
                  <a16:creationId xmlns:a16="http://schemas.microsoft.com/office/drawing/2014/main" id="{3ADCBB2C-20E2-42BC-AF38-FAB607ED5C4D}"/>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3"/>
            </a:solidFill>
            <a:ln w="9525" cap="flat">
              <a:noFill/>
              <a:prstDash val="solid"/>
              <a:miter/>
            </a:ln>
          </p:spPr>
          <p:txBody>
            <a:bodyPr rtlCol="0" anchor="ctr"/>
            <a:lstStyle/>
            <a:p>
              <a:endParaRPr lang="en-US"/>
            </a:p>
          </p:txBody>
        </p:sp>
        <p:sp>
          <p:nvSpPr>
            <p:cNvPr id="9" name="Freeform: Shape 24">
              <a:extLst>
                <a:ext uri="{FF2B5EF4-FFF2-40B4-BE49-F238E27FC236}">
                  <a16:creationId xmlns:a16="http://schemas.microsoft.com/office/drawing/2014/main" id="{809B874C-F7C9-4225-995C-624812CF026D}"/>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3"/>
            </a:solidFill>
            <a:ln w="9525" cap="flat">
              <a:noFill/>
              <a:prstDash val="solid"/>
              <a:miter/>
            </a:ln>
          </p:spPr>
          <p:txBody>
            <a:bodyPr rtlCol="0" anchor="ctr"/>
            <a:lstStyle/>
            <a:p>
              <a:endParaRPr lang="en-US"/>
            </a:p>
          </p:txBody>
        </p:sp>
      </p:grpSp>
      <p:sp>
        <p:nvSpPr>
          <p:cNvPr id="10" name="Freeform 10">
            <a:extLst>
              <a:ext uri="{FF2B5EF4-FFF2-40B4-BE49-F238E27FC236}">
                <a16:creationId xmlns:a16="http://schemas.microsoft.com/office/drawing/2014/main" id="{FF1EE9CA-FAF3-4082-9A3B-C14C34E5E508}"/>
              </a:ext>
            </a:extLst>
          </p:cNvPr>
          <p:cNvSpPr/>
          <p:nvPr/>
        </p:nvSpPr>
        <p:spPr>
          <a:xfrm>
            <a:off x="-6165" y="5381519"/>
            <a:ext cx="10889830" cy="1273788"/>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 name="connsiteX0" fmla="*/ 0 w 17116895"/>
              <a:gd name="connsiteY0" fmla="*/ 1868122 h 3562502"/>
              <a:gd name="connsiteX1" fmla="*/ 11337887 w 17116895"/>
              <a:gd name="connsiteY1" fmla="*/ 1865376 h 3562502"/>
              <a:gd name="connsiteX2" fmla="*/ 11440300 w 17116895"/>
              <a:gd name="connsiteY2" fmla="*/ 1236269 h 3562502"/>
              <a:gd name="connsiteX3" fmla="*/ 11725592 w 17116895"/>
              <a:gd name="connsiteY3" fmla="*/ 3562502 h 3562502"/>
              <a:gd name="connsiteX4" fmla="*/ 12018200 w 17116895"/>
              <a:gd name="connsiteY4" fmla="*/ 14630 h 3562502"/>
              <a:gd name="connsiteX5" fmla="*/ 12329373 w 17116895"/>
              <a:gd name="connsiteY5" fmla="*/ 3076605 h 3562502"/>
              <a:gd name="connsiteX6" fmla="*/ 12469633 w 17116895"/>
              <a:gd name="connsiteY6" fmla="*/ 1867853 h 3562502"/>
              <a:gd name="connsiteX7" fmla="*/ 15929722 w 17116895"/>
              <a:gd name="connsiteY7" fmla="*/ 1868490 h 3562502"/>
              <a:gd name="connsiteX8" fmla="*/ 16184481 w 17116895"/>
              <a:gd name="connsiteY8" fmla="*/ 2848024 h 3562502"/>
              <a:gd name="connsiteX9" fmla="*/ 16436582 w 17116895"/>
              <a:gd name="connsiteY9" fmla="*/ 0 h 3562502"/>
              <a:gd name="connsiteX10" fmla="*/ 16699929 w 17116895"/>
              <a:gd name="connsiteY10" fmla="*/ 3533241 h 3562502"/>
              <a:gd name="connsiteX11" fmla="*/ 17021797 w 17116895"/>
              <a:gd name="connsiteY11" fmla="*/ 1250899 h 3562502"/>
              <a:gd name="connsiteX12" fmla="*/ 17116895 w 17116895"/>
              <a:gd name="connsiteY12" fmla="*/ 1860635 h 3562502"/>
              <a:gd name="connsiteX0" fmla="*/ 0 w 17021797"/>
              <a:gd name="connsiteY0" fmla="*/ 1868122 h 3562502"/>
              <a:gd name="connsiteX1" fmla="*/ 11337887 w 17021797"/>
              <a:gd name="connsiteY1" fmla="*/ 1865376 h 3562502"/>
              <a:gd name="connsiteX2" fmla="*/ 11440300 w 17021797"/>
              <a:gd name="connsiteY2" fmla="*/ 1236269 h 3562502"/>
              <a:gd name="connsiteX3" fmla="*/ 11725592 w 17021797"/>
              <a:gd name="connsiteY3" fmla="*/ 3562502 h 3562502"/>
              <a:gd name="connsiteX4" fmla="*/ 12018200 w 17021797"/>
              <a:gd name="connsiteY4" fmla="*/ 14630 h 3562502"/>
              <a:gd name="connsiteX5" fmla="*/ 12329373 w 17021797"/>
              <a:gd name="connsiteY5" fmla="*/ 3076605 h 3562502"/>
              <a:gd name="connsiteX6" fmla="*/ 12469633 w 17021797"/>
              <a:gd name="connsiteY6" fmla="*/ 1867853 h 3562502"/>
              <a:gd name="connsiteX7" fmla="*/ 15929722 w 17021797"/>
              <a:gd name="connsiteY7" fmla="*/ 1868490 h 3562502"/>
              <a:gd name="connsiteX8" fmla="*/ 16184481 w 17021797"/>
              <a:gd name="connsiteY8" fmla="*/ 2848024 h 3562502"/>
              <a:gd name="connsiteX9" fmla="*/ 16436582 w 17021797"/>
              <a:gd name="connsiteY9" fmla="*/ 0 h 3562502"/>
              <a:gd name="connsiteX10" fmla="*/ 16699929 w 17021797"/>
              <a:gd name="connsiteY10" fmla="*/ 3533241 h 3562502"/>
              <a:gd name="connsiteX11" fmla="*/ 17021797 w 17021797"/>
              <a:gd name="connsiteY11" fmla="*/ 1250899 h 3562502"/>
              <a:gd name="connsiteX0" fmla="*/ 0 w 16699928"/>
              <a:gd name="connsiteY0" fmla="*/ 1868122 h 3562502"/>
              <a:gd name="connsiteX1" fmla="*/ 11337887 w 16699928"/>
              <a:gd name="connsiteY1" fmla="*/ 1865376 h 3562502"/>
              <a:gd name="connsiteX2" fmla="*/ 11440300 w 16699928"/>
              <a:gd name="connsiteY2" fmla="*/ 1236269 h 3562502"/>
              <a:gd name="connsiteX3" fmla="*/ 11725592 w 16699928"/>
              <a:gd name="connsiteY3" fmla="*/ 3562502 h 3562502"/>
              <a:gd name="connsiteX4" fmla="*/ 12018200 w 16699928"/>
              <a:gd name="connsiteY4" fmla="*/ 14630 h 3562502"/>
              <a:gd name="connsiteX5" fmla="*/ 12329373 w 16699928"/>
              <a:gd name="connsiteY5" fmla="*/ 3076605 h 3562502"/>
              <a:gd name="connsiteX6" fmla="*/ 12469633 w 16699928"/>
              <a:gd name="connsiteY6" fmla="*/ 1867853 h 3562502"/>
              <a:gd name="connsiteX7" fmla="*/ 15929722 w 16699928"/>
              <a:gd name="connsiteY7" fmla="*/ 1868490 h 3562502"/>
              <a:gd name="connsiteX8" fmla="*/ 16184481 w 16699928"/>
              <a:gd name="connsiteY8" fmla="*/ 2848024 h 3562502"/>
              <a:gd name="connsiteX9" fmla="*/ 16436582 w 16699928"/>
              <a:gd name="connsiteY9" fmla="*/ 0 h 3562502"/>
              <a:gd name="connsiteX10" fmla="*/ 16699929 w 16699928"/>
              <a:gd name="connsiteY10" fmla="*/ 3533241 h 3562502"/>
              <a:gd name="connsiteX0" fmla="*/ 0 w 16436581"/>
              <a:gd name="connsiteY0" fmla="*/ 1868122 h 3562502"/>
              <a:gd name="connsiteX1" fmla="*/ 11337887 w 16436581"/>
              <a:gd name="connsiteY1" fmla="*/ 1865376 h 3562502"/>
              <a:gd name="connsiteX2" fmla="*/ 11440300 w 16436581"/>
              <a:gd name="connsiteY2" fmla="*/ 1236269 h 3562502"/>
              <a:gd name="connsiteX3" fmla="*/ 11725592 w 16436581"/>
              <a:gd name="connsiteY3" fmla="*/ 3562502 h 3562502"/>
              <a:gd name="connsiteX4" fmla="*/ 12018200 w 16436581"/>
              <a:gd name="connsiteY4" fmla="*/ 14630 h 3562502"/>
              <a:gd name="connsiteX5" fmla="*/ 12329373 w 16436581"/>
              <a:gd name="connsiteY5" fmla="*/ 3076605 h 3562502"/>
              <a:gd name="connsiteX6" fmla="*/ 12469633 w 16436581"/>
              <a:gd name="connsiteY6" fmla="*/ 1867853 h 3562502"/>
              <a:gd name="connsiteX7" fmla="*/ 15929722 w 16436581"/>
              <a:gd name="connsiteY7" fmla="*/ 1868490 h 3562502"/>
              <a:gd name="connsiteX8" fmla="*/ 16184481 w 16436581"/>
              <a:gd name="connsiteY8" fmla="*/ 2848024 h 3562502"/>
              <a:gd name="connsiteX9" fmla="*/ 16436582 w 16436581"/>
              <a:gd name="connsiteY9" fmla="*/ 0 h 3562502"/>
              <a:gd name="connsiteX0" fmla="*/ 0 w 16184481"/>
              <a:gd name="connsiteY0" fmla="*/ 1853491 h 3547871"/>
              <a:gd name="connsiteX1" fmla="*/ 11337887 w 16184481"/>
              <a:gd name="connsiteY1" fmla="*/ 1850745 h 3547871"/>
              <a:gd name="connsiteX2" fmla="*/ 11440300 w 16184481"/>
              <a:gd name="connsiteY2" fmla="*/ 1221638 h 3547871"/>
              <a:gd name="connsiteX3" fmla="*/ 11725592 w 16184481"/>
              <a:gd name="connsiteY3" fmla="*/ 3547871 h 3547871"/>
              <a:gd name="connsiteX4" fmla="*/ 12018200 w 16184481"/>
              <a:gd name="connsiteY4" fmla="*/ -1 h 3547871"/>
              <a:gd name="connsiteX5" fmla="*/ 12329373 w 16184481"/>
              <a:gd name="connsiteY5" fmla="*/ 3061974 h 3547871"/>
              <a:gd name="connsiteX6" fmla="*/ 12469633 w 16184481"/>
              <a:gd name="connsiteY6" fmla="*/ 1853222 h 3547871"/>
              <a:gd name="connsiteX7" fmla="*/ 15929722 w 16184481"/>
              <a:gd name="connsiteY7" fmla="*/ 1853859 h 3547871"/>
              <a:gd name="connsiteX8" fmla="*/ 16184481 w 16184481"/>
              <a:gd name="connsiteY8" fmla="*/ 2833393 h 3547871"/>
              <a:gd name="connsiteX0" fmla="*/ 0 w 15929721"/>
              <a:gd name="connsiteY0" fmla="*/ 1853492 h 3547872"/>
              <a:gd name="connsiteX1" fmla="*/ 11337887 w 15929721"/>
              <a:gd name="connsiteY1" fmla="*/ 1850746 h 3547872"/>
              <a:gd name="connsiteX2" fmla="*/ 11440300 w 15929721"/>
              <a:gd name="connsiteY2" fmla="*/ 1221639 h 3547872"/>
              <a:gd name="connsiteX3" fmla="*/ 11725592 w 15929721"/>
              <a:gd name="connsiteY3" fmla="*/ 3547872 h 3547872"/>
              <a:gd name="connsiteX4" fmla="*/ 12018200 w 15929721"/>
              <a:gd name="connsiteY4" fmla="*/ 0 h 3547872"/>
              <a:gd name="connsiteX5" fmla="*/ 12329373 w 15929721"/>
              <a:gd name="connsiteY5" fmla="*/ 3061975 h 3547872"/>
              <a:gd name="connsiteX6" fmla="*/ 12469633 w 15929721"/>
              <a:gd name="connsiteY6" fmla="*/ 1853223 h 3547872"/>
              <a:gd name="connsiteX7" fmla="*/ 15929722 w 15929721"/>
              <a:gd name="connsiteY7" fmla="*/ 1853860 h 3547872"/>
              <a:gd name="connsiteX0" fmla="*/ 0 w 17764659"/>
              <a:gd name="connsiteY0" fmla="*/ 1853492 h 3547872"/>
              <a:gd name="connsiteX1" fmla="*/ 11337887 w 17764659"/>
              <a:gd name="connsiteY1" fmla="*/ 1850746 h 3547872"/>
              <a:gd name="connsiteX2" fmla="*/ 11440300 w 17764659"/>
              <a:gd name="connsiteY2" fmla="*/ 1221639 h 3547872"/>
              <a:gd name="connsiteX3" fmla="*/ 11725592 w 17764659"/>
              <a:gd name="connsiteY3" fmla="*/ 3547872 h 3547872"/>
              <a:gd name="connsiteX4" fmla="*/ 12018200 w 17764659"/>
              <a:gd name="connsiteY4" fmla="*/ 0 h 3547872"/>
              <a:gd name="connsiteX5" fmla="*/ 12329373 w 17764659"/>
              <a:gd name="connsiteY5" fmla="*/ 3061975 h 3547872"/>
              <a:gd name="connsiteX6" fmla="*/ 12469633 w 17764659"/>
              <a:gd name="connsiteY6" fmla="*/ 1853223 h 3547872"/>
              <a:gd name="connsiteX7" fmla="*/ 17764659 w 17764659"/>
              <a:gd name="connsiteY7" fmla="*/ 1853861 h 35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659" h="3547872">
                <a:moveTo>
                  <a:pt x="0" y="1853492"/>
                </a:moveTo>
                <a:lnTo>
                  <a:pt x="11337887" y="1850746"/>
                </a:lnTo>
                <a:lnTo>
                  <a:pt x="11440300" y="1221639"/>
                </a:lnTo>
                <a:lnTo>
                  <a:pt x="11725592" y="3547872"/>
                </a:lnTo>
                <a:lnTo>
                  <a:pt x="12018200" y="0"/>
                </a:lnTo>
                <a:lnTo>
                  <a:pt x="12329373" y="3061975"/>
                </a:lnTo>
                <a:lnTo>
                  <a:pt x="12469633" y="1853223"/>
                </a:lnTo>
                <a:lnTo>
                  <a:pt x="17764659" y="1853861"/>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spTree>
    <p:extLst>
      <p:ext uri="{BB962C8B-B14F-4D97-AF65-F5344CB8AC3E}">
        <p14:creationId xmlns:p14="http://schemas.microsoft.com/office/powerpoint/2010/main" val="390173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80701" y="340496"/>
            <a:ext cx="3350596" cy="400110"/>
          </a:xfrm>
          <a:prstGeom prst="rect">
            <a:avLst/>
          </a:prstGeom>
        </p:spPr>
        <p:txBody>
          <a:bodyPr wrap="none">
            <a:spAutoFit/>
          </a:bodyPr>
          <a:lstStyle/>
          <a:p>
            <a:pPr lvl="0" algn="ctr"/>
            <a:r>
              <a:rPr lang="id-ID" sz="2000" b="1" dirty="0">
                <a:latin typeface="Times New Roman" pitchFamily="18" charset="0"/>
                <a:cs typeface="Times New Roman" pitchFamily="18" charset="0"/>
              </a:rPr>
              <a:t>DIMENSI MSDM GLOBAL</a:t>
            </a:r>
            <a:endParaRPr lang="en-US" sz="2000" dirty="0">
              <a:latin typeface="Times New Roman" pitchFamily="18" charset="0"/>
              <a:cs typeface="Times New Roman" pitchFamily="18" charset="0"/>
            </a:endParaRPr>
          </a:p>
        </p:txBody>
      </p:sp>
      <p:sp>
        <p:nvSpPr>
          <p:cNvPr id="3" name="Rectangle 2"/>
          <p:cNvSpPr/>
          <p:nvPr/>
        </p:nvSpPr>
        <p:spPr>
          <a:xfrm>
            <a:off x="391298" y="802161"/>
            <a:ext cx="11520616" cy="400110"/>
          </a:xfrm>
          <a:prstGeom prst="rect">
            <a:avLst/>
          </a:prstGeom>
        </p:spPr>
        <p:txBody>
          <a:bodyPr wrap="square">
            <a:spAutoFit/>
          </a:bodyPr>
          <a:lstStyle/>
          <a:p>
            <a:r>
              <a:rPr lang="id-ID" sz="2000" dirty="0">
                <a:latin typeface="Times New Roman" pitchFamily="18" charset="0"/>
                <a:cs typeface="Times New Roman" pitchFamily="18" charset="0"/>
              </a:rPr>
              <a:t>Menurut Morgan dalam Isniar Budiarti (2018) MSDM global digambarkan dalam tiga dimensi, yaitu:</a:t>
            </a:r>
            <a:endParaRPr lang="en-US" sz="2000" dirty="0">
              <a:latin typeface="Times New Roman" pitchFamily="18" charset="0"/>
              <a:cs typeface="Times New Roman" pitchFamily="18" charset="0"/>
            </a:endParaRPr>
          </a:p>
        </p:txBody>
      </p:sp>
      <p:sp>
        <p:nvSpPr>
          <p:cNvPr id="4" name="Rectangle 3"/>
          <p:cNvSpPr/>
          <p:nvPr/>
        </p:nvSpPr>
        <p:spPr>
          <a:xfrm>
            <a:off x="424248" y="1349619"/>
            <a:ext cx="11487665" cy="707886"/>
          </a:xfrm>
          <a:prstGeom prst="rect">
            <a:avLst/>
          </a:prstGeom>
        </p:spPr>
        <p:txBody>
          <a:bodyPr wrap="square">
            <a:spAutoFit/>
          </a:bodyPr>
          <a:lstStyle/>
          <a:p>
            <a:pPr marL="342900" lvl="0" indent="-342900" algn="just">
              <a:buFont typeface="+mj-lt"/>
              <a:buAutoNum type="arabicPeriod"/>
            </a:pPr>
            <a:r>
              <a:rPr lang="id-ID" sz="2000" dirty="0">
                <a:latin typeface="Times New Roman" pitchFamily="18" charset="0"/>
                <a:cs typeface="Times New Roman" pitchFamily="18" charset="0"/>
              </a:rPr>
              <a:t> Aktivitas-aktivitas SDM yang luas meliputi pengadaan tenaga kerja, alokasi, dan pemanfaatan (ketiga       aktivitas luas ini dapat dengan mudah diperluas ke dalam enam aktivitas SDM).</a:t>
            </a:r>
            <a:endParaRPr lang="en-US" sz="2000" dirty="0">
              <a:latin typeface="Times New Roman" pitchFamily="18" charset="0"/>
              <a:cs typeface="Times New Roman" pitchFamily="18" charset="0"/>
            </a:endParaRPr>
          </a:p>
        </p:txBody>
      </p:sp>
      <p:sp>
        <p:nvSpPr>
          <p:cNvPr id="5" name="Rectangle 4"/>
          <p:cNvSpPr/>
          <p:nvPr/>
        </p:nvSpPr>
        <p:spPr>
          <a:xfrm>
            <a:off x="848497" y="2461904"/>
            <a:ext cx="9790670" cy="1323439"/>
          </a:xfrm>
          <a:prstGeom prst="rect">
            <a:avLst/>
          </a:prstGeom>
        </p:spPr>
        <p:txBody>
          <a:bodyPr wrap="square">
            <a:spAutoFit/>
          </a:bodyPr>
          <a:lstStyle/>
          <a:p>
            <a:pPr marL="457200" lvl="0" indent="-457200" algn="just">
              <a:buFont typeface="+mj-lt"/>
              <a:buAutoNum type="alphaLcParenR"/>
            </a:pPr>
            <a:r>
              <a:rPr lang="id-ID" sz="2000" dirty="0">
                <a:latin typeface="Times New Roman" pitchFamily="18" charset="0"/>
                <a:cs typeface="Times New Roman" pitchFamily="18" charset="0"/>
              </a:rPr>
              <a:t>Negara tuan rumah (</a:t>
            </a:r>
            <a:r>
              <a:rPr lang="id-ID" sz="2000" i="1" dirty="0">
                <a:latin typeface="Times New Roman" pitchFamily="18" charset="0"/>
                <a:cs typeface="Times New Roman" pitchFamily="18" charset="0"/>
              </a:rPr>
              <a:t>host country</a:t>
            </a:r>
            <a:r>
              <a:rPr lang="id-ID" sz="2000" dirty="0">
                <a:latin typeface="Times New Roman" pitchFamily="18" charset="0"/>
                <a:cs typeface="Times New Roman" pitchFamily="18" charset="0"/>
              </a:rPr>
              <a:t>) dimana sebuah cabang dapat ditempatkan.</a:t>
            </a:r>
            <a:endParaRPr lang="en-US" sz="2000" dirty="0">
              <a:latin typeface="Times New Roman" pitchFamily="18" charset="0"/>
              <a:cs typeface="Times New Roman" pitchFamily="18" charset="0"/>
            </a:endParaRPr>
          </a:p>
          <a:p>
            <a:pPr marL="457200" lvl="0" indent="-457200" algn="just">
              <a:buFont typeface="+mj-lt"/>
              <a:buAutoNum type="alphaLcParenR"/>
            </a:pPr>
            <a:r>
              <a:rPr lang="id-ID" sz="2000" dirty="0">
                <a:latin typeface="Times New Roman" pitchFamily="18" charset="0"/>
                <a:cs typeface="Times New Roman" pitchFamily="18" charset="0"/>
              </a:rPr>
              <a:t>Negara asal (</a:t>
            </a:r>
            <a:r>
              <a:rPr lang="id-ID" sz="2000" i="1" dirty="0">
                <a:latin typeface="Times New Roman" pitchFamily="18" charset="0"/>
                <a:cs typeface="Times New Roman" pitchFamily="18" charset="0"/>
              </a:rPr>
              <a:t>home country</a:t>
            </a:r>
            <a:r>
              <a:rPr lang="id-ID" sz="2000" dirty="0">
                <a:latin typeface="Times New Roman" pitchFamily="18" charset="0"/>
                <a:cs typeface="Times New Roman" pitchFamily="18" charset="0"/>
              </a:rPr>
              <a:t>) dimana perusahaan itu memiliki kantor pusat.</a:t>
            </a:r>
            <a:endParaRPr lang="en-US" sz="2000" dirty="0">
              <a:latin typeface="Times New Roman" pitchFamily="18" charset="0"/>
              <a:cs typeface="Times New Roman" pitchFamily="18" charset="0"/>
            </a:endParaRPr>
          </a:p>
          <a:p>
            <a:pPr marL="457200" lvl="0" indent="-457200" algn="just">
              <a:buFont typeface="+mj-lt"/>
              <a:buAutoNum type="alphaLcParenR"/>
            </a:pPr>
            <a:r>
              <a:rPr lang="id-ID" sz="2000" dirty="0">
                <a:latin typeface="Times New Roman" pitchFamily="18" charset="0"/>
                <a:cs typeface="Times New Roman" pitchFamily="18" charset="0"/>
              </a:rPr>
              <a:t>Negara-negara lain (</a:t>
            </a:r>
            <a:r>
              <a:rPr lang="id-ID" sz="2000" i="1" dirty="0">
                <a:latin typeface="Times New Roman" pitchFamily="18" charset="0"/>
                <a:cs typeface="Times New Roman" pitchFamily="18" charset="0"/>
              </a:rPr>
              <a:t>third country</a:t>
            </a:r>
            <a:r>
              <a:rPr lang="id-ID" sz="2000" dirty="0">
                <a:latin typeface="Times New Roman" pitchFamily="18" charset="0"/>
                <a:cs typeface="Times New Roman" pitchFamily="18" charset="0"/>
              </a:rPr>
              <a:t>) yang mungkin menjadi sumber tenaga kerja, modal, dan </a:t>
            </a:r>
            <a:r>
              <a:rPr lang="id-ID" sz="2000" i="1" dirty="0">
                <a:latin typeface="Times New Roman" pitchFamily="18" charset="0"/>
                <a:cs typeface="Times New Roman" pitchFamily="18" charset="0"/>
              </a:rPr>
              <a:t>input-input </a:t>
            </a:r>
            <a:r>
              <a:rPr lang="id-ID" sz="2000" dirty="0">
                <a:latin typeface="Times New Roman" pitchFamily="18" charset="0"/>
                <a:cs typeface="Times New Roman" pitchFamily="18" charset="0"/>
              </a:rPr>
              <a:t>lainnya.</a:t>
            </a:r>
            <a:endParaRPr lang="en-US" sz="2000" dirty="0">
              <a:latin typeface="Times New Roman" pitchFamily="18" charset="0"/>
              <a:cs typeface="Times New Roman" pitchFamily="18" charset="0"/>
            </a:endParaRPr>
          </a:p>
        </p:txBody>
      </p:sp>
      <p:sp>
        <p:nvSpPr>
          <p:cNvPr id="6" name="Rectangle 5"/>
          <p:cNvSpPr/>
          <p:nvPr/>
        </p:nvSpPr>
        <p:spPr>
          <a:xfrm>
            <a:off x="424248" y="3901070"/>
            <a:ext cx="9671222" cy="400110"/>
          </a:xfrm>
          <a:prstGeom prst="rect">
            <a:avLst/>
          </a:prstGeom>
        </p:spPr>
        <p:txBody>
          <a:bodyPr wrap="square">
            <a:spAutoFit/>
          </a:bodyPr>
          <a:lstStyle/>
          <a:p>
            <a:pPr marL="342900" lvl="0" indent="-342900">
              <a:buFont typeface="+mj-lt"/>
              <a:buAutoNum type="arabicPeriod" startAt="3"/>
            </a:pPr>
            <a:r>
              <a:rPr lang="id-ID" sz="2000" dirty="0">
                <a:latin typeface="Times New Roman" pitchFamily="18" charset="0"/>
                <a:cs typeface="Times New Roman" pitchFamily="18" charset="0"/>
              </a:rPr>
              <a:t>Tiga kategori karyawan dalam perusahaan multinasional:</a:t>
            </a:r>
            <a:endParaRPr lang="en-US" sz="2000" dirty="0">
              <a:latin typeface="Times New Roman" pitchFamily="18" charset="0"/>
              <a:cs typeface="Times New Roman" pitchFamily="18" charset="0"/>
            </a:endParaRPr>
          </a:p>
        </p:txBody>
      </p:sp>
      <p:sp>
        <p:nvSpPr>
          <p:cNvPr id="7" name="Rectangle 6"/>
          <p:cNvSpPr/>
          <p:nvPr/>
        </p:nvSpPr>
        <p:spPr>
          <a:xfrm>
            <a:off x="848497" y="4337389"/>
            <a:ext cx="8159578" cy="1015663"/>
          </a:xfrm>
          <a:prstGeom prst="rect">
            <a:avLst/>
          </a:prstGeom>
        </p:spPr>
        <p:txBody>
          <a:bodyPr wrap="square">
            <a:spAutoFit/>
          </a:bodyPr>
          <a:lstStyle/>
          <a:p>
            <a:pPr marL="457200" lvl="0" indent="-457200">
              <a:buFont typeface="+mj-lt"/>
              <a:buAutoNum type="alphaLcParenR"/>
            </a:pPr>
            <a:r>
              <a:rPr lang="id-ID" sz="2000" dirty="0">
                <a:latin typeface="Times New Roman" pitchFamily="18" charset="0"/>
                <a:cs typeface="Times New Roman" pitchFamily="18" charset="0"/>
              </a:rPr>
              <a:t>Karyawan negara tuan rumah (</a:t>
            </a:r>
            <a:r>
              <a:rPr lang="id-ID" sz="2000" i="1" dirty="0">
                <a:latin typeface="Times New Roman" pitchFamily="18" charset="0"/>
                <a:cs typeface="Times New Roman" pitchFamily="18" charset="0"/>
              </a:rPr>
              <a:t>host-country national/HCNs</a:t>
            </a:r>
            <a:r>
              <a:rPr lang="id-ID" sz="2000" dirty="0">
                <a:latin typeface="Times New Roman" pitchFamily="18" charset="0"/>
                <a:cs typeface="Times New Roman" pitchFamily="18" charset="0"/>
              </a:rPr>
              <a:t>)</a:t>
            </a:r>
            <a:r>
              <a:rPr lang="id-ID"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lvl="0" indent="-457200">
              <a:buFont typeface="+mj-lt"/>
              <a:buAutoNum type="alphaLcParenR"/>
            </a:pPr>
            <a:r>
              <a:rPr lang="id-ID" sz="2000" dirty="0">
                <a:latin typeface="Times New Roman" pitchFamily="18" charset="0"/>
                <a:cs typeface="Times New Roman" pitchFamily="18" charset="0"/>
              </a:rPr>
              <a:t>Karyawan negara asal (</a:t>
            </a:r>
            <a:r>
              <a:rPr lang="id-ID" sz="2000" i="1" dirty="0">
                <a:latin typeface="Times New Roman" pitchFamily="18" charset="0"/>
                <a:cs typeface="Times New Roman" pitchFamily="18" charset="0"/>
              </a:rPr>
              <a:t>parent-country nationals/PCNs</a:t>
            </a:r>
            <a:r>
              <a:rPr lang="id-ID"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457200" lvl="0" indent="-457200">
              <a:buFont typeface="+mj-lt"/>
              <a:buAutoNum type="alphaLcParenR"/>
            </a:pPr>
            <a:r>
              <a:rPr lang="id-ID" sz="2000" dirty="0">
                <a:latin typeface="Times New Roman" pitchFamily="18" charset="0"/>
                <a:cs typeface="Times New Roman" pitchFamily="18" charset="0"/>
              </a:rPr>
              <a:t>Karyawan negara ketiga (</a:t>
            </a:r>
            <a:r>
              <a:rPr lang="id-ID" sz="2000" i="1" dirty="0">
                <a:latin typeface="Times New Roman" pitchFamily="18" charset="0"/>
                <a:cs typeface="Times New Roman" pitchFamily="18" charset="0"/>
              </a:rPr>
              <a:t>third-country nationals/TCNs</a:t>
            </a:r>
            <a:r>
              <a:rPr lang="id-ID" sz="2000" dirty="0">
                <a:latin typeface="Times New Roman" pitchFamily="18" charset="0"/>
                <a:cs typeface="Times New Roman" pitchFamily="18" charset="0"/>
              </a:rPr>
              <a:t>)</a:t>
            </a:r>
            <a:r>
              <a:rPr lang="en-US" sz="2000" dirty="0">
                <a:latin typeface="Times New Roman" pitchFamily="18" charset="0"/>
                <a:cs typeface="Times New Roman" pitchFamily="18" charset="0"/>
              </a:rPr>
              <a:t>.</a:t>
            </a:r>
          </a:p>
        </p:txBody>
      </p:sp>
      <p:sp>
        <p:nvSpPr>
          <p:cNvPr id="8" name="Rectangle 7"/>
          <p:cNvSpPr/>
          <p:nvPr/>
        </p:nvSpPr>
        <p:spPr>
          <a:xfrm>
            <a:off x="424248" y="2057505"/>
            <a:ext cx="11487666" cy="400110"/>
          </a:xfrm>
          <a:prstGeom prst="rect">
            <a:avLst/>
          </a:prstGeom>
        </p:spPr>
        <p:txBody>
          <a:bodyPr wrap="square">
            <a:spAutoFit/>
          </a:bodyPr>
          <a:lstStyle/>
          <a:p>
            <a:pPr marL="457200" lvl="0" indent="-457200" algn="just">
              <a:buFont typeface="+mj-lt"/>
              <a:buAutoNum type="arabicPeriod" startAt="2"/>
            </a:pPr>
            <a:r>
              <a:rPr lang="id-ID" sz="2000" dirty="0">
                <a:latin typeface="Times New Roman" pitchFamily="18" charset="0"/>
                <a:cs typeface="Times New Roman" pitchFamily="18" charset="0"/>
              </a:rPr>
              <a:t>Kategori negara atau bangsa yang terlibat dalam aktivitas-aktivitas MSDM internasional:</a:t>
            </a:r>
            <a:endParaRPr lang="en-US" sz="2000" dirty="0">
              <a:latin typeface="Times New Roman" pitchFamily="18" charset="0"/>
              <a:cs typeface="Times New Roman" pitchFamily="18" charset="0"/>
            </a:endParaRPr>
          </a:p>
        </p:txBody>
      </p:sp>
      <p:grpSp>
        <p:nvGrpSpPr>
          <p:cNvPr id="9" name="Graphic 299">
            <a:extLst>
              <a:ext uri="{FF2B5EF4-FFF2-40B4-BE49-F238E27FC236}">
                <a16:creationId xmlns:a16="http://schemas.microsoft.com/office/drawing/2014/main" id="{82CEB01D-E691-4BEE-9215-29AF87913197}"/>
              </a:ext>
            </a:extLst>
          </p:cNvPr>
          <p:cNvGrpSpPr/>
          <p:nvPr/>
        </p:nvGrpSpPr>
        <p:grpSpPr>
          <a:xfrm>
            <a:off x="8199120" y="3487946"/>
            <a:ext cx="3965435" cy="3355116"/>
            <a:chOff x="5671581" y="2568773"/>
            <a:chExt cx="3185568" cy="3050872"/>
          </a:xfrm>
        </p:grpSpPr>
        <p:sp>
          <p:nvSpPr>
            <p:cNvPr id="10" name="Freeform: Shape 3">
              <a:extLst>
                <a:ext uri="{FF2B5EF4-FFF2-40B4-BE49-F238E27FC236}">
                  <a16:creationId xmlns:a16="http://schemas.microsoft.com/office/drawing/2014/main" id="{394912D8-5586-4B38-A549-12FBCA77F61F}"/>
                </a:ext>
              </a:extLst>
            </p:cNvPr>
            <p:cNvSpPr/>
            <p:nvPr/>
          </p:nvSpPr>
          <p:spPr>
            <a:xfrm>
              <a:off x="7086229" y="2833114"/>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a:p>
          </p:txBody>
        </p:sp>
        <p:sp>
          <p:nvSpPr>
            <p:cNvPr id="11" name="Freeform: Shape 4">
              <a:extLst>
                <a:ext uri="{FF2B5EF4-FFF2-40B4-BE49-F238E27FC236}">
                  <a16:creationId xmlns:a16="http://schemas.microsoft.com/office/drawing/2014/main" id="{E25063A2-6E5A-402B-9551-C2642275B6B8}"/>
                </a:ext>
              </a:extLst>
            </p:cNvPr>
            <p:cNvSpPr/>
            <p:nvPr/>
          </p:nvSpPr>
          <p:spPr>
            <a:xfrm>
              <a:off x="6727936" y="2568773"/>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a:p>
          </p:txBody>
        </p:sp>
        <p:sp>
          <p:nvSpPr>
            <p:cNvPr id="12" name="Freeform: Shape 5">
              <a:extLst>
                <a:ext uri="{FF2B5EF4-FFF2-40B4-BE49-F238E27FC236}">
                  <a16:creationId xmlns:a16="http://schemas.microsoft.com/office/drawing/2014/main" id="{A2D977C0-4AD2-433B-8924-13AE3E876B4C}"/>
                </a:ext>
              </a:extLst>
            </p:cNvPr>
            <p:cNvSpPr/>
            <p:nvPr/>
          </p:nvSpPr>
          <p:spPr>
            <a:xfrm>
              <a:off x="6727936" y="2568773"/>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a:p>
          </p:txBody>
        </p:sp>
        <p:sp>
          <p:nvSpPr>
            <p:cNvPr id="13" name="Freeform: Shape 6">
              <a:extLst>
                <a:ext uri="{FF2B5EF4-FFF2-40B4-BE49-F238E27FC236}">
                  <a16:creationId xmlns:a16="http://schemas.microsoft.com/office/drawing/2014/main" id="{0A19089D-B94E-4FE7-B31A-C5A43AF6A742}"/>
                </a:ext>
              </a:extLst>
            </p:cNvPr>
            <p:cNvSpPr/>
            <p:nvPr/>
          </p:nvSpPr>
          <p:spPr>
            <a:xfrm>
              <a:off x="7095867" y="3238994"/>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a:p>
          </p:txBody>
        </p:sp>
        <p:sp>
          <p:nvSpPr>
            <p:cNvPr id="14" name="Freeform: Shape 7">
              <a:extLst>
                <a:ext uri="{FF2B5EF4-FFF2-40B4-BE49-F238E27FC236}">
                  <a16:creationId xmlns:a16="http://schemas.microsoft.com/office/drawing/2014/main" id="{26AC88A2-A1F2-4A7E-B58B-5507BA86ADD0}"/>
                </a:ext>
              </a:extLst>
            </p:cNvPr>
            <p:cNvSpPr/>
            <p:nvPr/>
          </p:nvSpPr>
          <p:spPr>
            <a:xfrm>
              <a:off x="6364930" y="4179741"/>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a:p>
          </p:txBody>
        </p:sp>
        <p:sp>
          <p:nvSpPr>
            <p:cNvPr id="15" name="Freeform: Shape 8">
              <a:extLst>
                <a:ext uri="{FF2B5EF4-FFF2-40B4-BE49-F238E27FC236}">
                  <a16:creationId xmlns:a16="http://schemas.microsoft.com/office/drawing/2014/main" id="{4867EBBE-923B-4A3A-9E95-35861A1C692B}"/>
                </a:ext>
              </a:extLst>
            </p:cNvPr>
            <p:cNvSpPr/>
            <p:nvPr/>
          </p:nvSpPr>
          <p:spPr>
            <a:xfrm>
              <a:off x="7069518" y="4128591"/>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a:p>
          </p:txBody>
        </p:sp>
        <p:sp>
          <p:nvSpPr>
            <p:cNvPr id="16" name="Freeform: Shape 9">
              <a:extLst>
                <a:ext uri="{FF2B5EF4-FFF2-40B4-BE49-F238E27FC236}">
                  <a16:creationId xmlns:a16="http://schemas.microsoft.com/office/drawing/2014/main" id="{3125FCD4-B220-40C9-83DF-7C217BAF7399}"/>
                </a:ext>
              </a:extLst>
            </p:cNvPr>
            <p:cNvSpPr/>
            <p:nvPr/>
          </p:nvSpPr>
          <p:spPr>
            <a:xfrm>
              <a:off x="5671917" y="4495014"/>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a:p>
          </p:txBody>
        </p:sp>
        <p:sp>
          <p:nvSpPr>
            <p:cNvPr id="17" name="Freeform: Shape 10">
              <a:extLst>
                <a:ext uri="{FF2B5EF4-FFF2-40B4-BE49-F238E27FC236}">
                  <a16:creationId xmlns:a16="http://schemas.microsoft.com/office/drawing/2014/main" id="{5CB2C319-685F-43F7-B4A4-E5A176633093}"/>
                </a:ext>
              </a:extLst>
            </p:cNvPr>
            <p:cNvSpPr/>
            <p:nvPr/>
          </p:nvSpPr>
          <p:spPr>
            <a:xfrm>
              <a:off x="7095530" y="3239693"/>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a:p>
          </p:txBody>
        </p:sp>
        <p:sp>
          <p:nvSpPr>
            <p:cNvPr id="18" name="Freeform: Shape 11">
              <a:extLst>
                <a:ext uri="{FF2B5EF4-FFF2-40B4-BE49-F238E27FC236}">
                  <a16:creationId xmlns:a16="http://schemas.microsoft.com/office/drawing/2014/main" id="{E954B3F4-467F-4AA7-858C-31548821F017}"/>
                </a:ext>
              </a:extLst>
            </p:cNvPr>
            <p:cNvSpPr/>
            <p:nvPr/>
          </p:nvSpPr>
          <p:spPr>
            <a:xfrm>
              <a:off x="7499073" y="3245568"/>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9E5C6218-D77B-407F-81FE-325405EEC985}"/>
                </a:ext>
              </a:extLst>
            </p:cNvPr>
            <p:cNvSpPr/>
            <p:nvPr/>
          </p:nvSpPr>
          <p:spPr>
            <a:xfrm>
              <a:off x="7216192" y="4017095"/>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chemeClr val="bg1">
                <a:lumMod val="85000"/>
              </a:schemeClr>
            </a:solidFill>
            <a:ln w="3363" cap="flat">
              <a:noFill/>
              <a:prstDash val="solid"/>
              <a:miter/>
            </a:ln>
          </p:spPr>
          <p:txBody>
            <a:bodyPr rtlCol="0" anchor="ctr"/>
            <a:lstStyle/>
            <a:p>
              <a:endParaRPr lang="en-US"/>
            </a:p>
          </p:txBody>
        </p:sp>
        <p:sp>
          <p:nvSpPr>
            <p:cNvPr id="20" name="Freeform: Shape 14">
              <a:extLst>
                <a:ext uri="{FF2B5EF4-FFF2-40B4-BE49-F238E27FC236}">
                  <a16:creationId xmlns:a16="http://schemas.microsoft.com/office/drawing/2014/main" id="{FC804355-D2CF-4EC9-B9BA-115A68774DBD}"/>
                </a:ext>
              </a:extLst>
            </p:cNvPr>
            <p:cNvSpPr/>
            <p:nvPr/>
          </p:nvSpPr>
          <p:spPr>
            <a:xfrm>
              <a:off x="7101731" y="3246632"/>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a:p>
          </p:txBody>
        </p:sp>
        <p:sp>
          <p:nvSpPr>
            <p:cNvPr id="21" name="Freeform: Shape 15">
              <a:extLst>
                <a:ext uri="{FF2B5EF4-FFF2-40B4-BE49-F238E27FC236}">
                  <a16:creationId xmlns:a16="http://schemas.microsoft.com/office/drawing/2014/main" id="{D4AB4D57-8D78-48E1-8964-BAB1FA81DF69}"/>
                </a:ext>
              </a:extLst>
            </p:cNvPr>
            <p:cNvSpPr/>
            <p:nvPr/>
          </p:nvSpPr>
          <p:spPr>
            <a:xfrm>
              <a:off x="7791027" y="3247183"/>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a:p>
          </p:txBody>
        </p:sp>
        <p:sp>
          <p:nvSpPr>
            <p:cNvPr id="22" name="Freeform: Shape 16">
              <a:extLst>
                <a:ext uri="{FF2B5EF4-FFF2-40B4-BE49-F238E27FC236}">
                  <a16:creationId xmlns:a16="http://schemas.microsoft.com/office/drawing/2014/main" id="{20CD2D64-C544-4902-A401-BF7619FAE391}"/>
                </a:ext>
              </a:extLst>
            </p:cNvPr>
            <p:cNvSpPr/>
            <p:nvPr/>
          </p:nvSpPr>
          <p:spPr>
            <a:xfrm>
              <a:off x="7503435" y="2619681"/>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a:p>
          </p:txBody>
        </p:sp>
        <p:sp>
          <p:nvSpPr>
            <p:cNvPr id="23" name="Freeform: Shape 17">
              <a:extLst>
                <a:ext uri="{FF2B5EF4-FFF2-40B4-BE49-F238E27FC236}">
                  <a16:creationId xmlns:a16="http://schemas.microsoft.com/office/drawing/2014/main" id="{93A44D56-B1E4-4484-88FB-17B9F4D1AF42}"/>
                </a:ext>
              </a:extLst>
            </p:cNvPr>
            <p:cNvSpPr/>
            <p:nvPr/>
          </p:nvSpPr>
          <p:spPr>
            <a:xfrm>
              <a:off x="5723102" y="4558911"/>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24" name="Freeform: Shape 18">
              <a:extLst>
                <a:ext uri="{FF2B5EF4-FFF2-40B4-BE49-F238E27FC236}">
                  <a16:creationId xmlns:a16="http://schemas.microsoft.com/office/drawing/2014/main" id="{AD290385-9131-41D4-BDAB-277616DCC2D9}"/>
                </a:ext>
              </a:extLst>
            </p:cNvPr>
            <p:cNvSpPr/>
            <p:nvPr/>
          </p:nvSpPr>
          <p:spPr>
            <a:xfrm>
              <a:off x="7423980" y="4226460"/>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3"/>
            </a:solidFill>
            <a:ln w="3363" cap="flat">
              <a:noFill/>
              <a:prstDash val="solid"/>
              <a:miter/>
            </a:ln>
          </p:spPr>
          <p:txBody>
            <a:bodyPr rtlCol="0" anchor="ctr"/>
            <a:lstStyle/>
            <a:p>
              <a:endParaRPr lang="en-US"/>
            </a:p>
          </p:txBody>
        </p:sp>
        <p:sp>
          <p:nvSpPr>
            <p:cNvPr id="25" name="Freeform: Shape 19">
              <a:extLst>
                <a:ext uri="{FF2B5EF4-FFF2-40B4-BE49-F238E27FC236}">
                  <a16:creationId xmlns:a16="http://schemas.microsoft.com/office/drawing/2014/main" id="{275F5680-43F9-4817-9A09-212D01D2124D}"/>
                </a:ext>
              </a:extLst>
            </p:cNvPr>
            <p:cNvSpPr/>
            <p:nvPr/>
          </p:nvSpPr>
          <p:spPr>
            <a:xfrm>
              <a:off x="6738039" y="5135280"/>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3"/>
            </a:solidFill>
            <a:ln w="3363" cap="flat">
              <a:noFill/>
              <a:prstDash val="solid"/>
              <a:miter/>
            </a:ln>
          </p:spPr>
          <p:txBody>
            <a:bodyPr rtlCol="0" anchor="ctr"/>
            <a:lstStyle/>
            <a:p>
              <a:endParaRPr lang="en-US" dirty="0"/>
            </a:p>
          </p:txBody>
        </p:sp>
        <p:sp>
          <p:nvSpPr>
            <p:cNvPr id="26" name="Freeform: Shape 20">
              <a:extLst>
                <a:ext uri="{FF2B5EF4-FFF2-40B4-BE49-F238E27FC236}">
                  <a16:creationId xmlns:a16="http://schemas.microsoft.com/office/drawing/2014/main" id="{5868AD0D-B04B-4158-B8F5-AB1F84F442E5}"/>
                </a:ext>
              </a:extLst>
            </p:cNvPr>
            <p:cNvSpPr/>
            <p:nvPr/>
          </p:nvSpPr>
          <p:spPr>
            <a:xfrm>
              <a:off x="5856078" y="4777792"/>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27" name="Freeform: Shape 21">
              <a:extLst>
                <a:ext uri="{FF2B5EF4-FFF2-40B4-BE49-F238E27FC236}">
                  <a16:creationId xmlns:a16="http://schemas.microsoft.com/office/drawing/2014/main" id="{BF019510-3D2D-4535-9393-989CDB656A71}"/>
                </a:ext>
              </a:extLst>
            </p:cNvPr>
            <p:cNvSpPr/>
            <p:nvPr/>
          </p:nvSpPr>
          <p:spPr>
            <a:xfrm>
              <a:off x="5856321" y="4846151"/>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28" name="Freeform: Shape 22">
              <a:extLst>
                <a:ext uri="{FF2B5EF4-FFF2-40B4-BE49-F238E27FC236}">
                  <a16:creationId xmlns:a16="http://schemas.microsoft.com/office/drawing/2014/main" id="{85133F09-E82F-4F0C-B1F3-9D95EE0108B3}"/>
                </a:ext>
              </a:extLst>
            </p:cNvPr>
            <p:cNvSpPr/>
            <p:nvPr/>
          </p:nvSpPr>
          <p:spPr>
            <a:xfrm>
              <a:off x="5856095" y="4986908"/>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29" name="Freeform: Shape 23">
              <a:extLst>
                <a:ext uri="{FF2B5EF4-FFF2-40B4-BE49-F238E27FC236}">
                  <a16:creationId xmlns:a16="http://schemas.microsoft.com/office/drawing/2014/main" id="{3A4C6C71-1309-44E7-8E53-9AA926000FCF}"/>
                </a:ext>
              </a:extLst>
            </p:cNvPr>
            <p:cNvSpPr/>
            <p:nvPr/>
          </p:nvSpPr>
          <p:spPr>
            <a:xfrm>
              <a:off x="5856097" y="5057624"/>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CB18C4BF-05A8-49FD-BD2D-4C613A010088}"/>
                </a:ext>
              </a:extLst>
            </p:cNvPr>
            <p:cNvSpPr/>
            <p:nvPr/>
          </p:nvSpPr>
          <p:spPr>
            <a:xfrm>
              <a:off x="5856143" y="4919172"/>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1BCD9CD2-B20C-4429-BFA9-3F5B1211FCCD}"/>
                </a:ext>
              </a:extLst>
            </p:cNvPr>
            <p:cNvSpPr/>
            <p:nvPr/>
          </p:nvSpPr>
          <p:spPr>
            <a:xfrm>
              <a:off x="7536451" y="2628189"/>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1"/>
            </a:solidFill>
            <a:ln w="3363" cap="flat">
              <a:noFill/>
              <a:prstDash val="solid"/>
              <a:miter/>
            </a:ln>
          </p:spPr>
          <p:txBody>
            <a:bodyPr rtlCol="0" anchor="ctr"/>
            <a:lstStyle/>
            <a:p>
              <a:endParaRPr lang="en-US"/>
            </a:p>
          </p:txBody>
        </p:sp>
        <p:sp>
          <p:nvSpPr>
            <p:cNvPr id="32" name="Freeform: Shape 12">
              <a:extLst>
                <a:ext uri="{FF2B5EF4-FFF2-40B4-BE49-F238E27FC236}">
                  <a16:creationId xmlns:a16="http://schemas.microsoft.com/office/drawing/2014/main" id="{0D101A6A-CC0E-40BF-AC44-C37B433B54D7}"/>
                </a:ext>
              </a:extLst>
            </p:cNvPr>
            <p:cNvSpPr/>
            <p:nvPr/>
          </p:nvSpPr>
          <p:spPr>
            <a:xfrm>
              <a:off x="7274467" y="4971336"/>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23B6AF68-8DC2-4C54-94D8-EBF96E910A4C}"/>
              </a:ext>
            </a:extLst>
          </p:cNvPr>
          <p:cNvSpPr txBox="1"/>
          <p:nvPr/>
        </p:nvSpPr>
        <p:spPr>
          <a:xfrm>
            <a:off x="8155478" y="5671652"/>
            <a:ext cx="2117274" cy="261610"/>
          </a:xfrm>
          <a:prstGeom prst="rect">
            <a:avLst/>
          </a:prstGeom>
          <a:noFill/>
        </p:spPr>
        <p:txBody>
          <a:bodyPr wrap="square" rtlCol="0">
            <a:spAutoFit/>
          </a:bodyPr>
          <a:lstStyle/>
          <a:p>
            <a:pPr algn="ctr"/>
            <a:r>
              <a:rPr lang="en-US" altLang="ko-KR" sz="1100" b="1" spc="300" dirty="0">
                <a:cs typeface="Arial" pitchFamily="34" charset="0"/>
              </a:rPr>
              <a:t>CERTIFICATE</a:t>
            </a:r>
            <a:endParaRPr lang="ko-KR" altLang="en-US" sz="1100" b="1" spc="300" dirty="0">
              <a:cs typeface="Arial" pitchFamily="34" charset="0"/>
            </a:endParaRPr>
          </a:p>
        </p:txBody>
      </p:sp>
    </p:spTree>
    <p:extLst>
      <p:ext uri="{BB962C8B-B14F-4D97-AF65-F5344CB8AC3E}">
        <p14:creationId xmlns:p14="http://schemas.microsoft.com/office/powerpoint/2010/main" val="119526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ight Arrow Callout 3"/>
          <p:cNvSpPr/>
          <p:nvPr/>
        </p:nvSpPr>
        <p:spPr>
          <a:xfrm>
            <a:off x="2057702" y="2026509"/>
            <a:ext cx="3323968" cy="3744097"/>
          </a:xfrm>
          <a:prstGeom prst="right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latin typeface="Times New Roman" pitchFamily="18" charset="0"/>
                <a:cs typeface="Times New Roman" pitchFamily="18" charset="0"/>
              </a:rPr>
              <a:t>menurut Schuler dan Jackson (1999) dalam Hayanuddin Safri (2019) </a:t>
            </a:r>
            <a:endParaRPr lang="en-US" sz="2000" dirty="0">
              <a:solidFill>
                <a:schemeClr val="tx1"/>
              </a:solidFill>
              <a:latin typeface="Times New Roman" pitchFamily="18" charset="0"/>
              <a:cs typeface="Times New Roman" pitchFamily="18" charset="0"/>
            </a:endParaRPr>
          </a:p>
        </p:txBody>
      </p:sp>
      <p:sp>
        <p:nvSpPr>
          <p:cNvPr id="5" name="Rounded Rectangle 4"/>
          <p:cNvSpPr/>
          <p:nvPr/>
        </p:nvSpPr>
        <p:spPr>
          <a:xfrm>
            <a:off x="5914355" y="2026509"/>
            <a:ext cx="4782065" cy="593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latin typeface="Times New Roman" pitchFamily="18" charset="0"/>
                <a:cs typeface="Times New Roman" pitchFamily="18" charset="0"/>
              </a:rPr>
              <a:t>Lebih banyak fungsi dan kegiatan</a:t>
            </a:r>
            <a:endParaRPr lang="en-US" sz="2000" dirty="0">
              <a:solidFill>
                <a:schemeClr val="tx1"/>
              </a:solidFill>
              <a:latin typeface="Times New Roman" pitchFamily="18" charset="0"/>
              <a:cs typeface="Times New Roman" pitchFamily="18" charset="0"/>
            </a:endParaRPr>
          </a:p>
        </p:txBody>
      </p:sp>
      <p:sp>
        <p:nvSpPr>
          <p:cNvPr id="6" name="Rounded Rectangle 5"/>
          <p:cNvSpPr/>
          <p:nvPr/>
        </p:nvSpPr>
        <p:spPr>
          <a:xfrm>
            <a:off x="5914354" y="3105666"/>
            <a:ext cx="4782065" cy="593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latin typeface="Times New Roman" pitchFamily="18" charset="0"/>
                <a:cs typeface="Times New Roman" pitchFamily="18" charset="0"/>
              </a:rPr>
              <a:t>Perspektif yang lebih luas</a:t>
            </a:r>
            <a:endParaRPr lang="en-US" sz="2000" dirty="0">
              <a:solidFill>
                <a:schemeClr val="tx1"/>
              </a:solidFill>
              <a:latin typeface="Times New Roman" pitchFamily="18" charset="0"/>
              <a:cs typeface="Times New Roman" pitchFamily="18" charset="0"/>
            </a:endParaRPr>
          </a:p>
        </p:txBody>
      </p:sp>
      <p:sp>
        <p:nvSpPr>
          <p:cNvPr id="7" name="Rounded Rectangle 6"/>
          <p:cNvSpPr/>
          <p:nvPr/>
        </p:nvSpPr>
        <p:spPr>
          <a:xfrm>
            <a:off x="5965840" y="4258963"/>
            <a:ext cx="4782065" cy="593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latin typeface="Times New Roman" pitchFamily="18" charset="0"/>
                <a:cs typeface="Times New Roman" pitchFamily="18" charset="0"/>
              </a:rPr>
              <a:t>Lebih terlibat dalam kehidupan pekerja</a:t>
            </a:r>
            <a:endParaRPr lang="en-US" sz="2000" dirty="0">
              <a:solidFill>
                <a:schemeClr val="tx1"/>
              </a:solidFill>
              <a:latin typeface="Times New Roman" pitchFamily="18" charset="0"/>
              <a:cs typeface="Times New Roman" pitchFamily="18" charset="0"/>
            </a:endParaRPr>
          </a:p>
        </p:txBody>
      </p:sp>
      <p:sp>
        <p:nvSpPr>
          <p:cNvPr id="8" name="Rounded Rectangle 7"/>
          <p:cNvSpPr/>
          <p:nvPr/>
        </p:nvSpPr>
        <p:spPr>
          <a:xfrm>
            <a:off x="5965840" y="5177482"/>
            <a:ext cx="4782065" cy="5931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latin typeface="Times New Roman" pitchFamily="18" charset="0"/>
                <a:cs typeface="Times New Roman" pitchFamily="18" charset="0"/>
              </a:rPr>
              <a:t>Tingkat resiko yang lebih besar</a:t>
            </a:r>
            <a:endParaRPr lang="en-US" sz="2000" dirty="0">
              <a:solidFill>
                <a:schemeClr val="tx1"/>
              </a:solidFill>
              <a:latin typeface="Times New Roman" pitchFamily="18" charset="0"/>
              <a:cs typeface="Times New Roman" pitchFamily="18" charset="0"/>
            </a:endParaRPr>
          </a:p>
        </p:txBody>
      </p:sp>
      <p:sp>
        <p:nvSpPr>
          <p:cNvPr id="11" name="Rectangle 10"/>
          <p:cNvSpPr/>
          <p:nvPr/>
        </p:nvSpPr>
        <p:spPr>
          <a:xfrm>
            <a:off x="1649322" y="661772"/>
            <a:ext cx="6856621" cy="400110"/>
          </a:xfrm>
          <a:prstGeom prst="rect">
            <a:avLst/>
          </a:prstGeom>
        </p:spPr>
        <p:txBody>
          <a:bodyPr wrap="none">
            <a:spAutoFit/>
          </a:bodyPr>
          <a:lstStyle/>
          <a:p>
            <a:pPr lvl="0"/>
            <a:r>
              <a:rPr lang="id-ID" sz="2000" b="1" dirty="0">
                <a:latin typeface="Times New Roman" pitchFamily="18" charset="0"/>
                <a:cs typeface="Times New Roman" pitchFamily="18" charset="0"/>
              </a:rPr>
              <a:t>PERBEDAAN MSDM LOKAL DENGAN MSDM GLOBAL</a:t>
            </a:r>
            <a:endParaRPr lang="en-US" sz="2000" dirty="0">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F6915FD2-D0E6-4DEB-B1C9-9340552A3344}"/>
              </a:ext>
            </a:extLst>
          </p:cNvPr>
          <p:cNvGrpSpPr/>
          <p:nvPr/>
        </p:nvGrpSpPr>
        <p:grpSpPr>
          <a:xfrm>
            <a:off x="53536" y="378483"/>
            <a:ext cx="2564080" cy="6496117"/>
            <a:chOff x="896897" y="372794"/>
            <a:chExt cx="2425766" cy="6145697"/>
          </a:xfrm>
        </p:grpSpPr>
        <p:sp>
          <p:nvSpPr>
            <p:cNvPr id="10" name="Freeform: Shape 3">
              <a:extLst>
                <a:ext uri="{FF2B5EF4-FFF2-40B4-BE49-F238E27FC236}">
                  <a16:creationId xmlns:a16="http://schemas.microsoft.com/office/drawing/2014/main" id="{D1D8A4D9-073F-4BB6-A662-1EFDCB85E80C}"/>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dirty="0"/>
            </a:p>
          </p:txBody>
        </p:sp>
        <p:sp>
          <p:nvSpPr>
            <p:cNvPr id="12" name="Freeform: Shape 4">
              <a:extLst>
                <a:ext uri="{FF2B5EF4-FFF2-40B4-BE49-F238E27FC236}">
                  <a16:creationId xmlns:a16="http://schemas.microsoft.com/office/drawing/2014/main" id="{07DF9A70-42B4-4956-A6DE-65EC83042B41}"/>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13" name="Freeform: Shape 5">
              <a:extLst>
                <a:ext uri="{FF2B5EF4-FFF2-40B4-BE49-F238E27FC236}">
                  <a16:creationId xmlns:a16="http://schemas.microsoft.com/office/drawing/2014/main" id="{A1EA2B28-8846-4C7F-88A9-8ADBC0501178}"/>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rtlCol="0" anchor="ctr"/>
            <a:lstStyle/>
            <a:p>
              <a:endParaRPr lang="en-US" dirty="0"/>
            </a:p>
          </p:txBody>
        </p:sp>
        <p:sp>
          <p:nvSpPr>
            <p:cNvPr id="14" name="Freeform: Shape 6">
              <a:extLst>
                <a:ext uri="{FF2B5EF4-FFF2-40B4-BE49-F238E27FC236}">
                  <a16:creationId xmlns:a16="http://schemas.microsoft.com/office/drawing/2014/main" id="{BF3EF62E-06EA-4D0D-A441-B65B6FB961EF}"/>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rtlCol="0" anchor="ctr"/>
            <a:lstStyle/>
            <a:p>
              <a:endParaRPr lang="en-US"/>
            </a:p>
          </p:txBody>
        </p:sp>
        <p:sp>
          <p:nvSpPr>
            <p:cNvPr id="15" name="Freeform: Shape 7">
              <a:extLst>
                <a:ext uri="{FF2B5EF4-FFF2-40B4-BE49-F238E27FC236}">
                  <a16:creationId xmlns:a16="http://schemas.microsoft.com/office/drawing/2014/main" id="{2E20A684-E434-40C4-84DE-66387E9E9CDA}"/>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16" name="Freeform: Shape 8">
              <a:extLst>
                <a:ext uri="{FF2B5EF4-FFF2-40B4-BE49-F238E27FC236}">
                  <a16:creationId xmlns:a16="http://schemas.microsoft.com/office/drawing/2014/main" id="{32723C70-5094-47B0-BC93-ED8A527333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17" name="Freeform: Shape 9">
              <a:extLst>
                <a:ext uri="{FF2B5EF4-FFF2-40B4-BE49-F238E27FC236}">
                  <a16:creationId xmlns:a16="http://schemas.microsoft.com/office/drawing/2014/main" id="{B1EF34FD-D5C4-4393-B6D7-67E4DFF7534A}"/>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18" name="Freeform: Shape 10">
              <a:extLst>
                <a:ext uri="{FF2B5EF4-FFF2-40B4-BE49-F238E27FC236}">
                  <a16:creationId xmlns:a16="http://schemas.microsoft.com/office/drawing/2014/main" id="{FF4A134F-9F05-4D10-8F90-D5BBBDC78A1A}"/>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E5F9C0EC-A17E-433A-8DA0-F9E36EE2B618}"/>
                </a:ext>
              </a:extLst>
            </p:cNvPr>
            <p:cNvGrpSpPr/>
            <p:nvPr/>
          </p:nvGrpSpPr>
          <p:grpSpPr>
            <a:xfrm>
              <a:off x="1314164" y="2864343"/>
              <a:ext cx="1013391" cy="285088"/>
              <a:chOff x="8963351" y="2835327"/>
              <a:chExt cx="1121835" cy="315595"/>
            </a:xfrm>
          </p:grpSpPr>
          <p:sp>
            <p:nvSpPr>
              <p:cNvPr id="23" name="Freeform: Shape 15">
                <a:extLst>
                  <a:ext uri="{FF2B5EF4-FFF2-40B4-BE49-F238E27FC236}">
                    <a16:creationId xmlns:a16="http://schemas.microsoft.com/office/drawing/2014/main" id="{C2A4C65E-0C75-4DB0-82EF-744D0558FF37}"/>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24" name="Freeform: Shape 16">
                <a:extLst>
                  <a:ext uri="{FF2B5EF4-FFF2-40B4-BE49-F238E27FC236}">
                    <a16:creationId xmlns:a16="http://schemas.microsoft.com/office/drawing/2014/main" id="{8AB7B3CA-67A1-4869-BE7B-1BEA69037B5E}"/>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25" name="Freeform: Shape 17">
                <a:extLst>
                  <a:ext uri="{FF2B5EF4-FFF2-40B4-BE49-F238E27FC236}">
                    <a16:creationId xmlns:a16="http://schemas.microsoft.com/office/drawing/2014/main" id="{4D98CE6B-6D12-45B9-A830-4F286947E6B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26" name="Freeform: Shape 18">
                <a:extLst>
                  <a:ext uri="{FF2B5EF4-FFF2-40B4-BE49-F238E27FC236}">
                    <a16:creationId xmlns:a16="http://schemas.microsoft.com/office/drawing/2014/main" id="{A65AE8CE-85F5-4CEF-80A8-3599D73F25D1}"/>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27" name="Freeform: Shape 19">
                <a:extLst>
                  <a:ext uri="{FF2B5EF4-FFF2-40B4-BE49-F238E27FC236}">
                    <a16:creationId xmlns:a16="http://schemas.microsoft.com/office/drawing/2014/main" id="{4FC040DF-8608-444D-92AC-39F0AE68CB07}"/>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28" name="Freeform: Shape 20">
                <a:extLst>
                  <a:ext uri="{FF2B5EF4-FFF2-40B4-BE49-F238E27FC236}">
                    <a16:creationId xmlns:a16="http://schemas.microsoft.com/office/drawing/2014/main" id="{1389FFD7-DE4F-47D1-9314-82320CDDE13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20" name="Freeform: Shape 12">
              <a:extLst>
                <a:ext uri="{FF2B5EF4-FFF2-40B4-BE49-F238E27FC236}">
                  <a16:creationId xmlns:a16="http://schemas.microsoft.com/office/drawing/2014/main" id="{E972D6D6-3A17-4A2E-AAB1-897CF6022D4F}"/>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1" name="Freeform: Shape 13">
              <a:extLst>
                <a:ext uri="{FF2B5EF4-FFF2-40B4-BE49-F238E27FC236}">
                  <a16:creationId xmlns:a16="http://schemas.microsoft.com/office/drawing/2014/main" id="{C3898C49-F9BC-4092-B007-970A80368E3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wrap="square" rtlCol="0" anchor="ctr">
              <a:noAutofit/>
            </a:bodyPr>
            <a:lstStyle/>
            <a:p>
              <a:endParaRPr lang="en-US"/>
            </a:p>
          </p:txBody>
        </p:sp>
        <p:sp>
          <p:nvSpPr>
            <p:cNvPr id="22" name="Freeform: Shape 14">
              <a:extLst>
                <a:ext uri="{FF2B5EF4-FFF2-40B4-BE49-F238E27FC236}">
                  <a16:creationId xmlns:a16="http://schemas.microsoft.com/office/drawing/2014/main" id="{4BECFD8E-5027-4C50-A0BB-AC8B7749E800}"/>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rtlCol="0" anchor="ctr"/>
            <a:lstStyle/>
            <a:p>
              <a:endParaRPr lang="en-US"/>
            </a:p>
          </p:txBody>
        </p:sp>
      </p:grpSp>
    </p:spTree>
    <p:extLst>
      <p:ext uri="{BB962C8B-B14F-4D97-AF65-F5344CB8AC3E}">
        <p14:creationId xmlns:p14="http://schemas.microsoft.com/office/powerpoint/2010/main" val="9539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99541" y="242054"/>
            <a:ext cx="2159758" cy="400110"/>
          </a:xfrm>
          <a:prstGeom prst="rect">
            <a:avLst/>
          </a:prstGeom>
        </p:spPr>
        <p:txBody>
          <a:bodyPr wrap="none">
            <a:spAutoFit/>
          </a:bodyPr>
          <a:lstStyle/>
          <a:p>
            <a:pPr algn="just"/>
            <a:r>
              <a:rPr lang="id-ID" sz="2000" dirty="0">
                <a:latin typeface="Times New Roman" pitchFamily="18" charset="0"/>
                <a:cs typeface="Times New Roman" pitchFamily="18" charset="0"/>
              </a:rPr>
              <a:t>CONTOH KASUS</a:t>
            </a:r>
            <a:endParaRPr lang="en-US" sz="2000" dirty="0">
              <a:latin typeface="Times New Roman" pitchFamily="18" charset="0"/>
              <a:cs typeface="Times New Roman" pitchFamily="18" charset="0"/>
            </a:endParaRPr>
          </a:p>
        </p:txBody>
      </p:sp>
      <p:sp>
        <p:nvSpPr>
          <p:cNvPr id="3" name="Rectangle 2"/>
          <p:cNvSpPr/>
          <p:nvPr/>
        </p:nvSpPr>
        <p:spPr>
          <a:xfrm>
            <a:off x="579120" y="907256"/>
            <a:ext cx="11262360" cy="5632311"/>
          </a:xfrm>
          <a:prstGeom prst="rect">
            <a:avLst/>
          </a:prstGeom>
        </p:spPr>
        <p:txBody>
          <a:bodyPr wrap="square">
            <a:spAutoFit/>
          </a:bodyPr>
          <a:lstStyle/>
          <a:p>
            <a:pPr algn="just">
              <a:lnSpc>
                <a:spcPct val="150000"/>
              </a:lnSpc>
            </a:pPr>
            <a:r>
              <a:rPr lang="id-ID" sz="2000" dirty="0">
                <a:latin typeface="Times New Roman" pitchFamily="18" charset="0"/>
                <a:cs typeface="Times New Roman" pitchFamily="18" charset="0"/>
              </a:rPr>
              <a:t>     Perusahaan Coca-Cola merupakan salah satu perusahaan multinasional yang sukses. Dengan cabang- cabang mendekati 200 negara dan lebih kurang 80 % lebih pendapatannya datang dari bisnis di luar Amerika, Coca-Cola diterima sebagai perusahaan global. </a:t>
            </a:r>
            <a:r>
              <a:rPr lang="id-ID" sz="2000" i="1" dirty="0">
                <a:latin typeface="Times New Roman" pitchFamily="18" charset="0"/>
                <a:cs typeface="Times New Roman" pitchFamily="18" charset="0"/>
              </a:rPr>
              <a:t>Philosophy</a:t>
            </a:r>
            <a:r>
              <a:rPr lang="id-ID" sz="2000" dirty="0">
                <a:latin typeface="Times New Roman" pitchFamily="18" charset="0"/>
                <a:cs typeface="Times New Roman" pitchFamily="18" charset="0"/>
              </a:rPr>
              <a:t> Coca-Cola adalah “Berpikir Global dan Bertindak Lokal” yang menggambarkan mentalitas manajemen Coca-Cola. Strategi bisnis utama Coca-Coola adalah kebebasan meniru operasional yang cocok sesuai dengan tingkah laku dari pasar sasaran.</a:t>
            </a:r>
          </a:p>
          <a:p>
            <a:pPr algn="just">
              <a:lnSpc>
                <a:spcPct val="150000"/>
              </a:lnSpc>
            </a:pPr>
            <a:r>
              <a:rPr lang="id-ID" sz="2000" dirty="0">
                <a:latin typeface="Times New Roman" pitchFamily="18" charset="0"/>
                <a:cs typeface="Times New Roman" pitchFamily="18" charset="0"/>
              </a:rPr>
              <a:t>    Coca-Cola mengatur operasi globalnya melalui 25 divisi operasi yang terorganisasi dibawah 6 kelompok regional: Amerika Utara, Eropa, Asia Pasifik, Timur Tengah, Afrika dan Amerika Latin. Fungsi perusahaan manajemen sumber daya manusia adalah menyatukan semua divisi yang berbeda kedalam keluarga Coca-Cola. Pencapaian manajemen sumber daya manusia perusahaan dengan dua cara, yaitu:</a:t>
            </a:r>
            <a:endParaRPr lang="en-US" sz="2000" dirty="0">
              <a:latin typeface="Times New Roman" pitchFamily="18" charset="0"/>
              <a:cs typeface="Times New Roman" pitchFamily="18" charset="0"/>
            </a:endParaRPr>
          </a:p>
          <a:p>
            <a:pPr marL="457200" lvl="0" indent="-457200" algn="just">
              <a:lnSpc>
                <a:spcPct val="150000"/>
              </a:lnSpc>
              <a:buFont typeface="+mj-lt"/>
              <a:buAutoNum type="arabicParenR"/>
            </a:pPr>
            <a:r>
              <a:rPr lang="id-ID" sz="2000" dirty="0">
                <a:latin typeface="Times New Roman" pitchFamily="18" charset="0"/>
                <a:cs typeface="Times New Roman" pitchFamily="18" charset="0"/>
              </a:rPr>
              <a:t>Mempropagandakan </a:t>
            </a:r>
            <a:r>
              <a:rPr lang="id-ID" sz="2000" i="1" dirty="0">
                <a:latin typeface="Times New Roman" pitchFamily="18" charset="0"/>
                <a:cs typeface="Times New Roman" pitchFamily="18" charset="0"/>
              </a:rPr>
              <a:t>philosophy </a:t>
            </a:r>
            <a:r>
              <a:rPr lang="id-ID" sz="2000" dirty="0">
                <a:latin typeface="Times New Roman" pitchFamily="18" charset="0"/>
                <a:cs typeface="Times New Roman" pitchFamily="18" charset="0"/>
              </a:rPr>
              <a:t>umum sumber daya manusia diantara perusahaan.</a:t>
            </a:r>
            <a:endParaRPr lang="en-US" sz="2000" dirty="0">
              <a:latin typeface="Times New Roman" pitchFamily="18" charset="0"/>
              <a:cs typeface="Times New Roman" pitchFamily="18" charset="0"/>
            </a:endParaRPr>
          </a:p>
          <a:p>
            <a:pPr marL="457200" lvl="0" indent="-457200" algn="just">
              <a:lnSpc>
                <a:spcPct val="150000"/>
              </a:lnSpc>
              <a:buFont typeface="+mj-lt"/>
              <a:buAutoNum type="arabicParenR"/>
            </a:pPr>
            <a:r>
              <a:rPr lang="id-ID" sz="2000" dirty="0">
                <a:latin typeface="Times New Roman" pitchFamily="18" charset="0"/>
                <a:cs typeface="Times New Roman" pitchFamily="18" charset="0"/>
              </a:rPr>
              <a:t>Membangun kelompok internasional level eksekutif untuk tanggung jawab manajemen senior dimasa yang akan datang.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4005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01040" y="840939"/>
            <a:ext cx="10789920" cy="5576976"/>
          </a:xfrm>
          <a:prstGeom prst="rect">
            <a:avLst/>
          </a:prstGeom>
        </p:spPr>
        <p:txBody>
          <a:bodyPr wrap="square">
            <a:spAutoFit/>
          </a:bodyPr>
          <a:lstStyle/>
          <a:p>
            <a:pPr algn="just">
              <a:lnSpc>
                <a:spcPct val="150000"/>
              </a:lnSpc>
            </a:pPr>
            <a:r>
              <a:rPr lang="id-ID" sz="2000" dirty="0">
                <a:latin typeface="Times New Roman" pitchFamily="18" charset="0"/>
                <a:cs typeface="Times New Roman" pitchFamily="18" charset="0"/>
              </a:rPr>
              <a:t>         Salah satu misi kelompok sumber daya manusia perusahaan dengan membangun dan mendirikan sebuah </a:t>
            </a:r>
            <a:r>
              <a:rPr lang="id-ID" sz="2000" i="1" dirty="0">
                <a:latin typeface="Times New Roman" pitchFamily="18" charset="0"/>
                <a:cs typeface="Times New Roman" pitchFamily="18" charset="0"/>
              </a:rPr>
              <a:t>philosophy</a:t>
            </a:r>
            <a:r>
              <a:rPr lang="id-ID" sz="2000" dirty="0">
                <a:latin typeface="Times New Roman" pitchFamily="18" charset="0"/>
                <a:cs typeface="Times New Roman" pitchFamily="18" charset="0"/>
              </a:rPr>
              <a:t> di seluruh dunia yang mana bisnis lokal dapat membangun pelatihan sumber daya manusianya. Contohnya, untuk mendapatkan kebijakan standar kompensasi untuk semua operasi nasional, Coca-Cola memiliki </a:t>
            </a:r>
            <a:r>
              <a:rPr lang="id-ID" sz="2000" i="1" dirty="0">
                <a:latin typeface="Times New Roman" pitchFamily="18" charset="0"/>
                <a:cs typeface="Times New Roman" pitchFamily="18" charset="0"/>
              </a:rPr>
              <a:t>philosophy</a:t>
            </a:r>
            <a:r>
              <a:rPr lang="id-ID" sz="2000" dirty="0">
                <a:latin typeface="Times New Roman" pitchFamily="18" charset="0"/>
                <a:cs typeface="Times New Roman" pitchFamily="18" charset="0"/>
              </a:rPr>
              <a:t> kompensasi yang sama, total kompensasi harus kompetitif dengan perusahaan terbaik di pasar lokal. </a:t>
            </a:r>
          </a:p>
          <a:p>
            <a:pPr algn="just">
              <a:lnSpc>
                <a:spcPct val="150000"/>
              </a:lnSpc>
            </a:pPr>
            <a:r>
              <a:rPr lang="id-ID" sz="2000" dirty="0">
                <a:latin typeface="Times New Roman" pitchFamily="18" charset="0"/>
                <a:cs typeface="Times New Roman" pitchFamily="18" charset="0"/>
              </a:rPr>
              <a:t>        Dua kali setahun kelompok manajemen sumber daya manusia perusahaan juga menerapkan sesi pelatihan manajemen sumber daya manusia dua kali seminggu untuk staff sumber daya manusia dari setiap 25 divisi operasional. Sebanyak mungkin, Coca-Cola menjalin hubungan antara staff operasionalnya dengan staff lokal. Menurut seorang eksekutif senior: “kami mencoba membatasi jumlah dari </a:t>
            </a:r>
            <a:r>
              <a:rPr lang="id-ID" sz="2000" i="1" dirty="0">
                <a:latin typeface="Times New Roman" pitchFamily="18" charset="0"/>
                <a:cs typeface="Times New Roman" pitchFamily="18" charset="0"/>
              </a:rPr>
              <a:t>ekspatriat</a:t>
            </a:r>
            <a:r>
              <a:rPr lang="id-ID" sz="2000" dirty="0">
                <a:latin typeface="Times New Roman" pitchFamily="18" charset="0"/>
                <a:cs typeface="Times New Roman" pitchFamily="18" charset="0"/>
              </a:rPr>
              <a:t> di suatu wilayah karena umumnya orang lokal mempunyai persiapan yang lebih baik untuk melakukan bisnis di tempat lokasi mereka sendiri.” </a:t>
            </a:r>
          </a:p>
          <a:p>
            <a:pPr algn="just">
              <a:lnSpc>
                <a:spcPct val="150000"/>
              </a:lnSpc>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08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86797" y="272534"/>
            <a:ext cx="1925527" cy="400110"/>
          </a:xfrm>
          <a:prstGeom prst="rect">
            <a:avLst/>
          </a:prstGeom>
        </p:spPr>
        <p:txBody>
          <a:bodyPr wrap="none">
            <a:spAutoFit/>
          </a:bodyPr>
          <a:lstStyle/>
          <a:p>
            <a:pPr lvl="0"/>
            <a:r>
              <a:rPr lang="en-US" sz="2000" b="1" dirty="0">
                <a:latin typeface="Times New Roman" pitchFamily="18" charset="0"/>
                <a:cs typeface="Times New Roman" pitchFamily="18" charset="0"/>
              </a:rPr>
              <a:t>KESIMPULAN</a:t>
            </a:r>
            <a:endParaRPr lang="en-US" sz="2000" dirty="0">
              <a:latin typeface="Times New Roman" pitchFamily="18" charset="0"/>
              <a:cs typeface="Times New Roman" pitchFamily="18" charset="0"/>
            </a:endParaRPr>
          </a:p>
        </p:txBody>
      </p:sp>
      <p:sp>
        <p:nvSpPr>
          <p:cNvPr id="3" name="Rectangle 2"/>
          <p:cNvSpPr/>
          <p:nvPr/>
        </p:nvSpPr>
        <p:spPr>
          <a:xfrm>
            <a:off x="777240" y="883980"/>
            <a:ext cx="10820400" cy="5170646"/>
          </a:xfrm>
          <a:prstGeom prst="rect">
            <a:avLst/>
          </a:prstGeom>
        </p:spPr>
        <p:txBody>
          <a:bodyPr wrap="square">
            <a:spAutoFit/>
          </a:bodyPr>
          <a:lstStyle/>
          <a:p>
            <a:pPr lvl="0" algn="just">
              <a:lnSpc>
                <a:spcPct val="150000"/>
              </a:lnSpc>
            </a:pPr>
            <a:r>
              <a:rPr lang="id-ID" sz="2000" dirty="0">
                <a:latin typeface="Times New Roman" pitchFamily="18" charset="0"/>
                <a:cs typeface="Times New Roman" pitchFamily="18" charset="0"/>
              </a:rPr>
              <a:t>       Manajemen kinerja menurut Isniar Budiarti (2018:104) </a:t>
            </a:r>
            <a:r>
              <a:rPr lang="id-ID" sz="2000" i="1" dirty="0">
                <a:latin typeface="Times New Roman" pitchFamily="18" charset="0"/>
                <a:cs typeface="Times New Roman" pitchFamily="18" charset="0"/>
              </a:rPr>
              <a:t>et al</a:t>
            </a:r>
            <a:r>
              <a:rPr lang="id-ID" sz="2000" dirty="0">
                <a:latin typeface="Times New Roman" pitchFamily="18" charset="0"/>
                <a:cs typeface="Times New Roman" pitchFamily="18" charset="0"/>
              </a:rPr>
              <a:t> merupakan kegiatan yang dimulai dari perencanaan kinerja, pemantauan/peninjauan kinerja, penilaian kinerja, dan tindak lanjut berupa pemberian penghargaan dan hukuman. Rangkaian kegiatan ini haruslah dilaksanakan secara berkelanjutan. Sedangkan menurut Udekusuma (2007) dalam Isniar Budiarti (2018) manajemen kinerja adalah suatu proses manajemen yang dirancang untuk menghubungkan tujuan perusahaan dengan tujuan individu, sehingga tujuan perusahaan dan individu dapat bertemu.</a:t>
            </a:r>
          </a:p>
          <a:p>
            <a:pPr algn="just">
              <a:lnSpc>
                <a:spcPct val="150000"/>
              </a:lnSpc>
            </a:pPr>
            <a:r>
              <a:rPr lang="id-ID" sz="2000" dirty="0">
                <a:latin typeface="Times New Roman" pitchFamily="18" charset="0"/>
                <a:cs typeface="Times New Roman" pitchFamily="18" charset="0"/>
              </a:rPr>
              <a:t>       Globalisasi berasal dari kata global, yang maknanya ialah universal. Menurut kamus bahasa, globalisasi didefinisikan sebagai fenomena yang menjadikan dunia mengecil dari segi perhubungan manusia. Hal ini dimungkinkan karena perkembangan ilmu pengetahuan dan teknologi yang semakin cepat dan dinamis karena pengaruh teknologi, komunikasi dan informasi dunia yang meng-global.</a:t>
            </a:r>
            <a:endParaRPr lang="en-US" sz="2000" dirty="0">
              <a:latin typeface="Times New Roman" pitchFamily="18" charset="0"/>
              <a:cs typeface="Times New Roman" pitchFamily="18" charset="0"/>
            </a:endParaRPr>
          </a:p>
          <a:p>
            <a:pPr lvl="0" algn="just">
              <a:lnSpc>
                <a:spcPct val="150000"/>
              </a:lnSpc>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454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665219" y="4647591"/>
            <a:ext cx="4847101" cy="152888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p:nvSpPr>
        <p:spPr>
          <a:xfrm>
            <a:off x="4024354" y="5088867"/>
            <a:ext cx="4128827" cy="646331"/>
          </a:xfrm>
          <a:prstGeom prst="rect">
            <a:avLst/>
          </a:prstGeom>
        </p:spPr>
        <p:txBody>
          <a:bodyPr wrap="square">
            <a:spAutoFit/>
          </a:bodyPr>
          <a:lstStyle/>
          <a:p>
            <a:pPr algn="ctr"/>
            <a:r>
              <a:rPr lang="id-ID" sz="3600" dirty="0">
                <a:solidFill>
                  <a:schemeClr val="accent3"/>
                </a:solidFill>
                <a:latin typeface="Comic Sans MS" pitchFamily="66" charset="0"/>
              </a:rPr>
              <a:t>TERIMAKASIH</a:t>
            </a:r>
            <a:endParaRPr lang="en-US" sz="3600" dirty="0">
              <a:solidFill>
                <a:schemeClr val="accent3"/>
              </a:solidFill>
              <a:latin typeface="Comic Sans MS" pitchFamily="66" charset="0"/>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1708"/>
            <a:ext cx="3669323" cy="363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latin typeface="Times New Roman" pitchFamily="18" charset="0"/>
                <a:cs typeface="Times New Roman" pitchFamily="18" charset="0"/>
              </a:rPr>
              <a:t>MANAJEMEN KINERJA</a:t>
            </a:r>
            <a:endParaRPr lang="en-US" sz="2400" dirty="0">
              <a:latin typeface="Times New Roman" pitchFamily="18" charset="0"/>
              <a:cs typeface="Times New Roman" pitchFamily="18" charset="0"/>
            </a:endParaRPr>
          </a:p>
        </p:txBody>
      </p:sp>
      <p:sp>
        <p:nvSpPr>
          <p:cNvPr id="3" name="Rounded Rectangle 2"/>
          <p:cNvSpPr/>
          <p:nvPr/>
        </p:nvSpPr>
        <p:spPr>
          <a:xfrm>
            <a:off x="1202785" y="1254370"/>
            <a:ext cx="10398369" cy="169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err="1">
                <a:latin typeface="Times New Roman" pitchFamily="18" charset="0"/>
                <a:cs typeface="Times New Roman" pitchFamily="18" charset="0"/>
              </a:rPr>
              <a:t>Manajemen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kinerja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menurut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Isniar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Budiarti</a:t>
            </a:r>
            <a:r>
              <a:rPr lang="en-US" sz="2400" dirty="0">
                <a:latin typeface="Times New Roman" pitchFamily="18" charset="0"/>
                <a:cs typeface="Times New Roman" pitchFamily="18" charset="0"/>
              </a:rPr>
              <a:t> (2018:104) </a:t>
            </a:r>
            <a:r>
              <a:rPr lang="en-US" sz="2400" i="1" dirty="0">
                <a:latin typeface="Times New Roman" pitchFamily="18" charset="0"/>
                <a:cs typeface="Times New Roman" pitchFamily="18" charset="0"/>
              </a:rPr>
              <a:t>et 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merupakan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kegiatan</a:t>
            </a:r>
            <a:r>
              <a:rPr lang="en-US" sz="2400" dirty="0">
                <a:latin typeface="Times New Roman" pitchFamily="18" charset="0"/>
                <a:cs typeface="Times New Roman" pitchFamily="18" charset="0"/>
              </a:rPr>
              <a:t> yang </a:t>
            </a:r>
            <a:r>
              <a:rPr lang="en-US" sz="2400" dirty="0" err="1">
                <a:latin typeface="Times New Roman" pitchFamily="18" charset="0"/>
                <a:cs typeface="Times New Roman" pitchFamily="18" charset="0"/>
              </a:rPr>
              <a:t>dimulai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dari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perencanaan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kinerja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pemantauan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peninjauan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kinerja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penilaian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kinerja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tindak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lanjut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berupa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pemberian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penghargaan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hukuman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Rangkaian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kegiatan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haruslah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dilaksanakan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secara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berkelanjutan</a:t>
            </a:r>
            <a:r>
              <a:rPr lang="en-US" sz="2400" dirty="0">
                <a:latin typeface="Times New Roman" pitchFamily="18" charset="0"/>
                <a:cs typeface="Times New Roman" pitchFamily="18" charset="0"/>
              </a:rPr>
              <a:t>.</a:t>
            </a:r>
          </a:p>
        </p:txBody>
      </p:sp>
      <p:sp>
        <p:nvSpPr>
          <p:cNvPr id="5" name="Rounded Rectangle 4"/>
          <p:cNvSpPr/>
          <p:nvPr/>
        </p:nvSpPr>
        <p:spPr>
          <a:xfrm>
            <a:off x="1202785" y="3412587"/>
            <a:ext cx="10398369" cy="2092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sz="2400" dirty="0">
                <a:latin typeface="Times New Roman" pitchFamily="18" charset="0"/>
                <a:cs typeface="Times New Roman" pitchFamily="18" charset="0"/>
              </a:rPr>
              <a:t>Sedangkan Manajemen kinerja menurut Dessler (2008) dalam (Indah Kusuma Dewi dan Ali Mashar, 2019) yaitu proses mengonsolidasikan penetapan tujuan, penilaian dan pengembangan kinerja ke dalam satu sistem tunggal bersama, yang bertujuan memastikan kinerja karyawan mendukung tujuan bersama, yang bertujuan memastikan kinerja karyawan mendukung tujuan strategis perusahaan.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6999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1537" y="445477"/>
            <a:ext cx="7455877" cy="375138"/>
          </a:xfrm>
          <a:prstGeom prst="roundRect">
            <a:avLst/>
          </a:prstGeom>
          <a:solidFill>
            <a:schemeClr val="accent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b="1" dirty="0">
                <a:latin typeface="Times New Roman" pitchFamily="18" charset="0"/>
                <a:cs typeface="Times New Roman" pitchFamily="18" charset="0"/>
              </a:rPr>
              <a:t>PANDANGAN DASAR MANAJEMEN KINERJA</a:t>
            </a:r>
            <a:endParaRPr lang="en-US" sz="2400" dirty="0">
              <a:latin typeface="Times New Roman" pitchFamily="18" charset="0"/>
              <a:cs typeface="Times New Roman" pitchFamily="18" charset="0"/>
            </a:endParaRPr>
          </a:p>
        </p:txBody>
      </p:sp>
      <p:sp>
        <p:nvSpPr>
          <p:cNvPr id="3" name="Rounded Rectangle 2"/>
          <p:cNvSpPr/>
          <p:nvPr/>
        </p:nvSpPr>
        <p:spPr>
          <a:xfrm>
            <a:off x="1078522" y="2080793"/>
            <a:ext cx="9401909" cy="3757299"/>
          </a:xfrm>
          <a:prstGeom prst="round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lnSpc>
                <a:spcPct val="150000"/>
              </a:lnSpc>
              <a:buFont typeface="+mj-lt"/>
              <a:buAutoNum type="arabicParenR"/>
            </a:pPr>
            <a:endParaRPr lang="id-ID" sz="2400" dirty="0">
              <a:latin typeface="Times New Roman" pitchFamily="18" charset="0"/>
              <a:cs typeface="Times New Roman" pitchFamily="18" charset="0"/>
            </a:endParaRPr>
          </a:p>
          <a:p>
            <a:pPr algn="just">
              <a:lnSpc>
                <a:spcPct val="150000"/>
              </a:lnSpc>
            </a:pPr>
            <a:r>
              <a:rPr lang="id-ID" sz="2400" dirty="0">
                <a:solidFill>
                  <a:schemeClr val="bg1"/>
                </a:solidFill>
                <a:latin typeface="Times New Roman" pitchFamily="18" charset="0"/>
                <a:cs typeface="Times New Roman" pitchFamily="18" charset="0"/>
              </a:rPr>
              <a:t>menurut Bacal (1998) dalam Isniar Budiarti </a:t>
            </a:r>
            <a:r>
              <a:rPr lang="id-ID" sz="2400" i="1" dirty="0">
                <a:solidFill>
                  <a:schemeClr val="bg1"/>
                </a:solidFill>
                <a:latin typeface="Times New Roman" pitchFamily="18" charset="0"/>
                <a:cs typeface="Times New Roman" pitchFamily="18" charset="0"/>
              </a:rPr>
              <a:t>et al </a:t>
            </a:r>
            <a:r>
              <a:rPr lang="id-ID" sz="2400" dirty="0">
                <a:solidFill>
                  <a:schemeClr val="bg1"/>
                </a:solidFill>
                <a:latin typeface="Times New Roman" pitchFamily="18" charset="0"/>
                <a:cs typeface="Times New Roman" pitchFamily="18" charset="0"/>
              </a:rPr>
              <a:t>(2018)</a:t>
            </a: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Model integratif untuk kinerja organisasi</a:t>
            </a: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Fokus pada proses dan hasil</a:t>
            </a: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Keterlibatan pihak yang berkaitan dalam pencapaian tujuan</a:t>
            </a: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Penilaian kinerja obyektif dan mengena pada sasaran</a:t>
            </a:r>
          </a:p>
          <a:p>
            <a:pPr marL="457200" lvl="0" indent="-457200" algn="just">
              <a:lnSpc>
                <a:spcPct val="150000"/>
              </a:lnSpc>
              <a:buFont typeface="+mj-lt"/>
              <a:buAutoNum type="arabicParenR"/>
            </a:pPr>
            <a:r>
              <a:rPr lang="id-ID" sz="2400" dirty="0">
                <a:latin typeface="Times New Roman" pitchFamily="18" charset="0"/>
                <a:cs typeface="Times New Roman" pitchFamily="18" charset="0"/>
              </a:rPr>
              <a:t>Evaluasi dan pembelajaran antara atasan dan bawahan</a:t>
            </a: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524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id-ID" sz="2400" b="1" dirty="0">
                <a:latin typeface="Times New Roman" pitchFamily="18" charset="0"/>
                <a:cs typeface="Times New Roman" pitchFamily="18" charset="0"/>
              </a:rPr>
              <a:t>TAHAPAN MANAJEMEN KINERJA</a:t>
            </a:r>
            <a:endParaRPr lang="en-US" sz="2400" dirty="0">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85030F3C-3F14-4280-AA6C-19204206B3E0}"/>
              </a:ext>
            </a:extLst>
          </p:cNvPr>
          <p:cNvGrpSpPr/>
          <p:nvPr/>
        </p:nvGrpSpPr>
        <p:grpSpPr>
          <a:xfrm rot="794462">
            <a:off x="211036" y="5474065"/>
            <a:ext cx="2928324" cy="892284"/>
            <a:chOff x="3960971" y="2767117"/>
            <a:chExt cx="4267200" cy="1321489"/>
          </a:xfrm>
        </p:grpSpPr>
        <p:sp>
          <p:nvSpPr>
            <p:cNvPr id="4"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5"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6"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 name="Graphic 3">
            <a:extLst>
              <a:ext uri="{FF2B5EF4-FFF2-40B4-BE49-F238E27FC236}">
                <a16:creationId xmlns:a16="http://schemas.microsoft.com/office/drawing/2014/main" id="{19C4EF18-7F43-4D6E-ACAF-E47946F46669}"/>
              </a:ext>
            </a:extLst>
          </p:cNvPr>
          <p:cNvGrpSpPr/>
          <p:nvPr/>
        </p:nvGrpSpPr>
        <p:grpSpPr>
          <a:xfrm rot="21305829" flipH="1">
            <a:off x="3386519" y="5580112"/>
            <a:ext cx="1149301" cy="982143"/>
            <a:chOff x="8338752" y="1211990"/>
            <a:chExt cx="3851961" cy="3114252"/>
          </a:xfrm>
        </p:grpSpPr>
        <p:sp>
          <p:nvSpPr>
            <p:cNvPr id="9"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10"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11"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12"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13"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14"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15"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6"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sp>
        <p:nvSpPr>
          <p:cNvPr id="35" name="Rounded Rectangle 34"/>
          <p:cNvSpPr/>
          <p:nvPr/>
        </p:nvSpPr>
        <p:spPr>
          <a:xfrm>
            <a:off x="7640129" y="2503703"/>
            <a:ext cx="3367176" cy="46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i="1" dirty="0">
                <a:latin typeface="Times New Roman" pitchFamily="18" charset="0"/>
                <a:cs typeface="Times New Roman" pitchFamily="18" charset="0"/>
              </a:rPr>
              <a:t>Directing/Planning</a:t>
            </a:r>
            <a:endParaRPr lang="en-US" sz="2400" dirty="0">
              <a:latin typeface="Times New Roman" pitchFamily="18" charset="0"/>
              <a:cs typeface="Times New Roman" pitchFamily="18" charset="0"/>
            </a:endParaRPr>
          </a:p>
        </p:txBody>
      </p:sp>
      <p:sp>
        <p:nvSpPr>
          <p:cNvPr id="36" name="Rounded Rectangle 35"/>
          <p:cNvSpPr/>
          <p:nvPr/>
        </p:nvSpPr>
        <p:spPr>
          <a:xfrm>
            <a:off x="7640129" y="3242657"/>
            <a:ext cx="3367176" cy="46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i="1" dirty="0">
                <a:latin typeface="Times New Roman" pitchFamily="18" charset="0"/>
                <a:cs typeface="Times New Roman" pitchFamily="18" charset="0"/>
              </a:rPr>
              <a:t>Managing/Supporting</a:t>
            </a:r>
            <a:endParaRPr lang="en-US" sz="2400" dirty="0">
              <a:latin typeface="Times New Roman" pitchFamily="18" charset="0"/>
              <a:cs typeface="Times New Roman" pitchFamily="18" charset="0"/>
            </a:endParaRPr>
          </a:p>
        </p:txBody>
      </p:sp>
      <p:sp>
        <p:nvSpPr>
          <p:cNvPr id="37" name="Rounded Rectangle 36"/>
          <p:cNvSpPr/>
          <p:nvPr/>
        </p:nvSpPr>
        <p:spPr>
          <a:xfrm>
            <a:off x="7640129" y="3946710"/>
            <a:ext cx="3367176" cy="46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i="1" dirty="0">
                <a:latin typeface="Times New Roman" pitchFamily="18" charset="0"/>
                <a:cs typeface="Times New Roman" pitchFamily="18" charset="0"/>
              </a:rPr>
              <a:t>Review/Appraising</a:t>
            </a:r>
            <a:endParaRPr lang="en-US" sz="2400" dirty="0">
              <a:latin typeface="Times New Roman" pitchFamily="18" charset="0"/>
              <a:cs typeface="Times New Roman" pitchFamily="18" charset="0"/>
            </a:endParaRPr>
          </a:p>
        </p:txBody>
      </p:sp>
      <p:sp>
        <p:nvSpPr>
          <p:cNvPr id="38" name="Rounded Rectangle 37"/>
          <p:cNvSpPr/>
          <p:nvPr/>
        </p:nvSpPr>
        <p:spPr>
          <a:xfrm>
            <a:off x="7640128" y="4668559"/>
            <a:ext cx="3367177" cy="46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a:latin typeface="Times New Roman" pitchFamily="18" charset="0"/>
                <a:cs typeface="Times New Roman" pitchFamily="18" charset="0"/>
              </a:rPr>
              <a:t>Developing/Rewarding</a:t>
            </a:r>
            <a:endParaRPr lang="en-US" sz="2400" dirty="0">
              <a:latin typeface="Times New Roman" pitchFamily="18" charset="0"/>
              <a:cs typeface="Times New Roman" pitchFamily="18" charset="0"/>
            </a:endParaRPr>
          </a:p>
        </p:txBody>
      </p:sp>
      <p:sp>
        <p:nvSpPr>
          <p:cNvPr id="39" name="Oval 38"/>
          <p:cNvSpPr/>
          <p:nvPr/>
        </p:nvSpPr>
        <p:spPr>
          <a:xfrm>
            <a:off x="798542" y="2242869"/>
            <a:ext cx="4886253" cy="2960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t>menurut Williams (1998) dalam Isniar Budiarti </a:t>
            </a:r>
            <a:r>
              <a:rPr lang="id-ID" sz="2400" i="1" dirty="0"/>
              <a:t>et al </a:t>
            </a:r>
            <a:r>
              <a:rPr lang="id-ID" sz="2400" dirty="0"/>
              <a:t>(2018) memiliki empat tahapan utama, yaitu :</a:t>
            </a:r>
            <a:endParaRPr lang="en-US" sz="2400" dirty="0"/>
          </a:p>
        </p:txBody>
      </p:sp>
      <p:cxnSp>
        <p:nvCxnSpPr>
          <p:cNvPr id="41" name="Straight Connector 40"/>
          <p:cNvCxnSpPr>
            <a:stCxn id="35" idx="1"/>
            <a:endCxn id="39" idx="6"/>
          </p:cNvCxnSpPr>
          <p:nvPr/>
        </p:nvCxnSpPr>
        <p:spPr>
          <a:xfrm flipH="1">
            <a:off x="5684795" y="2736616"/>
            <a:ext cx="1955334" cy="986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9" idx="6"/>
          </p:cNvCxnSpPr>
          <p:nvPr/>
        </p:nvCxnSpPr>
        <p:spPr>
          <a:xfrm flipH="1">
            <a:off x="5684795" y="3394946"/>
            <a:ext cx="2093352" cy="328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9" idx="6"/>
          </p:cNvCxnSpPr>
          <p:nvPr/>
        </p:nvCxnSpPr>
        <p:spPr>
          <a:xfrm flipH="1" flipV="1">
            <a:off x="5684795" y="3723140"/>
            <a:ext cx="2024344" cy="39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9" idx="6"/>
          </p:cNvCxnSpPr>
          <p:nvPr/>
        </p:nvCxnSpPr>
        <p:spPr>
          <a:xfrm flipH="1" flipV="1">
            <a:off x="5684795" y="3723140"/>
            <a:ext cx="1955336" cy="1133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5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lvl="0"/>
            <a:r>
              <a:rPr lang="id-ID" sz="2400" b="1" dirty="0">
                <a:latin typeface="Times New Roman" pitchFamily="18" charset="0"/>
                <a:cs typeface="Times New Roman" pitchFamily="18" charset="0"/>
              </a:rPr>
              <a:t>TUJUAN MANAJEMEN KINERJA</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55D59553-A039-471C-AE26-F96ADECAB6CF}"/>
              </a:ext>
            </a:extLst>
          </p:cNvPr>
          <p:cNvGrpSpPr/>
          <p:nvPr/>
        </p:nvGrpSpPr>
        <p:grpSpPr>
          <a:xfrm>
            <a:off x="139260" y="4188852"/>
            <a:ext cx="2602048" cy="2120521"/>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sp>
        <p:nvSpPr>
          <p:cNvPr id="125" name="Oval 124">
            <a:extLst>
              <a:ext uri="{FF2B5EF4-FFF2-40B4-BE49-F238E27FC236}">
                <a16:creationId xmlns:a16="http://schemas.microsoft.com/office/drawing/2014/main" id="{0F7574D0-B304-4C2D-A4AC-F86578B976A3}"/>
              </a:ext>
            </a:extLst>
          </p:cNvPr>
          <p:cNvSpPr/>
          <p:nvPr/>
        </p:nvSpPr>
        <p:spPr>
          <a:xfrm>
            <a:off x="2742496" y="4682848"/>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9" name="TextBox 128">
            <a:extLst>
              <a:ext uri="{FF2B5EF4-FFF2-40B4-BE49-F238E27FC236}">
                <a16:creationId xmlns:a16="http://schemas.microsoft.com/office/drawing/2014/main" id="{1ED137DE-A845-4EB4-81BC-295C93332302}"/>
              </a:ext>
            </a:extLst>
          </p:cNvPr>
          <p:cNvSpPr txBox="1"/>
          <p:nvPr/>
        </p:nvSpPr>
        <p:spPr>
          <a:xfrm>
            <a:off x="2921568" y="4535644"/>
            <a:ext cx="8195762" cy="461665"/>
          </a:xfrm>
          <a:prstGeom prst="rect">
            <a:avLst/>
          </a:prstGeom>
          <a:noFill/>
        </p:spPr>
        <p:txBody>
          <a:bodyPr wrap="square" rtlCol="0">
            <a:spAutoFit/>
          </a:bodyPr>
          <a:lstStyle/>
          <a:p>
            <a:pPr lvl="0"/>
            <a:r>
              <a:rPr lang="id-ID" sz="2400" dirty="0">
                <a:latin typeface="Times New Roman" pitchFamily="18" charset="0"/>
                <a:cs typeface="Times New Roman" pitchFamily="18" charset="0"/>
              </a:rPr>
              <a:t>Mengembangkan keterampilan dan kompetensi karyawan.</a:t>
            </a:r>
            <a:endParaRPr lang="en-US" sz="2400" dirty="0">
              <a:latin typeface="Times New Roman" pitchFamily="18" charset="0"/>
              <a:cs typeface="Times New Roman" pitchFamily="18" charset="0"/>
            </a:endParaRPr>
          </a:p>
        </p:txBody>
      </p:sp>
      <p:sp>
        <p:nvSpPr>
          <p:cNvPr id="132" name="TextBox 131">
            <a:extLst>
              <a:ext uri="{FF2B5EF4-FFF2-40B4-BE49-F238E27FC236}">
                <a16:creationId xmlns:a16="http://schemas.microsoft.com/office/drawing/2014/main" id="{450D3EBE-50CC-4F9C-89F0-5D5745849822}"/>
              </a:ext>
            </a:extLst>
          </p:cNvPr>
          <p:cNvSpPr txBox="1"/>
          <p:nvPr/>
        </p:nvSpPr>
        <p:spPr>
          <a:xfrm>
            <a:off x="489086" y="727270"/>
            <a:ext cx="11484378" cy="1938992"/>
          </a:xfrm>
          <a:prstGeom prst="rect">
            <a:avLst/>
          </a:prstGeom>
          <a:noFill/>
        </p:spPr>
        <p:txBody>
          <a:bodyPr wrap="square" rtlCol="0">
            <a:spAutoFit/>
          </a:bodyPr>
          <a:lstStyle/>
          <a:p>
            <a:pPr algn="just"/>
            <a:r>
              <a:rPr lang="id-ID" sz="2400" dirty="0">
                <a:latin typeface="Times New Roman" pitchFamily="18" charset="0"/>
                <a:cs typeface="Times New Roman" pitchFamily="18" charset="0"/>
              </a:rPr>
              <a:t>Menurut Isniar Budiarti et al (2018:107) : Tujuan umum dari manajemen kinerja adalah membangun suatu budaya dalam perusahaan yang mendorong individu dam kelompok untuk bertanggung jawab memperbaiki secara terus-menerus kegiatan operasional perusahaan serta kemampuan dan kontribusi mereka yang ditentukan dan disetujui oleh manajemen puncak, antara lain sebagai berikut:</a:t>
            </a:r>
            <a:endParaRPr lang="en-US" sz="2400" dirty="0">
              <a:latin typeface="Times New Roman" pitchFamily="18" charset="0"/>
              <a:cs typeface="Times New Roman" pitchFamily="18" charset="0"/>
            </a:endParaRPr>
          </a:p>
        </p:txBody>
      </p:sp>
      <p:sp>
        <p:nvSpPr>
          <p:cNvPr id="45" name="Oval 44">
            <a:extLst>
              <a:ext uri="{FF2B5EF4-FFF2-40B4-BE49-F238E27FC236}">
                <a16:creationId xmlns:a16="http://schemas.microsoft.com/office/drawing/2014/main" id="{5FB91B80-9011-453D-A115-78BA400A6D83}"/>
              </a:ext>
            </a:extLst>
          </p:cNvPr>
          <p:cNvSpPr/>
          <p:nvPr/>
        </p:nvSpPr>
        <p:spPr>
          <a:xfrm>
            <a:off x="2759028" y="2898534"/>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Oval 45">
            <a:extLst>
              <a:ext uri="{FF2B5EF4-FFF2-40B4-BE49-F238E27FC236}">
                <a16:creationId xmlns:a16="http://schemas.microsoft.com/office/drawing/2014/main" id="{A56274B4-2BA8-4E38-8AB1-655EFF18FA6E}"/>
              </a:ext>
            </a:extLst>
          </p:cNvPr>
          <p:cNvSpPr/>
          <p:nvPr/>
        </p:nvSpPr>
        <p:spPr>
          <a:xfrm>
            <a:off x="2759028" y="3393150"/>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Oval 46">
            <a:extLst>
              <a:ext uri="{FF2B5EF4-FFF2-40B4-BE49-F238E27FC236}">
                <a16:creationId xmlns:a16="http://schemas.microsoft.com/office/drawing/2014/main" id="{C74B41EE-3F20-4379-97E4-C6CAD47D82C0}"/>
              </a:ext>
            </a:extLst>
          </p:cNvPr>
          <p:cNvSpPr/>
          <p:nvPr/>
        </p:nvSpPr>
        <p:spPr>
          <a:xfrm>
            <a:off x="2759028" y="3887766"/>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TextBox 47">
            <a:extLst>
              <a:ext uri="{FF2B5EF4-FFF2-40B4-BE49-F238E27FC236}">
                <a16:creationId xmlns:a16="http://schemas.microsoft.com/office/drawing/2014/main" id="{FAB79797-DA5A-4C26-B77F-3BA37128790D}"/>
              </a:ext>
            </a:extLst>
          </p:cNvPr>
          <p:cNvSpPr txBox="1"/>
          <p:nvPr/>
        </p:nvSpPr>
        <p:spPr>
          <a:xfrm>
            <a:off x="2954632" y="2763331"/>
            <a:ext cx="8449489" cy="461665"/>
          </a:xfrm>
          <a:prstGeom prst="rect">
            <a:avLst/>
          </a:prstGeom>
          <a:noFill/>
        </p:spPr>
        <p:txBody>
          <a:bodyPr wrap="square" rtlCol="0">
            <a:spAutoFit/>
          </a:bodyPr>
          <a:lstStyle/>
          <a:p>
            <a:pPr lvl="0"/>
            <a:r>
              <a:rPr lang="id-ID" sz="2400" dirty="0">
                <a:latin typeface="Times New Roman" pitchFamily="18" charset="0"/>
                <a:cs typeface="Times New Roman" pitchFamily="18" charset="0"/>
              </a:rPr>
              <a:t>Meningkatkan kinerja organisasi, kelompok dan individu.</a:t>
            </a:r>
            <a:endParaRPr lang="en-US" sz="2400" dirty="0">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id="{47C4D0B4-AB7C-4C23-8B94-C9040B20AB43}"/>
              </a:ext>
            </a:extLst>
          </p:cNvPr>
          <p:cNvSpPr txBox="1"/>
          <p:nvPr/>
        </p:nvSpPr>
        <p:spPr>
          <a:xfrm>
            <a:off x="2938100" y="3257947"/>
            <a:ext cx="7880146" cy="461665"/>
          </a:xfrm>
          <a:prstGeom prst="rect">
            <a:avLst/>
          </a:prstGeom>
          <a:noFill/>
        </p:spPr>
        <p:txBody>
          <a:bodyPr wrap="square" rtlCol="0">
            <a:spAutoFit/>
          </a:bodyPr>
          <a:lstStyle/>
          <a:p>
            <a:pPr lvl="0"/>
            <a:r>
              <a:rPr lang="id-ID" sz="2400" dirty="0">
                <a:latin typeface="Times New Roman" pitchFamily="18" charset="0"/>
                <a:cs typeface="Times New Roman" pitchFamily="18" charset="0"/>
              </a:rPr>
              <a:t>Mengintegrasikan sasaran organisasi, kelompok dan individu.</a:t>
            </a:r>
            <a:endParaRPr lang="en-US" sz="2400" dirty="0">
              <a:latin typeface="Times New Roman" pitchFamily="18" charset="0"/>
              <a:cs typeface="Times New Roman" pitchFamily="18" charset="0"/>
            </a:endParaRPr>
          </a:p>
        </p:txBody>
      </p:sp>
      <p:sp>
        <p:nvSpPr>
          <p:cNvPr id="50" name="TextBox 49">
            <a:extLst>
              <a:ext uri="{FF2B5EF4-FFF2-40B4-BE49-F238E27FC236}">
                <a16:creationId xmlns:a16="http://schemas.microsoft.com/office/drawing/2014/main" id="{94651572-5066-4E10-8E7C-54B23D3BA4A6}"/>
              </a:ext>
            </a:extLst>
          </p:cNvPr>
          <p:cNvSpPr txBox="1"/>
          <p:nvPr/>
        </p:nvSpPr>
        <p:spPr>
          <a:xfrm>
            <a:off x="2938100" y="3719612"/>
            <a:ext cx="8449489" cy="830997"/>
          </a:xfrm>
          <a:prstGeom prst="rect">
            <a:avLst/>
          </a:prstGeom>
          <a:noFill/>
        </p:spPr>
        <p:txBody>
          <a:bodyPr wrap="square" rtlCol="0">
            <a:spAutoFit/>
          </a:bodyPr>
          <a:lstStyle/>
          <a:p>
            <a:pPr lvl="0"/>
            <a:r>
              <a:rPr lang="id-ID" sz="2400" dirty="0">
                <a:latin typeface="Times New Roman" pitchFamily="18" charset="0"/>
                <a:cs typeface="Times New Roman" pitchFamily="18" charset="0"/>
              </a:rPr>
              <a:t>Memperoleh kejelasan akan harapan perusahaan terhadap kinerja yang harus dicapai oleh individu dan kelompok.</a:t>
            </a:r>
            <a:endParaRPr lang="en-US" sz="2400" dirty="0">
              <a:latin typeface="Times New Roman" pitchFamily="18" charset="0"/>
              <a:cs typeface="Times New Roman" pitchFamily="18" charset="0"/>
            </a:endParaRPr>
          </a:p>
        </p:txBody>
      </p:sp>
      <p:sp>
        <p:nvSpPr>
          <p:cNvPr id="51" name="Oval 50">
            <a:extLst>
              <a:ext uri="{FF2B5EF4-FFF2-40B4-BE49-F238E27FC236}">
                <a16:creationId xmlns:a16="http://schemas.microsoft.com/office/drawing/2014/main" id="{C74B41EE-3F20-4379-97E4-C6CAD47D82C0}"/>
              </a:ext>
            </a:extLst>
          </p:cNvPr>
          <p:cNvSpPr/>
          <p:nvPr/>
        </p:nvSpPr>
        <p:spPr>
          <a:xfrm>
            <a:off x="2742496" y="5161348"/>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67">
            <a:extLst>
              <a:ext uri="{FF2B5EF4-FFF2-40B4-BE49-F238E27FC236}">
                <a16:creationId xmlns:a16="http://schemas.microsoft.com/office/drawing/2014/main" id="{0F7574D0-B304-4C2D-A4AC-F86578B976A3}"/>
              </a:ext>
            </a:extLst>
          </p:cNvPr>
          <p:cNvSpPr/>
          <p:nvPr/>
        </p:nvSpPr>
        <p:spPr>
          <a:xfrm>
            <a:off x="2746840" y="5853441"/>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TextBox 69">
            <a:extLst>
              <a:ext uri="{FF2B5EF4-FFF2-40B4-BE49-F238E27FC236}">
                <a16:creationId xmlns:a16="http://schemas.microsoft.com/office/drawing/2014/main" id="{1ED137DE-A845-4EB4-81BC-295C93332302}"/>
              </a:ext>
            </a:extLst>
          </p:cNvPr>
          <p:cNvSpPr txBox="1"/>
          <p:nvPr/>
        </p:nvSpPr>
        <p:spPr>
          <a:xfrm>
            <a:off x="2938099" y="4989772"/>
            <a:ext cx="8466021" cy="830997"/>
          </a:xfrm>
          <a:prstGeom prst="rect">
            <a:avLst/>
          </a:prstGeom>
          <a:noFill/>
        </p:spPr>
        <p:txBody>
          <a:bodyPr wrap="square" rtlCol="0">
            <a:spAutoFit/>
          </a:bodyPr>
          <a:lstStyle/>
          <a:p>
            <a:pPr lvl="0"/>
            <a:r>
              <a:rPr lang="id-ID" sz="2400" dirty="0">
                <a:latin typeface="Times New Roman" pitchFamily="18" charset="0"/>
                <a:cs typeface="Times New Roman" pitchFamily="18" charset="0"/>
              </a:rPr>
              <a:t>Meningkatkan hubungan kerjasama yang lebih erat antara bawahan dan atasan.</a:t>
            </a:r>
            <a:endParaRPr lang="en-US" sz="2400" dirty="0">
              <a:latin typeface="Times New Roman" pitchFamily="18" charset="0"/>
              <a:cs typeface="Times New Roman" pitchFamily="18" charset="0"/>
            </a:endParaRPr>
          </a:p>
        </p:txBody>
      </p:sp>
      <p:sp>
        <p:nvSpPr>
          <p:cNvPr id="71" name="TextBox 70">
            <a:extLst>
              <a:ext uri="{FF2B5EF4-FFF2-40B4-BE49-F238E27FC236}">
                <a16:creationId xmlns:a16="http://schemas.microsoft.com/office/drawing/2014/main" id="{1ED137DE-A845-4EB4-81BC-295C93332302}"/>
              </a:ext>
            </a:extLst>
          </p:cNvPr>
          <p:cNvSpPr txBox="1"/>
          <p:nvPr/>
        </p:nvSpPr>
        <p:spPr>
          <a:xfrm>
            <a:off x="2954632" y="5813610"/>
            <a:ext cx="9237368" cy="830997"/>
          </a:xfrm>
          <a:prstGeom prst="rect">
            <a:avLst/>
          </a:prstGeom>
          <a:noFill/>
        </p:spPr>
        <p:txBody>
          <a:bodyPr wrap="square" rtlCol="0">
            <a:spAutoFit/>
          </a:bodyPr>
          <a:lstStyle/>
          <a:p>
            <a:pPr lvl="0"/>
            <a:r>
              <a:rPr lang="id-ID" sz="2400" dirty="0">
                <a:latin typeface="Times New Roman" pitchFamily="18" charset="0"/>
                <a:cs typeface="Times New Roman" pitchFamily="18" charset="0"/>
              </a:rPr>
              <a:t>Menyediakan sarana dan prasarana penunjang yang dapat meningkatkan obyektifitas penilaian kinerja manajer dan karyawan.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313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1259457" y="520880"/>
            <a:ext cx="7317825" cy="461665"/>
          </a:xfrm>
          <a:prstGeom prst="rect">
            <a:avLst/>
          </a:prstGeom>
          <a:noFill/>
        </p:spPr>
        <p:txBody>
          <a:bodyPr wrap="square" rtlCol="0" anchor="ctr">
            <a:spAutoFit/>
          </a:bodyPr>
          <a:lstStyle/>
          <a:p>
            <a:pPr lvl="0" algn="ctr"/>
            <a:r>
              <a:rPr lang="id-ID" sz="2400" b="1" dirty="0">
                <a:solidFill>
                  <a:schemeClr val="bg1"/>
                </a:solidFill>
                <a:latin typeface="Times New Roman" pitchFamily="18" charset="0"/>
                <a:cs typeface="Times New Roman" pitchFamily="18" charset="0"/>
              </a:rPr>
              <a:t>MANFAAT MANAJEMEN KINERJA</a:t>
            </a:r>
            <a:endParaRPr lang="en-US" sz="2400" dirty="0">
              <a:solidFill>
                <a:schemeClr val="bg1"/>
              </a:solidFill>
              <a:latin typeface="Times New Roman" pitchFamily="18" charset="0"/>
              <a:cs typeface="Times New Roman" pitchFamily="18" charset="0"/>
            </a:endParaRPr>
          </a:p>
        </p:txBody>
      </p:sp>
      <p:grpSp>
        <p:nvGrpSpPr>
          <p:cNvPr id="30" name="Group 29">
            <a:extLst>
              <a:ext uri="{FF2B5EF4-FFF2-40B4-BE49-F238E27FC236}">
                <a16:creationId xmlns:a16="http://schemas.microsoft.com/office/drawing/2014/main" id="{7140712F-FC83-445F-B944-5EB1E598C9AE}"/>
              </a:ext>
            </a:extLst>
          </p:cNvPr>
          <p:cNvGrpSpPr/>
          <p:nvPr/>
        </p:nvGrpSpPr>
        <p:grpSpPr>
          <a:xfrm>
            <a:off x="6565587" y="3824587"/>
            <a:ext cx="5012892" cy="584775"/>
            <a:chOff x="6626470" y="1884559"/>
            <a:chExt cx="5012892" cy="584775"/>
          </a:xfrm>
        </p:grpSpPr>
        <p:sp>
          <p:nvSpPr>
            <p:cNvPr id="10" name="TextBox 9">
              <a:extLst>
                <a:ext uri="{FF2B5EF4-FFF2-40B4-BE49-F238E27FC236}">
                  <a16:creationId xmlns:a16="http://schemas.microsoft.com/office/drawing/2014/main" id="{A38BD834-09E2-46F2-89F6-8B322FC08232}"/>
                </a:ext>
              </a:extLst>
            </p:cNvPr>
            <p:cNvSpPr txBox="1"/>
            <p:nvPr/>
          </p:nvSpPr>
          <p:spPr>
            <a:xfrm>
              <a:off x="7454630" y="1915336"/>
              <a:ext cx="4184732" cy="523220"/>
            </a:xfrm>
            <a:prstGeom prst="rect">
              <a:avLst/>
            </a:prstGeom>
            <a:noFill/>
          </p:spPr>
          <p:txBody>
            <a:bodyPr wrap="square" lIns="108000" rIns="108000" rtlCol="0">
              <a:spAutoFit/>
            </a:bodyPr>
            <a:lstStyle/>
            <a:p>
              <a:endParaRPr lang="ko-KR" altLang="en-US" sz="2800" b="1" dirty="0">
                <a:solidFill>
                  <a:schemeClr val="bg1"/>
                </a:solidFill>
                <a:cs typeface="Arial" pitchFamily="34" charset="0"/>
              </a:endParaRPr>
            </a:p>
          </p:txBody>
        </p:sp>
        <p:sp>
          <p:nvSpPr>
            <p:cNvPr id="11"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Times New Roman" pitchFamily="18" charset="0"/>
                  <a:cs typeface="Times New Roman" pitchFamily="18" charset="0"/>
                </a:rPr>
                <a:t>02</a:t>
              </a:r>
              <a:endParaRPr lang="ko-KR" altLang="en-US" sz="3200" b="1" dirty="0">
                <a:solidFill>
                  <a:schemeClr val="bg1"/>
                </a:solidFill>
                <a:latin typeface="Times New Roman" pitchFamily="18" charset="0"/>
                <a:cs typeface="Times New Roman" pitchFamily="18" charset="0"/>
              </a:endParaRPr>
            </a:p>
          </p:txBody>
        </p:sp>
      </p:grpSp>
      <p:grpSp>
        <p:nvGrpSpPr>
          <p:cNvPr id="31" name="Group 30">
            <a:extLst>
              <a:ext uri="{FF2B5EF4-FFF2-40B4-BE49-F238E27FC236}">
                <a16:creationId xmlns:a16="http://schemas.microsoft.com/office/drawing/2014/main" id="{FC34C18B-00FD-416B-BB1A-ADF93EDF3F3B}"/>
              </a:ext>
            </a:extLst>
          </p:cNvPr>
          <p:cNvGrpSpPr/>
          <p:nvPr/>
        </p:nvGrpSpPr>
        <p:grpSpPr>
          <a:xfrm>
            <a:off x="6559393" y="4444710"/>
            <a:ext cx="5012892" cy="584775"/>
            <a:chOff x="6626470" y="3048182"/>
            <a:chExt cx="5012892" cy="584775"/>
          </a:xfrm>
        </p:grpSpPr>
        <p:sp>
          <p:nvSpPr>
            <p:cNvPr id="14" name="TextBox 13">
              <a:extLst>
                <a:ext uri="{FF2B5EF4-FFF2-40B4-BE49-F238E27FC236}">
                  <a16:creationId xmlns:a16="http://schemas.microsoft.com/office/drawing/2014/main" id="{29BF85FC-CB9F-48CC-97AD-24B8EB0149E1}"/>
                </a:ext>
              </a:extLst>
            </p:cNvPr>
            <p:cNvSpPr txBox="1"/>
            <p:nvPr/>
          </p:nvSpPr>
          <p:spPr>
            <a:xfrm>
              <a:off x="7454630" y="3078959"/>
              <a:ext cx="4184732" cy="523220"/>
            </a:xfrm>
            <a:prstGeom prst="rect">
              <a:avLst/>
            </a:prstGeom>
            <a:noFill/>
          </p:spPr>
          <p:txBody>
            <a:bodyPr wrap="square" lIns="108000" rIns="108000" rtlCol="0">
              <a:spAutoFit/>
            </a:bodyPr>
            <a:lstStyle/>
            <a:p>
              <a:endParaRPr lang="ko-KR" altLang="en-US" sz="2800" b="1" dirty="0">
                <a:solidFill>
                  <a:schemeClr val="bg1"/>
                </a:solidFill>
                <a:cs typeface="Arial" pitchFamily="34" charset="0"/>
              </a:endParaRPr>
            </a:p>
          </p:txBody>
        </p:sp>
        <p:sp>
          <p:nvSpPr>
            <p:cNvPr id="15"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Times New Roman" pitchFamily="18" charset="0"/>
                  <a:cs typeface="Times New Roman" pitchFamily="18" charset="0"/>
                </a:rPr>
                <a:t>03</a:t>
              </a:r>
              <a:endParaRPr lang="ko-KR" altLang="en-US" sz="3200" b="1" dirty="0">
                <a:solidFill>
                  <a:schemeClr val="bg1"/>
                </a:solidFill>
                <a:latin typeface="Times New Roman" pitchFamily="18" charset="0"/>
                <a:cs typeface="Times New Roman" pitchFamily="18" charset="0"/>
              </a:endParaRPr>
            </a:p>
          </p:txBody>
        </p:sp>
      </p:grpSp>
      <p:grpSp>
        <p:nvGrpSpPr>
          <p:cNvPr id="29" name="Group 28">
            <a:extLst>
              <a:ext uri="{FF2B5EF4-FFF2-40B4-BE49-F238E27FC236}">
                <a16:creationId xmlns:a16="http://schemas.microsoft.com/office/drawing/2014/main" id="{4E5E848E-A974-439C-AFED-596F42435111}"/>
              </a:ext>
            </a:extLst>
          </p:cNvPr>
          <p:cNvGrpSpPr/>
          <p:nvPr/>
        </p:nvGrpSpPr>
        <p:grpSpPr>
          <a:xfrm>
            <a:off x="6565587" y="3239812"/>
            <a:ext cx="5012892" cy="584775"/>
            <a:chOff x="6626470" y="720936"/>
            <a:chExt cx="5012892" cy="584775"/>
          </a:xfrm>
        </p:grpSpPr>
        <p:sp>
          <p:nvSpPr>
            <p:cNvPr id="6" name="TextBox 5">
              <a:extLst>
                <a:ext uri="{FF2B5EF4-FFF2-40B4-BE49-F238E27FC236}">
                  <a16:creationId xmlns:a16="http://schemas.microsoft.com/office/drawing/2014/main" id="{B07582D1-C7E7-41E1-BF7A-D9460BAE7556}"/>
                </a:ext>
              </a:extLst>
            </p:cNvPr>
            <p:cNvSpPr txBox="1"/>
            <p:nvPr/>
          </p:nvSpPr>
          <p:spPr>
            <a:xfrm>
              <a:off x="7454630" y="751713"/>
              <a:ext cx="4184732" cy="523220"/>
            </a:xfrm>
            <a:prstGeom prst="rect">
              <a:avLst/>
            </a:prstGeom>
            <a:noFill/>
          </p:spPr>
          <p:txBody>
            <a:bodyPr wrap="square" lIns="108000" rIns="108000" rtlCol="0" anchor="ctr">
              <a:spAutoFit/>
            </a:bodyPr>
            <a:lstStyle/>
            <a:p>
              <a:endParaRPr lang="ko-KR" altLang="en-US" sz="2800" b="1" dirty="0">
                <a:solidFill>
                  <a:schemeClr val="bg1"/>
                </a:solidFill>
                <a:cs typeface="Arial" pitchFamily="34" charset="0"/>
              </a:endParaRPr>
            </a:p>
          </p:txBody>
        </p:sp>
        <p:sp>
          <p:nvSpPr>
            <p:cNvPr id="7" name="TextBox 6">
              <a:extLst>
                <a:ext uri="{FF2B5EF4-FFF2-40B4-BE49-F238E27FC236}">
                  <a16:creationId xmlns:a16="http://schemas.microsoft.com/office/drawing/2014/main" id="{89D53A5A-B18B-4EDC-BA10-843AF3775AB4}"/>
                </a:ext>
              </a:extLst>
            </p:cNvPr>
            <p:cNvSpPr txBox="1"/>
            <p:nvPr/>
          </p:nvSpPr>
          <p:spPr>
            <a:xfrm>
              <a:off x="6626470" y="720936"/>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Times New Roman" pitchFamily="18" charset="0"/>
                  <a:cs typeface="Times New Roman" pitchFamily="18" charset="0"/>
                </a:rPr>
                <a:t>01</a:t>
              </a:r>
              <a:endParaRPr lang="ko-KR" altLang="en-US" sz="3200" b="1" dirty="0">
                <a:solidFill>
                  <a:schemeClr val="bg1"/>
                </a:solidFill>
                <a:latin typeface="Times New Roman" pitchFamily="18" charset="0"/>
                <a:cs typeface="Times New Roman" pitchFamily="18" charset="0"/>
              </a:endParaRPr>
            </a:p>
          </p:txBody>
        </p:sp>
      </p:grpSp>
      <p:sp>
        <p:nvSpPr>
          <p:cNvPr id="20" name="TextBox 19">
            <a:extLst>
              <a:ext uri="{FF2B5EF4-FFF2-40B4-BE49-F238E27FC236}">
                <a16:creationId xmlns:a16="http://schemas.microsoft.com/office/drawing/2014/main" id="{4086EBB8-367D-4A3E-9C2A-B1C6BD1F9605}"/>
              </a:ext>
            </a:extLst>
          </p:cNvPr>
          <p:cNvSpPr txBox="1"/>
          <p:nvPr/>
        </p:nvSpPr>
        <p:spPr>
          <a:xfrm>
            <a:off x="4962565" y="1331027"/>
            <a:ext cx="7229435" cy="1569660"/>
          </a:xfrm>
          <a:prstGeom prst="rect">
            <a:avLst/>
          </a:prstGeom>
          <a:noFill/>
        </p:spPr>
        <p:txBody>
          <a:bodyPr wrap="square" rtlCol="0" anchor="ctr">
            <a:spAutoFit/>
          </a:bodyPr>
          <a:lstStyle/>
          <a:p>
            <a:pPr algn="just"/>
            <a:r>
              <a:rPr lang="id-ID" sz="2400" dirty="0">
                <a:solidFill>
                  <a:schemeClr val="bg1"/>
                </a:solidFill>
                <a:latin typeface="Times New Roman" pitchFamily="18" charset="0"/>
                <a:cs typeface="Times New Roman" pitchFamily="18" charset="0"/>
              </a:rPr>
              <a:t>Menurut Wibowo (2010), </a:t>
            </a:r>
            <a:r>
              <a:rPr lang="id-ID" sz="2400" i="1" dirty="0">
                <a:solidFill>
                  <a:schemeClr val="bg1"/>
                </a:solidFill>
                <a:latin typeface="Times New Roman" pitchFamily="18" charset="0"/>
                <a:cs typeface="Times New Roman" pitchFamily="18" charset="0"/>
              </a:rPr>
              <a:t>performance management </a:t>
            </a:r>
            <a:r>
              <a:rPr lang="id-ID" sz="2400" dirty="0">
                <a:solidFill>
                  <a:schemeClr val="bg1"/>
                </a:solidFill>
                <a:latin typeface="Times New Roman" pitchFamily="18" charset="0"/>
                <a:cs typeface="Times New Roman" pitchFamily="18" charset="0"/>
              </a:rPr>
              <a:t>atau manajemen kinerja memberikan manfaat bagi perusahaan, manajer dan setiap individu di dalam organisasi.</a:t>
            </a:r>
            <a:endParaRPr lang="en-US" sz="2400" dirty="0">
              <a:solidFill>
                <a:schemeClr val="bg1"/>
              </a:solidFill>
              <a:latin typeface="Times New Roman" pitchFamily="18" charset="0"/>
              <a:cs typeface="Times New Roman" pitchFamily="18" charset="0"/>
            </a:endParaRPr>
          </a:p>
        </p:txBody>
      </p:sp>
      <p:sp>
        <p:nvSpPr>
          <p:cNvPr id="5" name="Rectangle 4"/>
          <p:cNvSpPr/>
          <p:nvPr/>
        </p:nvSpPr>
        <p:spPr>
          <a:xfrm>
            <a:off x="7393747" y="3332144"/>
            <a:ext cx="3344185" cy="461665"/>
          </a:xfrm>
          <a:prstGeom prst="rect">
            <a:avLst/>
          </a:prstGeom>
        </p:spPr>
        <p:txBody>
          <a:bodyPr wrap="none">
            <a:spAutoFit/>
          </a:bodyPr>
          <a:lstStyle/>
          <a:p>
            <a:pPr lvl="0"/>
            <a:r>
              <a:rPr lang="id-ID" sz="2400" dirty="0">
                <a:solidFill>
                  <a:schemeClr val="bg1"/>
                </a:solidFill>
                <a:latin typeface="Times New Roman" pitchFamily="18" charset="0"/>
                <a:cs typeface="Times New Roman" pitchFamily="18" charset="0"/>
              </a:rPr>
              <a:t>Manfaat Bagi Perusahaan</a:t>
            </a:r>
            <a:endParaRPr lang="en-US" sz="2400" dirty="0">
              <a:solidFill>
                <a:schemeClr val="bg1"/>
              </a:solidFill>
              <a:latin typeface="Times New Roman" pitchFamily="18" charset="0"/>
              <a:cs typeface="Times New Roman" pitchFamily="18" charset="0"/>
            </a:endParaRPr>
          </a:p>
        </p:txBody>
      </p:sp>
      <p:sp>
        <p:nvSpPr>
          <p:cNvPr id="9" name="Rectangle 8"/>
          <p:cNvSpPr/>
          <p:nvPr/>
        </p:nvSpPr>
        <p:spPr>
          <a:xfrm>
            <a:off x="7451371" y="3890672"/>
            <a:ext cx="2967479" cy="461665"/>
          </a:xfrm>
          <a:prstGeom prst="rect">
            <a:avLst/>
          </a:prstGeom>
        </p:spPr>
        <p:txBody>
          <a:bodyPr wrap="none">
            <a:spAutoFit/>
          </a:bodyPr>
          <a:lstStyle/>
          <a:p>
            <a:pPr lvl="0"/>
            <a:r>
              <a:rPr lang="id-ID" sz="2400" dirty="0">
                <a:solidFill>
                  <a:schemeClr val="bg1"/>
                </a:solidFill>
                <a:latin typeface="Times New Roman" pitchFamily="18" charset="0"/>
                <a:cs typeface="Times New Roman" pitchFamily="18" charset="0"/>
              </a:rPr>
              <a:t>Manfaat Bagi Manajer</a:t>
            </a:r>
            <a:endParaRPr lang="en-US" sz="2400" dirty="0">
              <a:solidFill>
                <a:schemeClr val="bg1"/>
              </a:solidFill>
              <a:latin typeface="Times New Roman" pitchFamily="18" charset="0"/>
              <a:cs typeface="Times New Roman" pitchFamily="18" charset="0"/>
            </a:endParaRPr>
          </a:p>
        </p:txBody>
      </p:sp>
      <p:sp>
        <p:nvSpPr>
          <p:cNvPr id="13" name="Rectangle 12"/>
          <p:cNvSpPr/>
          <p:nvPr/>
        </p:nvSpPr>
        <p:spPr>
          <a:xfrm>
            <a:off x="7451371" y="4431144"/>
            <a:ext cx="3207929" cy="461665"/>
          </a:xfrm>
          <a:prstGeom prst="rect">
            <a:avLst/>
          </a:prstGeom>
        </p:spPr>
        <p:txBody>
          <a:bodyPr wrap="none">
            <a:spAutoFit/>
          </a:bodyPr>
          <a:lstStyle/>
          <a:p>
            <a:pPr lvl="0"/>
            <a:r>
              <a:rPr lang="id-ID" sz="2400" dirty="0">
                <a:solidFill>
                  <a:schemeClr val="bg1"/>
                </a:solidFill>
                <a:latin typeface="Times New Roman" pitchFamily="18" charset="0"/>
                <a:cs typeface="Times New Roman" pitchFamily="18" charset="0"/>
              </a:rPr>
              <a:t>Manfaat Bagi Karyawan</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938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810883" y="362308"/>
            <a:ext cx="5175849" cy="7936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id-ID" sz="2400" b="1" dirty="0">
                <a:solidFill>
                  <a:schemeClr val="tx1"/>
                </a:solidFill>
                <a:latin typeface="Times New Roman" pitchFamily="18" charset="0"/>
                <a:cs typeface="Times New Roman" pitchFamily="18" charset="0"/>
              </a:rPr>
              <a:t>AKTIVITAS MANAJEMEN KINERJA</a:t>
            </a:r>
            <a:endParaRPr lang="en-US" sz="2400" dirty="0">
              <a:solidFill>
                <a:schemeClr val="tx1"/>
              </a:solidFill>
              <a:latin typeface="Times New Roman" pitchFamily="18" charset="0"/>
              <a:cs typeface="Times New Roman" pitchFamily="18" charset="0"/>
            </a:endParaRPr>
          </a:p>
        </p:txBody>
      </p:sp>
      <p:sp>
        <p:nvSpPr>
          <p:cNvPr id="3" name="Rounded Rectangle 2"/>
          <p:cNvSpPr/>
          <p:nvPr/>
        </p:nvSpPr>
        <p:spPr>
          <a:xfrm>
            <a:off x="207034" y="1362972"/>
            <a:ext cx="11812438" cy="5391509"/>
          </a:xfrm>
          <a:prstGeom prst="roundRect">
            <a:avLst/>
          </a:prstGeom>
          <a:solidFill>
            <a:schemeClr val="lt1">
              <a:alpha val="83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810883" y="1362972"/>
            <a:ext cx="10437962" cy="400110"/>
          </a:xfrm>
          <a:prstGeom prst="rect">
            <a:avLst/>
          </a:prstGeom>
        </p:spPr>
        <p:txBody>
          <a:bodyPr wrap="square">
            <a:spAutoFit/>
          </a:bodyPr>
          <a:lstStyle/>
          <a:p>
            <a:r>
              <a:rPr lang="id-ID" sz="2000" dirty="0">
                <a:latin typeface="Times New Roman" pitchFamily="18" charset="0"/>
                <a:cs typeface="Times New Roman" pitchFamily="18" charset="0"/>
              </a:rPr>
              <a:t>Menurut Amstrong (2006:18) dalam Siswoyo Haryono (2018) </a:t>
            </a:r>
            <a:endParaRPr lang="en-US" sz="2000" dirty="0">
              <a:latin typeface="Times New Roman" pitchFamily="18" charset="0"/>
              <a:cs typeface="Times New Roman" pitchFamily="18" charset="0"/>
            </a:endParaRPr>
          </a:p>
        </p:txBody>
      </p:sp>
      <p:sp>
        <p:nvSpPr>
          <p:cNvPr id="5" name="Rectangle 4"/>
          <p:cNvSpPr/>
          <p:nvPr/>
        </p:nvSpPr>
        <p:spPr>
          <a:xfrm>
            <a:off x="345056" y="2007464"/>
            <a:ext cx="11524892" cy="4401205"/>
          </a:xfrm>
          <a:prstGeom prst="rect">
            <a:avLst/>
          </a:prstGeom>
        </p:spPr>
        <p:txBody>
          <a:bodyPr wrap="square">
            <a:spAutoFit/>
          </a:bodyPr>
          <a:lstStyle/>
          <a:p>
            <a:pPr marL="457200" lvl="0" indent="-457200" algn="just">
              <a:buFont typeface="+mj-lt"/>
              <a:buAutoNum type="arabicParenR"/>
            </a:pPr>
            <a:r>
              <a:rPr lang="id-ID" sz="2000" i="1" dirty="0">
                <a:latin typeface="Times New Roman" pitchFamily="18" charset="0"/>
                <a:cs typeface="Times New Roman" pitchFamily="18" charset="0"/>
              </a:rPr>
              <a:t>Role definition</a:t>
            </a:r>
            <a:r>
              <a:rPr lang="id-ID" sz="2000" dirty="0">
                <a:latin typeface="Times New Roman" pitchFamily="18" charset="0"/>
                <a:cs typeface="Times New Roman" pitchFamily="18" charset="0"/>
              </a:rPr>
              <a:t>, yaitu penandatangan Kesepakatan Kerja Bersama (KKB) antara pekerja dengan organisasi yang meliputi kriteria kinerja dan persyaratan kompetensi yang diperlukan.</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i="1" dirty="0">
                <a:latin typeface="Times New Roman" pitchFamily="18" charset="0"/>
                <a:cs typeface="Times New Roman" pitchFamily="18" charset="0"/>
              </a:rPr>
              <a:t>The performance agreement</a:t>
            </a:r>
            <a:r>
              <a:rPr lang="id-ID" sz="2000" dirty="0">
                <a:latin typeface="Times New Roman" pitchFamily="18" charset="0"/>
                <a:cs typeface="Times New Roman" pitchFamily="18" charset="0"/>
              </a:rPr>
              <a:t>, yaitu penjelasan tentang harapan yang harus dicapai oleh pegawai, cara mengukur kinerja serta persyaratan kompetensi minimal untuk mendapatkan hasil yang telah ditargetkan.</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i="1" dirty="0">
                <a:latin typeface="Times New Roman" pitchFamily="18" charset="0"/>
                <a:cs typeface="Times New Roman" pitchFamily="18" charset="0"/>
              </a:rPr>
              <a:t>The performance improvement plan</a:t>
            </a:r>
            <a:r>
              <a:rPr lang="id-ID" sz="2000" dirty="0">
                <a:latin typeface="Times New Roman" pitchFamily="18" charset="0"/>
                <a:cs typeface="Times New Roman" pitchFamily="18" charset="0"/>
              </a:rPr>
              <a:t>, yaitu catatan tentang apa yang harus dilakukan oleh seorang pekerja untuk meningkatkan kinerja jika diperlukan.</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i="1" dirty="0">
                <a:latin typeface="Times New Roman" pitchFamily="18" charset="0"/>
                <a:cs typeface="Times New Roman" pitchFamily="18" charset="0"/>
              </a:rPr>
              <a:t>The personal development plan</a:t>
            </a:r>
            <a:r>
              <a:rPr lang="id-ID" sz="2000" dirty="0">
                <a:latin typeface="Times New Roman" pitchFamily="18" charset="0"/>
                <a:cs typeface="Times New Roman" pitchFamily="18" charset="0"/>
              </a:rPr>
              <a:t>, yaitu catatan tindakan yang harus dilakukan pekerja untuk meningkatkan keterampilan (</a:t>
            </a:r>
            <a:r>
              <a:rPr lang="id-ID" sz="2000" i="1" dirty="0">
                <a:latin typeface="Times New Roman" pitchFamily="18" charset="0"/>
                <a:cs typeface="Times New Roman" pitchFamily="18" charset="0"/>
              </a:rPr>
              <a:t>skill</a:t>
            </a:r>
            <a:r>
              <a:rPr lang="id-ID" sz="2000" dirty="0">
                <a:latin typeface="Times New Roman" pitchFamily="18" charset="0"/>
                <a:cs typeface="Times New Roman" pitchFamily="18" charset="0"/>
              </a:rPr>
              <a:t>) dan pengetahuan (</a:t>
            </a:r>
            <a:r>
              <a:rPr lang="id-ID" sz="2000" i="1" dirty="0">
                <a:latin typeface="Times New Roman" pitchFamily="18" charset="0"/>
                <a:cs typeface="Times New Roman" pitchFamily="18" charset="0"/>
              </a:rPr>
              <a:t>knowledge</a:t>
            </a:r>
            <a:r>
              <a:rPr lang="id-ID" sz="2000" dirty="0">
                <a:latin typeface="Times New Roman" pitchFamily="18" charset="0"/>
                <a:cs typeface="Times New Roman" pitchFamily="18" charset="0"/>
              </a:rPr>
              <a:t>) serta tingkat kompetensinya.</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i="1" dirty="0">
                <a:latin typeface="Times New Roman" pitchFamily="18" charset="0"/>
                <a:cs typeface="Times New Roman" pitchFamily="18" charset="0"/>
              </a:rPr>
              <a:t>Managing performance, throughout the year</a:t>
            </a:r>
            <a:r>
              <a:rPr lang="id-ID" sz="2000" dirty="0">
                <a:latin typeface="Times New Roman" pitchFamily="18" charset="0"/>
                <a:cs typeface="Times New Roman" pitchFamily="18" charset="0"/>
              </a:rPr>
              <a:t>, yaitu pengawasan sepanjang waktu setelah seorang pekerja menandatangani kesepakatan kinerja, program peningkatan kinerja, rencana pengembangan individu dan aktivitas pembelajaran yang terencana.</a:t>
            </a:r>
            <a:endParaRPr lang="en-US" sz="2000" dirty="0">
              <a:latin typeface="Times New Roman" pitchFamily="18" charset="0"/>
              <a:cs typeface="Times New Roman" pitchFamily="18" charset="0"/>
            </a:endParaRPr>
          </a:p>
          <a:p>
            <a:pPr marL="457200" lvl="0" indent="-457200" algn="just">
              <a:buFont typeface="+mj-lt"/>
              <a:buAutoNum type="arabicParenR"/>
            </a:pPr>
            <a:r>
              <a:rPr lang="id-ID" sz="2000" i="1" dirty="0">
                <a:latin typeface="Times New Roman" pitchFamily="18" charset="0"/>
                <a:cs typeface="Times New Roman" pitchFamily="18" charset="0"/>
              </a:rPr>
              <a:t>Performance review</a:t>
            </a:r>
            <a:r>
              <a:rPr lang="id-ID" sz="2000" dirty="0">
                <a:latin typeface="Times New Roman" pitchFamily="18" charset="0"/>
                <a:cs typeface="Times New Roman" pitchFamily="18" charset="0"/>
              </a:rPr>
              <a:t>, yaitu evaluasi formal saat evaluasi kinerja sudah berjalan, meliputi kemajuan dan permasalahan kinerja sebagai basis untuk melangkah pada siklus berikutnya, termasuk merevisi perjanjian kinerja, program peningkatan kinerja dan rencana pengembangan individu.</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5903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448574" y="258792"/>
            <a:ext cx="6366294" cy="7073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2400" b="1" dirty="0">
                <a:solidFill>
                  <a:schemeClr val="tx1"/>
                </a:solidFill>
                <a:latin typeface="Times New Roman" pitchFamily="18" charset="0"/>
                <a:cs typeface="Times New Roman" pitchFamily="18" charset="0"/>
              </a:rPr>
              <a:t>KRITERIA KEBERHASILAN MANAJEMEN KINERJA </a:t>
            </a:r>
            <a:endParaRPr lang="en-US" sz="2400" dirty="0">
              <a:solidFill>
                <a:schemeClr val="tx1"/>
              </a:solidFill>
              <a:latin typeface="Times New Roman" pitchFamily="18" charset="0"/>
              <a:cs typeface="Times New Roman" pitchFamily="18" charset="0"/>
            </a:endParaRPr>
          </a:p>
        </p:txBody>
      </p:sp>
      <p:sp>
        <p:nvSpPr>
          <p:cNvPr id="3" name="Rounded Rectangle 2"/>
          <p:cNvSpPr/>
          <p:nvPr/>
        </p:nvSpPr>
        <p:spPr>
          <a:xfrm>
            <a:off x="448574" y="1147313"/>
            <a:ext cx="11490384" cy="5564038"/>
          </a:xfrm>
          <a:prstGeom prst="round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730370" y="1437492"/>
            <a:ext cx="10926792" cy="4154984"/>
          </a:xfrm>
          <a:prstGeom prst="rect">
            <a:avLst/>
          </a:prstGeom>
        </p:spPr>
        <p:txBody>
          <a:bodyPr wrap="square">
            <a:spAutoFit/>
          </a:bodyPr>
          <a:lstStyle/>
          <a:p>
            <a:pPr marL="342900" lvl="0" indent="-342900" algn="just">
              <a:buFont typeface="+mj-lt"/>
              <a:buAutoNum type="arabicParenR"/>
            </a:pPr>
            <a:r>
              <a:rPr lang="id-ID" sz="2400" dirty="0">
                <a:latin typeface="Times New Roman" pitchFamily="18" charset="0"/>
                <a:cs typeface="Times New Roman" pitchFamily="18" charset="0"/>
              </a:rPr>
              <a:t>Proses manajemen kinerja memungkinkan penggunaannya untuk memodifikasi tujuan perusahaan berdasarkan pengalaman dan pengetahuan yang diperoleh setiap individu. </a:t>
            </a:r>
            <a:endParaRPr lang="en-US" sz="2400" dirty="0">
              <a:latin typeface="Times New Roman" pitchFamily="18" charset="0"/>
              <a:cs typeface="Times New Roman" pitchFamily="18" charset="0"/>
            </a:endParaRPr>
          </a:p>
          <a:p>
            <a:pPr marL="342900" lvl="0" indent="-342900" algn="just">
              <a:buFont typeface="+mj-lt"/>
              <a:buAutoNum type="arabicParenR"/>
            </a:pPr>
            <a:r>
              <a:rPr lang="id-ID" sz="2400" dirty="0">
                <a:latin typeface="Times New Roman" pitchFamily="18" charset="0"/>
                <a:cs typeface="Times New Roman" pitchFamily="18" charset="0"/>
              </a:rPr>
              <a:t>Proses manajemen kinerja mampu disesuaikan dengan jenis pekerjaan yang sesungguhnya pada perusahaan serta bagaimana kinerja. </a:t>
            </a:r>
            <a:endParaRPr lang="en-US" sz="2400" dirty="0">
              <a:latin typeface="Times New Roman" pitchFamily="18" charset="0"/>
              <a:cs typeface="Times New Roman" pitchFamily="18" charset="0"/>
            </a:endParaRPr>
          </a:p>
          <a:p>
            <a:pPr marL="342900" lvl="0" indent="-342900" algn="just">
              <a:buFont typeface="+mj-lt"/>
              <a:buAutoNum type="arabicParenR"/>
            </a:pPr>
            <a:r>
              <a:rPr lang="id-ID" sz="2400" dirty="0">
                <a:latin typeface="Times New Roman" pitchFamily="18" charset="0"/>
                <a:cs typeface="Times New Roman" pitchFamily="18" charset="0"/>
              </a:rPr>
              <a:t>Dapat memberikan hasil nilai tambah, baik pada jangka pendek ataupun panjang yang berupa pengembangan. </a:t>
            </a:r>
            <a:endParaRPr lang="en-US" sz="2400" dirty="0">
              <a:latin typeface="Times New Roman" pitchFamily="18" charset="0"/>
              <a:cs typeface="Times New Roman" pitchFamily="18" charset="0"/>
            </a:endParaRPr>
          </a:p>
          <a:p>
            <a:pPr marL="342900" lvl="0" indent="-342900" algn="just">
              <a:buFont typeface="+mj-lt"/>
              <a:buAutoNum type="arabicParenR"/>
            </a:pPr>
            <a:r>
              <a:rPr lang="id-ID" sz="2400" dirty="0">
                <a:latin typeface="Times New Roman" pitchFamily="18" charset="0"/>
                <a:cs typeface="Times New Roman" pitchFamily="18" charset="0"/>
              </a:rPr>
              <a:t>Dalam prosesnya, manajemen kinerja dapat bekerja secara jujur dan adil, bahkan mampu berjalan secara transparan. </a:t>
            </a:r>
            <a:endParaRPr lang="en-US" sz="2400" dirty="0">
              <a:latin typeface="Times New Roman" pitchFamily="18" charset="0"/>
              <a:cs typeface="Times New Roman" pitchFamily="18" charset="0"/>
            </a:endParaRPr>
          </a:p>
          <a:p>
            <a:pPr marL="342900" lvl="0" indent="-342900" algn="just">
              <a:buFont typeface="+mj-lt"/>
              <a:buAutoNum type="arabicParenR"/>
            </a:pPr>
            <a:r>
              <a:rPr lang="id-ID" sz="2400" dirty="0">
                <a:latin typeface="Times New Roman" pitchFamily="18" charset="0"/>
                <a:cs typeface="Times New Roman" pitchFamily="18" charset="0"/>
              </a:rPr>
              <a:t>Apabila manajemen kinerja ingin berhasil, maka haruslah memperhatikan dan memenuhi segala usul, permintaan maupun kepentingan pada setiap </a:t>
            </a:r>
            <a:r>
              <a:rPr lang="id-ID" sz="2400" i="1" dirty="0">
                <a:latin typeface="Times New Roman" pitchFamily="18" charset="0"/>
                <a:cs typeface="Times New Roman" pitchFamily="18" charset="0"/>
              </a:rPr>
              <a:t>stakeholder</a:t>
            </a:r>
            <a:r>
              <a:rPr lang="id-ID"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1197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1000897" y="234778"/>
            <a:ext cx="4942703" cy="8031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id-ID" sz="2400" b="1" dirty="0">
                <a:solidFill>
                  <a:schemeClr val="accent1"/>
                </a:solidFill>
                <a:latin typeface="Times New Roman" pitchFamily="18" charset="0"/>
                <a:cs typeface="Times New Roman" pitchFamily="18" charset="0"/>
              </a:rPr>
              <a:t>GLOBALISASI</a:t>
            </a:r>
            <a:endParaRPr lang="en-US" sz="2400" dirty="0">
              <a:solidFill>
                <a:schemeClr val="accent1"/>
              </a:solidFill>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BB7F4AB4-A7FA-4962-8EBF-F64E1089ADF1}"/>
              </a:ext>
            </a:extLst>
          </p:cNvPr>
          <p:cNvGrpSpPr/>
          <p:nvPr/>
        </p:nvGrpSpPr>
        <p:grpSpPr>
          <a:xfrm>
            <a:off x="979677" y="5192545"/>
            <a:ext cx="994773" cy="581276"/>
            <a:chOff x="3366914" y="2916559"/>
            <a:chExt cx="2424286" cy="1655441"/>
          </a:xfrm>
        </p:grpSpPr>
        <p:sp>
          <p:nvSpPr>
            <p:cNvPr id="11" name="Rectangle 10">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6" name="Group 15">
            <a:extLst>
              <a:ext uri="{FF2B5EF4-FFF2-40B4-BE49-F238E27FC236}">
                <a16:creationId xmlns:a16="http://schemas.microsoft.com/office/drawing/2014/main" id="{FF8ED824-B115-4795-A074-B86BF9FA2D38}"/>
              </a:ext>
            </a:extLst>
          </p:cNvPr>
          <p:cNvGrpSpPr/>
          <p:nvPr/>
        </p:nvGrpSpPr>
        <p:grpSpPr>
          <a:xfrm>
            <a:off x="243858" y="4647285"/>
            <a:ext cx="5962462" cy="1870904"/>
            <a:chOff x="434509" y="3232290"/>
            <a:chExt cx="7866058" cy="3285899"/>
          </a:xfrm>
          <a:solidFill>
            <a:schemeClr val="accent2"/>
          </a:solidFill>
        </p:grpSpPr>
        <p:sp>
          <p:nvSpPr>
            <p:cNvPr id="17"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p>
          </p:txBody>
        </p:sp>
        <p:sp>
          <p:nvSpPr>
            <p:cNvPr id="18"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a:p>
          </p:txBody>
        </p:sp>
        <p:sp>
          <p:nvSpPr>
            <p:cNvPr id="19"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a:p>
          </p:txBody>
        </p:sp>
        <p:sp>
          <p:nvSpPr>
            <p:cNvPr id="20"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21"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22"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23"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24"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25"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26"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a:p>
          </p:txBody>
        </p:sp>
        <p:sp>
          <p:nvSpPr>
            <p:cNvPr id="27"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a:p>
          </p:txBody>
        </p:sp>
        <p:sp>
          <p:nvSpPr>
            <p:cNvPr id="28"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2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p>
          </p:txBody>
        </p:sp>
      </p:grpSp>
      <p:sp>
        <p:nvSpPr>
          <p:cNvPr id="30" name="Rounded Rectangle 29"/>
          <p:cNvSpPr/>
          <p:nvPr/>
        </p:nvSpPr>
        <p:spPr>
          <a:xfrm>
            <a:off x="941554" y="1425644"/>
            <a:ext cx="10651526" cy="3449595"/>
          </a:xfrm>
          <a:prstGeom prst="roundRect">
            <a:avLst/>
          </a:prstGeom>
          <a:solidFill>
            <a:schemeClr val="lt1">
              <a:alpha val="9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id-ID" sz="2400" dirty="0">
                <a:solidFill>
                  <a:schemeClr val="tx1"/>
                </a:solidFill>
                <a:latin typeface="Times New Roman" pitchFamily="18" charset="0"/>
                <a:cs typeface="Times New Roman" pitchFamily="18" charset="0"/>
              </a:rPr>
              <a:t>Achmad Suparman (2008) dalam Isniar Budiarti </a:t>
            </a:r>
            <a:r>
              <a:rPr lang="id-ID" sz="2400" i="1" dirty="0">
                <a:solidFill>
                  <a:schemeClr val="tx1"/>
                </a:solidFill>
                <a:latin typeface="Times New Roman" pitchFamily="18" charset="0"/>
                <a:cs typeface="Times New Roman" pitchFamily="18" charset="0"/>
              </a:rPr>
              <a:t>et al </a:t>
            </a:r>
            <a:r>
              <a:rPr lang="id-ID" sz="2400" dirty="0">
                <a:solidFill>
                  <a:schemeClr val="tx1"/>
                </a:solidFill>
                <a:latin typeface="Times New Roman" pitchFamily="18" charset="0"/>
                <a:cs typeface="Times New Roman" pitchFamily="18" charset="0"/>
              </a:rPr>
              <a:t>(2018) menyatakan globalisasi merupakan suatu proses menjadikan sesuatu (benda atau perilaku) sebagai ciri dari setiap individu di dunia ini tanpa dibatasi oleh wilayah. Seorang ahli sosiologi, Selo Soemardjan dalam Isniar Budiarti </a:t>
            </a:r>
            <a:r>
              <a:rPr lang="id-ID" sz="2400" i="1" dirty="0">
                <a:solidFill>
                  <a:schemeClr val="tx1"/>
                </a:solidFill>
                <a:latin typeface="Times New Roman" pitchFamily="18" charset="0"/>
                <a:cs typeface="Times New Roman" pitchFamily="18" charset="0"/>
              </a:rPr>
              <a:t>et al </a:t>
            </a:r>
            <a:r>
              <a:rPr lang="id-ID" sz="2400" dirty="0">
                <a:solidFill>
                  <a:schemeClr val="tx1"/>
                </a:solidFill>
                <a:latin typeface="Times New Roman" pitchFamily="18" charset="0"/>
                <a:cs typeface="Times New Roman" pitchFamily="18" charset="0"/>
              </a:rPr>
              <a:t>(2018) mendefinisikan globalisasi adalah terbentuknya sistem organisasi dan komunikasi antar masyarakat di seluruh dunia untuk mengikuti sistem dan kaidah-kaidah yang sama.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13308902"/>
      </p:ext>
    </p:extLst>
  </p:cSld>
  <p:clrMapOvr>
    <a:masterClrMapping/>
  </p:clrMapOvr>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1735</Words>
  <Application>Microsoft Macintosh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Comic Sans MS</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29116506 Indra Zulhijayanto</cp:lastModifiedBy>
  <cp:revision>91</cp:revision>
  <dcterms:created xsi:type="dcterms:W3CDTF">2020-01-20T05:08:25Z</dcterms:created>
  <dcterms:modified xsi:type="dcterms:W3CDTF">2020-07-02T02:01:49Z</dcterms:modified>
</cp:coreProperties>
</file>