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5C4322E-ACB6-4B7D-BD53-33B64CBC3A5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14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0AB14E-52CF-40C7-9993-D6F6B996A45C}"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351046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33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69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56387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11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04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32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65040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AB14E-52CF-40C7-9993-D6F6B996A45C}"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4322E-ACB6-4B7D-BD53-33B64CBC3A5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43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0AB14E-52CF-40C7-9993-D6F6B996A45C}"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365374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0AB14E-52CF-40C7-9993-D6F6B996A45C}"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4322E-ACB6-4B7D-BD53-33B64CBC3A5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91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0AB14E-52CF-40C7-9993-D6F6B996A45C}"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4322E-ACB6-4B7D-BD53-33B64CBC3A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73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B14E-52CF-40C7-9993-D6F6B996A45C}"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127097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0AB14E-52CF-40C7-9993-D6F6B996A45C}"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4322E-ACB6-4B7D-BD53-33B64CBC3A5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01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0AB14E-52CF-40C7-9993-D6F6B996A45C}"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4322E-ACB6-4B7D-BD53-33B64CBC3A5E}" type="slidenum">
              <a:rPr lang="en-US" smtClean="0"/>
              <a:t>‹#›</a:t>
            </a:fld>
            <a:endParaRPr lang="en-US"/>
          </a:p>
        </p:txBody>
      </p:sp>
    </p:spTree>
    <p:extLst>
      <p:ext uri="{BB962C8B-B14F-4D97-AF65-F5344CB8AC3E}">
        <p14:creationId xmlns:p14="http://schemas.microsoft.com/office/powerpoint/2010/main" val="116533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0AB14E-52CF-40C7-9993-D6F6B996A45C}" type="datetimeFigureOut">
              <a:rPr lang="en-US" smtClean="0"/>
              <a:t>7/4/2020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C4322E-ACB6-4B7D-BD53-33B64CBC3A5E}" type="slidenum">
              <a:rPr lang="en-US" smtClean="0"/>
              <a:t>‹#›</a:t>
            </a:fld>
            <a:endParaRPr lang="en-US"/>
          </a:p>
        </p:txBody>
      </p:sp>
    </p:spTree>
    <p:extLst>
      <p:ext uri="{BB962C8B-B14F-4D97-AF65-F5344CB8AC3E}">
        <p14:creationId xmlns:p14="http://schemas.microsoft.com/office/powerpoint/2010/main" val="940551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a:defRPr/>
            </a:pPr>
            <a:r>
              <a:rPr lang="en-US" dirty="0" err="1" smtClean="0"/>
              <a:t>Pertemuan</a:t>
            </a:r>
            <a:r>
              <a:rPr lang="en-US" dirty="0" smtClean="0"/>
              <a:t> XII</a:t>
            </a:r>
            <a:r>
              <a:rPr lang="id-ID" smtClean="0"/>
              <a:t>I</a:t>
            </a:r>
            <a:endParaRPr lang="en-US" smtClean="0"/>
          </a:p>
        </p:txBody>
      </p:sp>
      <p:sp>
        <p:nvSpPr>
          <p:cNvPr id="160771" name="Subtitle 2"/>
          <p:cNvSpPr>
            <a:spLocks noGrp="1"/>
          </p:cNvSpPr>
          <p:nvPr>
            <p:ph type="subTitle" idx="1"/>
          </p:nvPr>
        </p:nvSpPr>
        <p:spPr>
          <a:xfrm>
            <a:off x="2057400" y="3228975"/>
            <a:ext cx="7854950" cy="1752600"/>
          </a:xfrm>
        </p:spPr>
        <p:txBody>
          <a:bodyPr>
            <a:normAutofit/>
          </a:bodyPr>
          <a:lstStyle/>
          <a:p>
            <a:r>
              <a:rPr lang="en-US" sz="4800" dirty="0" err="1" smtClean="0"/>
              <a:t>Observasi</a:t>
            </a:r>
            <a:r>
              <a:rPr lang="en-US" sz="4800" dirty="0" smtClean="0"/>
              <a:t> </a:t>
            </a:r>
            <a:r>
              <a:rPr lang="en-US" sz="4800" dirty="0" err="1" smtClean="0"/>
              <a:t>dan</a:t>
            </a:r>
            <a:r>
              <a:rPr lang="en-US" sz="4800" dirty="0" smtClean="0"/>
              <a:t> </a:t>
            </a:r>
            <a:r>
              <a:rPr lang="en-US" sz="4800" dirty="0" err="1" smtClean="0"/>
              <a:t>Dokumenter</a:t>
            </a:r>
            <a:endParaRPr lang="en-US" sz="4800" dirty="0" smtClean="0"/>
          </a:p>
        </p:txBody>
      </p:sp>
    </p:spTree>
    <p:extLst>
      <p:ext uri="{BB962C8B-B14F-4D97-AF65-F5344CB8AC3E}">
        <p14:creationId xmlns:p14="http://schemas.microsoft.com/office/powerpoint/2010/main" val="20235354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err="1" smtClean="0"/>
              <a:t>Pengamatan</a:t>
            </a:r>
            <a:r>
              <a:rPr lang="en-US" dirty="0" smtClean="0"/>
              <a:t> </a:t>
            </a:r>
            <a:r>
              <a:rPr lang="en-US" dirty="0" err="1" smtClean="0"/>
              <a:t>Eksperimental</a:t>
            </a:r>
            <a:r>
              <a:rPr lang="en-US" dirty="0" smtClean="0"/>
              <a:t> </a:t>
            </a:r>
            <a:r>
              <a:rPr lang="en-US" dirty="0" err="1" smtClean="0"/>
              <a:t>dan</a:t>
            </a:r>
            <a:r>
              <a:rPr lang="en-US" dirty="0" smtClean="0"/>
              <a:t> </a:t>
            </a:r>
            <a:r>
              <a:rPr lang="en-US" dirty="0" err="1" smtClean="0"/>
              <a:t>Pengamatan</a:t>
            </a:r>
            <a:r>
              <a:rPr lang="en-US" dirty="0" smtClean="0"/>
              <a:t> Non </a:t>
            </a:r>
            <a:r>
              <a:rPr lang="en-US" dirty="0" err="1" smtClean="0"/>
              <a:t>Eksperimental</a:t>
            </a:r>
            <a:endParaRPr lang="en-US" dirty="0" smtClean="0"/>
          </a:p>
        </p:txBody>
      </p:sp>
      <p:sp>
        <p:nvSpPr>
          <p:cNvPr id="169987" name="Content Placeholder 2"/>
          <p:cNvSpPr>
            <a:spLocks noGrp="1"/>
          </p:cNvSpPr>
          <p:nvPr>
            <p:ph idx="1"/>
          </p:nvPr>
        </p:nvSpPr>
        <p:spPr/>
        <p:txBody>
          <a:bodyPr/>
          <a:lstStyle/>
          <a:p>
            <a:pPr algn="just" eaLnBrk="1" hangingPunct="1"/>
            <a:r>
              <a:rPr lang="en-US" smtClean="0"/>
              <a:t>Pengamatan eksperimental, dimana pengamat bersikap aktif terhadap situasi dan kehidupan obyek serta berusaha mengendalikannya.</a:t>
            </a:r>
          </a:p>
          <a:p>
            <a:pPr algn="just" eaLnBrk="1" hangingPunct="1"/>
            <a:r>
              <a:rPr lang="en-US" smtClean="0"/>
              <a:t>Pengamatan non eksperimental, dimana pengamatan dilakukan seperti layaknya pengamatan pada umumnya dan pengamat tidak berpartisipasi dalam kehidupan obyek.</a:t>
            </a:r>
          </a:p>
        </p:txBody>
      </p:sp>
    </p:spTree>
    <p:extLst>
      <p:ext uri="{BB962C8B-B14F-4D97-AF65-F5344CB8AC3E}">
        <p14:creationId xmlns:p14="http://schemas.microsoft.com/office/powerpoint/2010/main" val="23054550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mtClean="0"/>
              <a:t>Dokumenter</a:t>
            </a:r>
          </a:p>
        </p:txBody>
      </p:sp>
      <p:sp>
        <p:nvSpPr>
          <p:cNvPr id="20483" name="Content Placeholder 2"/>
          <p:cNvSpPr>
            <a:spLocks noGrp="1"/>
          </p:cNvSpPr>
          <p:nvPr>
            <p:ph idx="1"/>
          </p:nvPr>
        </p:nvSpPr>
        <p:spPr/>
        <p:txBody>
          <a:bodyPr/>
          <a:lstStyle/>
          <a:p>
            <a:pPr marL="365125" lvl="8" indent="-365125" algn="just">
              <a:defRPr/>
            </a:pPr>
            <a:r>
              <a:rPr lang="en-US" sz="3200" dirty="0" err="1"/>
              <a:t>Metode</a:t>
            </a:r>
            <a:r>
              <a:rPr lang="en-US" sz="3200" dirty="0"/>
              <a:t> </a:t>
            </a:r>
            <a:r>
              <a:rPr lang="en-US" sz="3200" dirty="0" err="1"/>
              <a:t>dokumenter</a:t>
            </a:r>
            <a:r>
              <a:rPr lang="en-US" sz="3200" dirty="0"/>
              <a:t> </a:t>
            </a:r>
            <a:r>
              <a:rPr lang="en-US" sz="3200" dirty="0" err="1"/>
              <a:t>adalah</a:t>
            </a:r>
            <a:r>
              <a:rPr lang="en-US" sz="3200" dirty="0"/>
              <a:t> </a:t>
            </a:r>
            <a:r>
              <a:rPr lang="en-US" sz="3200" dirty="0" err="1"/>
              <a:t>tehnik</a:t>
            </a:r>
            <a:r>
              <a:rPr lang="en-US" sz="3200" dirty="0"/>
              <a:t> </a:t>
            </a:r>
            <a:r>
              <a:rPr lang="en-US" sz="3200" dirty="0" err="1"/>
              <a:t>pengumpulan</a:t>
            </a:r>
            <a:r>
              <a:rPr lang="en-US" sz="3200" dirty="0"/>
              <a:t> data </a:t>
            </a:r>
            <a:r>
              <a:rPr lang="en-US" sz="3200" dirty="0" err="1"/>
              <a:t>dan</a:t>
            </a:r>
            <a:r>
              <a:rPr lang="en-US" sz="3200" dirty="0"/>
              <a:t> </a:t>
            </a:r>
            <a:r>
              <a:rPr lang="en-US" sz="3200" dirty="0" err="1"/>
              <a:t>informasi</a:t>
            </a:r>
            <a:r>
              <a:rPr lang="en-US" sz="3200" dirty="0"/>
              <a:t> </a:t>
            </a:r>
            <a:r>
              <a:rPr lang="en-US" sz="3200" dirty="0" err="1"/>
              <a:t>melalui</a:t>
            </a:r>
            <a:r>
              <a:rPr lang="en-US" sz="3200" dirty="0"/>
              <a:t> </a:t>
            </a:r>
            <a:r>
              <a:rPr lang="en-US" sz="3200" dirty="0" err="1"/>
              <a:t>pencarian</a:t>
            </a:r>
            <a:r>
              <a:rPr lang="en-US" sz="3200" dirty="0"/>
              <a:t> </a:t>
            </a:r>
            <a:r>
              <a:rPr lang="en-US" sz="3200" dirty="0" err="1"/>
              <a:t>dan</a:t>
            </a:r>
            <a:r>
              <a:rPr lang="en-US" sz="3200" dirty="0"/>
              <a:t> </a:t>
            </a:r>
            <a:r>
              <a:rPr lang="en-US" sz="3200" dirty="0" err="1"/>
              <a:t>penemuan</a:t>
            </a:r>
            <a:r>
              <a:rPr lang="en-US" sz="3200" dirty="0"/>
              <a:t> </a:t>
            </a:r>
            <a:r>
              <a:rPr lang="en-US" sz="3200" dirty="0" err="1"/>
              <a:t>bukti-bukti</a:t>
            </a:r>
            <a:r>
              <a:rPr lang="en-US" sz="3200" dirty="0"/>
              <a:t>.</a:t>
            </a:r>
          </a:p>
          <a:p>
            <a:pPr algn="just" eaLnBrk="1" hangingPunct="1">
              <a:defRPr/>
            </a:pPr>
            <a:r>
              <a:rPr lang="en-US" dirty="0" err="1" smtClean="0"/>
              <a:t>Metode</a:t>
            </a:r>
            <a:r>
              <a:rPr lang="en-US" dirty="0" smtClean="0"/>
              <a:t> </a:t>
            </a:r>
            <a:r>
              <a:rPr lang="en-US" dirty="0" err="1" smtClean="0"/>
              <a:t>dokumenter</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metode</a:t>
            </a:r>
            <a:r>
              <a:rPr lang="en-US" dirty="0" smtClean="0"/>
              <a:t> </a:t>
            </a:r>
            <a:r>
              <a:rPr lang="en-US" dirty="0" err="1" smtClean="0"/>
              <a:t>pengumpulan</a:t>
            </a:r>
            <a:r>
              <a:rPr lang="en-US" dirty="0" smtClean="0"/>
              <a:t> data yang </a:t>
            </a:r>
            <a:r>
              <a:rPr lang="en-US" dirty="0" err="1" smtClean="0"/>
              <a:t>berasal</a:t>
            </a:r>
            <a:r>
              <a:rPr lang="en-US" dirty="0" smtClean="0"/>
              <a:t> </a:t>
            </a:r>
            <a:r>
              <a:rPr lang="en-US" dirty="0" err="1" smtClean="0"/>
              <a:t>dari</a:t>
            </a:r>
            <a:r>
              <a:rPr lang="en-US" dirty="0" smtClean="0"/>
              <a:t> </a:t>
            </a:r>
            <a:r>
              <a:rPr lang="en-US" dirty="0" err="1" smtClean="0"/>
              <a:t>sumber</a:t>
            </a:r>
            <a:r>
              <a:rPr lang="en-US" dirty="0" smtClean="0"/>
              <a:t> non </a:t>
            </a:r>
            <a:r>
              <a:rPr lang="en-US" dirty="0" err="1" smtClean="0"/>
              <a:t>manusia</a:t>
            </a:r>
            <a:r>
              <a:rPr lang="en-US" dirty="0" smtClean="0"/>
              <a:t>. Data yang </a:t>
            </a:r>
            <a:r>
              <a:rPr lang="en-US" dirty="0" err="1" smtClean="0"/>
              <a:t>diperoleh</a:t>
            </a:r>
            <a:r>
              <a:rPr lang="en-US" dirty="0" smtClean="0"/>
              <a:t> </a:t>
            </a:r>
            <a:r>
              <a:rPr lang="en-US" dirty="0" err="1" smtClean="0"/>
              <a:t>disebut</a:t>
            </a:r>
            <a:r>
              <a:rPr lang="en-US" dirty="0" smtClean="0"/>
              <a:t> </a:t>
            </a:r>
            <a:r>
              <a:rPr lang="en-US" dirty="0" err="1" smtClean="0"/>
              <a:t>dokumen</a:t>
            </a:r>
            <a:r>
              <a:rPr lang="en-US" dirty="0" smtClean="0"/>
              <a:t>.</a:t>
            </a:r>
          </a:p>
        </p:txBody>
      </p:sp>
    </p:spTree>
    <p:extLst>
      <p:ext uri="{BB962C8B-B14F-4D97-AF65-F5344CB8AC3E}">
        <p14:creationId xmlns:p14="http://schemas.microsoft.com/office/powerpoint/2010/main" val="37683275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smtClean="0"/>
              <a:t>Bahan dokumen</a:t>
            </a:r>
          </a:p>
        </p:txBody>
      </p:sp>
      <p:sp>
        <p:nvSpPr>
          <p:cNvPr id="172035" name="Content Placeholder 2"/>
          <p:cNvSpPr>
            <a:spLocks noGrp="1"/>
          </p:cNvSpPr>
          <p:nvPr>
            <p:ph idx="1"/>
          </p:nvPr>
        </p:nvSpPr>
        <p:spPr/>
        <p:txBody>
          <a:bodyPr>
            <a:normAutofit lnSpcReduction="10000"/>
          </a:bodyPr>
          <a:lstStyle/>
          <a:p>
            <a:pPr marL="514350" indent="-514350">
              <a:buFont typeface="Calibri" pitchFamily="34" charset="0"/>
              <a:buAutoNum type="arabicPeriod"/>
            </a:pPr>
            <a:r>
              <a:rPr lang="en-US" smtClean="0"/>
              <a:t>Otobiografi</a:t>
            </a:r>
          </a:p>
          <a:p>
            <a:pPr marL="514350" indent="-514350">
              <a:buFont typeface="Calibri" pitchFamily="34" charset="0"/>
              <a:buAutoNum type="arabicPeriod"/>
            </a:pPr>
            <a:r>
              <a:rPr lang="en-US" smtClean="0"/>
              <a:t>Surat-surat pribadi, buku atau catatan harian</a:t>
            </a:r>
          </a:p>
          <a:p>
            <a:pPr marL="514350" indent="-514350">
              <a:buFont typeface="Calibri" pitchFamily="34" charset="0"/>
              <a:buAutoNum type="arabicPeriod"/>
            </a:pPr>
            <a:r>
              <a:rPr lang="en-US" smtClean="0"/>
              <a:t>Surat kabar</a:t>
            </a:r>
          </a:p>
          <a:p>
            <a:pPr marL="514350" indent="-514350">
              <a:buFont typeface="Calibri" pitchFamily="34" charset="0"/>
              <a:buAutoNum type="arabicPeriod"/>
            </a:pPr>
            <a:r>
              <a:rPr lang="en-US" smtClean="0"/>
              <a:t>Dokumen-dokumen pemerintah</a:t>
            </a:r>
          </a:p>
          <a:p>
            <a:pPr marL="514350" indent="-514350">
              <a:buFont typeface="Calibri" pitchFamily="34" charset="0"/>
              <a:buAutoNum type="arabicPeriod"/>
            </a:pPr>
            <a:r>
              <a:rPr lang="en-US" smtClean="0"/>
              <a:t>Cerita roman atau cerita rakyat (walaupun tidak otomatis siap untuk digunakan), </a:t>
            </a:r>
          </a:p>
          <a:p>
            <a:pPr marL="514350" indent="-514350">
              <a:buFont typeface="Calibri" pitchFamily="34" charset="0"/>
              <a:buAutoNum type="arabicPeriod"/>
            </a:pPr>
            <a:r>
              <a:rPr lang="en-US" smtClean="0"/>
              <a:t>dan lain-lain</a:t>
            </a:r>
          </a:p>
          <a:p>
            <a:pPr marL="514350" indent="-514350">
              <a:buNone/>
            </a:pPr>
            <a:endParaRPr lang="en-US" smtClean="0"/>
          </a:p>
        </p:txBody>
      </p:sp>
    </p:spTree>
    <p:extLst>
      <p:ext uri="{BB962C8B-B14F-4D97-AF65-F5344CB8AC3E}">
        <p14:creationId xmlns:p14="http://schemas.microsoft.com/office/powerpoint/2010/main" val="26409798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smtClean="0"/>
              <a:t>Keuntungan dokumentasi</a:t>
            </a:r>
          </a:p>
        </p:txBody>
      </p:sp>
      <p:sp>
        <p:nvSpPr>
          <p:cNvPr id="173059" name="Content Placeholder 2"/>
          <p:cNvSpPr>
            <a:spLocks noGrp="1"/>
          </p:cNvSpPr>
          <p:nvPr>
            <p:ph idx="1"/>
          </p:nvPr>
        </p:nvSpPr>
        <p:spPr/>
        <p:txBody>
          <a:bodyPr/>
          <a:lstStyle/>
          <a:p>
            <a:pPr algn="just" eaLnBrk="1" hangingPunct="1"/>
            <a:r>
              <a:rPr lang="en-US" smtClean="0"/>
              <a:t>Keuntungan bahan dokumentasi adalah bahwa bahan ini sudah ada, sudah tersedia, dan siap pakai. Menggunakan bahan ini akan banyak yang dapat diperoleh bila bahan tersebut dianalisis dengan cermat yang berguna bagi penelitian yang dijalankan.</a:t>
            </a:r>
          </a:p>
        </p:txBody>
      </p:sp>
    </p:spTree>
    <p:extLst>
      <p:ext uri="{BB962C8B-B14F-4D97-AF65-F5344CB8AC3E}">
        <p14:creationId xmlns:p14="http://schemas.microsoft.com/office/powerpoint/2010/main" val="20096424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Observasi</a:t>
            </a:r>
          </a:p>
        </p:txBody>
      </p:sp>
      <p:sp>
        <p:nvSpPr>
          <p:cNvPr id="3" name="Content Placeholder 2"/>
          <p:cNvSpPr>
            <a:spLocks noGrp="1"/>
          </p:cNvSpPr>
          <p:nvPr>
            <p:ph idx="1"/>
          </p:nvPr>
        </p:nvSpPr>
        <p:spPr>
          <a:xfrm>
            <a:off x="1524000" y="1714500"/>
            <a:ext cx="9144000" cy="4597400"/>
          </a:xfrm>
        </p:spPr>
        <p:txBody>
          <a:bodyPr rtlCol="0">
            <a:normAutofit/>
          </a:bodyPr>
          <a:lstStyle/>
          <a:p>
            <a:pPr marL="0" indent="0" algn="just">
              <a:buNone/>
              <a:defRPr/>
            </a:pPr>
            <a:r>
              <a:rPr lang="en-US" dirty="0" err="1" smtClean="0"/>
              <a:t>Observasi</a:t>
            </a:r>
            <a:r>
              <a:rPr lang="en-US" dirty="0" smtClean="0"/>
              <a:t> </a:t>
            </a:r>
            <a:r>
              <a:rPr lang="en-US" dirty="0" err="1" smtClean="0"/>
              <a:t>adalah</a:t>
            </a:r>
            <a:r>
              <a:rPr lang="en-US" dirty="0" smtClean="0"/>
              <a:t> </a:t>
            </a:r>
            <a:r>
              <a:rPr lang="en-US" dirty="0" err="1" smtClean="0"/>
              <a:t>mengamati</a:t>
            </a:r>
            <a:r>
              <a:rPr lang="en-US" dirty="0" smtClean="0"/>
              <a:t> </a:t>
            </a:r>
            <a:r>
              <a:rPr lang="en-US" dirty="0" err="1" smtClean="0"/>
              <a:t>secara</a:t>
            </a:r>
            <a:r>
              <a:rPr lang="en-US" dirty="0" smtClean="0"/>
              <a:t> </a:t>
            </a:r>
            <a:r>
              <a:rPr lang="en-US" dirty="0" err="1" smtClean="0"/>
              <a:t>intensif</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panca</a:t>
            </a:r>
            <a:r>
              <a:rPr lang="en-US" dirty="0" smtClean="0"/>
              <a:t> </a:t>
            </a:r>
            <a:r>
              <a:rPr lang="en-US" dirty="0" err="1" smtClean="0"/>
              <a:t>indra</a:t>
            </a:r>
            <a:r>
              <a:rPr lang="en-US" dirty="0" smtClean="0"/>
              <a:t>, </a:t>
            </a:r>
            <a:r>
              <a:rPr lang="en-US" dirty="0" err="1" smtClean="0"/>
              <a:t>berbagai</a:t>
            </a:r>
            <a:r>
              <a:rPr lang="en-US" dirty="0" smtClean="0"/>
              <a:t> </a:t>
            </a:r>
            <a:r>
              <a:rPr lang="en-US" dirty="0" err="1" smtClean="0"/>
              <a:t>gejala</a:t>
            </a:r>
            <a:r>
              <a:rPr lang="en-US" dirty="0" smtClean="0"/>
              <a:t> </a:t>
            </a:r>
            <a:r>
              <a:rPr lang="en-US" dirty="0" err="1" smtClean="0"/>
              <a:t>atau</a:t>
            </a:r>
            <a:r>
              <a:rPr lang="en-US" dirty="0" smtClean="0"/>
              <a:t> </a:t>
            </a:r>
            <a:r>
              <a:rPr lang="en-US" dirty="0" err="1" smtClean="0"/>
              <a:t>peristiwa</a:t>
            </a:r>
            <a:r>
              <a:rPr lang="en-US" dirty="0" smtClean="0"/>
              <a:t> </a:t>
            </a:r>
            <a:r>
              <a:rPr lang="en-US" dirty="0" err="1" smtClean="0"/>
              <a:t>guna</a:t>
            </a:r>
            <a:r>
              <a:rPr lang="en-US" dirty="0" smtClean="0"/>
              <a:t> </a:t>
            </a:r>
            <a:r>
              <a:rPr lang="en-US" dirty="0" err="1" smtClean="0"/>
              <a:t>memperoleh</a:t>
            </a:r>
            <a:r>
              <a:rPr lang="en-US" dirty="0" smtClean="0"/>
              <a:t> </a:t>
            </a:r>
            <a:r>
              <a:rPr lang="en-US" dirty="0" err="1" smtClean="0"/>
              <a:t>fakta</a:t>
            </a:r>
            <a:r>
              <a:rPr lang="en-US" dirty="0" smtClean="0"/>
              <a:t> yang </a:t>
            </a:r>
            <a:r>
              <a:rPr lang="en-US" dirty="0" err="1" smtClean="0"/>
              <a:t>obyektif</a:t>
            </a:r>
            <a:r>
              <a:rPr lang="en-US" dirty="0" smtClean="0"/>
              <a:t>.</a:t>
            </a:r>
          </a:p>
          <a:p>
            <a:pPr marL="0" indent="0" algn="just">
              <a:buNone/>
              <a:defRPr/>
            </a:pPr>
            <a:r>
              <a:rPr lang="en-US" dirty="0" err="1" smtClean="0"/>
              <a:t>Unsur</a:t>
            </a:r>
            <a:r>
              <a:rPr lang="en-US" dirty="0" smtClean="0"/>
              <a:t> yang </a:t>
            </a:r>
            <a:r>
              <a:rPr lang="en-US" dirty="0" err="1" smtClean="0"/>
              <a:t>diamati</a:t>
            </a:r>
            <a:r>
              <a:rPr lang="en-US" dirty="0" smtClean="0"/>
              <a:t> :</a:t>
            </a:r>
          </a:p>
          <a:p>
            <a:pPr marL="514350" indent="-514350" algn="just">
              <a:buFont typeface="Arial" pitchFamily="34" charset="0"/>
              <a:buAutoNum type="arabicPeriod"/>
              <a:defRPr/>
            </a:pPr>
            <a:r>
              <a:rPr lang="en-US" dirty="0" err="1" smtClean="0"/>
              <a:t>Pelaku</a:t>
            </a:r>
            <a:endParaRPr lang="en-US" dirty="0" smtClean="0"/>
          </a:p>
          <a:p>
            <a:pPr marL="514350" indent="-514350" algn="just">
              <a:buFont typeface="Arial" pitchFamily="34" charset="0"/>
              <a:buAutoNum type="arabicPeriod"/>
              <a:defRPr/>
            </a:pPr>
            <a:r>
              <a:rPr lang="en-US" dirty="0" err="1" smtClean="0"/>
              <a:t>Tempat</a:t>
            </a:r>
            <a:endParaRPr lang="en-US" dirty="0" smtClean="0"/>
          </a:p>
          <a:p>
            <a:pPr marL="514350" indent="-514350" algn="just">
              <a:buFont typeface="Arial" pitchFamily="34" charset="0"/>
              <a:buAutoNum type="arabicPeriod"/>
              <a:defRPr/>
            </a:pPr>
            <a:r>
              <a:rPr lang="en-US" dirty="0" err="1" smtClean="0"/>
              <a:t>Kegiatan</a:t>
            </a:r>
            <a:endParaRPr lang="en-US" dirty="0" smtClean="0"/>
          </a:p>
        </p:txBody>
      </p:sp>
    </p:spTree>
    <p:extLst>
      <p:ext uri="{BB962C8B-B14F-4D97-AF65-F5344CB8AC3E}">
        <p14:creationId xmlns:p14="http://schemas.microsoft.com/office/powerpoint/2010/main" val="783896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smtClean="0"/>
              <a:t>Alasan observasi</a:t>
            </a:r>
          </a:p>
        </p:txBody>
      </p:sp>
      <p:sp>
        <p:nvSpPr>
          <p:cNvPr id="162819" name="Content Placeholder 2"/>
          <p:cNvSpPr>
            <a:spLocks noGrp="1"/>
          </p:cNvSpPr>
          <p:nvPr>
            <p:ph idx="1"/>
          </p:nvPr>
        </p:nvSpPr>
        <p:spPr/>
        <p:txBody>
          <a:bodyPr/>
          <a:lstStyle/>
          <a:p>
            <a:pPr marL="514350" indent="-514350">
              <a:buFont typeface="Calibri" pitchFamily="34" charset="0"/>
              <a:buAutoNum type="arabicPeriod"/>
            </a:pPr>
            <a:r>
              <a:rPr lang="en-US" smtClean="0"/>
              <a:t>Ingin mencari makna</a:t>
            </a:r>
          </a:p>
          <a:p>
            <a:pPr marL="514350" indent="-514350" algn="just">
              <a:buFont typeface="Calibri" pitchFamily="34" charset="0"/>
              <a:buAutoNum type="arabicPeriod"/>
            </a:pPr>
            <a:r>
              <a:rPr lang="en-US" smtClean="0"/>
              <a:t>Ingin memperoleh gambaran yang konstektual</a:t>
            </a:r>
          </a:p>
          <a:p>
            <a:pPr marL="514350" indent="-514350" algn="just">
              <a:buFont typeface="Calibri" pitchFamily="34" charset="0"/>
              <a:buAutoNum type="arabicPeriod"/>
            </a:pPr>
            <a:r>
              <a:rPr lang="en-US" smtClean="0"/>
              <a:t>Ingin memperoleh gambaran yang menyeluruh</a:t>
            </a:r>
          </a:p>
        </p:txBody>
      </p:sp>
    </p:spTree>
    <p:extLst>
      <p:ext uri="{BB962C8B-B14F-4D97-AF65-F5344CB8AC3E}">
        <p14:creationId xmlns:p14="http://schemas.microsoft.com/office/powerpoint/2010/main" val="36486146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Manfaat observasi</a:t>
            </a:r>
          </a:p>
        </p:txBody>
      </p:sp>
      <p:sp>
        <p:nvSpPr>
          <p:cNvPr id="163843" name="Content Placeholder 2"/>
          <p:cNvSpPr>
            <a:spLocks noGrp="1"/>
          </p:cNvSpPr>
          <p:nvPr>
            <p:ph idx="1"/>
          </p:nvPr>
        </p:nvSpPr>
        <p:spPr/>
        <p:txBody>
          <a:bodyPr/>
          <a:lstStyle/>
          <a:p>
            <a:pPr marL="514350" indent="-514350">
              <a:buFont typeface="Calibri" pitchFamily="34" charset="0"/>
              <a:buAutoNum type="arabicPeriod"/>
            </a:pPr>
            <a:r>
              <a:rPr lang="en-US" smtClean="0"/>
              <a:t>Memperoleh pandangan yang holistik</a:t>
            </a:r>
          </a:p>
          <a:p>
            <a:pPr marL="514350" indent="-514350">
              <a:buFont typeface="Calibri" pitchFamily="34" charset="0"/>
              <a:buAutoNum type="arabicPeriod"/>
            </a:pPr>
            <a:r>
              <a:rPr lang="en-US" smtClean="0"/>
              <a:t>Dapat melihat hal-hal yang kurang tertangkap oleh orang lain</a:t>
            </a:r>
          </a:p>
          <a:p>
            <a:pPr marL="514350" indent="-514350">
              <a:buFont typeface="Calibri" pitchFamily="34" charset="0"/>
              <a:buAutoNum type="arabicPeriod"/>
            </a:pPr>
            <a:r>
              <a:rPr lang="en-US" smtClean="0"/>
              <a:t>Menemukan hal baru</a:t>
            </a:r>
          </a:p>
          <a:p>
            <a:pPr marL="514350" indent="-514350">
              <a:buFont typeface="Calibri" pitchFamily="34" charset="0"/>
              <a:buAutoNum type="arabicPeriod"/>
            </a:pPr>
            <a:r>
              <a:rPr lang="en-US" smtClean="0"/>
              <a:t>Menemukan kesan pribadi</a:t>
            </a:r>
          </a:p>
        </p:txBody>
      </p:sp>
    </p:spTree>
    <p:extLst>
      <p:ext uri="{BB962C8B-B14F-4D97-AF65-F5344CB8AC3E}">
        <p14:creationId xmlns:p14="http://schemas.microsoft.com/office/powerpoint/2010/main" val="12666785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Membuat Panduan Observasi</a:t>
            </a:r>
          </a:p>
        </p:txBody>
      </p:sp>
      <p:sp>
        <p:nvSpPr>
          <p:cNvPr id="164867" name="Content Placeholder 2"/>
          <p:cNvSpPr>
            <a:spLocks noGrp="1"/>
          </p:cNvSpPr>
          <p:nvPr>
            <p:ph idx="1"/>
          </p:nvPr>
        </p:nvSpPr>
        <p:spPr/>
        <p:txBody>
          <a:bodyPr>
            <a:normAutofit/>
          </a:bodyPr>
          <a:lstStyle/>
          <a:p>
            <a:pPr marL="514350" indent="-514350" algn="just">
              <a:buFont typeface="Calibri" pitchFamily="34" charset="0"/>
              <a:buAutoNum type="arabicPeriod"/>
            </a:pPr>
            <a:r>
              <a:rPr lang="en-US" smtClean="0"/>
              <a:t>Tentukan peristiwa/gejala apakh yang akan diambil</a:t>
            </a:r>
          </a:p>
          <a:p>
            <a:pPr marL="514350" indent="-514350" algn="just">
              <a:buFont typeface="Calibri" pitchFamily="34" charset="0"/>
              <a:buAutoNum type="arabicPeriod"/>
            </a:pPr>
            <a:r>
              <a:rPr lang="en-US" smtClean="0"/>
              <a:t>Perkirakan actor-aktor yang terlibat dalam peristiwa tersebut</a:t>
            </a:r>
          </a:p>
          <a:p>
            <a:pPr marL="514350" indent="-514350" algn="just">
              <a:buFont typeface="Calibri" pitchFamily="34" charset="0"/>
              <a:buAutoNum type="arabicPeriod"/>
            </a:pPr>
            <a:r>
              <a:rPr lang="en-US" smtClean="0"/>
              <a:t>Perkirakan tempat terjadinya peristiwa tersebut</a:t>
            </a:r>
          </a:p>
          <a:p>
            <a:pPr marL="514350" indent="-514350" algn="just">
              <a:buFont typeface="Calibri" pitchFamily="34" charset="0"/>
              <a:buAutoNum type="arabicPeriod"/>
            </a:pPr>
            <a:r>
              <a:rPr lang="en-US" smtClean="0"/>
              <a:t>Perkirakan kegiatan-kegiatan apakah yang akan terjadi</a:t>
            </a:r>
          </a:p>
          <a:p>
            <a:pPr marL="514350" indent="-514350" algn="just">
              <a:buFont typeface="Calibri" pitchFamily="34" charset="0"/>
              <a:buAutoNum type="arabicPeriod"/>
            </a:pPr>
            <a:r>
              <a:rPr lang="en-US" smtClean="0"/>
              <a:t>Buatlah dalam bentuk matriks dan analisis</a:t>
            </a:r>
          </a:p>
        </p:txBody>
      </p:sp>
    </p:spTree>
    <p:extLst>
      <p:ext uri="{BB962C8B-B14F-4D97-AF65-F5344CB8AC3E}">
        <p14:creationId xmlns:p14="http://schemas.microsoft.com/office/powerpoint/2010/main" val="3114856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smtClean="0"/>
              <a:t>Penggolongan Observasi</a:t>
            </a:r>
          </a:p>
        </p:txBody>
      </p:sp>
      <p:sp>
        <p:nvSpPr>
          <p:cNvPr id="165891" name="Content Placeholder 2"/>
          <p:cNvSpPr>
            <a:spLocks noGrp="1"/>
          </p:cNvSpPr>
          <p:nvPr>
            <p:ph idx="1"/>
          </p:nvPr>
        </p:nvSpPr>
        <p:spPr/>
        <p:txBody>
          <a:bodyPr>
            <a:normAutofit/>
          </a:bodyPr>
          <a:lstStyle/>
          <a:p>
            <a:pPr marL="514350" indent="-514350" algn="just">
              <a:buFont typeface="Calibri" pitchFamily="34" charset="0"/>
              <a:buAutoNum type="arabicPeriod"/>
            </a:pPr>
            <a:r>
              <a:rPr lang="en-US" smtClean="0"/>
              <a:t>Pengamatan berperanserta (</a:t>
            </a:r>
            <a:r>
              <a:rPr lang="en-US" i="1" smtClean="0"/>
              <a:t>participant observation) </a:t>
            </a:r>
            <a:r>
              <a:rPr lang="en-US" smtClean="0"/>
              <a:t>dan pengamatan tidak berperan serta (</a:t>
            </a:r>
            <a:r>
              <a:rPr lang="en-US" i="1" smtClean="0"/>
              <a:t>non participant observation)</a:t>
            </a:r>
          </a:p>
          <a:p>
            <a:pPr marL="514350" indent="-514350" algn="just">
              <a:buFont typeface="Calibri" pitchFamily="34" charset="0"/>
              <a:buAutoNum type="arabicPeriod"/>
            </a:pPr>
            <a:r>
              <a:rPr lang="en-US" smtClean="0"/>
              <a:t>Pengamatan terbuka dan pengamatan tertutup</a:t>
            </a:r>
          </a:p>
          <a:p>
            <a:pPr marL="514350" indent="-514350" algn="just">
              <a:buFont typeface="Calibri" pitchFamily="34" charset="0"/>
              <a:buAutoNum type="arabicPeriod"/>
            </a:pPr>
            <a:r>
              <a:rPr lang="en-US" smtClean="0"/>
              <a:t>Pengamatan pada latar alamiah (tak terstruktur) dan Pengamatan pada latar buatan (terstruktur)</a:t>
            </a:r>
          </a:p>
          <a:p>
            <a:pPr marL="514350" indent="-514350" algn="just">
              <a:buFont typeface="Calibri" pitchFamily="34" charset="0"/>
              <a:buAutoNum type="arabicPeriod"/>
            </a:pPr>
            <a:r>
              <a:rPr lang="en-US" smtClean="0"/>
              <a:t>Pengamatan eksperimental dan non eksperimental</a:t>
            </a:r>
          </a:p>
        </p:txBody>
      </p:sp>
    </p:spTree>
    <p:extLst>
      <p:ext uri="{BB962C8B-B14F-4D97-AF65-F5344CB8AC3E}">
        <p14:creationId xmlns:p14="http://schemas.microsoft.com/office/powerpoint/2010/main" val="23399345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smtClean="0"/>
              <a:t>Participant Observation </a:t>
            </a:r>
            <a:r>
              <a:rPr lang="en-US" dirty="0" err="1" smtClean="0"/>
              <a:t>dan</a:t>
            </a:r>
            <a:r>
              <a:rPr lang="en-US" dirty="0" smtClean="0"/>
              <a:t> </a:t>
            </a:r>
            <a:br>
              <a:rPr lang="en-US" dirty="0" smtClean="0"/>
            </a:br>
            <a:r>
              <a:rPr lang="en-US" dirty="0" smtClean="0"/>
              <a:t>Non Participant Observation</a:t>
            </a:r>
          </a:p>
        </p:txBody>
      </p:sp>
      <p:sp>
        <p:nvSpPr>
          <p:cNvPr id="166915" name="Content Placeholder 2"/>
          <p:cNvSpPr>
            <a:spLocks noGrp="1"/>
          </p:cNvSpPr>
          <p:nvPr>
            <p:ph idx="1"/>
          </p:nvPr>
        </p:nvSpPr>
        <p:spPr/>
        <p:txBody>
          <a:bodyPr/>
          <a:lstStyle/>
          <a:p>
            <a:pPr algn="just" eaLnBrk="1" hangingPunct="1"/>
            <a:r>
              <a:rPr lang="en-US" smtClean="0"/>
              <a:t>Participant observation (pengamatan berperan serta), disini pengamat melakukan dua peranan yaitu sebagai pengamat dan sekaligus sebagai anggota resmi dari kelompok yang diamati.</a:t>
            </a:r>
          </a:p>
          <a:p>
            <a:pPr algn="just" eaLnBrk="1" hangingPunct="1"/>
            <a:r>
              <a:rPr lang="en-US" smtClean="0"/>
              <a:t>Non participant Observation (pengamatan tidak berperanserta), dimana pengamat hanya melakukan satu fungsi saja yaitu pengamatan</a:t>
            </a:r>
          </a:p>
        </p:txBody>
      </p:sp>
    </p:spTree>
    <p:extLst>
      <p:ext uri="{BB962C8B-B14F-4D97-AF65-F5344CB8AC3E}">
        <p14:creationId xmlns:p14="http://schemas.microsoft.com/office/powerpoint/2010/main" val="31526281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err="1" smtClean="0"/>
              <a:t>Pengamatan</a:t>
            </a:r>
            <a:r>
              <a:rPr lang="en-US" dirty="0" smtClean="0"/>
              <a:t> Terbuka </a:t>
            </a:r>
            <a:r>
              <a:rPr lang="en-US" dirty="0" err="1" smtClean="0"/>
              <a:t>dan</a:t>
            </a:r>
            <a:r>
              <a:rPr lang="en-US" dirty="0" smtClean="0"/>
              <a:t> </a:t>
            </a:r>
            <a:br>
              <a:rPr lang="en-US" dirty="0" smtClean="0"/>
            </a:br>
            <a:r>
              <a:rPr lang="en-US" dirty="0" err="1" smtClean="0"/>
              <a:t>Pengamatan</a:t>
            </a:r>
            <a:r>
              <a:rPr lang="en-US" dirty="0" smtClean="0"/>
              <a:t> </a:t>
            </a:r>
            <a:r>
              <a:rPr lang="en-US" dirty="0" err="1" smtClean="0"/>
              <a:t>Tertutup</a:t>
            </a:r>
            <a:endParaRPr lang="en-US" dirty="0" smtClean="0"/>
          </a:p>
        </p:txBody>
      </p:sp>
      <p:sp>
        <p:nvSpPr>
          <p:cNvPr id="167939" name="Content Placeholder 2"/>
          <p:cNvSpPr>
            <a:spLocks noGrp="1"/>
          </p:cNvSpPr>
          <p:nvPr>
            <p:ph idx="1"/>
          </p:nvPr>
        </p:nvSpPr>
        <p:spPr/>
        <p:txBody>
          <a:bodyPr>
            <a:normAutofit/>
          </a:bodyPr>
          <a:lstStyle/>
          <a:p>
            <a:pPr algn="just" eaLnBrk="1" hangingPunct="1">
              <a:buFont typeface="Arial" pitchFamily="34" charset="0"/>
              <a:buChar char="•"/>
            </a:pPr>
            <a:r>
              <a:rPr lang="en-US" smtClean="0"/>
              <a:t>Pengamatan terbuka adalah pengamatan dimana pengamat secara terbuka diketahui oleh subyek, sedangkan sebaliknya para subyek menyadari apabila sedang diamati dan dengan sukarela memberikan kesempatan kepada pengamat untuk mengamati peristiwa yang terjadi.</a:t>
            </a:r>
          </a:p>
          <a:p>
            <a:pPr algn="just" eaLnBrk="1" hangingPunct="1">
              <a:buFont typeface="Arial" pitchFamily="34" charset="0"/>
              <a:buChar char="•"/>
            </a:pPr>
            <a:r>
              <a:rPr lang="en-US" smtClean="0"/>
              <a:t>Pengamatan tertutup, pengamat melakukan pengamatan tanpa diketahui oleh para subyeknya.</a:t>
            </a:r>
          </a:p>
        </p:txBody>
      </p:sp>
    </p:spTree>
    <p:extLst>
      <p:ext uri="{BB962C8B-B14F-4D97-AF65-F5344CB8AC3E}">
        <p14:creationId xmlns:p14="http://schemas.microsoft.com/office/powerpoint/2010/main" val="35893824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err="1" smtClean="0"/>
              <a:t>Pengamatan</a:t>
            </a:r>
            <a:r>
              <a:rPr lang="en-US" dirty="0" smtClean="0"/>
              <a:t> </a:t>
            </a:r>
            <a:r>
              <a:rPr lang="en-US" dirty="0" err="1" smtClean="0"/>
              <a:t>pada</a:t>
            </a:r>
            <a:r>
              <a:rPr lang="en-US" dirty="0" smtClean="0"/>
              <a:t> </a:t>
            </a:r>
            <a:r>
              <a:rPr lang="en-US" dirty="0" err="1" smtClean="0"/>
              <a:t>latar</a:t>
            </a:r>
            <a:r>
              <a:rPr lang="en-US" dirty="0" smtClean="0"/>
              <a:t> </a:t>
            </a:r>
            <a:r>
              <a:rPr lang="en-US" dirty="0" err="1" smtClean="0"/>
              <a:t>alamiah</a:t>
            </a:r>
            <a:r>
              <a:rPr lang="en-US" dirty="0" smtClean="0"/>
              <a:t> </a:t>
            </a:r>
            <a:r>
              <a:rPr lang="en-US" dirty="0" err="1" smtClean="0"/>
              <a:t>dan</a:t>
            </a:r>
            <a:r>
              <a:rPr lang="en-US" dirty="0" smtClean="0"/>
              <a:t> </a:t>
            </a:r>
            <a:r>
              <a:rPr lang="en-US" dirty="0" err="1" smtClean="0"/>
              <a:t>Pengamatan</a:t>
            </a:r>
            <a:r>
              <a:rPr lang="en-US" dirty="0" smtClean="0"/>
              <a:t> </a:t>
            </a:r>
            <a:r>
              <a:rPr lang="en-US" dirty="0" err="1" smtClean="0"/>
              <a:t>pada</a:t>
            </a:r>
            <a:r>
              <a:rPr lang="en-US" dirty="0" smtClean="0"/>
              <a:t> </a:t>
            </a:r>
            <a:r>
              <a:rPr lang="en-US" dirty="0" err="1" smtClean="0"/>
              <a:t>latar</a:t>
            </a:r>
            <a:r>
              <a:rPr lang="en-US" dirty="0" smtClean="0"/>
              <a:t> </a:t>
            </a:r>
            <a:r>
              <a:rPr lang="en-US" dirty="0" err="1" smtClean="0"/>
              <a:t>buatan</a:t>
            </a:r>
            <a:endParaRPr lang="en-US" dirty="0" smtClean="0"/>
          </a:p>
        </p:txBody>
      </p:sp>
      <p:sp>
        <p:nvSpPr>
          <p:cNvPr id="168963" name="Content Placeholder 2"/>
          <p:cNvSpPr>
            <a:spLocks noGrp="1"/>
          </p:cNvSpPr>
          <p:nvPr>
            <p:ph idx="1"/>
          </p:nvPr>
        </p:nvSpPr>
        <p:spPr/>
        <p:txBody>
          <a:bodyPr>
            <a:normAutofit/>
          </a:bodyPr>
          <a:lstStyle/>
          <a:p>
            <a:pPr algn="just" eaLnBrk="1" hangingPunct="1">
              <a:buFont typeface="Arial" pitchFamily="34" charset="0"/>
              <a:buChar char="•"/>
            </a:pPr>
            <a:r>
              <a:rPr lang="en-US" smtClean="0"/>
              <a:t>Pengamatan pada latar alamiah, tidak digunakan panduan yang disiapkan sebelumnya, sebab apa yang diobservasi tidak dapat dispesifikasikan sebelumnya.</a:t>
            </a:r>
          </a:p>
          <a:p>
            <a:pPr algn="just" eaLnBrk="1" hangingPunct="1">
              <a:buFont typeface="Arial" pitchFamily="34" charset="0"/>
              <a:buChar char="•"/>
            </a:pPr>
            <a:r>
              <a:rPr lang="en-US" smtClean="0"/>
              <a:t>Pengamatan pada latar buatan, dilakukan pada situasi yang dibuat atau dikontrol. Aturan-aturan dikenakan baik pada orang atau gejala yang diamati, maupun pengamatnya sendiri.</a:t>
            </a:r>
          </a:p>
        </p:txBody>
      </p:sp>
    </p:spTree>
    <p:extLst>
      <p:ext uri="{BB962C8B-B14F-4D97-AF65-F5344CB8AC3E}">
        <p14:creationId xmlns:p14="http://schemas.microsoft.com/office/powerpoint/2010/main" val="138883598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443</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Pertemuan XIII</vt:lpstr>
      <vt:lpstr>Observasi</vt:lpstr>
      <vt:lpstr>Alasan observasi</vt:lpstr>
      <vt:lpstr>Manfaat observasi</vt:lpstr>
      <vt:lpstr>Membuat Panduan Observasi</vt:lpstr>
      <vt:lpstr>Penggolongan Observasi</vt:lpstr>
      <vt:lpstr>Participant Observation dan  Non Participant Observation</vt:lpstr>
      <vt:lpstr>Pengamatan Terbuka dan  Pengamatan Tertutup</vt:lpstr>
      <vt:lpstr>Pengamatan pada latar alamiah dan Pengamatan pada latar buatan</vt:lpstr>
      <vt:lpstr>Pengamatan Eksperimental dan Pengamatan Non Eksperimental</vt:lpstr>
      <vt:lpstr>Dokumenter</vt:lpstr>
      <vt:lpstr>Bahan dokumen</vt:lpstr>
      <vt:lpstr>Keuntungan dokumentasi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XIII</dc:title>
  <dc:creator>Jurnal Publikasi</dc:creator>
  <cp:lastModifiedBy>Jurnal Publikasi</cp:lastModifiedBy>
  <cp:revision>1</cp:revision>
  <dcterms:created xsi:type="dcterms:W3CDTF">2020-07-04T04:53:38Z</dcterms:created>
  <dcterms:modified xsi:type="dcterms:W3CDTF">2020-07-04T04:54:40Z</dcterms:modified>
</cp:coreProperties>
</file>