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271" r:id="rId3"/>
    <p:sldId id="275" r:id="rId4"/>
    <p:sldId id="277" r:id="rId5"/>
    <p:sldId id="276" r:id="rId6"/>
    <p:sldId id="278" r:id="rId7"/>
    <p:sldId id="279" r:id="rId8"/>
    <p:sldId id="280" r:id="rId9"/>
    <p:sldId id="295"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4" r:id="rId23"/>
    <p:sldId id="293"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30" autoAdjust="0"/>
    <p:restoredTop sz="94660"/>
  </p:normalViewPr>
  <p:slideViewPr>
    <p:cSldViewPr snapToGrid="0">
      <p:cViewPr varScale="1">
        <p:scale>
          <a:sx n="70" d="100"/>
          <a:sy n="70" d="100"/>
        </p:scale>
        <p:origin x="88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0BAB-6C98-41D9-920D-2705AB8289C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10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227328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3961550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72063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0BAB-6C98-41D9-920D-2705AB8289C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2580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77129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23186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3524052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341745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FB0BAB-6C98-41D9-920D-2705AB8289C6}" type="slidenum">
              <a:rPr lang="en-US" smtClean="0"/>
              <a:t>‹#›</a:t>
            </a:fld>
            <a:endParaRPr lang="en-US"/>
          </a:p>
        </p:txBody>
      </p:sp>
    </p:spTree>
    <p:extLst>
      <p:ext uri="{BB962C8B-B14F-4D97-AF65-F5344CB8AC3E}">
        <p14:creationId xmlns:p14="http://schemas.microsoft.com/office/powerpoint/2010/main" val="353413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B0BAB-6C98-41D9-920D-2705AB8289C6}" type="slidenum">
              <a:rPr lang="en-US" smtClean="0"/>
              <a:t>‹#›</a:t>
            </a:fld>
            <a:endParaRPr lang="en-US"/>
          </a:p>
        </p:txBody>
      </p:sp>
    </p:spTree>
    <p:extLst>
      <p:ext uri="{BB962C8B-B14F-4D97-AF65-F5344CB8AC3E}">
        <p14:creationId xmlns:p14="http://schemas.microsoft.com/office/powerpoint/2010/main" val="3088412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FB0BAB-6C98-41D9-920D-2705AB8289C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74014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ASURANSI</a:t>
            </a:r>
            <a:endParaRPr lang="en-US" dirty="0"/>
          </a:p>
        </p:txBody>
      </p:sp>
    </p:spTree>
    <p:extLst>
      <p:ext uri="{BB962C8B-B14F-4D97-AF65-F5344CB8AC3E}">
        <p14:creationId xmlns:p14="http://schemas.microsoft.com/office/powerpoint/2010/main" val="3365624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 Asuransi </a:t>
            </a:r>
            <a:r>
              <a:rPr lang="id-ID" dirty="0"/>
              <a:t>Jangka Panjang</a:t>
            </a:r>
          </a:p>
        </p:txBody>
      </p:sp>
      <p:sp>
        <p:nvSpPr>
          <p:cNvPr id="3" name="Content Placeholder 2"/>
          <p:cNvSpPr>
            <a:spLocks noGrp="1"/>
          </p:cNvSpPr>
          <p:nvPr>
            <p:ph idx="1"/>
          </p:nvPr>
        </p:nvSpPr>
        <p:spPr/>
        <p:txBody>
          <a:bodyPr/>
          <a:lstStyle/>
          <a:p>
            <a:r>
              <a:rPr lang="id-ID" dirty="0" smtClean="0"/>
              <a:t>Sebuah asuransi bernilai Rp 10.000.000 polis selama 2 tahun pada premi Rp 500 setiap Rp 100.000 dapat dihitung sebagai berikut :</a:t>
            </a:r>
          </a:p>
          <a:p>
            <a:r>
              <a:rPr lang="id-ID" dirty="0" smtClean="0"/>
              <a:t>Tingkat premi = Rp 10.000.000/ 100.000 = 100</a:t>
            </a:r>
          </a:p>
          <a:p>
            <a:r>
              <a:rPr lang="id-ID" dirty="0" smtClean="0"/>
              <a:t>Premi setiap tahun = 100 x Rp 500 = Rp 50.000</a:t>
            </a:r>
          </a:p>
          <a:p>
            <a:r>
              <a:rPr lang="id-ID" dirty="0" smtClean="0"/>
              <a:t>Premi 2 tahun = 1,75 x Rp 50.000 = Rp 87.500</a:t>
            </a:r>
            <a:endParaRPr lang="id-ID" dirty="0"/>
          </a:p>
        </p:txBody>
      </p:sp>
    </p:spTree>
    <p:extLst>
      <p:ext uri="{BB962C8B-B14F-4D97-AF65-F5344CB8AC3E}">
        <p14:creationId xmlns:p14="http://schemas.microsoft.com/office/powerpoint/2010/main" val="1201160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 Jangka Pendek</a:t>
            </a:r>
            <a:endParaRPr lang="id-ID" dirty="0"/>
          </a:p>
        </p:txBody>
      </p:sp>
      <p:sp>
        <p:nvSpPr>
          <p:cNvPr id="3" name="Content Placeholder 2"/>
          <p:cNvSpPr>
            <a:spLocks noGrp="1"/>
          </p:cNvSpPr>
          <p:nvPr>
            <p:ph idx="1"/>
          </p:nvPr>
        </p:nvSpPr>
        <p:spPr/>
        <p:txBody>
          <a:bodyPr>
            <a:normAutofit/>
          </a:bodyPr>
          <a:lstStyle/>
          <a:p>
            <a:pPr algn="just"/>
            <a:r>
              <a:rPr lang="id-ID" sz="2400" dirty="0" smtClean="0">
                <a:latin typeface="Times New Roman" panose="02020603050405020304" pitchFamily="18" charset="0"/>
                <a:cs typeface="Times New Roman" panose="02020603050405020304" pitchFamily="18" charset="0"/>
              </a:rPr>
              <a:t>Apabila sebuah perusahaan asuransi membatalkan sebuah polis atau barang yang diasuransikan dibatalkan dari tanggungan asuransi, penghitungan premi menggunakan tingkat asuransi jangka pendek kurang dari satu tahun.</a:t>
            </a:r>
            <a:endParaRPr lang="id-I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405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 Asuransi Jangka Pendek</a:t>
            </a:r>
            <a:endParaRPr lang="id-ID" dirty="0"/>
          </a:p>
        </p:txBody>
      </p:sp>
      <p:sp>
        <p:nvSpPr>
          <p:cNvPr id="3" name="Content Placeholder 2"/>
          <p:cNvSpPr>
            <a:spLocks noGrp="1"/>
          </p:cNvSpPr>
          <p:nvPr>
            <p:ph idx="1"/>
          </p:nvPr>
        </p:nvSpPr>
        <p:spPr/>
        <p:txBody>
          <a:bodyPr>
            <a:normAutofit/>
          </a:bodyPr>
          <a:lstStyle/>
          <a:p>
            <a:pPr algn="just"/>
            <a:r>
              <a:rPr lang="id-ID" sz="2400" dirty="0" smtClean="0">
                <a:latin typeface="Times New Roman" panose="02020603050405020304" pitchFamily="18" charset="0"/>
                <a:cs typeface="Times New Roman" panose="02020603050405020304" pitchFamily="18" charset="0"/>
              </a:rPr>
              <a:t>Apabila sebuah polis asuransi kebakaran senilai Rp 60.000.000 yang dibeli dengan premi Rp 750 setiap Rp 100.000 dan dibatalkan oleh perusahaan 4 bulan kemudian, pada tingkat asuransi jangka pendek 30%, maka penghitungan premi dapat dilakukan sebagai berikut :</a:t>
            </a:r>
          </a:p>
          <a:p>
            <a:pPr algn="just"/>
            <a:r>
              <a:rPr lang="id-ID" sz="2400" dirty="0" smtClean="0">
                <a:latin typeface="Times New Roman" panose="02020603050405020304" pitchFamily="18" charset="0"/>
                <a:cs typeface="Times New Roman" panose="02020603050405020304" pitchFamily="18" charset="0"/>
              </a:rPr>
              <a:t>Tingkat premi = Rp 60.000.000/ Rp 100.000 = 600</a:t>
            </a:r>
          </a:p>
          <a:p>
            <a:pPr algn="just"/>
            <a:r>
              <a:rPr lang="id-ID" sz="2400" dirty="0" smtClean="0">
                <a:latin typeface="Times New Roman" panose="02020603050405020304" pitchFamily="18" charset="0"/>
                <a:cs typeface="Times New Roman" panose="02020603050405020304" pitchFamily="18" charset="0"/>
              </a:rPr>
              <a:t>Premi setiap tahun = 600 x Rp 750 = Rp </a:t>
            </a:r>
            <a:r>
              <a:rPr lang="id-ID" sz="2400" dirty="0" smtClean="0">
                <a:latin typeface="Times New Roman" panose="02020603050405020304" pitchFamily="18" charset="0"/>
                <a:cs typeface="Times New Roman" panose="02020603050405020304" pitchFamily="18" charset="0"/>
              </a:rPr>
              <a:t>450.000</a:t>
            </a:r>
            <a:endParaRPr lang="id-ID" sz="2400" dirty="0" smtClean="0">
              <a:latin typeface="Times New Roman" panose="02020603050405020304" pitchFamily="18" charset="0"/>
              <a:cs typeface="Times New Roman" panose="02020603050405020304" pitchFamily="18" charset="0"/>
            </a:endParaRPr>
          </a:p>
          <a:p>
            <a:pPr algn="just"/>
            <a:r>
              <a:rPr lang="id-ID" sz="2400" dirty="0" smtClean="0">
                <a:latin typeface="Times New Roman" panose="02020603050405020304" pitchFamily="18" charset="0"/>
                <a:cs typeface="Times New Roman" panose="02020603050405020304" pitchFamily="18" charset="0"/>
              </a:rPr>
              <a:t>Premi jangka pendek = 30% x Rp 450.000 = Rp 135.000</a:t>
            </a:r>
            <a:endParaRPr lang="id-I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511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Ganti Rugi</a:t>
            </a:r>
            <a:endParaRPr lang="id-ID" dirty="0"/>
          </a:p>
        </p:txBody>
      </p:sp>
      <p:sp>
        <p:nvSpPr>
          <p:cNvPr id="3" name="Content Placeholder 2"/>
          <p:cNvSpPr>
            <a:spLocks noGrp="1"/>
          </p:cNvSpPr>
          <p:nvPr>
            <p:ph idx="1"/>
          </p:nvPr>
        </p:nvSpPr>
        <p:spPr/>
        <p:txBody>
          <a:bodyPr>
            <a:normAutofit/>
          </a:bodyPr>
          <a:lstStyle/>
          <a:p>
            <a:pPr marL="531813" indent="-531813" algn="just">
              <a:buFont typeface="Wingdings" panose="05000000000000000000" pitchFamily="2" charset="2"/>
              <a:buChar char="q"/>
            </a:pPr>
            <a:r>
              <a:rPr lang="id-ID" sz="2800" dirty="0" smtClean="0">
                <a:latin typeface="Times New Roman" panose="02020603050405020304" pitchFamily="18" charset="0"/>
                <a:cs typeface="Times New Roman" panose="02020603050405020304" pitchFamily="18" charset="0"/>
              </a:rPr>
              <a:t>Menyatakan bahwa asuransi dapat dikumpulkan tidak kurang dari kerugian aktual dan nilai asuransi sebesar kerugian yang terjadi.</a:t>
            </a:r>
          </a:p>
          <a:p>
            <a:pPr marL="531813" indent="-531813" algn="just">
              <a:buFont typeface="Wingdings" panose="05000000000000000000" pitchFamily="2" charset="2"/>
              <a:buChar char="q"/>
            </a:pPr>
            <a:r>
              <a:rPr lang="id-ID" sz="2800" b="1" dirty="0" smtClean="0">
                <a:latin typeface="Times New Roman" panose="02020603050405020304" pitchFamily="18" charset="0"/>
                <a:cs typeface="Times New Roman" panose="02020603050405020304" pitchFamily="18" charset="0"/>
              </a:rPr>
              <a:t>Nilai kas aktual </a:t>
            </a:r>
            <a:r>
              <a:rPr lang="id-ID" sz="2800" dirty="0" smtClean="0">
                <a:latin typeface="Times New Roman" panose="02020603050405020304" pitchFamily="18" charset="0"/>
                <a:cs typeface="Times New Roman" panose="02020603050405020304" pitchFamily="18" charset="0"/>
              </a:rPr>
              <a:t>yaitu nilai penggantian sebesar biaya pemilikan dikurang penyusutan.</a:t>
            </a:r>
          </a:p>
          <a:p>
            <a:pPr marL="531813" indent="-531813" algn="just">
              <a:buFont typeface="Wingdings" panose="05000000000000000000" pitchFamily="2" charset="2"/>
              <a:buChar char="q"/>
            </a:pPr>
            <a:r>
              <a:rPr lang="id-ID" sz="2800" dirty="0" smtClean="0">
                <a:latin typeface="Times New Roman" panose="02020603050405020304" pitchFamily="18" charset="0"/>
                <a:cs typeface="Times New Roman" panose="02020603050405020304" pitchFamily="18" charset="0"/>
              </a:rPr>
              <a:t>Prinsip ganti rugi ini tidak digunakan terhadap asuransi jiwa atau asuransi kesehatan lainnya karena jiwa/ kesehatan seseorang tidak mempunyai batas tertinggi untuk penggantian kerugian tersebut. </a:t>
            </a: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17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 Prinsip Ganti Rugi</a:t>
            </a:r>
            <a:endParaRPr lang="id-ID" dirty="0"/>
          </a:p>
        </p:txBody>
      </p:sp>
      <p:sp>
        <p:nvSpPr>
          <p:cNvPr id="3" name="Content Placeholder 2"/>
          <p:cNvSpPr>
            <a:spLocks noGrp="1"/>
          </p:cNvSpPr>
          <p:nvPr>
            <p:ph idx="1"/>
          </p:nvPr>
        </p:nvSpPr>
        <p:spPr>
          <a:xfrm>
            <a:off x="1097280" y="1845733"/>
            <a:ext cx="10058400" cy="4404941"/>
          </a:xfrm>
        </p:spPr>
        <p:txBody>
          <a:bodyPr>
            <a:normAutofit fontScale="92500" lnSpcReduction="10000"/>
          </a:bodyPr>
          <a:lstStyle/>
          <a:p>
            <a:pPr marL="0" indent="0" algn="just">
              <a:buNone/>
            </a:pPr>
            <a:r>
              <a:rPr lang="id-ID" sz="2800" dirty="0" smtClean="0">
                <a:latin typeface="Times New Roman" panose="02020603050405020304" pitchFamily="18" charset="0"/>
                <a:cs typeface="Times New Roman" panose="02020603050405020304" pitchFamily="18" charset="0"/>
              </a:rPr>
              <a:t>Sisca membeli polis asuransi kebakaran berjangka 1 tahun pada tanggal 15 Oktober 1993 dengan premi Rp 120.000.000. Perusahaan asuransi membatalkan polis tersebut tanggal 11 Januari 1994. Berapa penggembalian dana yang diterima Sisca ?</a:t>
            </a:r>
          </a:p>
          <a:p>
            <a:pPr marL="0" indent="0" algn="just">
              <a:lnSpc>
                <a:spcPct val="100000"/>
              </a:lnSpc>
              <a:spcBef>
                <a:spcPts val="0"/>
              </a:spcBef>
              <a:spcAft>
                <a:spcPts val="0"/>
              </a:spcAft>
              <a:buNone/>
            </a:pPr>
            <a:r>
              <a:rPr lang="id-ID" sz="2800" dirty="0" smtClean="0">
                <a:latin typeface="Times New Roman" panose="02020603050405020304" pitchFamily="18" charset="0"/>
                <a:cs typeface="Times New Roman" panose="02020603050405020304" pitchFamily="18" charset="0"/>
              </a:rPr>
              <a:t>Jawab: 15 Oktober 1993 s/d 31 Oktober 1993 = 16 hari</a:t>
            </a:r>
          </a:p>
          <a:p>
            <a:pPr marL="0" indent="0" algn="just">
              <a:lnSpc>
                <a:spcPct val="100000"/>
              </a:lnSpc>
              <a:spcBef>
                <a:spcPts val="0"/>
              </a:spcBef>
              <a:spcAft>
                <a:spcPts val="0"/>
              </a:spcAft>
              <a:buNone/>
            </a:pPr>
            <a:r>
              <a:rPr lang="id-ID" sz="2800" dirty="0" smtClean="0">
                <a:latin typeface="Times New Roman" panose="02020603050405020304" pitchFamily="18" charset="0"/>
                <a:cs typeface="Times New Roman" panose="02020603050405020304" pitchFamily="18" charset="0"/>
              </a:rPr>
              <a:t>	  30 Nopember 1993 	</a:t>
            </a:r>
            <a:r>
              <a:rPr lang="id-ID" sz="2800" dirty="0">
                <a:latin typeface="Times New Roman" panose="02020603050405020304" pitchFamily="18" charset="0"/>
                <a:cs typeface="Times New Roman" panose="02020603050405020304" pitchFamily="18" charset="0"/>
              </a:rPr>
              <a:t>	</a:t>
            </a:r>
            <a:r>
              <a:rPr lang="id-ID" sz="2800" dirty="0" smtClean="0">
                <a:latin typeface="Times New Roman" panose="02020603050405020304" pitchFamily="18" charset="0"/>
                <a:cs typeface="Times New Roman" panose="02020603050405020304" pitchFamily="18" charset="0"/>
              </a:rPr>
              <a:t>        = 30 hari</a:t>
            </a:r>
          </a:p>
          <a:p>
            <a:pPr marL="0" indent="0" algn="just">
              <a:lnSpc>
                <a:spcPct val="100000"/>
              </a:lnSpc>
              <a:spcBef>
                <a:spcPts val="0"/>
              </a:spcBef>
              <a:spcAft>
                <a:spcPts val="0"/>
              </a:spcAft>
              <a:buNone/>
            </a:pPr>
            <a:r>
              <a:rPr lang="id-ID" sz="2800" dirty="0">
                <a:latin typeface="Times New Roman" panose="02020603050405020304" pitchFamily="18" charset="0"/>
                <a:cs typeface="Times New Roman" panose="02020603050405020304" pitchFamily="18" charset="0"/>
              </a:rPr>
              <a:t>	</a:t>
            </a:r>
            <a:r>
              <a:rPr lang="id-ID" sz="2800" dirty="0" smtClean="0">
                <a:latin typeface="Times New Roman" panose="02020603050405020304" pitchFamily="18" charset="0"/>
                <a:cs typeface="Times New Roman" panose="02020603050405020304" pitchFamily="18" charset="0"/>
              </a:rPr>
              <a:t>  31 Desember 1993			        = 31 hari</a:t>
            </a:r>
          </a:p>
          <a:p>
            <a:pPr marL="0" indent="0" algn="just">
              <a:lnSpc>
                <a:spcPct val="100000"/>
              </a:lnSpc>
              <a:spcBef>
                <a:spcPts val="0"/>
              </a:spcBef>
              <a:spcAft>
                <a:spcPts val="0"/>
              </a:spcAft>
              <a:buNone/>
            </a:pPr>
            <a:r>
              <a:rPr lang="id-ID" sz="2800" dirty="0">
                <a:latin typeface="Times New Roman" panose="02020603050405020304" pitchFamily="18" charset="0"/>
                <a:cs typeface="Times New Roman" panose="02020603050405020304" pitchFamily="18" charset="0"/>
              </a:rPr>
              <a:t>	</a:t>
            </a:r>
            <a:r>
              <a:rPr lang="id-ID" sz="2800" dirty="0" smtClean="0">
                <a:latin typeface="Times New Roman" panose="02020603050405020304" pitchFamily="18" charset="0"/>
                <a:cs typeface="Times New Roman" panose="02020603050405020304" pitchFamily="18" charset="0"/>
              </a:rPr>
              <a:t>  11 Januari 1994			        </a:t>
            </a:r>
            <a:r>
              <a:rPr lang="id-ID" sz="2800" u="sng" dirty="0" smtClean="0">
                <a:latin typeface="Times New Roman" panose="02020603050405020304" pitchFamily="18" charset="0"/>
                <a:cs typeface="Times New Roman" panose="02020603050405020304" pitchFamily="18" charset="0"/>
              </a:rPr>
              <a:t>= 11 hari </a:t>
            </a:r>
            <a:r>
              <a:rPr lang="id-ID" sz="2800" dirty="0" smtClean="0">
                <a:latin typeface="Times New Roman" panose="02020603050405020304" pitchFamily="18" charset="0"/>
                <a:cs typeface="Times New Roman" panose="02020603050405020304" pitchFamily="18" charset="0"/>
              </a:rPr>
              <a:t> +</a:t>
            </a:r>
          </a:p>
          <a:p>
            <a:pPr marL="0" indent="0" algn="just">
              <a:lnSpc>
                <a:spcPct val="100000"/>
              </a:lnSpc>
              <a:spcBef>
                <a:spcPts val="0"/>
              </a:spcBef>
              <a:spcAft>
                <a:spcPts val="0"/>
              </a:spcAft>
              <a:buNone/>
            </a:pPr>
            <a:r>
              <a:rPr lang="id-ID" sz="2800" dirty="0" smtClean="0">
                <a:latin typeface="Times New Roman" panose="02020603050405020304" pitchFamily="18" charset="0"/>
                <a:cs typeface="Times New Roman" panose="02020603050405020304" pitchFamily="18" charset="0"/>
              </a:rPr>
              <a:t>						           88 hari</a:t>
            </a:r>
          </a:p>
          <a:p>
            <a:pPr marL="0" indent="0" algn="just">
              <a:lnSpc>
                <a:spcPct val="100000"/>
              </a:lnSpc>
              <a:spcBef>
                <a:spcPts val="0"/>
              </a:spcBef>
              <a:spcAft>
                <a:spcPts val="0"/>
              </a:spcAft>
              <a:buNone/>
            </a:pPr>
            <a:r>
              <a:rPr lang="id-ID" sz="2800" dirty="0" smtClean="0">
                <a:latin typeface="Times New Roman" panose="02020603050405020304" pitchFamily="18" charset="0"/>
                <a:cs typeface="Times New Roman" panose="02020603050405020304" pitchFamily="18" charset="0"/>
              </a:rPr>
              <a:t>Nilai dipotong perusahaan = (88/365) x Rp 120.000.000 = Rp 28.931.507</a:t>
            </a:r>
          </a:p>
          <a:p>
            <a:pPr marL="0" indent="0" algn="just">
              <a:lnSpc>
                <a:spcPct val="100000"/>
              </a:lnSpc>
              <a:spcBef>
                <a:spcPts val="0"/>
              </a:spcBef>
              <a:spcAft>
                <a:spcPts val="0"/>
              </a:spcAft>
              <a:buNone/>
            </a:pPr>
            <a:r>
              <a:rPr lang="id-ID" sz="2800" dirty="0" smtClean="0">
                <a:latin typeface="Times New Roman" panose="02020603050405020304" pitchFamily="18" charset="0"/>
                <a:cs typeface="Times New Roman" panose="02020603050405020304" pitchFamily="18" charset="0"/>
              </a:rPr>
              <a:t>Pengembalian dana yang diterima = Rp 120.000.000 – Rp 28.931.507</a:t>
            </a:r>
          </a:p>
          <a:p>
            <a:pPr marL="0" indent="0" algn="just">
              <a:lnSpc>
                <a:spcPct val="100000"/>
              </a:lnSpc>
              <a:spcBef>
                <a:spcPts val="0"/>
              </a:spcBef>
              <a:spcAft>
                <a:spcPts val="0"/>
              </a:spcAft>
              <a:buNone/>
            </a:pPr>
            <a:r>
              <a:rPr lang="id-ID" sz="2800" dirty="0" smtClean="0">
                <a:latin typeface="Times New Roman" panose="02020603050405020304" pitchFamily="18" charset="0"/>
                <a:cs typeface="Times New Roman" panose="02020603050405020304" pitchFamily="18" charset="0"/>
              </a:rPr>
              <a:t>					= Rp 91.068.493</a:t>
            </a:r>
          </a:p>
          <a:p>
            <a:pPr marL="0" indent="0" algn="just">
              <a:lnSpc>
                <a:spcPct val="100000"/>
              </a:lnSpc>
              <a:spcBef>
                <a:spcPts val="0"/>
              </a:spcBef>
              <a:spcAft>
                <a:spcPts val="0"/>
              </a:spcAft>
              <a:buNone/>
            </a:pP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797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 Kendaraan Bermotor</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sz="3200" dirty="0" smtClean="0">
                <a:latin typeface="Times New Roman" panose="02020603050405020304" pitchFamily="18" charset="0"/>
                <a:cs typeface="Times New Roman" panose="02020603050405020304" pitchFamily="18" charset="0"/>
              </a:rPr>
              <a:t>Apabila terjadi kecelakaan, seseorang yang mengendarai mobil atau pemilik mobil mempunyai tanggungjawab terhadap kerugian yang disebabkan oleh kecelakaan tersebut, walaupun kecelakaan itu merupakan kesalahaan orang lain.</a:t>
            </a:r>
          </a:p>
          <a:p>
            <a:pPr algn="just"/>
            <a:r>
              <a:rPr lang="id-ID" sz="3200" dirty="0" smtClean="0">
                <a:latin typeface="Times New Roman" panose="02020603050405020304" pitchFamily="18" charset="0"/>
                <a:cs typeface="Times New Roman" panose="02020603050405020304" pitchFamily="18" charset="0"/>
              </a:rPr>
              <a:t>Polis Asuransi kendaraan bermotor tertulis 5/10/1 Artinya :</a:t>
            </a:r>
          </a:p>
          <a:p>
            <a:pPr algn="just"/>
            <a:r>
              <a:rPr lang="id-ID" sz="3200" b="1" dirty="0" smtClean="0">
                <a:latin typeface="Times New Roman" panose="02020603050405020304" pitchFamily="18" charset="0"/>
                <a:cs typeface="Times New Roman" panose="02020603050405020304" pitchFamily="18" charset="0"/>
              </a:rPr>
              <a:t>Angka 5</a:t>
            </a:r>
            <a:r>
              <a:rPr lang="id-ID" sz="3200" dirty="0" smtClean="0">
                <a:latin typeface="Times New Roman" panose="02020603050405020304" pitchFamily="18" charset="0"/>
                <a:cs typeface="Times New Roman" panose="02020603050405020304" pitchFamily="18" charset="0"/>
              </a:rPr>
              <a:t> menunjukkan bahwa perusahaan asuransi akan membayar tanggungan senilai Rp 5.000.000 terhadap kerugian kepada pemegang polis. </a:t>
            </a:r>
          </a:p>
          <a:p>
            <a:pPr algn="just"/>
            <a:r>
              <a:rPr lang="id-ID" sz="3200" b="1" dirty="0" smtClean="0">
                <a:latin typeface="Times New Roman" panose="02020603050405020304" pitchFamily="18" charset="0"/>
                <a:cs typeface="Times New Roman" panose="02020603050405020304" pitchFamily="18" charset="0"/>
              </a:rPr>
              <a:t>Angka 10 </a:t>
            </a:r>
            <a:r>
              <a:rPr lang="id-ID" sz="3200" dirty="0" smtClean="0">
                <a:latin typeface="Times New Roman" panose="02020603050405020304" pitchFamily="18" charset="0"/>
                <a:cs typeface="Times New Roman" panose="02020603050405020304" pitchFamily="18" charset="0"/>
              </a:rPr>
              <a:t>menunjukkan bahwa perusahaan asuransi akan membayar senilai Rp 10.000.000 kepada semua orang yang terlibat dalam suatu kecelakaan. </a:t>
            </a:r>
          </a:p>
          <a:p>
            <a:pPr algn="just"/>
            <a:r>
              <a:rPr lang="id-ID" sz="3200" b="1" dirty="0" smtClean="0">
                <a:solidFill>
                  <a:schemeClr val="tx1"/>
                </a:solidFill>
                <a:latin typeface="Times New Roman" panose="02020603050405020304" pitchFamily="18" charset="0"/>
                <a:cs typeface="Times New Roman" panose="02020603050405020304" pitchFamily="18" charset="0"/>
              </a:rPr>
              <a:t>Angka 1</a:t>
            </a:r>
            <a:r>
              <a:rPr lang="id-ID" sz="3200" dirty="0" smtClean="0">
                <a:latin typeface="Times New Roman" panose="02020603050405020304" pitchFamily="18" charset="0"/>
                <a:cs typeface="Times New Roman" panose="02020603050405020304" pitchFamily="18" charset="0"/>
              </a:rPr>
              <a:t> menunjukkan bahwa perusahaan asuransi membayar maksimum senilai Rp 1.000.000 terhadap kerugian pemilikan.</a:t>
            </a:r>
            <a:endParaRPr lang="id-ID"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679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Asuransi </a:t>
            </a:r>
            <a:r>
              <a:rPr lang="id-ID" dirty="0"/>
              <a:t>Kendaraan Bermotor</a:t>
            </a:r>
          </a:p>
        </p:txBody>
      </p:sp>
      <p:sp>
        <p:nvSpPr>
          <p:cNvPr id="3" name="Content Placeholder 2"/>
          <p:cNvSpPr>
            <a:spLocks noGrp="1"/>
          </p:cNvSpPr>
          <p:nvPr>
            <p:ph idx="1"/>
          </p:nvPr>
        </p:nvSpPr>
        <p:spPr/>
        <p:txBody>
          <a:bodyPr>
            <a:normAutofit/>
          </a:bodyPr>
          <a:lstStyle/>
          <a:p>
            <a:pPr algn="just"/>
            <a:r>
              <a:rPr lang="id-ID" sz="2800" dirty="0" smtClean="0">
                <a:latin typeface="Times New Roman" panose="02020603050405020304" pitchFamily="18" charset="0"/>
                <a:cs typeface="Times New Roman" panose="02020603050405020304" pitchFamily="18" charset="0"/>
              </a:rPr>
              <a:t>Kerusakan senilai Rp 950.000 terjadi terhadap mobil Nn. Lin. Apabila polis asuransinya senilai tertera nilai dedukasi Rp 450.000, berapa nilai tanggungan yang harus dibayar perusahaan asuransi terhadap kerusakan tersebut ?</a:t>
            </a:r>
          </a:p>
          <a:p>
            <a:pPr algn="just"/>
            <a:r>
              <a:rPr lang="id-ID" sz="2800" dirty="0" smtClean="0">
                <a:latin typeface="Times New Roman" panose="02020603050405020304" pitchFamily="18" charset="0"/>
                <a:cs typeface="Times New Roman" panose="02020603050405020304" pitchFamily="18" charset="0"/>
              </a:rPr>
              <a:t>Nilai yang harus dibayar = Nilai kerusakan – Nilai dedukasi</a:t>
            </a:r>
          </a:p>
          <a:p>
            <a:pPr marL="1271400" lvl="7" indent="0" algn="just">
              <a:buNone/>
            </a:pPr>
            <a:r>
              <a:rPr lang="id-ID" sz="2200" dirty="0" smtClean="0">
                <a:latin typeface="Times New Roman" panose="02020603050405020304" pitchFamily="18" charset="0"/>
                <a:cs typeface="Times New Roman" panose="02020603050405020304" pitchFamily="18" charset="0"/>
              </a:rPr>
              <a:t>			= Rp 950.000 – Rp 450.000 = Rp 500.000</a:t>
            </a:r>
            <a:endParaRPr lang="id-ID"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048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Koinsurens</a:t>
            </a:r>
            <a:endParaRPr lang="id-ID" dirty="0"/>
          </a:p>
        </p:txBody>
      </p:sp>
      <p:sp>
        <p:nvSpPr>
          <p:cNvPr id="3" name="Content Placeholder 2"/>
          <p:cNvSpPr>
            <a:spLocks noGrp="1"/>
          </p:cNvSpPr>
          <p:nvPr>
            <p:ph idx="1"/>
          </p:nvPr>
        </p:nvSpPr>
        <p:spPr/>
        <p:txBody>
          <a:bodyPr/>
          <a:lstStyle/>
          <a:p>
            <a:r>
              <a:rPr lang="id-ID" dirty="0" smtClean="0"/>
              <a:t>Prinsip koinsurens mempunyai 2 tujuan pokok yaitu :</a:t>
            </a:r>
          </a:p>
          <a:p>
            <a:r>
              <a:rPr lang="id-ID" dirty="0" smtClean="0"/>
              <a:t>1. Mencegah pemilik polis dari kekurangan nilai jaminan atas pemilikannya.</a:t>
            </a:r>
          </a:p>
          <a:p>
            <a:r>
              <a:rPr lang="id-ID" dirty="0" smtClean="0"/>
              <a:t>2. Asuransi dinyatakan dengan persentase tertentu dari kerugian</a:t>
            </a:r>
          </a:p>
          <a:p>
            <a:endParaRPr lang="id-ID" dirty="0"/>
          </a:p>
          <a:p>
            <a:pPr algn="just"/>
            <a:r>
              <a:rPr lang="id-ID" dirty="0" smtClean="0"/>
              <a:t>Tingkat koinsurens besarnya 80%, yang berarti bahwa pada suatu kerugian yang terjadi, perusahaan asuransi bertanggungjawab tidak lebih dari 80% jumlah nilai kas pada saat terjadinya kerugian tersebut.</a:t>
            </a:r>
            <a:endParaRPr lang="id-ID" dirty="0"/>
          </a:p>
        </p:txBody>
      </p:sp>
    </p:spTree>
    <p:extLst>
      <p:ext uri="{BB962C8B-B14F-4D97-AF65-F5344CB8AC3E}">
        <p14:creationId xmlns:p14="http://schemas.microsoft.com/office/powerpoint/2010/main" val="1585261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 Prinsip Koinsurens</a:t>
            </a:r>
            <a:endParaRPr lang="id-ID" dirty="0"/>
          </a:p>
        </p:txBody>
      </p:sp>
      <p:sp>
        <p:nvSpPr>
          <p:cNvPr id="3" name="Content Placeholder 2"/>
          <p:cNvSpPr>
            <a:spLocks noGrp="1"/>
          </p:cNvSpPr>
          <p:nvPr>
            <p:ph idx="1"/>
          </p:nvPr>
        </p:nvSpPr>
        <p:spPr/>
        <p:txBody>
          <a:bodyPr>
            <a:normAutofit/>
          </a:bodyPr>
          <a:lstStyle/>
          <a:p>
            <a:pPr algn="just"/>
            <a:r>
              <a:rPr lang="id-ID" sz="2400" dirty="0" smtClean="0">
                <a:latin typeface="Times New Roman" panose="02020603050405020304" pitchFamily="18" charset="0"/>
                <a:cs typeface="Times New Roman" panose="02020603050405020304" pitchFamily="18" charset="0"/>
              </a:rPr>
              <a:t>Seorang pemilik mengasuransikan senilai Rp 30.000.000 atas bangunan senilai Rp 50.000.000 terhadap kerugian sebesar Rp 10.000.000, berapa nilai tanggungan apabila polis koinsurensnya 80 % ?</a:t>
            </a:r>
          </a:p>
          <a:p>
            <a:pPr algn="just"/>
            <a:r>
              <a:rPr lang="id-ID" sz="2400" dirty="0" smtClean="0">
                <a:latin typeface="Times New Roman" panose="02020603050405020304" pitchFamily="18" charset="0"/>
                <a:cs typeface="Times New Roman" panose="02020603050405020304" pitchFamily="18" charset="0"/>
              </a:rPr>
              <a:t>Nilai yang diminta = 80% x Rp 50.000.000 = Rp 40.000.000</a:t>
            </a:r>
          </a:p>
          <a:p>
            <a:pPr algn="just"/>
            <a:r>
              <a:rPr lang="id-ID" sz="2400" dirty="0" smtClean="0">
                <a:latin typeface="Times New Roman" panose="02020603050405020304" pitchFamily="18" charset="0"/>
                <a:cs typeface="Times New Roman" panose="02020603050405020304" pitchFamily="18" charset="0"/>
              </a:rPr>
              <a:t>Nilai yang ditanggung = (30.000.000/40.000.000) x 10.000.000 = 7.500.000</a:t>
            </a:r>
          </a:p>
          <a:p>
            <a:pPr algn="just"/>
            <a:endParaRPr lang="id-I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298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 Pemilikan</a:t>
            </a:r>
            <a:endParaRPr lang="id-ID" dirty="0"/>
          </a:p>
        </p:txBody>
      </p:sp>
      <p:sp>
        <p:nvSpPr>
          <p:cNvPr id="3" name="Content Placeholder 2"/>
          <p:cNvSpPr>
            <a:spLocks noGrp="1"/>
          </p:cNvSpPr>
          <p:nvPr>
            <p:ph idx="1"/>
          </p:nvPr>
        </p:nvSpPr>
        <p:spPr/>
        <p:txBody>
          <a:bodyPr>
            <a:normAutofit/>
          </a:bodyPr>
          <a:lstStyle/>
          <a:p>
            <a:pPr algn="just"/>
            <a:r>
              <a:rPr lang="id-ID" sz="2800" dirty="0" smtClean="0">
                <a:latin typeface="Times New Roman" panose="02020603050405020304" pitchFamily="18" charset="0"/>
                <a:cs typeface="Times New Roman" panose="02020603050405020304" pitchFamily="18" charset="0"/>
              </a:rPr>
              <a:t>Asuransi pemilikan bertujuan untuk mencegah kerugian yang terjadi pada pemilikan. Jenis asuransi misalnya asuransi kebakaran, asuransi laut, asuransi pertanggunganjawab, dan asuransi kecelakaan.</a:t>
            </a:r>
          </a:p>
          <a:p>
            <a:pPr algn="just"/>
            <a:r>
              <a:rPr lang="id-ID" sz="2800" dirty="0" smtClean="0">
                <a:latin typeface="Times New Roman" panose="02020603050405020304" pitchFamily="18" charset="0"/>
                <a:cs typeface="Times New Roman" panose="02020603050405020304" pitchFamily="18" charset="0"/>
              </a:rPr>
              <a:t>Faktor-faktor yang digunakan sebagai pertimbangan untuk menentukan tingkat premi adalah :</a:t>
            </a:r>
          </a:p>
          <a:p>
            <a:pPr algn="just"/>
            <a:r>
              <a:rPr lang="id-ID" sz="2800" dirty="0" smtClean="0">
                <a:latin typeface="Times New Roman" panose="02020603050405020304" pitchFamily="18" charset="0"/>
                <a:cs typeface="Times New Roman" panose="02020603050405020304" pitchFamily="18" charset="0"/>
              </a:rPr>
              <a:t>1. Lokasi dari pemilikan</a:t>
            </a:r>
          </a:p>
          <a:p>
            <a:pPr algn="just"/>
            <a:r>
              <a:rPr lang="id-ID" sz="2800" dirty="0" smtClean="0">
                <a:latin typeface="Times New Roman" panose="02020603050405020304" pitchFamily="18" charset="0"/>
                <a:cs typeface="Times New Roman" panose="02020603050405020304" pitchFamily="18" charset="0"/>
              </a:rPr>
              <a:t>2. Tenggang waktu tanggungan</a:t>
            </a:r>
          </a:p>
          <a:p>
            <a:pPr algn="just"/>
            <a:r>
              <a:rPr lang="id-ID" sz="2800" dirty="0" smtClean="0">
                <a:latin typeface="Times New Roman" panose="02020603050405020304" pitchFamily="18" charset="0"/>
                <a:cs typeface="Times New Roman" panose="02020603050405020304" pitchFamily="18" charset="0"/>
              </a:rPr>
              <a:t>3. Catatan keadaan alam</a:t>
            </a: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1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PEMBAHASAN</a:t>
            </a:r>
            <a:endParaRPr lang="en-US" dirty="0"/>
          </a:p>
        </p:txBody>
      </p:sp>
      <p:sp>
        <p:nvSpPr>
          <p:cNvPr id="3" name="Content Placeholder 2"/>
          <p:cNvSpPr>
            <a:spLocks noGrp="1"/>
          </p:cNvSpPr>
          <p:nvPr>
            <p:ph idx="1"/>
          </p:nvPr>
        </p:nvSpPr>
        <p:spPr/>
        <p:txBody>
          <a:bodyPr>
            <a:normAutofit/>
          </a:bodyPr>
          <a:lstStyle/>
          <a:p>
            <a:pPr marL="531813" lvl="0" indent="-531813" algn="just">
              <a:buFont typeface="Wingdings" panose="05000000000000000000" pitchFamily="2" charset="2"/>
              <a:buChar char="§"/>
            </a:pPr>
            <a:r>
              <a:rPr lang="en-US" sz="2800" dirty="0" err="1" smtClean="0">
                <a:latin typeface="Times New Roman" panose="02020603050405020304" pitchFamily="18" charset="0"/>
                <a:cs typeface="Times New Roman" panose="02020603050405020304" pitchFamily="18" charset="0"/>
              </a:rPr>
              <a:t>Mahasiswa</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dapat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memahami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asuransi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jenis-jenis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asuransi</a:t>
            </a:r>
            <a:endParaRPr lang="en-US" sz="2800" dirty="0">
              <a:latin typeface="Times New Roman" panose="02020603050405020304" pitchFamily="18" charset="0"/>
              <a:cs typeface="Times New Roman" panose="02020603050405020304" pitchFamily="18" charset="0"/>
            </a:endParaRPr>
          </a:p>
          <a:p>
            <a:pPr marL="531813" lvl="0" indent="-531813" algn="just">
              <a:buFont typeface="Wingdings" panose="05000000000000000000" pitchFamily="2" charset="2"/>
              <a:buChar char="§"/>
            </a:pPr>
            <a:r>
              <a:rPr lang="en-US" sz="2800" dirty="0" err="1" smtClean="0">
                <a:latin typeface="Times New Roman" panose="02020603050405020304" pitchFamily="18" charset="0"/>
                <a:cs typeface="Times New Roman" panose="02020603050405020304" pitchFamily="18" charset="0"/>
              </a:rPr>
              <a:t>Mahasiswa</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dapat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memahami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prinsip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ganti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rugi</a:t>
            </a:r>
            <a:endParaRPr lang="en-US" sz="2800" dirty="0">
              <a:latin typeface="Times New Roman" panose="02020603050405020304" pitchFamily="18" charset="0"/>
              <a:cs typeface="Times New Roman" panose="02020603050405020304" pitchFamily="18" charset="0"/>
            </a:endParaRPr>
          </a:p>
          <a:p>
            <a:pPr marL="531813" lvl="0" indent="-531813" algn="just">
              <a:buFont typeface="Wingdings" panose="05000000000000000000" pitchFamily="2" charset="2"/>
              <a:buChar char="§"/>
            </a:pPr>
            <a:r>
              <a:rPr lang="en-US" sz="2800" dirty="0" err="1" smtClean="0">
                <a:latin typeface="Times New Roman" panose="02020603050405020304" pitchFamily="18" charset="0"/>
                <a:cs typeface="Times New Roman" panose="02020603050405020304" pitchFamily="18" charset="0"/>
              </a:rPr>
              <a:t>Mahasiswa</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dapat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memahami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prinsip</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ko</a:t>
            </a:r>
            <a:r>
              <a:rPr lang="id-ID" sz="2800" dirty="0" smtClean="0">
                <a:latin typeface="Times New Roman" panose="02020603050405020304" pitchFamily="18" charset="0"/>
                <a:cs typeface="Times New Roman" panose="02020603050405020304" pitchFamily="18" charset="0"/>
              </a:rPr>
              <a:t>i</a:t>
            </a:r>
            <a:r>
              <a:rPr lang="en-US" sz="2800" dirty="0" err="1" smtClean="0">
                <a:latin typeface="Times New Roman" panose="02020603050405020304" pitchFamily="18" charset="0"/>
                <a:cs typeface="Times New Roman" panose="02020603050405020304" pitchFamily="18" charset="0"/>
              </a:rPr>
              <a:t>nsurens</a:t>
            </a:r>
            <a:endParaRPr lang="en-US" sz="2800" dirty="0">
              <a:latin typeface="Times New Roman" panose="02020603050405020304" pitchFamily="18" charset="0"/>
              <a:cs typeface="Times New Roman" panose="02020603050405020304" pitchFamily="18" charset="0"/>
            </a:endParaRPr>
          </a:p>
          <a:p>
            <a:pPr marL="531813" lvl="0" indent="-531813" algn="just">
              <a:buFont typeface="Wingdings" panose="05000000000000000000" pitchFamily="2" charset="2"/>
              <a:buChar char="§"/>
            </a:pPr>
            <a:r>
              <a:rPr lang="en-US" sz="2800" dirty="0" err="1" smtClean="0">
                <a:latin typeface="Times New Roman" panose="02020603050405020304" pitchFamily="18" charset="0"/>
                <a:cs typeface="Times New Roman" panose="02020603050405020304" pitchFamily="18" charset="0"/>
              </a:rPr>
              <a:t>Mahasiswa</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dapat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menghitung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premi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asuransi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biaya</a:t>
            </a:r>
            <a:r>
              <a:rPr lang="en-US" sz="2800" dirty="0">
                <a:latin typeface="Times New Roman" panose="02020603050405020304" pitchFamily="18" charset="0"/>
                <a:cs typeface="Times New Roman" panose="02020603050405020304" pitchFamily="18" charset="0"/>
              </a:rPr>
              <a:t> polis, </a:t>
            </a:r>
            <a:r>
              <a:rPr lang="en-US" sz="2800" dirty="0" err="1">
                <a:latin typeface="Times New Roman" panose="02020603050405020304" pitchFamily="18" charset="0"/>
                <a:cs typeface="Times New Roman" panose="02020603050405020304" pitchFamily="18" charset="0"/>
              </a:rPr>
              <a:t>nilai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asuransi</a:t>
            </a:r>
            <a:r>
              <a:rPr lang="en-US" sz="2800" dirty="0">
                <a:latin typeface="Times New Roman" panose="02020603050405020304" pitchFamily="18" charset="0"/>
                <a:cs typeface="Times New Roman" panose="02020603050405020304" pitchFamily="18" charset="0"/>
              </a:rPr>
              <a:t> yang </a:t>
            </a:r>
            <a:r>
              <a:rPr lang="en-US" sz="2800" dirty="0" err="1">
                <a:latin typeface="Times New Roman" panose="02020603050405020304" pitchFamily="18" charset="0"/>
                <a:cs typeface="Times New Roman" panose="02020603050405020304" pitchFamily="18" charset="0"/>
              </a:rPr>
              <a:t>ditanggung</a:t>
            </a:r>
            <a:r>
              <a:rPr lang="en-US" sz="2800" dirty="0">
                <a:latin typeface="Times New Roman" panose="02020603050405020304" pitchFamily="18" charset="0"/>
                <a:cs typeface="Times New Roman" panose="02020603050405020304" pitchFamily="18" charset="0"/>
              </a:rPr>
              <a:t>.</a:t>
            </a:r>
          </a:p>
          <a:p>
            <a:pPr marL="531813" lvl="0" indent="-531813" algn="just">
              <a:buFont typeface="Wingdings" panose="05000000000000000000" pitchFamily="2" charset="2"/>
              <a:buChar char="§"/>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070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Asuransi Pemilikan</a:t>
            </a:r>
            <a:endParaRPr lang="id-ID" dirty="0"/>
          </a:p>
        </p:txBody>
      </p:sp>
      <p:sp>
        <p:nvSpPr>
          <p:cNvPr id="3" name="Content Placeholder 2"/>
          <p:cNvSpPr>
            <a:spLocks noGrp="1"/>
          </p:cNvSpPr>
          <p:nvPr>
            <p:ph idx="1"/>
          </p:nvPr>
        </p:nvSpPr>
        <p:spPr/>
        <p:txBody>
          <a:bodyPr>
            <a:normAutofit/>
          </a:bodyPr>
          <a:lstStyle/>
          <a:p>
            <a:pPr algn="just"/>
            <a:r>
              <a:rPr lang="id-ID" sz="2800" dirty="0" smtClean="0">
                <a:latin typeface="Times New Roman" panose="02020603050405020304" pitchFamily="18" charset="0"/>
                <a:cs typeface="Times New Roman" panose="02020603050405020304" pitchFamily="18" charset="0"/>
              </a:rPr>
              <a:t>Misalnya sebuah perusahaan membayar premi kepada perusahaan asuransi sebesar Rp 250 untuk setiap tanggungan senilai Rp 1.000. Kos asuransi pemilikan berdasarkan atas pencegahan terhadap kerugian senilai Rp 10.000.000 dapat dihitung dengan cara sebagai berikut :</a:t>
            </a:r>
          </a:p>
          <a:p>
            <a:pPr algn="just"/>
            <a:r>
              <a:rPr lang="id-ID" sz="2800" dirty="0" smtClean="0">
                <a:latin typeface="Times New Roman" panose="02020603050405020304" pitchFamily="18" charset="0"/>
                <a:cs typeface="Times New Roman" panose="02020603050405020304" pitchFamily="18" charset="0"/>
              </a:rPr>
              <a:t>Jumlah premi = 10.000.000/ 1.000 = 10.000 unit</a:t>
            </a:r>
          </a:p>
          <a:p>
            <a:pPr algn="just"/>
            <a:r>
              <a:rPr lang="id-ID" sz="2800" dirty="0" smtClean="0">
                <a:latin typeface="Times New Roman" panose="02020603050405020304" pitchFamily="18" charset="0"/>
                <a:cs typeface="Times New Roman" panose="02020603050405020304" pitchFamily="18" charset="0"/>
              </a:rPr>
              <a:t>Kos asuransi = 10.000 unit x Rp 250 = Rp 2.500.000</a:t>
            </a: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6939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 Jiwa</a:t>
            </a:r>
            <a:endParaRPr lang="id-ID" dirty="0"/>
          </a:p>
        </p:txBody>
      </p:sp>
      <p:sp>
        <p:nvSpPr>
          <p:cNvPr id="3" name="Content Placeholder 2"/>
          <p:cNvSpPr>
            <a:spLocks noGrp="1"/>
          </p:cNvSpPr>
          <p:nvPr>
            <p:ph idx="1"/>
          </p:nvPr>
        </p:nvSpPr>
        <p:spPr/>
        <p:txBody>
          <a:bodyPr/>
          <a:lstStyle/>
          <a:p>
            <a:pPr algn="just"/>
            <a:r>
              <a:rPr lang="id-ID" dirty="0" smtClean="0">
                <a:latin typeface="Times New Roman" panose="02020603050405020304" pitchFamily="18" charset="0"/>
                <a:cs typeface="Times New Roman" panose="02020603050405020304" pitchFamily="18" charset="0"/>
              </a:rPr>
              <a:t>Beberapa bentuk asuransi jiwa :</a:t>
            </a:r>
          </a:p>
          <a:p>
            <a:pPr algn="just">
              <a:tabLst>
                <a:tab pos="355600" algn="l"/>
              </a:tabLst>
            </a:pPr>
            <a:r>
              <a:rPr lang="id-ID" dirty="0" smtClean="0">
                <a:latin typeface="Times New Roman" panose="02020603050405020304" pitchFamily="18" charset="0"/>
                <a:cs typeface="Times New Roman" panose="02020603050405020304" pitchFamily="18" charset="0"/>
              </a:rPr>
              <a:t>1. Polis asuransi jiwa berjangka atau asuransi murni, diterbitkan untuk jangka waktu tertentu </a:t>
            </a:r>
          </a:p>
          <a:p>
            <a:pPr marL="201168" lvl="1" indent="0" algn="just">
              <a:buNone/>
              <a:tabLst>
                <a:tab pos="355600" algn="l"/>
              </a:tabLst>
            </a:pPr>
            <a:r>
              <a:rPr lang="id-ID" sz="2000" dirty="0">
                <a:latin typeface="Times New Roman" panose="02020603050405020304" pitchFamily="18" charset="0"/>
                <a:cs typeface="Times New Roman" panose="02020603050405020304" pitchFamily="18" charset="0"/>
              </a:rPr>
              <a:t> </a:t>
            </a:r>
            <a:r>
              <a:rPr lang="id-ID" sz="2000" dirty="0" smtClean="0">
                <a:latin typeface="Times New Roman" panose="02020603050405020304" pitchFamily="18" charset="0"/>
                <a:cs typeface="Times New Roman" panose="02020603050405020304" pitchFamily="18" charset="0"/>
              </a:rPr>
              <a:t>  khusus, misalnya 1 tahun, 5 tahun, 10 tahun, atau jangka waktu sampai umur 65 tahun.</a:t>
            </a:r>
          </a:p>
          <a:p>
            <a:pPr algn="just"/>
            <a:r>
              <a:rPr lang="id-ID" dirty="0" smtClean="0">
                <a:latin typeface="Times New Roman" panose="02020603050405020304" pitchFamily="18" charset="0"/>
                <a:cs typeface="Times New Roman" panose="02020603050405020304" pitchFamily="18" charset="0"/>
              </a:rPr>
              <a:t>2. Polis asuransi jiwa langsung menggabungkan antara asuransi jiwa dengan rencana menabung.</a:t>
            </a:r>
          </a:p>
          <a:p>
            <a:pPr algn="just"/>
            <a:r>
              <a:rPr lang="id-ID" dirty="0" smtClean="0">
                <a:latin typeface="Times New Roman" panose="02020603050405020304" pitchFamily="18" charset="0"/>
                <a:cs typeface="Times New Roman" panose="02020603050405020304" pitchFamily="18" charset="0"/>
              </a:rPr>
              <a:t>3. Polis pembayaran terbatas mirip dengan asuransi jiwa langsung, akan tetapi pembayaran  </a:t>
            </a:r>
          </a:p>
          <a:p>
            <a:pPr algn="just"/>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   dilakukan untuk beberapa tahun tertentu sesuai obyek yang diasuransikan.</a:t>
            </a:r>
          </a:p>
          <a:p>
            <a:pPr algn="just"/>
            <a:r>
              <a:rPr lang="id-ID" dirty="0" smtClean="0">
                <a:latin typeface="Times New Roman" panose="02020603050405020304" pitchFamily="18" charset="0"/>
                <a:cs typeface="Times New Roman" panose="02020603050405020304" pitchFamily="18" charset="0"/>
              </a:rPr>
              <a:t>4. Polis sumbangan juga mempunyai tanggal maturitas tertentu.</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2637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315962" cy="736979"/>
          </a:xfrm>
        </p:spPr>
        <p:txBody>
          <a:bodyPr>
            <a:normAutofit/>
          </a:bodyPr>
          <a:lstStyle/>
          <a:p>
            <a:pPr algn="ctr"/>
            <a:r>
              <a:rPr lang="id-ID" sz="4400" dirty="0" smtClean="0">
                <a:latin typeface="Times New Roman" panose="02020603050405020304" pitchFamily="18" charset="0"/>
                <a:cs typeface="Times New Roman" panose="02020603050405020304" pitchFamily="18" charset="0"/>
              </a:rPr>
              <a:t>Tingkat Premi Tahunan per Rp 1.000.000</a:t>
            </a:r>
            <a:endParaRPr lang="id-ID" sz="44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6564119"/>
              </p:ext>
            </p:extLst>
          </p:nvPr>
        </p:nvGraphicFramePr>
        <p:xfrm>
          <a:off x="1097280" y="1146412"/>
          <a:ext cx="9998351" cy="5186680"/>
        </p:xfrm>
        <a:graphic>
          <a:graphicData uri="http://schemas.openxmlformats.org/drawingml/2006/table">
            <a:tbl>
              <a:tblPr firstRow="1" bandRow="1">
                <a:tableStyleId>{5C22544A-7EE6-4342-B048-85BDC9FD1C3A}</a:tableStyleId>
              </a:tblPr>
              <a:tblGrid>
                <a:gridCol w="2123592">
                  <a:extLst>
                    <a:ext uri="{9D8B030D-6E8A-4147-A177-3AD203B41FA5}">
                      <a16:colId xmlns:a16="http://schemas.microsoft.com/office/drawing/2014/main" val="1509417767"/>
                    </a:ext>
                  </a:extLst>
                </a:gridCol>
                <a:gridCol w="1869743">
                  <a:extLst>
                    <a:ext uri="{9D8B030D-6E8A-4147-A177-3AD203B41FA5}">
                      <a16:colId xmlns:a16="http://schemas.microsoft.com/office/drawing/2014/main" val="1347082861"/>
                    </a:ext>
                  </a:extLst>
                </a:gridCol>
                <a:gridCol w="1514901">
                  <a:extLst>
                    <a:ext uri="{9D8B030D-6E8A-4147-A177-3AD203B41FA5}">
                      <a16:colId xmlns:a16="http://schemas.microsoft.com/office/drawing/2014/main" val="528579019"/>
                    </a:ext>
                  </a:extLst>
                </a:gridCol>
                <a:gridCol w="2442950">
                  <a:extLst>
                    <a:ext uri="{9D8B030D-6E8A-4147-A177-3AD203B41FA5}">
                      <a16:colId xmlns:a16="http://schemas.microsoft.com/office/drawing/2014/main" val="677163463"/>
                    </a:ext>
                  </a:extLst>
                </a:gridCol>
                <a:gridCol w="2047165">
                  <a:extLst>
                    <a:ext uri="{9D8B030D-6E8A-4147-A177-3AD203B41FA5}">
                      <a16:colId xmlns:a16="http://schemas.microsoft.com/office/drawing/2014/main" val="2258836019"/>
                    </a:ext>
                  </a:extLst>
                </a:gridCol>
              </a:tblGrid>
              <a:tr h="370840">
                <a:tc>
                  <a:txBody>
                    <a:bodyPr/>
                    <a:lstStyle/>
                    <a:p>
                      <a:r>
                        <a:rPr lang="id-ID" dirty="0" smtClean="0"/>
                        <a:t>Umur Pembelian</a:t>
                      </a:r>
                      <a:endParaRPr lang="id-ID" dirty="0"/>
                    </a:p>
                  </a:txBody>
                  <a:tcPr/>
                </a:tc>
                <a:tc>
                  <a:txBody>
                    <a:bodyPr/>
                    <a:lstStyle/>
                    <a:p>
                      <a:r>
                        <a:rPr lang="id-ID" dirty="0" smtClean="0"/>
                        <a:t>Termin 10 tahun</a:t>
                      </a:r>
                      <a:endParaRPr lang="id-ID" dirty="0"/>
                    </a:p>
                  </a:txBody>
                  <a:tcPr/>
                </a:tc>
                <a:tc>
                  <a:txBody>
                    <a:bodyPr/>
                    <a:lstStyle/>
                    <a:p>
                      <a:r>
                        <a:rPr lang="id-ID" dirty="0" smtClean="0"/>
                        <a:t>Jiwa langsung</a:t>
                      </a:r>
                      <a:endParaRPr lang="id-ID" dirty="0"/>
                    </a:p>
                  </a:txBody>
                  <a:tcPr/>
                </a:tc>
                <a:tc>
                  <a:txBody>
                    <a:bodyPr/>
                    <a:lstStyle/>
                    <a:p>
                      <a:r>
                        <a:rPr lang="id-ID" dirty="0" smtClean="0"/>
                        <a:t>Pmbyrn terbatas 20 th</a:t>
                      </a:r>
                      <a:endParaRPr lang="id-ID" dirty="0"/>
                    </a:p>
                  </a:txBody>
                  <a:tcPr/>
                </a:tc>
                <a:tc>
                  <a:txBody>
                    <a:bodyPr/>
                    <a:lstStyle/>
                    <a:p>
                      <a:r>
                        <a:rPr lang="id-ID" dirty="0" smtClean="0"/>
                        <a:t>Sumbangan 20 th</a:t>
                      </a:r>
                      <a:endParaRPr lang="id-ID" dirty="0"/>
                    </a:p>
                  </a:txBody>
                  <a:tcPr/>
                </a:tc>
                <a:extLst>
                  <a:ext uri="{0D108BD9-81ED-4DB2-BD59-A6C34878D82A}">
                    <a16:rowId xmlns:a16="http://schemas.microsoft.com/office/drawing/2014/main" val="1145264490"/>
                  </a:ext>
                </a:extLst>
              </a:tr>
              <a:tr h="370840">
                <a:tc>
                  <a:txBody>
                    <a:bodyPr/>
                    <a:lstStyle/>
                    <a:p>
                      <a:r>
                        <a:rPr lang="id-ID" dirty="0" smtClean="0"/>
                        <a:t>20</a:t>
                      </a:r>
                      <a:endParaRPr lang="id-ID" dirty="0"/>
                    </a:p>
                  </a:txBody>
                  <a:tcPr/>
                </a:tc>
                <a:tc>
                  <a:txBody>
                    <a:bodyPr/>
                    <a:lstStyle/>
                    <a:p>
                      <a:r>
                        <a:rPr lang="id-ID" dirty="0" smtClean="0"/>
                        <a:t>8.600</a:t>
                      </a:r>
                      <a:endParaRPr lang="id-ID" dirty="0"/>
                    </a:p>
                  </a:txBody>
                  <a:tcPr/>
                </a:tc>
                <a:tc>
                  <a:txBody>
                    <a:bodyPr/>
                    <a:lstStyle/>
                    <a:p>
                      <a:r>
                        <a:rPr lang="id-ID" dirty="0" smtClean="0"/>
                        <a:t>17.000</a:t>
                      </a:r>
                      <a:endParaRPr lang="id-ID" dirty="0"/>
                    </a:p>
                  </a:txBody>
                  <a:tcPr/>
                </a:tc>
                <a:tc>
                  <a:txBody>
                    <a:bodyPr/>
                    <a:lstStyle/>
                    <a:p>
                      <a:r>
                        <a:rPr lang="id-ID" dirty="0" smtClean="0"/>
                        <a:t>25.000</a:t>
                      </a:r>
                      <a:endParaRPr lang="id-ID" dirty="0"/>
                    </a:p>
                  </a:txBody>
                  <a:tcPr/>
                </a:tc>
                <a:tc>
                  <a:txBody>
                    <a:bodyPr/>
                    <a:lstStyle/>
                    <a:p>
                      <a:r>
                        <a:rPr lang="id-ID" dirty="0" smtClean="0"/>
                        <a:t>50.100</a:t>
                      </a:r>
                      <a:endParaRPr lang="id-ID" dirty="0"/>
                    </a:p>
                  </a:txBody>
                  <a:tcPr/>
                </a:tc>
                <a:extLst>
                  <a:ext uri="{0D108BD9-81ED-4DB2-BD59-A6C34878D82A}">
                    <a16:rowId xmlns:a16="http://schemas.microsoft.com/office/drawing/2014/main" val="3432679858"/>
                  </a:ext>
                </a:extLst>
              </a:tr>
              <a:tr h="370840">
                <a:tc>
                  <a:txBody>
                    <a:bodyPr/>
                    <a:lstStyle/>
                    <a:p>
                      <a:r>
                        <a:rPr lang="id-ID" dirty="0" smtClean="0"/>
                        <a:t>21</a:t>
                      </a:r>
                      <a:endParaRPr lang="id-ID" dirty="0"/>
                    </a:p>
                  </a:txBody>
                  <a:tcPr/>
                </a:tc>
                <a:tc>
                  <a:txBody>
                    <a:bodyPr/>
                    <a:lstStyle/>
                    <a:p>
                      <a:r>
                        <a:rPr lang="id-ID" dirty="0" smtClean="0"/>
                        <a:t>8.800</a:t>
                      </a:r>
                      <a:endParaRPr lang="id-ID" dirty="0"/>
                    </a:p>
                  </a:txBody>
                  <a:tcPr/>
                </a:tc>
                <a:tc>
                  <a:txBody>
                    <a:bodyPr/>
                    <a:lstStyle/>
                    <a:p>
                      <a:r>
                        <a:rPr lang="id-ID" dirty="0" smtClean="0"/>
                        <a:t>17.400</a:t>
                      </a:r>
                      <a:endParaRPr lang="id-ID" dirty="0"/>
                    </a:p>
                  </a:txBody>
                  <a:tcPr/>
                </a:tc>
                <a:tc>
                  <a:txBody>
                    <a:bodyPr/>
                    <a:lstStyle/>
                    <a:p>
                      <a:r>
                        <a:rPr lang="id-ID" dirty="0" smtClean="0"/>
                        <a:t>25.600</a:t>
                      </a:r>
                      <a:endParaRPr lang="id-ID" dirty="0"/>
                    </a:p>
                  </a:txBody>
                  <a:tcPr/>
                </a:tc>
                <a:tc>
                  <a:txBody>
                    <a:bodyPr/>
                    <a:lstStyle/>
                    <a:p>
                      <a:r>
                        <a:rPr lang="id-ID" dirty="0" smtClean="0"/>
                        <a:t>52.000</a:t>
                      </a:r>
                      <a:endParaRPr lang="id-ID" dirty="0"/>
                    </a:p>
                  </a:txBody>
                  <a:tcPr/>
                </a:tc>
                <a:extLst>
                  <a:ext uri="{0D108BD9-81ED-4DB2-BD59-A6C34878D82A}">
                    <a16:rowId xmlns:a16="http://schemas.microsoft.com/office/drawing/2014/main" val="3894131024"/>
                  </a:ext>
                </a:extLst>
              </a:tr>
              <a:tr h="370840">
                <a:tc>
                  <a:txBody>
                    <a:bodyPr/>
                    <a:lstStyle/>
                    <a:p>
                      <a:r>
                        <a:rPr lang="id-ID" dirty="0" smtClean="0"/>
                        <a:t>22</a:t>
                      </a:r>
                      <a:endParaRPr lang="id-ID" dirty="0"/>
                    </a:p>
                  </a:txBody>
                  <a:tcPr/>
                </a:tc>
                <a:tc>
                  <a:txBody>
                    <a:bodyPr/>
                    <a:lstStyle/>
                    <a:p>
                      <a:r>
                        <a:rPr lang="id-ID" dirty="0" smtClean="0"/>
                        <a:t>9.000</a:t>
                      </a:r>
                      <a:endParaRPr lang="id-ID" dirty="0"/>
                    </a:p>
                  </a:txBody>
                  <a:tcPr/>
                </a:tc>
                <a:tc>
                  <a:txBody>
                    <a:bodyPr/>
                    <a:lstStyle/>
                    <a:p>
                      <a:r>
                        <a:rPr lang="id-ID" dirty="0" smtClean="0"/>
                        <a:t>17.600</a:t>
                      </a:r>
                      <a:endParaRPr lang="id-ID" dirty="0"/>
                    </a:p>
                  </a:txBody>
                  <a:tcPr/>
                </a:tc>
                <a:tc>
                  <a:txBody>
                    <a:bodyPr/>
                    <a:lstStyle/>
                    <a:p>
                      <a:r>
                        <a:rPr lang="id-ID" dirty="0" smtClean="0"/>
                        <a:t>26.000</a:t>
                      </a:r>
                      <a:endParaRPr lang="id-ID" dirty="0"/>
                    </a:p>
                  </a:txBody>
                  <a:tcPr/>
                </a:tc>
                <a:tc>
                  <a:txBody>
                    <a:bodyPr/>
                    <a:lstStyle/>
                    <a:p>
                      <a:r>
                        <a:rPr lang="id-ID" dirty="0" smtClean="0"/>
                        <a:t>52.200</a:t>
                      </a:r>
                      <a:endParaRPr lang="id-ID" dirty="0"/>
                    </a:p>
                  </a:txBody>
                  <a:tcPr/>
                </a:tc>
                <a:extLst>
                  <a:ext uri="{0D108BD9-81ED-4DB2-BD59-A6C34878D82A}">
                    <a16:rowId xmlns:a16="http://schemas.microsoft.com/office/drawing/2014/main" val="684440039"/>
                  </a:ext>
                </a:extLst>
              </a:tr>
              <a:tr h="370840">
                <a:tc>
                  <a:txBody>
                    <a:bodyPr/>
                    <a:lstStyle/>
                    <a:p>
                      <a:r>
                        <a:rPr lang="id-ID" dirty="0" smtClean="0"/>
                        <a:t>23</a:t>
                      </a:r>
                      <a:endParaRPr lang="id-ID" dirty="0"/>
                    </a:p>
                  </a:txBody>
                  <a:tcPr/>
                </a:tc>
                <a:tc>
                  <a:txBody>
                    <a:bodyPr/>
                    <a:lstStyle/>
                    <a:p>
                      <a:r>
                        <a:rPr lang="id-ID" dirty="0" smtClean="0"/>
                        <a:t>9.100</a:t>
                      </a:r>
                      <a:endParaRPr lang="id-ID" dirty="0"/>
                    </a:p>
                  </a:txBody>
                  <a:tcPr/>
                </a:tc>
                <a:tc>
                  <a:txBody>
                    <a:bodyPr/>
                    <a:lstStyle/>
                    <a:p>
                      <a:r>
                        <a:rPr lang="id-ID" dirty="0" smtClean="0"/>
                        <a:t>18.000</a:t>
                      </a:r>
                      <a:endParaRPr lang="id-ID" dirty="0"/>
                    </a:p>
                  </a:txBody>
                  <a:tcPr/>
                </a:tc>
                <a:tc>
                  <a:txBody>
                    <a:bodyPr/>
                    <a:lstStyle/>
                    <a:p>
                      <a:r>
                        <a:rPr lang="id-ID" dirty="0" smtClean="0"/>
                        <a:t>26.850</a:t>
                      </a:r>
                      <a:endParaRPr lang="id-ID" dirty="0"/>
                    </a:p>
                  </a:txBody>
                  <a:tcPr/>
                </a:tc>
                <a:tc>
                  <a:txBody>
                    <a:bodyPr/>
                    <a:lstStyle/>
                    <a:p>
                      <a:r>
                        <a:rPr lang="id-ID" dirty="0" smtClean="0"/>
                        <a:t>52.750</a:t>
                      </a:r>
                      <a:endParaRPr lang="id-ID" dirty="0"/>
                    </a:p>
                  </a:txBody>
                  <a:tcPr/>
                </a:tc>
                <a:extLst>
                  <a:ext uri="{0D108BD9-81ED-4DB2-BD59-A6C34878D82A}">
                    <a16:rowId xmlns:a16="http://schemas.microsoft.com/office/drawing/2014/main" val="4217766936"/>
                  </a:ext>
                </a:extLst>
              </a:tr>
              <a:tr h="370840">
                <a:tc>
                  <a:txBody>
                    <a:bodyPr/>
                    <a:lstStyle/>
                    <a:p>
                      <a:r>
                        <a:rPr lang="id-ID" dirty="0" smtClean="0"/>
                        <a:t>24</a:t>
                      </a:r>
                      <a:endParaRPr lang="id-ID" dirty="0"/>
                    </a:p>
                  </a:txBody>
                  <a:tcPr/>
                </a:tc>
                <a:tc>
                  <a:txBody>
                    <a:bodyPr/>
                    <a:lstStyle/>
                    <a:p>
                      <a:r>
                        <a:rPr lang="id-ID" dirty="0" smtClean="0"/>
                        <a:t>9.400</a:t>
                      </a:r>
                      <a:endParaRPr lang="id-ID" dirty="0"/>
                    </a:p>
                  </a:txBody>
                  <a:tcPr/>
                </a:tc>
                <a:tc>
                  <a:txBody>
                    <a:bodyPr/>
                    <a:lstStyle/>
                    <a:p>
                      <a:r>
                        <a:rPr lang="id-ID" dirty="0" smtClean="0"/>
                        <a:t>18.200</a:t>
                      </a:r>
                      <a:endParaRPr lang="id-ID" dirty="0"/>
                    </a:p>
                  </a:txBody>
                  <a:tcPr/>
                </a:tc>
                <a:tc>
                  <a:txBody>
                    <a:bodyPr/>
                    <a:lstStyle/>
                    <a:p>
                      <a:r>
                        <a:rPr lang="id-ID" dirty="0" smtClean="0"/>
                        <a:t>27.200</a:t>
                      </a:r>
                      <a:endParaRPr lang="id-ID" dirty="0"/>
                    </a:p>
                  </a:txBody>
                  <a:tcPr/>
                </a:tc>
                <a:tc>
                  <a:txBody>
                    <a:bodyPr/>
                    <a:lstStyle/>
                    <a:p>
                      <a:r>
                        <a:rPr lang="id-ID" dirty="0" smtClean="0"/>
                        <a:t>52.950</a:t>
                      </a:r>
                      <a:endParaRPr lang="id-ID" dirty="0"/>
                    </a:p>
                  </a:txBody>
                  <a:tcPr/>
                </a:tc>
                <a:extLst>
                  <a:ext uri="{0D108BD9-81ED-4DB2-BD59-A6C34878D82A}">
                    <a16:rowId xmlns:a16="http://schemas.microsoft.com/office/drawing/2014/main" val="12873550"/>
                  </a:ext>
                </a:extLst>
              </a:tr>
              <a:tr h="314723">
                <a:tc>
                  <a:txBody>
                    <a:bodyPr/>
                    <a:lstStyle/>
                    <a:p>
                      <a:r>
                        <a:rPr lang="id-ID" dirty="0" smtClean="0"/>
                        <a:t>25</a:t>
                      </a:r>
                      <a:endParaRPr lang="id-ID" dirty="0"/>
                    </a:p>
                  </a:txBody>
                  <a:tcPr/>
                </a:tc>
                <a:tc>
                  <a:txBody>
                    <a:bodyPr/>
                    <a:lstStyle/>
                    <a:p>
                      <a:r>
                        <a:rPr lang="id-ID" dirty="0" smtClean="0"/>
                        <a:t>9.800</a:t>
                      </a:r>
                      <a:endParaRPr lang="id-ID" dirty="0"/>
                    </a:p>
                  </a:txBody>
                  <a:tcPr/>
                </a:tc>
                <a:tc>
                  <a:txBody>
                    <a:bodyPr/>
                    <a:lstStyle/>
                    <a:p>
                      <a:r>
                        <a:rPr lang="id-ID" dirty="0" smtClean="0"/>
                        <a:t>18.600</a:t>
                      </a:r>
                      <a:endParaRPr lang="id-ID" dirty="0"/>
                    </a:p>
                  </a:txBody>
                  <a:tcPr/>
                </a:tc>
                <a:tc>
                  <a:txBody>
                    <a:bodyPr/>
                    <a:lstStyle/>
                    <a:p>
                      <a:r>
                        <a:rPr lang="id-ID" dirty="0" smtClean="0"/>
                        <a:t>30.000</a:t>
                      </a:r>
                      <a:endParaRPr lang="id-ID" dirty="0"/>
                    </a:p>
                  </a:txBody>
                  <a:tcPr/>
                </a:tc>
                <a:tc>
                  <a:txBody>
                    <a:bodyPr/>
                    <a:lstStyle/>
                    <a:p>
                      <a:r>
                        <a:rPr lang="id-ID" dirty="0" smtClean="0"/>
                        <a:t>53.150</a:t>
                      </a:r>
                      <a:endParaRPr lang="id-ID" dirty="0"/>
                    </a:p>
                  </a:txBody>
                  <a:tcPr/>
                </a:tc>
                <a:extLst>
                  <a:ext uri="{0D108BD9-81ED-4DB2-BD59-A6C34878D82A}">
                    <a16:rowId xmlns:a16="http://schemas.microsoft.com/office/drawing/2014/main" val="886708596"/>
                  </a:ext>
                </a:extLst>
              </a:tr>
              <a:tr h="370840">
                <a:tc>
                  <a:txBody>
                    <a:bodyPr/>
                    <a:lstStyle/>
                    <a:p>
                      <a:r>
                        <a:rPr lang="id-ID" dirty="0" smtClean="0"/>
                        <a:t>30</a:t>
                      </a:r>
                      <a:endParaRPr lang="id-ID" dirty="0"/>
                    </a:p>
                  </a:txBody>
                  <a:tcPr/>
                </a:tc>
                <a:tc>
                  <a:txBody>
                    <a:bodyPr/>
                    <a:lstStyle/>
                    <a:p>
                      <a:r>
                        <a:rPr lang="id-ID" dirty="0" smtClean="0"/>
                        <a:t>11.000</a:t>
                      </a:r>
                      <a:endParaRPr lang="id-ID" dirty="0"/>
                    </a:p>
                  </a:txBody>
                  <a:tcPr/>
                </a:tc>
                <a:tc>
                  <a:txBody>
                    <a:bodyPr/>
                    <a:lstStyle/>
                    <a:p>
                      <a:r>
                        <a:rPr lang="id-ID" dirty="0" smtClean="0"/>
                        <a:t>19.800</a:t>
                      </a:r>
                      <a:endParaRPr lang="id-ID" dirty="0"/>
                    </a:p>
                  </a:txBody>
                  <a:tcPr/>
                </a:tc>
                <a:tc>
                  <a:txBody>
                    <a:bodyPr/>
                    <a:lstStyle/>
                    <a:p>
                      <a:r>
                        <a:rPr lang="id-ID" dirty="0" smtClean="0"/>
                        <a:t>32.000</a:t>
                      </a:r>
                      <a:endParaRPr lang="id-ID" dirty="0"/>
                    </a:p>
                  </a:txBody>
                  <a:tcPr/>
                </a:tc>
                <a:tc>
                  <a:txBody>
                    <a:bodyPr/>
                    <a:lstStyle/>
                    <a:p>
                      <a:r>
                        <a:rPr lang="id-ID" dirty="0" smtClean="0"/>
                        <a:t>54.250</a:t>
                      </a:r>
                      <a:endParaRPr lang="id-ID" dirty="0"/>
                    </a:p>
                  </a:txBody>
                  <a:tcPr/>
                </a:tc>
                <a:extLst>
                  <a:ext uri="{0D108BD9-81ED-4DB2-BD59-A6C34878D82A}">
                    <a16:rowId xmlns:a16="http://schemas.microsoft.com/office/drawing/2014/main" val="1834131394"/>
                  </a:ext>
                </a:extLst>
              </a:tr>
              <a:tr h="370840">
                <a:tc>
                  <a:txBody>
                    <a:bodyPr/>
                    <a:lstStyle/>
                    <a:p>
                      <a:r>
                        <a:rPr lang="id-ID" dirty="0" smtClean="0"/>
                        <a:t>35</a:t>
                      </a:r>
                      <a:endParaRPr lang="id-ID" dirty="0"/>
                    </a:p>
                  </a:txBody>
                  <a:tcPr/>
                </a:tc>
                <a:tc>
                  <a:txBody>
                    <a:bodyPr/>
                    <a:lstStyle/>
                    <a:p>
                      <a:r>
                        <a:rPr lang="id-ID" dirty="0" smtClean="0"/>
                        <a:t>12.500</a:t>
                      </a:r>
                      <a:endParaRPr lang="id-ID" dirty="0"/>
                    </a:p>
                  </a:txBody>
                  <a:tcPr/>
                </a:tc>
                <a:tc>
                  <a:txBody>
                    <a:bodyPr/>
                    <a:lstStyle/>
                    <a:p>
                      <a:r>
                        <a:rPr lang="id-ID" dirty="0" smtClean="0"/>
                        <a:t>20.400</a:t>
                      </a:r>
                      <a:endParaRPr lang="id-ID" dirty="0"/>
                    </a:p>
                  </a:txBody>
                  <a:tcPr/>
                </a:tc>
                <a:tc>
                  <a:txBody>
                    <a:bodyPr/>
                    <a:lstStyle/>
                    <a:p>
                      <a:r>
                        <a:rPr lang="id-ID" dirty="0" smtClean="0"/>
                        <a:t>38.800</a:t>
                      </a:r>
                      <a:endParaRPr lang="id-ID" dirty="0"/>
                    </a:p>
                  </a:txBody>
                  <a:tcPr/>
                </a:tc>
                <a:tc>
                  <a:txBody>
                    <a:bodyPr/>
                    <a:lstStyle/>
                    <a:p>
                      <a:r>
                        <a:rPr lang="id-ID" dirty="0" smtClean="0"/>
                        <a:t>55.000</a:t>
                      </a:r>
                      <a:endParaRPr lang="id-ID" dirty="0"/>
                    </a:p>
                  </a:txBody>
                  <a:tcPr/>
                </a:tc>
                <a:extLst>
                  <a:ext uri="{0D108BD9-81ED-4DB2-BD59-A6C34878D82A}">
                    <a16:rowId xmlns:a16="http://schemas.microsoft.com/office/drawing/2014/main" val="3328032790"/>
                  </a:ext>
                </a:extLst>
              </a:tr>
              <a:tr h="370840">
                <a:tc>
                  <a:txBody>
                    <a:bodyPr/>
                    <a:lstStyle/>
                    <a:p>
                      <a:r>
                        <a:rPr lang="id-ID" dirty="0" smtClean="0"/>
                        <a:t>40</a:t>
                      </a:r>
                      <a:endParaRPr lang="id-ID" dirty="0"/>
                    </a:p>
                  </a:txBody>
                  <a:tcPr/>
                </a:tc>
                <a:tc>
                  <a:txBody>
                    <a:bodyPr/>
                    <a:lstStyle/>
                    <a:p>
                      <a:r>
                        <a:rPr lang="id-ID" dirty="0" smtClean="0"/>
                        <a:t>16.000</a:t>
                      </a:r>
                      <a:endParaRPr lang="id-ID" dirty="0"/>
                    </a:p>
                  </a:txBody>
                  <a:tcPr/>
                </a:tc>
                <a:tc>
                  <a:txBody>
                    <a:bodyPr/>
                    <a:lstStyle/>
                    <a:p>
                      <a:r>
                        <a:rPr lang="id-ID" dirty="0" smtClean="0"/>
                        <a:t>26.600</a:t>
                      </a:r>
                      <a:endParaRPr lang="id-ID" dirty="0"/>
                    </a:p>
                  </a:txBody>
                  <a:tcPr/>
                </a:tc>
                <a:tc>
                  <a:txBody>
                    <a:bodyPr/>
                    <a:lstStyle/>
                    <a:p>
                      <a:r>
                        <a:rPr lang="id-ID" dirty="0" smtClean="0"/>
                        <a:t>40.600</a:t>
                      </a:r>
                      <a:endParaRPr lang="id-ID" dirty="0"/>
                    </a:p>
                  </a:txBody>
                  <a:tcPr/>
                </a:tc>
                <a:tc>
                  <a:txBody>
                    <a:bodyPr/>
                    <a:lstStyle/>
                    <a:p>
                      <a:r>
                        <a:rPr lang="id-ID" dirty="0" smtClean="0"/>
                        <a:t>58.400</a:t>
                      </a:r>
                      <a:endParaRPr lang="id-ID" dirty="0"/>
                    </a:p>
                  </a:txBody>
                  <a:tcPr/>
                </a:tc>
                <a:extLst>
                  <a:ext uri="{0D108BD9-81ED-4DB2-BD59-A6C34878D82A}">
                    <a16:rowId xmlns:a16="http://schemas.microsoft.com/office/drawing/2014/main" val="2526422580"/>
                  </a:ext>
                </a:extLst>
              </a:tr>
              <a:tr h="370840">
                <a:tc>
                  <a:txBody>
                    <a:bodyPr/>
                    <a:lstStyle/>
                    <a:p>
                      <a:r>
                        <a:rPr lang="id-ID" dirty="0" smtClean="0"/>
                        <a:t>45</a:t>
                      </a:r>
                      <a:endParaRPr lang="id-ID" dirty="0"/>
                    </a:p>
                  </a:txBody>
                  <a:tcPr/>
                </a:tc>
                <a:tc>
                  <a:txBody>
                    <a:bodyPr/>
                    <a:lstStyle/>
                    <a:p>
                      <a:r>
                        <a:rPr lang="id-ID" dirty="0" smtClean="0"/>
                        <a:t>18.200</a:t>
                      </a:r>
                      <a:endParaRPr lang="id-ID" dirty="0"/>
                    </a:p>
                  </a:txBody>
                  <a:tcPr/>
                </a:tc>
                <a:tc>
                  <a:txBody>
                    <a:bodyPr/>
                    <a:lstStyle/>
                    <a:p>
                      <a:r>
                        <a:rPr lang="id-ID" dirty="0" smtClean="0"/>
                        <a:t>34.000</a:t>
                      </a:r>
                      <a:endParaRPr lang="id-ID" dirty="0"/>
                    </a:p>
                  </a:txBody>
                  <a:tcPr/>
                </a:tc>
                <a:tc>
                  <a:txBody>
                    <a:bodyPr/>
                    <a:lstStyle/>
                    <a:p>
                      <a:r>
                        <a:rPr lang="id-ID" dirty="0" smtClean="0"/>
                        <a:t>54.750</a:t>
                      </a:r>
                      <a:endParaRPr lang="id-ID" dirty="0"/>
                    </a:p>
                  </a:txBody>
                  <a:tcPr/>
                </a:tc>
                <a:tc>
                  <a:txBody>
                    <a:bodyPr/>
                    <a:lstStyle/>
                    <a:p>
                      <a:r>
                        <a:rPr lang="id-ID" dirty="0" smtClean="0"/>
                        <a:t>60.000</a:t>
                      </a:r>
                      <a:endParaRPr lang="id-ID" dirty="0"/>
                    </a:p>
                  </a:txBody>
                  <a:tcPr/>
                </a:tc>
                <a:extLst>
                  <a:ext uri="{0D108BD9-81ED-4DB2-BD59-A6C34878D82A}">
                    <a16:rowId xmlns:a16="http://schemas.microsoft.com/office/drawing/2014/main" val="3502907983"/>
                  </a:ext>
                </a:extLst>
              </a:tr>
              <a:tr h="370840">
                <a:tc>
                  <a:txBody>
                    <a:bodyPr/>
                    <a:lstStyle/>
                    <a:p>
                      <a:r>
                        <a:rPr lang="id-ID" dirty="0" smtClean="0"/>
                        <a:t>50</a:t>
                      </a:r>
                      <a:endParaRPr lang="id-ID" dirty="0"/>
                    </a:p>
                  </a:txBody>
                  <a:tcPr/>
                </a:tc>
                <a:tc>
                  <a:txBody>
                    <a:bodyPr/>
                    <a:lstStyle/>
                    <a:p>
                      <a:endParaRPr lang="id-ID"/>
                    </a:p>
                  </a:txBody>
                  <a:tcPr/>
                </a:tc>
                <a:tc>
                  <a:txBody>
                    <a:bodyPr/>
                    <a:lstStyle/>
                    <a:p>
                      <a:r>
                        <a:rPr lang="id-ID" dirty="0" smtClean="0"/>
                        <a:t>40.400</a:t>
                      </a:r>
                      <a:endParaRPr lang="id-ID" dirty="0"/>
                    </a:p>
                  </a:txBody>
                  <a:tcPr/>
                </a:tc>
                <a:tc>
                  <a:txBody>
                    <a:bodyPr/>
                    <a:lstStyle/>
                    <a:p>
                      <a:r>
                        <a:rPr lang="id-ID" dirty="0" smtClean="0"/>
                        <a:t>66.000</a:t>
                      </a:r>
                      <a:endParaRPr lang="id-ID" dirty="0"/>
                    </a:p>
                  </a:txBody>
                  <a:tcPr/>
                </a:tc>
                <a:tc>
                  <a:txBody>
                    <a:bodyPr/>
                    <a:lstStyle/>
                    <a:p>
                      <a:r>
                        <a:rPr lang="id-ID" dirty="0" smtClean="0"/>
                        <a:t>64.500</a:t>
                      </a:r>
                      <a:endParaRPr lang="id-ID" dirty="0"/>
                    </a:p>
                  </a:txBody>
                  <a:tcPr/>
                </a:tc>
                <a:extLst>
                  <a:ext uri="{0D108BD9-81ED-4DB2-BD59-A6C34878D82A}">
                    <a16:rowId xmlns:a16="http://schemas.microsoft.com/office/drawing/2014/main" val="2625269450"/>
                  </a:ext>
                </a:extLst>
              </a:tr>
              <a:tr h="370840">
                <a:tc>
                  <a:txBody>
                    <a:bodyPr/>
                    <a:lstStyle/>
                    <a:p>
                      <a:r>
                        <a:rPr lang="id-ID" dirty="0" smtClean="0"/>
                        <a:t>55</a:t>
                      </a:r>
                      <a:endParaRPr lang="id-ID" dirty="0"/>
                    </a:p>
                  </a:txBody>
                  <a:tcPr/>
                </a:tc>
                <a:tc>
                  <a:txBody>
                    <a:bodyPr/>
                    <a:lstStyle/>
                    <a:p>
                      <a:endParaRPr lang="id-ID"/>
                    </a:p>
                  </a:txBody>
                  <a:tcPr/>
                </a:tc>
                <a:tc>
                  <a:txBody>
                    <a:bodyPr/>
                    <a:lstStyle/>
                    <a:p>
                      <a:r>
                        <a:rPr lang="id-ID" dirty="0" smtClean="0"/>
                        <a:t>52.600</a:t>
                      </a:r>
                      <a:endParaRPr lang="id-ID" dirty="0"/>
                    </a:p>
                  </a:txBody>
                  <a:tcPr/>
                </a:tc>
                <a:tc>
                  <a:txBody>
                    <a:bodyPr/>
                    <a:lstStyle/>
                    <a:p>
                      <a:r>
                        <a:rPr lang="id-ID" dirty="0" smtClean="0"/>
                        <a:t>68.600</a:t>
                      </a:r>
                      <a:endParaRPr lang="id-ID" dirty="0"/>
                    </a:p>
                  </a:txBody>
                  <a:tcPr/>
                </a:tc>
                <a:tc>
                  <a:txBody>
                    <a:bodyPr/>
                    <a:lstStyle/>
                    <a:p>
                      <a:r>
                        <a:rPr lang="id-ID" dirty="0" smtClean="0"/>
                        <a:t>70.150</a:t>
                      </a:r>
                      <a:endParaRPr lang="id-ID" dirty="0"/>
                    </a:p>
                  </a:txBody>
                  <a:tcPr/>
                </a:tc>
                <a:extLst>
                  <a:ext uri="{0D108BD9-81ED-4DB2-BD59-A6C34878D82A}">
                    <a16:rowId xmlns:a16="http://schemas.microsoft.com/office/drawing/2014/main" val="676027855"/>
                  </a:ext>
                </a:extLst>
              </a:tr>
              <a:tr h="370840">
                <a:tc>
                  <a:txBody>
                    <a:bodyPr/>
                    <a:lstStyle/>
                    <a:p>
                      <a:r>
                        <a:rPr lang="id-ID" dirty="0" smtClean="0"/>
                        <a:t>60</a:t>
                      </a:r>
                      <a:endParaRPr lang="id-ID" dirty="0"/>
                    </a:p>
                  </a:txBody>
                  <a:tcPr/>
                </a:tc>
                <a:tc>
                  <a:txBody>
                    <a:bodyPr/>
                    <a:lstStyle/>
                    <a:p>
                      <a:endParaRPr lang="id-ID"/>
                    </a:p>
                  </a:txBody>
                  <a:tcPr/>
                </a:tc>
                <a:tc>
                  <a:txBody>
                    <a:bodyPr/>
                    <a:lstStyle/>
                    <a:p>
                      <a:r>
                        <a:rPr lang="id-ID" dirty="0" smtClean="0"/>
                        <a:t>60.000</a:t>
                      </a:r>
                      <a:endParaRPr lang="id-ID" dirty="0"/>
                    </a:p>
                  </a:txBody>
                  <a:tcPr/>
                </a:tc>
                <a:tc>
                  <a:txBody>
                    <a:bodyPr/>
                    <a:lstStyle/>
                    <a:p>
                      <a:r>
                        <a:rPr lang="id-ID" dirty="0" smtClean="0"/>
                        <a:t>56.500</a:t>
                      </a:r>
                      <a:endParaRPr lang="id-ID" dirty="0"/>
                    </a:p>
                  </a:txBody>
                  <a:tcPr/>
                </a:tc>
                <a:tc>
                  <a:txBody>
                    <a:bodyPr/>
                    <a:lstStyle/>
                    <a:p>
                      <a:r>
                        <a:rPr lang="id-ID" dirty="0" smtClean="0"/>
                        <a:t>72.450</a:t>
                      </a:r>
                      <a:endParaRPr lang="id-ID" dirty="0"/>
                    </a:p>
                  </a:txBody>
                  <a:tcPr/>
                </a:tc>
                <a:extLst>
                  <a:ext uri="{0D108BD9-81ED-4DB2-BD59-A6C34878D82A}">
                    <a16:rowId xmlns:a16="http://schemas.microsoft.com/office/drawing/2014/main" val="1511767838"/>
                  </a:ext>
                </a:extLst>
              </a:tr>
            </a:tbl>
          </a:graphicData>
        </a:graphic>
      </p:graphicFrame>
    </p:spTree>
    <p:extLst>
      <p:ext uri="{BB962C8B-B14F-4D97-AF65-F5344CB8AC3E}">
        <p14:creationId xmlns:p14="http://schemas.microsoft.com/office/powerpoint/2010/main" val="190555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 Asuransi Jiwa </a:t>
            </a:r>
            <a:endParaRPr lang="id-ID" dirty="0"/>
          </a:p>
        </p:txBody>
      </p:sp>
      <p:sp>
        <p:nvSpPr>
          <p:cNvPr id="3" name="Content Placeholder 2"/>
          <p:cNvSpPr>
            <a:spLocks noGrp="1"/>
          </p:cNvSpPr>
          <p:nvPr>
            <p:ph idx="1"/>
          </p:nvPr>
        </p:nvSpPr>
        <p:spPr/>
        <p:txBody>
          <a:bodyPr/>
          <a:lstStyle/>
          <a:p>
            <a:r>
              <a:rPr lang="id-ID" dirty="0" smtClean="0"/>
              <a:t>Tn badrun berusia 40 tahun mencoba memutuskan untuk mengambil asuransi jiwa. Tentukan premi tahunan atas polis asuransi bernilai Rp 80.000.000 untuk asuransi :</a:t>
            </a:r>
          </a:p>
          <a:p>
            <a:r>
              <a:rPr lang="id-ID" dirty="0" smtClean="0"/>
              <a:t>a. Jiwa langsung</a:t>
            </a:r>
          </a:p>
          <a:p>
            <a:r>
              <a:rPr lang="id-ID" dirty="0" smtClean="0"/>
              <a:t>b. Pembayaran terbatas 20 tahun</a:t>
            </a:r>
          </a:p>
          <a:p>
            <a:r>
              <a:rPr lang="id-ID" dirty="0" smtClean="0"/>
              <a:t>C. Sumbangan 20 tahun</a:t>
            </a:r>
          </a:p>
          <a:p>
            <a:r>
              <a:rPr lang="id-ID" dirty="0" smtClean="0"/>
              <a:t>Jawab : </a:t>
            </a:r>
          </a:p>
          <a:p>
            <a:r>
              <a:rPr lang="id-ID" dirty="0" smtClean="0"/>
              <a:t>a. Premi tahunan = ( Rp 80.000.000/ Rp 1.000.000 ) x Rp 26.600 = Rp 2.128.000</a:t>
            </a:r>
          </a:p>
          <a:p>
            <a:r>
              <a:rPr lang="id-ID" dirty="0" smtClean="0"/>
              <a:t>b. </a:t>
            </a:r>
            <a:r>
              <a:rPr lang="id-ID" dirty="0"/>
              <a:t>Premi tahunan = ( Rp 80.000.000/ Rp 1.000.000 ) x Rp </a:t>
            </a:r>
            <a:r>
              <a:rPr lang="id-ID" dirty="0" smtClean="0"/>
              <a:t>40.600 </a:t>
            </a:r>
            <a:r>
              <a:rPr lang="id-ID" dirty="0"/>
              <a:t>= Rp </a:t>
            </a:r>
            <a:r>
              <a:rPr lang="id-ID" dirty="0" smtClean="0"/>
              <a:t>3.248.000</a:t>
            </a:r>
            <a:endParaRPr lang="id-ID" dirty="0"/>
          </a:p>
          <a:p>
            <a:r>
              <a:rPr lang="id-ID" dirty="0" smtClean="0"/>
              <a:t>c. </a:t>
            </a:r>
            <a:r>
              <a:rPr lang="id-ID" dirty="0"/>
              <a:t>Premi tahunan = ( Rp 80.000.000/ Rp 1.000.000 ) x Rp </a:t>
            </a:r>
            <a:r>
              <a:rPr lang="id-ID" dirty="0" smtClean="0"/>
              <a:t>58.400 </a:t>
            </a:r>
            <a:r>
              <a:rPr lang="id-ID" dirty="0"/>
              <a:t>= Rp </a:t>
            </a:r>
            <a:r>
              <a:rPr lang="id-ID" dirty="0" smtClean="0"/>
              <a:t>4.672.000</a:t>
            </a:r>
            <a:endParaRPr lang="id-ID" dirty="0"/>
          </a:p>
          <a:p>
            <a:endParaRPr lang="id-ID" dirty="0" smtClean="0"/>
          </a:p>
          <a:p>
            <a:endParaRPr lang="id-ID" dirty="0"/>
          </a:p>
        </p:txBody>
      </p:sp>
    </p:spTree>
    <p:extLst>
      <p:ext uri="{BB962C8B-B14F-4D97-AF65-F5344CB8AC3E}">
        <p14:creationId xmlns:p14="http://schemas.microsoft.com/office/powerpoint/2010/main" val="3585638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2920620"/>
            <a:ext cx="10058400" cy="818867"/>
          </a:xfrm>
        </p:spPr>
        <p:txBody>
          <a:bodyPr>
            <a:noAutofit/>
          </a:bodyPr>
          <a:lstStyle/>
          <a:p>
            <a:pPr algn="ctr"/>
            <a:r>
              <a:rPr lang="id-ID" sz="7200" b="1" dirty="0" smtClean="0"/>
              <a:t>TERIMA KASIH</a:t>
            </a:r>
            <a:endParaRPr lang="id-ID" sz="7200" b="1" dirty="0"/>
          </a:p>
        </p:txBody>
      </p:sp>
    </p:spTree>
    <p:extLst>
      <p:ext uri="{BB962C8B-B14F-4D97-AF65-F5344CB8AC3E}">
        <p14:creationId xmlns:p14="http://schemas.microsoft.com/office/powerpoint/2010/main" val="2626326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a:t>
            </a:r>
            <a:endParaRPr lang="id-ID" dirty="0"/>
          </a:p>
        </p:txBody>
      </p:sp>
      <p:sp>
        <p:nvSpPr>
          <p:cNvPr id="3" name="Content Placeholder 2"/>
          <p:cNvSpPr>
            <a:spLocks noGrp="1"/>
          </p:cNvSpPr>
          <p:nvPr>
            <p:ph idx="1"/>
          </p:nvPr>
        </p:nvSpPr>
        <p:spPr/>
        <p:txBody>
          <a:bodyPr>
            <a:normAutofit/>
          </a:bodyPr>
          <a:lstStyle/>
          <a:p>
            <a:pPr algn="just"/>
            <a:r>
              <a:rPr lang="id-ID" sz="2400" dirty="0" smtClean="0">
                <a:latin typeface="Times New Roman" panose="02020603050405020304" pitchFamily="18" charset="0"/>
                <a:cs typeface="Times New Roman" panose="02020603050405020304" pitchFamily="18" charset="0"/>
              </a:rPr>
              <a:t>Asuransi dalam Undang-Undang No. 2 Tahun 1992 adalah perjanjian antara 2 pihak atau lebih dimana pihak penanggung mengikatkan diri kepada tertanggung dengan menerima premi asuransi untuk memberikan penggantian kepada tertanggung karena kerugian, kerusakan atau kehilangan keuntungan yang diharapkan atau tanggung jawab hukum pihak ke tiga yang mungkin akan diderita tertanggung, yang timbul dari suatu peristiwa yang tidak pasti atau memberikan suatu pembayaran yang didasarkan atas meninggal atau hidupnya seseorang yang dipertanggungkan. </a:t>
            </a:r>
            <a:endParaRPr lang="id-I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060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a:t>
            </a:r>
            <a:endParaRPr lang="id-ID" dirty="0"/>
          </a:p>
        </p:txBody>
      </p:sp>
      <p:sp>
        <p:nvSpPr>
          <p:cNvPr id="3" name="Content Placeholder 2"/>
          <p:cNvSpPr>
            <a:spLocks noGrp="1"/>
          </p:cNvSpPr>
          <p:nvPr>
            <p:ph idx="1"/>
          </p:nvPr>
        </p:nvSpPr>
        <p:spPr/>
        <p:txBody>
          <a:bodyPr>
            <a:normAutofit/>
          </a:bodyPr>
          <a:lstStyle/>
          <a:p>
            <a:pPr algn="just"/>
            <a:r>
              <a:rPr lang="id-ID" sz="2400" dirty="0" smtClean="0">
                <a:latin typeface="Times New Roman" panose="02020603050405020304" pitchFamily="18" charset="0"/>
                <a:cs typeface="Times New Roman" panose="02020603050405020304" pitchFamily="18" charset="0"/>
              </a:rPr>
              <a:t>Asuransi dalam Kitab Undang-Undang Hukum Dagang (KUHD) adalah suatu perjanjian dimana seorang penanggung mengikatkan diri kepada seseorang tertanggung dengan menerima suatu premi untuk memberikan penggantian kepadanya karena suatu kerugian, kerusakan atau kehilangan keuntungan yang diharapkan, yang mungkin akan dideritanya karena suatu peristiwa yang tak tertentu.</a:t>
            </a:r>
            <a:endParaRPr lang="id-I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361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Asuransi</a:t>
            </a:r>
          </a:p>
        </p:txBody>
      </p:sp>
      <p:sp>
        <p:nvSpPr>
          <p:cNvPr id="3" name="Content Placeholder 2"/>
          <p:cNvSpPr>
            <a:spLocks noGrp="1"/>
          </p:cNvSpPr>
          <p:nvPr>
            <p:ph idx="1"/>
          </p:nvPr>
        </p:nvSpPr>
        <p:spPr/>
        <p:txBody>
          <a:bodyPr/>
          <a:lstStyle/>
          <a:p>
            <a:r>
              <a:rPr lang="id-ID" dirty="0" smtClean="0"/>
              <a:t>Asuransi yang baik mempunyai pertimbangan bahwa risiko harus mempunyai ciri-ciri sebagai berikut :</a:t>
            </a:r>
          </a:p>
          <a:p>
            <a:r>
              <a:rPr lang="id-ID" dirty="0" smtClean="0"/>
              <a:t>1. Kerugian harus dapat dihitung dan diperkirakan.</a:t>
            </a:r>
          </a:p>
          <a:p>
            <a:r>
              <a:rPr lang="id-ID" dirty="0" smtClean="0"/>
              <a:t>2. Risiko dapat dijabarkan.</a:t>
            </a:r>
          </a:p>
          <a:p>
            <a:r>
              <a:rPr lang="id-ID" dirty="0" smtClean="0"/>
              <a:t>3. Yang diasuransikan harus dapat diketahui kerugian finansial dari suatu kejadian.</a:t>
            </a:r>
          </a:p>
          <a:p>
            <a:endParaRPr lang="id-ID" dirty="0"/>
          </a:p>
        </p:txBody>
      </p:sp>
    </p:spTree>
    <p:extLst>
      <p:ext uri="{BB962C8B-B14F-4D97-AF65-F5344CB8AC3E}">
        <p14:creationId xmlns:p14="http://schemas.microsoft.com/office/powerpoint/2010/main" val="787126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 Kebakaran</a:t>
            </a:r>
            <a:endParaRPr lang="id-ID" dirty="0"/>
          </a:p>
        </p:txBody>
      </p:sp>
      <p:sp>
        <p:nvSpPr>
          <p:cNvPr id="3" name="Content Placeholder 2"/>
          <p:cNvSpPr>
            <a:spLocks noGrp="1"/>
          </p:cNvSpPr>
          <p:nvPr>
            <p:ph idx="1"/>
          </p:nvPr>
        </p:nvSpPr>
        <p:spPr/>
        <p:txBody>
          <a:bodyPr/>
          <a:lstStyle/>
          <a:p>
            <a:pPr marL="531813" indent="-531813" algn="just">
              <a:buFont typeface="Wingdings" panose="05000000000000000000" pitchFamily="2" charset="2"/>
              <a:buChar char="q"/>
            </a:pPr>
            <a:r>
              <a:rPr lang="id-ID" dirty="0" smtClean="0"/>
              <a:t>Jaminan atau perlindungan keuangan terhadap kerugian pemilikan yang disebabkan kebakaran.</a:t>
            </a:r>
          </a:p>
          <a:p>
            <a:pPr marL="531813" indent="-531813" algn="just">
              <a:buFont typeface="Wingdings" panose="05000000000000000000" pitchFamily="2" charset="2"/>
              <a:buChar char="q"/>
            </a:pPr>
            <a:r>
              <a:rPr lang="id-ID" dirty="0" smtClean="0"/>
              <a:t>Premi asuransi kebakaran tergantung atas bentuk struktur (kayu atau tembok/brick), lokasinya, isinya, jarak hidran kebakaran, dan </a:t>
            </a:r>
            <a:r>
              <a:rPr lang="id-ID" dirty="0" smtClean="0"/>
              <a:t>banyaknya </a:t>
            </a:r>
            <a:r>
              <a:rPr lang="id-ID" dirty="0" smtClean="0"/>
              <a:t>polisi.</a:t>
            </a:r>
          </a:p>
          <a:p>
            <a:pPr marL="531813" indent="-531813" algn="just">
              <a:buFont typeface="Wingdings" panose="05000000000000000000" pitchFamily="2" charset="2"/>
              <a:buChar char="q"/>
            </a:pPr>
            <a:endParaRPr lang="id-ID" dirty="0"/>
          </a:p>
        </p:txBody>
      </p:sp>
    </p:spTree>
    <p:extLst>
      <p:ext uri="{BB962C8B-B14F-4D97-AF65-F5344CB8AC3E}">
        <p14:creationId xmlns:p14="http://schemas.microsoft.com/office/powerpoint/2010/main" val="1994583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 Asuransi Kebakaran</a:t>
            </a:r>
            <a:endParaRPr lang="id-ID" dirty="0"/>
          </a:p>
        </p:txBody>
      </p:sp>
      <p:sp>
        <p:nvSpPr>
          <p:cNvPr id="3" name="Content Placeholder 2"/>
          <p:cNvSpPr>
            <a:spLocks noGrp="1"/>
          </p:cNvSpPr>
          <p:nvPr>
            <p:ph idx="1"/>
          </p:nvPr>
        </p:nvSpPr>
        <p:spPr/>
        <p:txBody>
          <a:bodyPr/>
          <a:lstStyle/>
          <a:p>
            <a:pPr marL="0" indent="0" algn="just">
              <a:buNone/>
            </a:pPr>
            <a:r>
              <a:rPr lang="id-ID" dirty="0" smtClean="0"/>
              <a:t>Premi tahunan sebuah asuransi kebakaran bernilai Rp 1.000.000 dengan ketentuan Rp 500 untuk setiap Rp 10.000 dapat ditentukan dengan cara sebagai berikut:</a:t>
            </a:r>
          </a:p>
          <a:p>
            <a:pPr marL="0" indent="0" algn="just">
              <a:buNone/>
            </a:pPr>
            <a:r>
              <a:rPr lang="id-ID" dirty="0" smtClean="0"/>
              <a:t>Jumlah kali pembayaran = Rp 1.000.000/Rp 10.000 = 100</a:t>
            </a:r>
          </a:p>
          <a:p>
            <a:pPr marL="0" indent="0" algn="just">
              <a:buNone/>
            </a:pPr>
            <a:r>
              <a:rPr lang="id-ID" dirty="0" smtClean="0"/>
              <a:t>Premi tahunan 100 x Rp 500 = Rp 50.000   </a:t>
            </a:r>
            <a:endParaRPr lang="id-ID" dirty="0"/>
          </a:p>
        </p:txBody>
      </p:sp>
    </p:spTree>
    <p:extLst>
      <p:ext uri="{BB962C8B-B14F-4D97-AF65-F5344CB8AC3E}">
        <p14:creationId xmlns:p14="http://schemas.microsoft.com/office/powerpoint/2010/main" val="3200840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Asuransi Jangka Panjang</a:t>
            </a:r>
            <a:endParaRPr lang="id-ID" dirty="0"/>
          </a:p>
        </p:txBody>
      </p:sp>
      <p:sp>
        <p:nvSpPr>
          <p:cNvPr id="3" name="Content Placeholder 2"/>
          <p:cNvSpPr>
            <a:spLocks noGrp="1"/>
          </p:cNvSpPr>
          <p:nvPr>
            <p:ph idx="1"/>
          </p:nvPr>
        </p:nvSpPr>
        <p:spPr/>
        <p:txBody>
          <a:bodyPr/>
          <a:lstStyle/>
          <a:p>
            <a:pPr algn="just"/>
            <a:r>
              <a:rPr lang="id-ID" sz="2800" dirty="0" smtClean="0">
                <a:latin typeface="Times New Roman" panose="02020603050405020304" pitchFamily="18" charset="0"/>
                <a:cs typeface="Times New Roman" panose="02020603050405020304" pitchFamily="18" charset="0"/>
              </a:rPr>
              <a:t>Sebuah perusahaan asuransi yang menginginkan customernya membeli polis lebih dari satu tahun dapat ditawarkan dengan tingkat premi yang menurun.</a:t>
            </a:r>
          </a:p>
          <a:p>
            <a:endParaRPr lang="id-ID" dirty="0"/>
          </a:p>
          <a:p>
            <a:endParaRPr lang="id-ID" dirty="0"/>
          </a:p>
        </p:txBody>
      </p:sp>
    </p:spTree>
    <p:extLst>
      <p:ext uri="{BB962C8B-B14F-4D97-AF65-F5344CB8AC3E}">
        <p14:creationId xmlns:p14="http://schemas.microsoft.com/office/powerpoint/2010/main" val="2086894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Asuransi Jangka Panjang</a:t>
            </a:r>
          </a:p>
        </p:txBody>
      </p:sp>
      <p:sp>
        <p:nvSpPr>
          <p:cNvPr id="3" name="Content Placeholder 2"/>
          <p:cNvSpPr>
            <a:spLocks noGrp="1"/>
          </p:cNvSpPr>
          <p:nvPr>
            <p:ph idx="1"/>
          </p:nvPr>
        </p:nvSpPr>
        <p:spPr/>
        <p:txBody>
          <a:bodyPr/>
          <a:lstStyle/>
          <a:p>
            <a:pPr algn="ctr"/>
            <a:r>
              <a:rPr lang="id-ID" dirty="0" smtClean="0">
                <a:latin typeface="Times New Roman" panose="02020603050405020304" pitchFamily="18" charset="0"/>
                <a:cs typeface="Times New Roman" panose="02020603050405020304" pitchFamily="18" charset="0"/>
              </a:rPr>
              <a:t>Tabel Multi Tahun</a:t>
            </a:r>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180247094"/>
              </p:ext>
            </p:extLst>
          </p:nvPr>
        </p:nvGraphicFramePr>
        <p:xfrm>
          <a:off x="1213134" y="2371045"/>
          <a:ext cx="8128000" cy="12852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642857830"/>
                    </a:ext>
                  </a:extLst>
                </a:gridCol>
                <a:gridCol w="4064000">
                  <a:extLst>
                    <a:ext uri="{9D8B030D-6E8A-4147-A177-3AD203B41FA5}">
                      <a16:colId xmlns:a16="http://schemas.microsoft.com/office/drawing/2014/main" val="3899621403"/>
                    </a:ext>
                  </a:extLst>
                </a:gridCol>
              </a:tblGrid>
              <a:tr h="370840">
                <a:tc>
                  <a:txBody>
                    <a:bodyPr/>
                    <a:lstStyle/>
                    <a:p>
                      <a:r>
                        <a:rPr lang="id-ID" dirty="0" smtClean="0"/>
                        <a:t>Periode (Tahun)</a:t>
                      </a:r>
                      <a:endParaRPr lang="id-ID" dirty="0"/>
                    </a:p>
                  </a:txBody>
                  <a:tcPr/>
                </a:tc>
                <a:tc>
                  <a:txBody>
                    <a:bodyPr/>
                    <a:lstStyle/>
                    <a:p>
                      <a:r>
                        <a:rPr lang="id-ID" dirty="0" smtClean="0"/>
                        <a:t>Tingkat Asuransi</a:t>
                      </a:r>
                      <a:endParaRPr lang="id-ID" dirty="0"/>
                    </a:p>
                  </a:txBody>
                  <a:tcPr/>
                </a:tc>
                <a:extLst>
                  <a:ext uri="{0D108BD9-81ED-4DB2-BD59-A6C34878D82A}">
                    <a16:rowId xmlns:a16="http://schemas.microsoft.com/office/drawing/2014/main" val="3630135560"/>
                  </a:ext>
                </a:extLst>
              </a:tr>
              <a:tr h="370840">
                <a:tc>
                  <a:txBody>
                    <a:bodyPr/>
                    <a:lstStyle/>
                    <a:p>
                      <a:pPr algn="ctr"/>
                      <a:r>
                        <a:rPr lang="id-ID" dirty="0" smtClean="0"/>
                        <a:t>2</a:t>
                      </a:r>
                    </a:p>
                    <a:p>
                      <a:pPr algn="ctr"/>
                      <a:r>
                        <a:rPr lang="id-ID" dirty="0" smtClean="0"/>
                        <a:t>3</a:t>
                      </a:r>
                    </a:p>
                    <a:p>
                      <a:pPr algn="ctr"/>
                      <a:r>
                        <a:rPr lang="id-ID" dirty="0" smtClean="0"/>
                        <a:t>4</a:t>
                      </a:r>
                      <a:endParaRPr lang="id-ID" dirty="0"/>
                    </a:p>
                  </a:txBody>
                  <a:tcPr/>
                </a:tc>
                <a:tc>
                  <a:txBody>
                    <a:bodyPr/>
                    <a:lstStyle/>
                    <a:p>
                      <a:r>
                        <a:rPr lang="id-ID" dirty="0" smtClean="0"/>
                        <a:t>1,75 x tingkat asuransi tahunan</a:t>
                      </a:r>
                    </a:p>
                    <a:p>
                      <a:r>
                        <a:rPr lang="id-ID" dirty="0" smtClean="0"/>
                        <a:t>2,60 x tingkat asuransi tahunan</a:t>
                      </a:r>
                    </a:p>
                    <a:p>
                      <a:r>
                        <a:rPr lang="id-ID" dirty="0" smtClean="0"/>
                        <a:t>3,50 x tingkat asuransi tahunan</a:t>
                      </a:r>
                      <a:endParaRPr lang="id-ID" dirty="0"/>
                    </a:p>
                  </a:txBody>
                  <a:tcPr/>
                </a:tc>
                <a:extLst>
                  <a:ext uri="{0D108BD9-81ED-4DB2-BD59-A6C34878D82A}">
                    <a16:rowId xmlns:a16="http://schemas.microsoft.com/office/drawing/2014/main" val="4223310390"/>
                  </a:ext>
                </a:extLst>
              </a:tr>
            </a:tbl>
          </a:graphicData>
        </a:graphic>
      </p:graphicFrame>
    </p:spTree>
    <p:extLst>
      <p:ext uri="{BB962C8B-B14F-4D97-AF65-F5344CB8AC3E}">
        <p14:creationId xmlns:p14="http://schemas.microsoft.com/office/powerpoint/2010/main" val="38499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2411</TotalTime>
  <Words>1262</Words>
  <Application>Microsoft Office PowerPoint</Application>
  <PresentationFormat>Widescreen</PresentationFormat>
  <Paragraphs>176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Calibri Light</vt:lpstr>
      <vt:lpstr>Times New Roman</vt:lpstr>
      <vt:lpstr>Wingdings</vt:lpstr>
      <vt:lpstr>Retrospect</vt:lpstr>
      <vt:lpstr>ASURANSI</vt:lpstr>
      <vt:lpstr>PEMBAHASAN</vt:lpstr>
      <vt:lpstr>Asuransi</vt:lpstr>
      <vt:lpstr>Asuransi</vt:lpstr>
      <vt:lpstr>Asuransi</vt:lpstr>
      <vt:lpstr>Asuransi Kebakaran</vt:lpstr>
      <vt:lpstr>Contoh Soal Asuransi Kebakaran</vt:lpstr>
      <vt:lpstr>Asuransi Jangka Panjang</vt:lpstr>
      <vt:lpstr>Asuransi Jangka Panjang</vt:lpstr>
      <vt:lpstr>Contoh Soal Asuransi Jangka Panjang</vt:lpstr>
      <vt:lpstr>Asuransi Jangka Pendek</vt:lpstr>
      <vt:lpstr>Contoh Soal Asuransi Jangka Pendek</vt:lpstr>
      <vt:lpstr>Prinsip Ganti Rugi</vt:lpstr>
      <vt:lpstr>Contoh Soal Prinsip Ganti Rugi</vt:lpstr>
      <vt:lpstr>Asuransi Kendaraan Bermotor</vt:lpstr>
      <vt:lpstr>Contoh Asuransi Kendaraan Bermotor</vt:lpstr>
      <vt:lpstr>Prinsip Koinsurens</vt:lpstr>
      <vt:lpstr>Contoh Soal Prinsip Koinsurens</vt:lpstr>
      <vt:lpstr>Asuransi Pemilikan</vt:lpstr>
      <vt:lpstr>Contoh Asuransi Pemilikan</vt:lpstr>
      <vt:lpstr>Asuransi Jiwa</vt:lpstr>
      <vt:lpstr>Tingkat Premi Tahunan per Rp 1.000.000</vt:lpstr>
      <vt:lpstr>Contoh Soal Asuransi Jiwa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dc:creator>
  <cp:lastModifiedBy>dsn113</cp:lastModifiedBy>
  <cp:revision>330</cp:revision>
  <dcterms:created xsi:type="dcterms:W3CDTF">2016-10-13T11:14:23Z</dcterms:created>
  <dcterms:modified xsi:type="dcterms:W3CDTF">2017-12-11T13:20:49Z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   9-10.1.0.5672</vt:lpwstr>
  </property>
</Properties>
</file>