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4" r:id="rId4"/>
  </p:sldMasterIdLst>
  <p:notesMasterIdLst>
    <p:notesMasterId r:id="rId36"/>
  </p:notesMasterIdLst>
  <p:sldIdLst>
    <p:sldId id="256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89091" autoAdjust="0"/>
  </p:normalViewPr>
  <p:slideViewPr>
    <p:cSldViewPr>
      <p:cViewPr>
        <p:scale>
          <a:sx n="66" d="100"/>
          <a:sy n="66" d="100"/>
        </p:scale>
        <p:origin x="151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85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33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85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40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33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67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47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98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54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24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25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80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64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9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96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27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473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688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59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4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5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139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48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7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8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37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81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34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8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882B0537-26E3-4DDF-AF3C-8F15C807AAE8}" type="datetime8">
              <a:rPr lang="en-US" sz="2000" smtClean="0">
                <a:solidFill>
                  <a:srgbClr val="FFFFFF"/>
                </a:solidFill>
              </a:rPr>
              <a:pPr algn="ctr"/>
              <a:t>7/3/2019 12:13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Sidang Tesis Opsi Teknologi Informasi – Institut Teknologi Bandung 2010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6" name="Picture 25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4953000"/>
            <a:ext cx="1755711" cy="17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0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7/3/2019 12:13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9206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7/3/2019 12:13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095644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7/3/2019 12:13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3724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7/3/2019 12:13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527419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7/3/2019 12:13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4503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7/3/2019 12:13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9210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7/3/2019 12:13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834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7/3/2019 12:13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EDB7-F7B6-4106-B134-6FA1A729EA77}" type="datetime8">
              <a:rPr lang="en-US" smtClean="0"/>
              <a:pPr/>
              <a:t>7/3/2019 12:13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96AE-FB7B-4299-9D1C-E122EF7F3F23}" type="datetime8">
              <a:rPr lang="en-US" smtClean="0"/>
              <a:pPr/>
              <a:t>7/3/2019 12:13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609600"/>
            <a:ext cx="1288751" cy="129757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1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7/3/2019 12:13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9052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E503-3B53-48A4-B4F0-A5B8941EF20B}" type="datetime8">
              <a:rPr lang="en-US" smtClean="0"/>
              <a:pPr/>
              <a:t>7/3/2019 12:13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0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7/3/2019 12:13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643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7/3/2019 12:13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5689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7/3/2019 12:13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6433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7/3/2019 12:13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1373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7/3/2019 12:13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9076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7/3/2019 12:13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9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03" r:id="rId17"/>
    <p:sldLayoutId id="2147483702" r:id="rId1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52403" y="293916"/>
            <a:ext cx="8839200" cy="1153884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Communication Management</a:t>
            </a:r>
            <a:b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id-ID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Manajemen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Komunikasi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Proyek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id-ID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d-ID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d-ID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(MATA KULIAH MANAJEMEN PROYEK PERANGKAT LUNAK) 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SUF – MPPL 2014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39633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/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Sufa’atin </a:t>
            </a:r>
          </a:p>
          <a:p>
            <a:pPr algn="ctr"/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Program Studi Teknik Informatika </a:t>
            </a:r>
          </a:p>
          <a:p>
            <a:pPr algn="ctr"/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Universitas Komputer Indonesia</a:t>
            </a:r>
            <a:endParaRPr lang="id-ID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09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Proses </a:t>
            </a:r>
            <a:r>
              <a:rPr lang="en-US" sz="2800" b="1" dirty="0" err="1"/>
              <a:t>Manajemen</a:t>
            </a:r>
            <a:r>
              <a:rPr lang="en-US" sz="2800" b="1" dirty="0"/>
              <a:t> </a:t>
            </a:r>
            <a:r>
              <a:rPr lang="en-US" sz="2800" b="1" dirty="0" err="1"/>
              <a:t>Komunikasi</a:t>
            </a:r>
            <a:r>
              <a:rPr lang="en-US" sz="2800" b="1" dirty="0"/>
              <a:t> </a:t>
            </a:r>
            <a:r>
              <a:rPr lang="en-US" sz="2800" b="1" dirty="0" err="1"/>
              <a:t>Proyek</a:t>
            </a:r>
            <a:endParaRPr lang="en-US" sz="2800" b="1" dirty="0"/>
          </a:p>
        </p:txBody>
      </p:sp>
      <p:sp>
        <p:nvSpPr>
          <p:cNvPr id="12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09470" y="960120"/>
            <a:ext cx="8148730" cy="490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457200" indent="-457200" algn="just">
              <a:buClr>
                <a:srgbClr val="000066"/>
              </a:buClr>
              <a:buFont typeface="+mj-lt"/>
              <a:buAutoNum type="arabicPeriod"/>
            </a:pPr>
            <a:r>
              <a:rPr lang="id-ID" altLang="zh-CN" sz="2400" b="1" dirty="0" smtClean="0"/>
              <a:t>Communications </a:t>
            </a:r>
            <a:r>
              <a:rPr lang="id-ID" altLang="zh-CN" sz="2400" b="1" dirty="0"/>
              <a:t>planning: </a:t>
            </a:r>
            <a:r>
              <a:rPr lang="id-ID" altLang="zh-CN" sz="2400" dirty="0"/>
              <a:t>Menentukan kebutuhan informasi </a:t>
            </a:r>
            <a:r>
              <a:rPr lang="id-ID" altLang="zh-CN" sz="2400" dirty="0" smtClean="0"/>
              <a:t>dan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komunikasi </a:t>
            </a:r>
            <a:r>
              <a:rPr lang="id-ID" altLang="zh-CN" sz="2400" dirty="0"/>
              <a:t>dari para </a:t>
            </a:r>
            <a:r>
              <a:rPr lang="id-ID" altLang="zh-CN" sz="2400" dirty="0" smtClean="0"/>
              <a:t>stakeholder</a:t>
            </a:r>
            <a:endParaRPr lang="en-US" altLang="zh-CN" sz="2400" dirty="0" smtClean="0"/>
          </a:p>
          <a:p>
            <a:pPr marL="457200" indent="-457200" algn="just">
              <a:buClr>
                <a:srgbClr val="000066"/>
              </a:buClr>
              <a:buFont typeface="+mj-lt"/>
              <a:buAutoNum type="arabicPeriod"/>
            </a:pPr>
            <a:r>
              <a:rPr lang="id-ID" altLang="zh-CN" sz="2400" b="1" dirty="0" smtClean="0"/>
              <a:t>Information </a:t>
            </a:r>
            <a:r>
              <a:rPr lang="id-ID" altLang="zh-CN" sz="2400" b="1" dirty="0"/>
              <a:t>distribution: </a:t>
            </a:r>
            <a:r>
              <a:rPr lang="id-ID" altLang="zh-CN" sz="2400" dirty="0"/>
              <a:t>Membuat informasi yang </a:t>
            </a:r>
            <a:r>
              <a:rPr lang="id-ID" altLang="zh-CN" sz="2400" dirty="0" smtClean="0"/>
              <a:t>dibutuhkan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tersebut </a:t>
            </a:r>
            <a:r>
              <a:rPr lang="id-ID" altLang="zh-CN" sz="2400" dirty="0"/>
              <a:t>tersedia bagi stakeholder secara </a:t>
            </a:r>
            <a:r>
              <a:rPr lang="id-ID" altLang="zh-CN" sz="2400" dirty="0" smtClean="0"/>
              <a:t>berkala</a:t>
            </a:r>
            <a:endParaRPr lang="en-US" altLang="zh-CN" sz="2400" dirty="0" smtClean="0"/>
          </a:p>
          <a:p>
            <a:pPr marL="457200" indent="-457200" algn="just">
              <a:buClr>
                <a:srgbClr val="000066"/>
              </a:buClr>
              <a:buFont typeface="+mj-lt"/>
              <a:buAutoNum type="arabicPeriod"/>
            </a:pPr>
            <a:r>
              <a:rPr lang="id-ID" altLang="zh-CN" sz="2400" b="1" dirty="0" smtClean="0"/>
              <a:t>Performance </a:t>
            </a:r>
            <a:r>
              <a:rPr lang="id-ID" altLang="zh-CN" sz="2400" b="1" dirty="0"/>
              <a:t>reporting: </a:t>
            </a:r>
            <a:r>
              <a:rPr lang="id-ID" altLang="zh-CN" sz="2400" dirty="0"/>
              <a:t>Mengumpulkan dan </a:t>
            </a:r>
            <a:r>
              <a:rPr lang="id-ID" altLang="zh-CN" sz="2400" dirty="0" smtClean="0"/>
              <a:t>menyebarkan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informasi </a:t>
            </a:r>
            <a:r>
              <a:rPr lang="id-ID" altLang="zh-CN" sz="2400" dirty="0"/>
              <a:t>mengenai performa proyek, termasuk laporan </a:t>
            </a:r>
            <a:r>
              <a:rPr lang="id-ID" altLang="zh-CN" sz="2400" dirty="0" smtClean="0"/>
              <a:t>status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proyek </a:t>
            </a:r>
            <a:r>
              <a:rPr lang="id-ID" altLang="zh-CN" sz="2400" dirty="0"/>
              <a:t>dan pengukuran </a:t>
            </a:r>
            <a:r>
              <a:rPr lang="id-ID" altLang="zh-CN" sz="2400" dirty="0" smtClean="0"/>
              <a:t>progress.</a:t>
            </a:r>
            <a:endParaRPr lang="en-US" altLang="zh-CN" sz="2400" dirty="0" smtClean="0"/>
          </a:p>
          <a:p>
            <a:pPr marL="457200" indent="-457200" algn="just">
              <a:buClr>
                <a:srgbClr val="000066"/>
              </a:buClr>
              <a:buFont typeface="+mj-lt"/>
              <a:buAutoNum type="arabicPeriod"/>
            </a:pPr>
            <a:r>
              <a:rPr lang="id-ID" altLang="zh-CN" sz="2400" b="1" dirty="0" smtClean="0"/>
              <a:t>Managing </a:t>
            </a:r>
            <a:r>
              <a:rPr lang="id-ID" altLang="zh-CN" sz="2400" b="1" dirty="0"/>
              <a:t>stakeholders: </a:t>
            </a:r>
            <a:r>
              <a:rPr lang="id-ID" altLang="zh-CN" sz="2400" dirty="0"/>
              <a:t>Mengelola komunikasi untuk </a:t>
            </a:r>
            <a:r>
              <a:rPr lang="id-ID" altLang="zh-CN" sz="2400" dirty="0" smtClean="0"/>
              <a:t>memenuhi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kebutuhan </a:t>
            </a:r>
            <a:r>
              <a:rPr lang="id-ID" altLang="zh-CN" sz="2400" dirty="0"/>
              <a:t>dan harapan dari para stakeholder.</a:t>
            </a:r>
            <a:endParaRPr lang="id-ID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10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09600"/>
          </a:xfrm>
        </p:spPr>
        <p:txBody>
          <a:bodyPr>
            <a:noAutofit/>
          </a:bodyPr>
          <a:lstStyle/>
          <a:p>
            <a:pPr algn="ctr">
              <a:buClr>
                <a:srgbClr val="000066"/>
              </a:buClr>
            </a:pPr>
            <a:r>
              <a:rPr lang="en-US" altLang="zh-CN" sz="2800" b="1" dirty="0" smtClean="0"/>
              <a:t>1. </a:t>
            </a:r>
            <a:r>
              <a:rPr lang="id-ID" altLang="zh-CN" sz="2800" b="1" dirty="0" smtClean="0"/>
              <a:t>Communication </a:t>
            </a:r>
            <a:r>
              <a:rPr lang="id-ID" altLang="zh-CN" sz="2800" b="1" dirty="0"/>
              <a:t>planning</a:t>
            </a:r>
          </a:p>
        </p:txBody>
      </p:sp>
      <p:sp>
        <p:nvSpPr>
          <p:cNvPr id="12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09470" y="960120"/>
            <a:ext cx="8148730" cy="479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buClr>
                <a:srgbClr val="000066"/>
              </a:buClr>
            </a:pPr>
            <a:r>
              <a:rPr lang="id-ID" altLang="zh-CN" sz="2400" dirty="0" smtClean="0"/>
              <a:t>Setiap </a:t>
            </a:r>
            <a:r>
              <a:rPr lang="id-ID" altLang="zh-CN" sz="2400" dirty="0"/>
              <a:t>proyek harus memiliki communication management </a:t>
            </a:r>
            <a:r>
              <a:rPr lang="id-ID" altLang="zh-CN" sz="2400" dirty="0" smtClean="0"/>
              <a:t>plan</a:t>
            </a:r>
            <a:endParaRPr lang="en-US" altLang="zh-CN" sz="2400" dirty="0" smtClean="0"/>
          </a:p>
          <a:p>
            <a:pPr algn="just">
              <a:buClr>
                <a:srgbClr val="000066"/>
              </a:buClr>
            </a:pPr>
            <a:r>
              <a:rPr lang="en-US" altLang="zh-CN" sz="2400" dirty="0" smtClean="0"/>
              <a:t>C</a:t>
            </a:r>
            <a:r>
              <a:rPr lang="id-ID" altLang="zh-CN" sz="2400" dirty="0" smtClean="0"/>
              <a:t>ommunication </a:t>
            </a:r>
            <a:r>
              <a:rPr lang="id-ID" altLang="zh-CN" sz="2400" dirty="0"/>
              <a:t>management plan adalah dokumen </a:t>
            </a:r>
            <a:r>
              <a:rPr lang="id-ID" altLang="zh-CN" sz="2400" dirty="0" smtClean="0"/>
              <a:t>yang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mengatur </a:t>
            </a:r>
            <a:r>
              <a:rPr lang="id-ID" altLang="zh-CN" sz="2400" dirty="0"/>
              <a:t>komuikasi dalam proyek, </a:t>
            </a:r>
            <a:r>
              <a:rPr lang="id-ID" altLang="zh-CN" sz="2400" dirty="0" smtClean="0"/>
              <a:t>berisi:</a:t>
            </a:r>
            <a:endParaRPr lang="en-US" altLang="zh-CN" sz="2400" dirty="0" smtClean="0"/>
          </a:p>
          <a:p>
            <a:pPr algn="just"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en-US" altLang="zh-CN" sz="2400" dirty="0" smtClean="0"/>
              <a:t> </a:t>
            </a:r>
            <a:r>
              <a:rPr lang="en-US" altLang="zh-CN" sz="2400" dirty="0"/>
              <a:t>	</a:t>
            </a:r>
            <a:r>
              <a:rPr lang="id-ID" altLang="zh-CN" sz="2400" dirty="0" smtClean="0"/>
              <a:t>Kebutuhan </a:t>
            </a:r>
            <a:r>
              <a:rPr lang="id-ID" altLang="zh-CN" sz="2400" dirty="0"/>
              <a:t>komunikasi </a:t>
            </a:r>
            <a:r>
              <a:rPr lang="id-ID" altLang="zh-CN" sz="2400" dirty="0" smtClean="0"/>
              <a:t>stakeholder</a:t>
            </a:r>
            <a:endParaRPr lang="en-US" altLang="zh-CN" sz="2400" dirty="0" smtClean="0"/>
          </a:p>
          <a:p>
            <a:pPr algn="just"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id-ID" altLang="zh-CN" sz="2400" dirty="0" smtClean="0"/>
              <a:t>Informasi </a:t>
            </a:r>
            <a:r>
              <a:rPr lang="id-ID" altLang="zh-CN" sz="2400" dirty="0"/>
              <a:t>yang disampaikan, format, detail dan level yang </a:t>
            </a:r>
            <a:r>
              <a:rPr lang="id-ID" altLang="zh-CN" sz="2400" dirty="0" smtClean="0"/>
              <a:t>di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sampaikan</a:t>
            </a:r>
            <a:endParaRPr lang="en-US" altLang="zh-CN" sz="2400" dirty="0" smtClean="0"/>
          </a:p>
          <a:p>
            <a:pPr algn="just"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id-ID" altLang="zh-CN" sz="2400" dirty="0" smtClean="0"/>
              <a:t>Orang </a:t>
            </a:r>
            <a:r>
              <a:rPr lang="id-ID" altLang="zh-CN" sz="2400" dirty="0"/>
              <a:t>yang menerima informasi dan siapa yang </a:t>
            </a:r>
            <a:r>
              <a:rPr lang="id-ID" altLang="zh-CN" sz="2400" dirty="0" smtClean="0"/>
              <a:t>memberi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informasi</a:t>
            </a:r>
            <a:endParaRPr lang="en-US" altLang="zh-CN" sz="2400" dirty="0" smtClean="0"/>
          </a:p>
          <a:p>
            <a:pPr algn="just"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id-ID" altLang="zh-CN" sz="2400" dirty="0" smtClean="0"/>
              <a:t>Metode </a:t>
            </a:r>
            <a:r>
              <a:rPr lang="id-ID" altLang="zh-CN" sz="2400" dirty="0"/>
              <a:t>teknologi apa yang digunakan untuk </a:t>
            </a:r>
            <a:r>
              <a:rPr lang="id-ID" altLang="zh-CN" sz="2400" dirty="0" smtClean="0"/>
              <a:t>menyampaikan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pesan</a:t>
            </a:r>
            <a:endParaRPr lang="id-ID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11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914400"/>
          </a:xfrm>
        </p:spPr>
        <p:txBody>
          <a:bodyPr>
            <a:noAutofit/>
          </a:bodyPr>
          <a:lstStyle/>
          <a:p>
            <a:pPr algn="ctr">
              <a:buClr>
                <a:srgbClr val="000066"/>
              </a:buClr>
            </a:pPr>
            <a:r>
              <a:rPr lang="id-ID" altLang="zh-CN" sz="3200" b="1" dirty="0"/>
              <a:t>Menentukan jumlah jalur komunikasi </a:t>
            </a:r>
            <a:r>
              <a:rPr lang="id-ID" altLang="zh-CN" sz="3200" b="1" dirty="0" smtClean="0"/>
              <a:t>dalam</a:t>
            </a:r>
            <a:r>
              <a:rPr lang="en-US" altLang="zh-CN" sz="3200" b="1" dirty="0" smtClean="0"/>
              <a:t> </a:t>
            </a:r>
            <a:r>
              <a:rPr lang="id-ID" altLang="zh-CN" sz="3200" b="1" dirty="0" smtClean="0"/>
              <a:t>Proyek</a:t>
            </a:r>
            <a:r>
              <a:rPr lang="en-US" altLang="zh-CN" sz="3200" b="1" dirty="0" smtClean="0"/>
              <a:t> </a:t>
            </a:r>
            <a:r>
              <a:rPr lang="id-ID" altLang="zh-CN" sz="3200" b="1" dirty="0" smtClean="0"/>
              <a:t>Perangkat </a:t>
            </a:r>
            <a:r>
              <a:rPr lang="id-ID" altLang="zh-CN" sz="3200" b="1" dirty="0"/>
              <a:t>Lunak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12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443841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semakin</a:t>
            </a:r>
            <a:r>
              <a:rPr lang="en-US" sz="2800" dirty="0"/>
              <a:t> </a:t>
            </a:r>
            <a:r>
              <a:rPr lang="en-US" sz="2800" dirty="0" err="1"/>
              <a:t>meningkatnya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orang/</a:t>
            </a:r>
            <a:r>
              <a:rPr lang="en-US" sz="2800" dirty="0" err="1"/>
              <a:t>pihak</a:t>
            </a:r>
            <a:r>
              <a:rPr lang="en-US" sz="2800" dirty="0"/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terlibat</a:t>
            </a:r>
            <a:r>
              <a:rPr lang="en-US" sz="2800" dirty="0" smtClean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proyek</a:t>
            </a:r>
            <a:r>
              <a:rPr lang="en-US" sz="2800" dirty="0"/>
              <a:t>, </a:t>
            </a:r>
            <a:r>
              <a:rPr lang="en-US" sz="2800" dirty="0" err="1"/>
              <a:t>kompleksitas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/>
              <a:t>meningkat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bertambahnya</a:t>
            </a:r>
            <a:r>
              <a:rPr lang="en-US" sz="2800" dirty="0"/>
              <a:t> </a:t>
            </a:r>
            <a:r>
              <a:rPr lang="en-US" sz="2800" dirty="0" err="1"/>
              <a:t>jalur</a:t>
            </a:r>
            <a:r>
              <a:rPr lang="en-US" sz="2800" dirty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antar</a:t>
            </a:r>
            <a:r>
              <a:rPr lang="en-US" sz="2800" dirty="0" smtClean="0"/>
              <a:t> </a:t>
            </a:r>
            <a:r>
              <a:rPr lang="en-US" sz="2800" dirty="0"/>
              <a:t>orang-orang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/>
              <a:t>jalur</a:t>
            </a:r>
            <a:r>
              <a:rPr lang="en-US" sz="2800" dirty="0"/>
              <a:t> </a:t>
            </a:r>
            <a:r>
              <a:rPr lang="en-US" sz="2800" dirty="0" err="1"/>
              <a:t>komunikasi</a:t>
            </a:r>
            <a:r>
              <a:rPr lang="en-US" sz="2800" dirty="0"/>
              <a:t> (communication channels) = </a:t>
            </a:r>
            <a:r>
              <a:rPr lang="en-US" sz="2800" dirty="0" smtClean="0"/>
              <a:t>n(n-1)/2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/>
              <a:t>n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orang </a:t>
            </a:r>
            <a:r>
              <a:rPr lang="en-US" sz="2800" dirty="0" err="1"/>
              <a:t>terlibat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proyek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13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09600"/>
          </a:xfrm>
        </p:spPr>
        <p:txBody>
          <a:bodyPr>
            <a:noAutofit/>
          </a:bodyPr>
          <a:lstStyle/>
          <a:p>
            <a:pPr algn="ctr">
              <a:buClr>
                <a:srgbClr val="000066"/>
              </a:buClr>
            </a:pPr>
            <a:r>
              <a:rPr lang="en-US" altLang="zh-CN" sz="2800" b="1" dirty="0"/>
              <a:t>2</a:t>
            </a:r>
            <a:r>
              <a:rPr lang="en-US" altLang="zh-CN" sz="2800" b="1" dirty="0" smtClean="0"/>
              <a:t>. </a:t>
            </a:r>
            <a:r>
              <a:rPr lang="id-ID" altLang="zh-CN" sz="2800" b="1" dirty="0" smtClean="0"/>
              <a:t>Distribusi </a:t>
            </a:r>
            <a:r>
              <a:rPr lang="id-ID" altLang="zh-CN" sz="2800" b="1" dirty="0"/>
              <a:t>Informasi</a:t>
            </a:r>
          </a:p>
        </p:txBody>
      </p:sp>
      <p:sp>
        <p:nvSpPr>
          <p:cNvPr id="12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09470" y="960120"/>
            <a:ext cx="8148730" cy="435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buClr>
                <a:srgbClr val="000066"/>
              </a:buClr>
            </a:pPr>
            <a:r>
              <a:rPr lang="id-ID" altLang="zh-CN" sz="2800" dirty="0"/>
              <a:t>Tujuan utama distribusi informasi </a:t>
            </a:r>
            <a:r>
              <a:rPr lang="id-ID" altLang="zh-CN" sz="2800" dirty="0" smtClean="0"/>
              <a:t>adalah</a:t>
            </a:r>
            <a:r>
              <a:rPr lang="en-US" altLang="zh-CN" sz="2800" dirty="0" smtClean="0"/>
              <a:t> </a:t>
            </a:r>
            <a:r>
              <a:rPr lang="id-ID" altLang="zh-CN" sz="2800" dirty="0" smtClean="0"/>
              <a:t>memberikan </a:t>
            </a:r>
            <a:r>
              <a:rPr lang="id-ID" altLang="zh-CN" sz="2800" dirty="0"/>
              <a:t>informasi yang benar kepada </a:t>
            </a:r>
            <a:r>
              <a:rPr lang="id-ID" altLang="zh-CN" sz="2800" dirty="0" smtClean="0"/>
              <a:t>orang</a:t>
            </a:r>
            <a:r>
              <a:rPr lang="en-US" altLang="zh-CN" sz="2800" dirty="0" smtClean="0"/>
              <a:t> </a:t>
            </a:r>
            <a:r>
              <a:rPr lang="id-ID" altLang="zh-CN" sz="2800" dirty="0" smtClean="0"/>
              <a:t>yang </a:t>
            </a:r>
            <a:r>
              <a:rPr lang="id-ID" altLang="zh-CN" sz="2800" dirty="0"/>
              <a:t>tepat pada waktu yang tepat dan </a:t>
            </a:r>
            <a:r>
              <a:rPr lang="id-ID" altLang="zh-CN" sz="2800" dirty="0" smtClean="0"/>
              <a:t>dengan</a:t>
            </a:r>
            <a:r>
              <a:rPr lang="en-US" altLang="zh-CN" sz="2800" dirty="0" smtClean="0"/>
              <a:t> </a:t>
            </a:r>
            <a:r>
              <a:rPr lang="id-ID" altLang="zh-CN" sz="2800" dirty="0" smtClean="0"/>
              <a:t>format </a:t>
            </a:r>
            <a:r>
              <a:rPr lang="id-ID" altLang="zh-CN" sz="2800" dirty="0"/>
              <a:t>yang </a:t>
            </a:r>
            <a:r>
              <a:rPr lang="id-ID" altLang="zh-CN" sz="2800" dirty="0" smtClean="0"/>
              <a:t>berguna</a:t>
            </a:r>
            <a:endParaRPr lang="en-US" altLang="zh-CN" sz="2800" dirty="0" smtClean="0"/>
          </a:p>
          <a:p>
            <a:pPr algn="just">
              <a:buClr>
                <a:srgbClr val="000066"/>
              </a:buClr>
            </a:pPr>
            <a:r>
              <a:rPr lang="id-ID" altLang="zh-CN" sz="2800" dirty="0" smtClean="0"/>
              <a:t>Pertimbangan </a:t>
            </a:r>
            <a:r>
              <a:rPr lang="id-ID" altLang="zh-CN" sz="2800" dirty="0"/>
              <a:t>yang penting :</a:t>
            </a:r>
          </a:p>
          <a:p>
            <a:pPr algn="just"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id-ID" altLang="zh-CN" sz="2800" dirty="0" smtClean="0"/>
              <a:t>Penggunaan </a:t>
            </a:r>
            <a:r>
              <a:rPr lang="id-ID" altLang="zh-CN" sz="2800" dirty="0"/>
              <a:t>teknologi untuk meningkatkan </a:t>
            </a:r>
            <a:r>
              <a:rPr lang="id-ID" altLang="zh-CN" sz="2800" dirty="0" smtClean="0"/>
              <a:t>distribusi</a:t>
            </a:r>
            <a:r>
              <a:rPr lang="en-US" altLang="zh-CN" sz="2800" dirty="0" smtClean="0"/>
              <a:t> </a:t>
            </a:r>
            <a:r>
              <a:rPr lang="id-ID" altLang="zh-CN" sz="2800" dirty="0" smtClean="0"/>
              <a:t>informasi.</a:t>
            </a:r>
            <a:endParaRPr lang="en-US" altLang="zh-CN" sz="2800" dirty="0" smtClean="0"/>
          </a:p>
          <a:p>
            <a:pPr algn="just"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id-ID" altLang="zh-CN" sz="2800" dirty="0" smtClean="0"/>
              <a:t>Metode </a:t>
            </a:r>
            <a:r>
              <a:rPr lang="id-ID" altLang="zh-CN" sz="2800" dirty="0"/>
              <a:t>formal dan nonformal untuk distribusi informasi</a:t>
            </a:r>
            <a:endParaRPr lang="id-ID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13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09600"/>
          </a:xfrm>
        </p:spPr>
        <p:txBody>
          <a:bodyPr>
            <a:noAutofit/>
          </a:bodyPr>
          <a:lstStyle/>
          <a:p>
            <a:pPr algn="ctr">
              <a:buClr>
                <a:srgbClr val="000066"/>
              </a:buClr>
            </a:pPr>
            <a:r>
              <a:rPr lang="en-US" altLang="zh-CN" sz="2800" b="1" dirty="0"/>
              <a:t>2</a:t>
            </a:r>
            <a:r>
              <a:rPr lang="en-US" altLang="zh-CN" sz="2800" b="1" dirty="0" smtClean="0"/>
              <a:t>. </a:t>
            </a:r>
            <a:r>
              <a:rPr lang="id-ID" altLang="zh-CN" sz="2800" b="1" dirty="0" smtClean="0"/>
              <a:t>Distribusi Informasi</a:t>
            </a:r>
            <a:r>
              <a:rPr lang="en-US" altLang="zh-CN" sz="2800" b="1" dirty="0" smtClean="0"/>
              <a:t> (1)</a:t>
            </a:r>
            <a:endParaRPr lang="id-ID" altLang="zh-CN" sz="2800" b="1" dirty="0"/>
          </a:p>
        </p:txBody>
      </p:sp>
      <p:sp>
        <p:nvSpPr>
          <p:cNvPr id="12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09470" y="960120"/>
            <a:ext cx="8148730" cy="250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indent="0" algn="just">
              <a:buClr>
                <a:srgbClr val="000066"/>
              </a:buClr>
              <a:buNone/>
            </a:pPr>
            <a:r>
              <a:rPr lang="id-ID" altLang="zh-CN" sz="2800" dirty="0"/>
              <a:t>Distribusi informasi yang </a:t>
            </a:r>
            <a:r>
              <a:rPr lang="id-ID" altLang="zh-CN" sz="2800" dirty="0" smtClean="0"/>
              <a:t>efektif</a:t>
            </a:r>
            <a:r>
              <a:rPr lang="en-US" altLang="zh-CN" sz="2800" dirty="0" smtClean="0"/>
              <a:t> :</a:t>
            </a:r>
            <a:endParaRPr lang="id-ID" altLang="zh-CN" sz="2800" dirty="0"/>
          </a:p>
          <a:p>
            <a:pPr algn="just">
              <a:buClr>
                <a:srgbClr val="000066"/>
              </a:buClr>
            </a:pPr>
            <a:r>
              <a:rPr lang="id-ID" altLang="zh-CN" sz="2600" dirty="0" smtClean="0"/>
              <a:t>Jangan </a:t>
            </a:r>
            <a:r>
              <a:rPr lang="id-ID" altLang="zh-CN" sz="2600" dirty="0"/>
              <a:t>menghilangkan informasi yang </a:t>
            </a:r>
            <a:r>
              <a:rPr lang="id-ID" altLang="zh-CN" sz="2600" dirty="0" smtClean="0"/>
              <a:t>penting</a:t>
            </a:r>
            <a:endParaRPr lang="en-US" altLang="zh-CN" sz="2600" dirty="0" smtClean="0"/>
          </a:p>
          <a:p>
            <a:pPr algn="just">
              <a:buClr>
                <a:srgbClr val="000066"/>
              </a:buClr>
            </a:pPr>
            <a:r>
              <a:rPr lang="id-ID" altLang="zh-CN" sz="2600" dirty="0" smtClean="0"/>
              <a:t>Jangan </a:t>
            </a:r>
            <a:r>
              <a:rPr lang="id-ID" altLang="zh-CN" sz="2600" dirty="0"/>
              <a:t>takut menyampaikan berita </a:t>
            </a:r>
            <a:r>
              <a:rPr lang="id-ID" altLang="zh-CN" sz="2600" dirty="0" smtClean="0"/>
              <a:t>buruk</a:t>
            </a:r>
            <a:endParaRPr lang="en-US" altLang="zh-CN" sz="2600" dirty="0" smtClean="0"/>
          </a:p>
          <a:p>
            <a:pPr algn="just">
              <a:buClr>
                <a:srgbClr val="000066"/>
              </a:buClr>
            </a:pPr>
            <a:r>
              <a:rPr lang="id-ID" altLang="zh-CN" sz="2600" dirty="0" smtClean="0"/>
              <a:t>Komunikasi </a:t>
            </a:r>
            <a:r>
              <a:rPr lang="id-ID" altLang="zh-CN" sz="2600" dirty="0"/>
              <a:t>lisan (meeting atau informal) </a:t>
            </a:r>
            <a:r>
              <a:rPr lang="en-US" altLang="zh-CN" sz="2600" dirty="0" smtClean="0"/>
              <a:t> </a:t>
            </a:r>
            <a:r>
              <a:rPr lang="id-ID" altLang="zh-CN" sz="2600" dirty="0" smtClean="0"/>
              <a:t>membantu </a:t>
            </a:r>
            <a:r>
              <a:rPr lang="id-ID" altLang="zh-CN" sz="2600" dirty="0"/>
              <a:t>penyampaian informasi</a:t>
            </a:r>
            <a:endParaRPr lang="id-ID" sz="26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14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96" y="3429000"/>
            <a:ext cx="7970520" cy="290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09600"/>
          </a:xfrm>
        </p:spPr>
        <p:txBody>
          <a:bodyPr>
            <a:noAutofit/>
          </a:bodyPr>
          <a:lstStyle/>
          <a:p>
            <a:pPr algn="ctr">
              <a:buClr>
                <a:srgbClr val="000066"/>
              </a:buClr>
            </a:pPr>
            <a:r>
              <a:rPr lang="en-US" altLang="zh-CN" sz="2800" b="1" dirty="0"/>
              <a:t>2</a:t>
            </a:r>
            <a:r>
              <a:rPr lang="en-US" altLang="zh-CN" sz="2800" b="1" dirty="0" smtClean="0"/>
              <a:t>. </a:t>
            </a:r>
            <a:r>
              <a:rPr lang="id-ID" altLang="zh-CN" sz="2800" b="1" dirty="0" smtClean="0"/>
              <a:t>Distribusi Informasi</a:t>
            </a:r>
            <a:r>
              <a:rPr lang="en-US" altLang="zh-CN" sz="2800" b="1" dirty="0" smtClean="0"/>
              <a:t> (2)</a:t>
            </a:r>
            <a:endParaRPr lang="id-ID" altLang="zh-CN" sz="2800" b="1" dirty="0"/>
          </a:p>
        </p:txBody>
      </p:sp>
      <p:sp>
        <p:nvSpPr>
          <p:cNvPr id="12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297180" y="788135"/>
            <a:ext cx="4795930" cy="582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indent="0" algn="just">
              <a:buClr>
                <a:srgbClr val="000066"/>
              </a:buClr>
              <a:buNone/>
            </a:pPr>
            <a:r>
              <a:rPr lang="id-ID" altLang="zh-CN" dirty="0"/>
              <a:t>Face-to-face communication</a:t>
            </a:r>
          </a:p>
          <a:p>
            <a:pPr algn="just">
              <a:buClr>
                <a:srgbClr val="000066"/>
              </a:buClr>
            </a:pPr>
            <a:r>
              <a:rPr lang="id-ID" altLang="zh-CN" dirty="0"/>
              <a:t>Riset menunjukkan:</a:t>
            </a:r>
          </a:p>
          <a:p>
            <a:pPr algn="just"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id-ID" altLang="zh-CN" dirty="0" smtClean="0"/>
              <a:t>58</a:t>
            </a:r>
            <a:r>
              <a:rPr lang="id-ID" altLang="zh-CN" dirty="0"/>
              <a:t>% komunikasi ditunjukkan oleh body </a:t>
            </a:r>
            <a:r>
              <a:rPr lang="id-ID" altLang="zh-CN" dirty="0" smtClean="0"/>
              <a:t>language</a:t>
            </a:r>
            <a:endParaRPr lang="en-US" altLang="zh-CN" dirty="0" smtClean="0"/>
          </a:p>
          <a:p>
            <a:pPr algn="just"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id-ID" altLang="zh-CN" dirty="0" smtClean="0"/>
              <a:t>35</a:t>
            </a:r>
            <a:r>
              <a:rPr lang="id-ID" altLang="zh-CN" dirty="0"/>
              <a:t>% komunikasi ditunjukkan oleh bagaimana kata </a:t>
            </a:r>
            <a:r>
              <a:rPr lang="id-ID" altLang="zh-CN" dirty="0" smtClean="0"/>
              <a:t>diucapkan</a:t>
            </a:r>
            <a:endParaRPr lang="en-US" altLang="zh-CN" dirty="0" smtClean="0"/>
          </a:p>
          <a:p>
            <a:pPr algn="just"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id-ID" altLang="zh-CN" dirty="0" smtClean="0"/>
              <a:t>7</a:t>
            </a:r>
            <a:r>
              <a:rPr lang="id-ID" altLang="zh-CN" dirty="0"/>
              <a:t>% komunikasi ditunjukkan oleh kata apa yang diucapkan</a:t>
            </a:r>
          </a:p>
          <a:p>
            <a:pPr algn="just">
              <a:buClr>
                <a:srgbClr val="000066"/>
              </a:buClr>
            </a:pPr>
            <a:r>
              <a:rPr lang="id-ID" altLang="zh-CN" dirty="0"/>
              <a:t>Beri perhatian lebih lawan bicara, tidak hanya mendengar apa yang </a:t>
            </a:r>
            <a:r>
              <a:rPr lang="id-ID" altLang="zh-CN" dirty="0" smtClean="0"/>
              <a:t>diucapkan</a:t>
            </a:r>
            <a:endParaRPr lang="id-ID" altLang="zh-CN" dirty="0"/>
          </a:p>
          <a:p>
            <a:pPr algn="just">
              <a:buClr>
                <a:srgbClr val="000066"/>
              </a:buClr>
            </a:pPr>
            <a:r>
              <a:rPr lang="id-ID" altLang="zh-CN" dirty="0"/>
              <a:t>Nada dan body language lawan bicara menunjukkan maksud dari lawbicara</a:t>
            </a:r>
          </a:p>
          <a:p>
            <a:pPr algn="just">
              <a:buClr>
                <a:srgbClr val="000066"/>
              </a:buClr>
            </a:pPr>
            <a:r>
              <a:rPr lang="id-ID" altLang="zh-CN" dirty="0"/>
              <a:t>Meeting rutin sangat berguna dalam proyek perangkat lunak</a:t>
            </a:r>
          </a:p>
          <a:p>
            <a:pPr algn="just">
              <a:buClr>
                <a:srgbClr val="000066"/>
              </a:buClr>
            </a:pPr>
            <a:r>
              <a:rPr lang="id-ID" altLang="zh-CN" dirty="0"/>
              <a:t>Beberapa perusahaan bahkan membatasi penggunaan email </a:t>
            </a:r>
            <a:r>
              <a:rPr lang="id-ID" altLang="zh-CN" dirty="0" smtClean="0"/>
              <a:t>untuk</a:t>
            </a:r>
            <a:r>
              <a:rPr lang="en-US" altLang="zh-CN" dirty="0" smtClean="0"/>
              <a:t> </a:t>
            </a:r>
            <a:r>
              <a:rPr lang="id-ID" altLang="zh-CN" dirty="0" smtClean="0"/>
              <a:t>menghindari </a:t>
            </a:r>
            <a:r>
              <a:rPr lang="id-ID" altLang="zh-CN" dirty="0"/>
              <a:t>miskomunikasi</a:t>
            </a:r>
            <a:endParaRPr lang="id-ID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15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902686"/>
            <a:ext cx="3631790" cy="41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09600"/>
          </a:xfrm>
        </p:spPr>
        <p:txBody>
          <a:bodyPr>
            <a:noAutofit/>
          </a:bodyPr>
          <a:lstStyle/>
          <a:p>
            <a:pPr algn="ctr">
              <a:buClr>
                <a:srgbClr val="000066"/>
              </a:buClr>
            </a:pPr>
            <a:r>
              <a:rPr lang="en-US" altLang="zh-CN" sz="2800" b="1" dirty="0"/>
              <a:t>2</a:t>
            </a:r>
            <a:r>
              <a:rPr lang="en-US" altLang="zh-CN" sz="2800" b="1" dirty="0" smtClean="0"/>
              <a:t>. </a:t>
            </a:r>
            <a:r>
              <a:rPr lang="id-ID" altLang="zh-CN" sz="2800" b="1" dirty="0" smtClean="0"/>
              <a:t>Distribusi Informasi</a:t>
            </a:r>
            <a:r>
              <a:rPr lang="en-US" altLang="zh-CN" sz="2800" b="1" dirty="0" smtClean="0"/>
              <a:t> (3)</a:t>
            </a:r>
            <a:endParaRPr lang="id-ID" altLang="zh-CN" sz="2800" b="1" dirty="0"/>
          </a:p>
        </p:txBody>
      </p:sp>
      <p:sp>
        <p:nvSpPr>
          <p:cNvPr id="12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228600" y="1902686"/>
            <a:ext cx="4795930" cy="404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indent="0" algn="just">
              <a:buClr>
                <a:srgbClr val="000066"/>
              </a:buClr>
              <a:buNone/>
            </a:pPr>
            <a:r>
              <a:rPr lang="id-ID" altLang="zh-CN" sz="2400" dirty="0"/>
              <a:t>Penggunaan teknologi</a:t>
            </a:r>
          </a:p>
          <a:p>
            <a:pPr algn="just">
              <a:buClr>
                <a:srgbClr val="000066"/>
              </a:buClr>
            </a:pPr>
            <a:r>
              <a:rPr lang="id-ID" altLang="zh-CN" sz="2400" dirty="0"/>
              <a:t>Live video merupakan salah </a:t>
            </a:r>
            <a:r>
              <a:rPr lang="id-ID" altLang="zh-CN" sz="2400" dirty="0" smtClean="0"/>
              <a:t>satu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cara </a:t>
            </a:r>
            <a:r>
              <a:rPr lang="id-ID" altLang="zh-CN" sz="2400" dirty="0"/>
              <a:t>untuk mengirim </a:t>
            </a:r>
            <a:r>
              <a:rPr lang="id-ID" altLang="zh-CN" sz="2400" dirty="0" smtClean="0"/>
              <a:t>informasi</a:t>
            </a:r>
            <a:endParaRPr lang="en-US" altLang="zh-CN" sz="2400" dirty="0" smtClean="0"/>
          </a:p>
          <a:p>
            <a:pPr algn="just">
              <a:buClr>
                <a:srgbClr val="000066"/>
              </a:buClr>
            </a:pPr>
            <a:r>
              <a:rPr lang="id-ID" altLang="zh-CN" sz="2400" dirty="0" smtClean="0"/>
              <a:t>Microsoft </a:t>
            </a:r>
            <a:r>
              <a:rPr lang="id-ID" altLang="zh-CN" sz="2400" dirty="0"/>
              <a:t>: satu dari lima tatap </a:t>
            </a:r>
            <a:r>
              <a:rPr lang="id-ID" altLang="zh-CN" sz="2400" dirty="0" smtClean="0"/>
              <a:t>muka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dapat </a:t>
            </a:r>
            <a:r>
              <a:rPr lang="id-ID" altLang="zh-CN" sz="2400" dirty="0"/>
              <a:t>digantikan dengan video 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converence </a:t>
            </a:r>
            <a:r>
              <a:rPr lang="id-ID" altLang="zh-CN" sz="2400" dirty="0"/>
              <a:t>dan ini </a:t>
            </a:r>
            <a:r>
              <a:rPr lang="id-ID" altLang="zh-CN" sz="2400" dirty="0" smtClean="0"/>
              <a:t>menghemat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70juta  </a:t>
            </a:r>
            <a:r>
              <a:rPr lang="id-ID" altLang="zh-CN" sz="2400" dirty="0"/>
              <a:t>dolar dalam setahun </a:t>
            </a:r>
            <a:r>
              <a:rPr lang="id-ID" altLang="zh-CN" sz="2400" dirty="0" smtClean="0"/>
              <a:t>dalam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menghemat </a:t>
            </a:r>
            <a:r>
              <a:rPr lang="id-ID" altLang="zh-CN" sz="2400" dirty="0"/>
              <a:t>biaya perjalanan</a:t>
            </a:r>
            <a:endParaRPr lang="id-ID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902686"/>
            <a:ext cx="3200400" cy="1145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439" y="3200400"/>
            <a:ext cx="3674303" cy="300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09600"/>
          </a:xfrm>
        </p:spPr>
        <p:txBody>
          <a:bodyPr>
            <a:noAutofit/>
          </a:bodyPr>
          <a:lstStyle/>
          <a:p>
            <a:pPr algn="ctr">
              <a:buClr>
                <a:srgbClr val="000066"/>
              </a:buClr>
            </a:pPr>
            <a:r>
              <a:rPr lang="en-US" altLang="zh-CN" sz="2800" b="1" dirty="0"/>
              <a:t>2</a:t>
            </a:r>
            <a:r>
              <a:rPr lang="en-US" altLang="zh-CN" sz="2800" b="1" dirty="0" smtClean="0"/>
              <a:t>. </a:t>
            </a:r>
            <a:r>
              <a:rPr lang="id-ID" altLang="zh-CN" sz="2800" b="1" dirty="0" smtClean="0"/>
              <a:t>Distribusi Informasi</a:t>
            </a:r>
            <a:r>
              <a:rPr lang="en-US" altLang="zh-CN" sz="2800" b="1" dirty="0" smtClean="0"/>
              <a:t> (4)</a:t>
            </a:r>
            <a:endParaRPr lang="id-ID" altLang="zh-CN" sz="2800" b="1" dirty="0"/>
          </a:p>
        </p:txBody>
      </p:sp>
      <p:sp>
        <p:nvSpPr>
          <p:cNvPr id="12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228600" y="838200"/>
            <a:ext cx="4343400" cy="516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indent="0" algn="just">
              <a:buClr>
                <a:srgbClr val="000066"/>
              </a:buClr>
              <a:buNone/>
            </a:pPr>
            <a:r>
              <a:rPr lang="id-ID" altLang="zh-CN" sz="2400" dirty="0"/>
              <a:t>Hambatan informasi</a:t>
            </a:r>
          </a:p>
          <a:p>
            <a:pPr algn="just">
              <a:buClr>
                <a:srgbClr val="000066"/>
              </a:buClr>
            </a:pPr>
            <a:r>
              <a:rPr lang="id-ID" altLang="zh-CN" sz="2400" dirty="0" smtClean="0"/>
              <a:t>Terkadang </a:t>
            </a:r>
            <a:r>
              <a:rPr lang="id-ID" altLang="zh-CN" sz="2400" dirty="0"/>
              <a:t>penerima dan pengirim </a:t>
            </a:r>
            <a:r>
              <a:rPr lang="id-ID" altLang="zh-CN" sz="2400" dirty="0" smtClean="0"/>
              <a:t>informasi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memiliki </a:t>
            </a:r>
            <a:r>
              <a:rPr lang="id-ID" altLang="zh-CN" sz="2400" dirty="0"/>
              <a:t>interprestasi berbeda terhadap </a:t>
            </a:r>
            <a:r>
              <a:rPr lang="id-ID" altLang="zh-CN" sz="2400" dirty="0" smtClean="0"/>
              <a:t>pesan</a:t>
            </a:r>
            <a:endParaRPr lang="en-US" altLang="zh-CN" sz="2400" dirty="0" smtClean="0"/>
          </a:p>
          <a:p>
            <a:pPr algn="just">
              <a:buClr>
                <a:srgbClr val="000066"/>
              </a:buClr>
            </a:pPr>
            <a:r>
              <a:rPr lang="id-ID" altLang="zh-CN" sz="2400" dirty="0" smtClean="0"/>
              <a:t>Beberapa </a:t>
            </a:r>
            <a:r>
              <a:rPr lang="id-ID" altLang="zh-CN" sz="2400" dirty="0"/>
              <a:t>hambatan karena lokasi geografi </a:t>
            </a:r>
            <a:r>
              <a:rPr lang="id-ID" altLang="zh-CN" sz="2400" dirty="0" smtClean="0"/>
              <a:t>dan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background </a:t>
            </a:r>
            <a:r>
              <a:rPr lang="id-ID" altLang="zh-CN" sz="2400" dirty="0"/>
              <a:t>kultural antara </a:t>
            </a:r>
            <a:r>
              <a:rPr lang="id-ID" altLang="zh-CN" sz="2400" dirty="0" smtClean="0"/>
              <a:t>lain</a:t>
            </a:r>
            <a:endParaRPr lang="en-US" altLang="zh-CN" sz="2400" dirty="0" smtClean="0"/>
          </a:p>
          <a:p>
            <a:pPr algn="just"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id-ID" altLang="zh-CN" sz="2400" dirty="0" smtClean="0"/>
              <a:t>Perbedaan </a:t>
            </a:r>
            <a:r>
              <a:rPr lang="id-ID" altLang="zh-CN" sz="2400" dirty="0"/>
              <a:t>waktu </a:t>
            </a:r>
            <a:r>
              <a:rPr lang="id-ID" altLang="zh-CN" sz="2400" dirty="0" smtClean="0"/>
              <a:t>kerja</a:t>
            </a:r>
            <a:endParaRPr lang="en-US" altLang="zh-CN" sz="2400" dirty="0" smtClean="0"/>
          </a:p>
          <a:p>
            <a:pPr algn="just"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id-ID" altLang="zh-CN" sz="2400" dirty="0" smtClean="0"/>
              <a:t>Perbedaan bahasa</a:t>
            </a:r>
            <a:endParaRPr lang="en-US" altLang="zh-CN" sz="2400" dirty="0" smtClean="0"/>
          </a:p>
          <a:p>
            <a:pPr algn="just"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id-ID" altLang="zh-CN" sz="2400" dirty="0" smtClean="0"/>
              <a:t>Perbedaan </a:t>
            </a:r>
            <a:r>
              <a:rPr lang="id-ID" altLang="zh-CN" sz="2400" dirty="0"/>
              <a:t>norma</a:t>
            </a:r>
            <a:endParaRPr lang="id-ID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981200"/>
            <a:ext cx="3609626" cy="40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09600"/>
          </a:xfrm>
        </p:spPr>
        <p:txBody>
          <a:bodyPr>
            <a:noAutofit/>
          </a:bodyPr>
          <a:lstStyle/>
          <a:p>
            <a:pPr algn="ctr">
              <a:buClr>
                <a:srgbClr val="000066"/>
              </a:buClr>
            </a:pPr>
            <a:r>
              <a:rPr lang="en-US" altLang="zh-CN" sz="2800" b="1" dirty="0"/>
              <a:t>3. Performance Reporting</a:t>
            </a:r>
            <a:endParaRPr lang="id-ID" altLang="zh-CN" sz="2800" b="1" dirty="0"/>
          </a:p>
        </p:txBody>
      </p:sp>
      <p:sp>
        <p:nvSpPr>
          <p:cNvPr id="12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238432" y="1828800"/>
            <a:ext cx="8305800" cy="355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indent="0" algn="just">
              <a:buClr>
                <a:srgbClr val="000066"/>
              </a:buClr>
              <a:buNone/>
            </a:pPr>
            <a:r>
              <a:rPr lang="id-ID" altLang="zh-CN" sz="2400" dirty="0" smtClean="0"/>
              <a:t>Laporan </a:t>
            </a:r>
            <a:r>
              <a:rPr lang="id-ID" altLang="zh-CN" sz="2400" dirty="0"/>
              <a:t>performance akan membuat </a:t>
            </a:r>
            <a:r>
              <a:rPr lang="id-ID" altLang="zh-CN" sz="2400" dirty="0" smtClean="0"/>
              <a:t>stakeholde</a:t>
            </a:r>
            <a:r>
              <a:rPr lang="en-US" altLang="zh-CN" sz="2400" dirty="0" smtClean="0"/>
              <a:t>r </a:t>
            </a:r>
            <a:r>
              <a:rPr lang="id-ID" altLang="zh-CN" sz="2400" dirty="0" smtClean="0"/>
              <a:t>selalu </a:t>
            </a:r>
            <a:r>
              <a:rPr lang="id-ID" altLang="zh-CN" sz="2400" dirty="0"/>
              <a:t>mengetahui kondisi dan status proyek</a:t>
            </a:r>
          </a:p>
          <a:p>
            <a:pPr algn="just">
              <a:buClr>
                <a:srgbClr val="000066"/>
              </a:buClr>
            </a:pPr>
            <a:r>
              <a:rPr lang="id-ID" altLang="zh-CN" sz="2400" dirty="0" smtClean="0"/>
              <a:t>Status </a:t>
            </a:r>
            <a:r>
              <a:rPr lang="id-ID" altLang="zh-CN" sz="2400" dirty="0"/>
              <a:t>reports : menggambarkan di mana posisi </a:t>
            </a:r>
            <a:r>
              <a:rPr lang="id-ID" altLang="zh-CN" sz="2400" dirty="0" smtClean="0"/>
              <a:t>proyek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pada </a:t>
            </a:r>
            <a:r>
              <a:rPr lang="id-ID" altLang="zh-CN" sz="2400" dirty="0"/>
              <a:t>satu </a:t>
            </a:r>
            <a:r>
              <a:rPr lang="id-ID" altLang="zh-CN" sz="2400" dirty="0" smtClean="0"/>
              <a:t>waktu</a:t>
            </a:r>
            <a:endParaRPr lang="en-US" altLang="zh-CN" sz="2400" dirty="0" smtClean="0"/>
          </a:p>
          <a:p>
            <a:pPr algn="just">
              <a:buClr>
                <a:srgbClr val="000066"/>
              </a:buClr>
            </a:pPr>
            <a:r>
              <a:rPr lang="id-ID" altLang="zh-CN" sz="2400" dirty="0" smtClean="0"/>
              <a:t>Progress </a:t>
            </a:r>
            <a:r>
              <a:rPr lang="id-ID" altLang="zh-CN" sz="2400" dirty="0"/>
              <a:t>reports : menggambarkan apa yang </a:t>
            </a:r>
            <a:r>
              <a:rPr lang="id-ID" altLang="zh-CN" sz="2400" dirty="0" smtClean="0"/>
              <a:t>dicapa</a:t>
            </a:r>
            <a:r>
              <a:rPr lang="en-US" altLang="zh-CN" sz="2400" dirty="0" err="1" smtClean="0"/>
              <a:t>i</a:t>
            </a:r>
            <a:r>
              <a:rPr lang="en-US" altLang="zh-CN" sz="2400" dirty="0" smtClean="0"/>
              <a:t> </a:t>
            </a:r>
          </a:p>
          <a:p>
            <a:pPr algn="just">
              <a:buClr>
                <a:srgbClr val="000066"/>
              </a:buClr>
            </a:pPr>
            <a:r>
              <a:rPr lang="id-ID" altLang="zh-CN" sz="2400" dirty="0" smtClean="0"/>
              <a:t>tim </a:t>
            </a:r>
            <a:r>
              <a:rPr lang="id-ID" altLang="zh-CN" sz="2400" dirty="0"/>
              <a:t>proyek pada periode </a:t>
            </a:r>
            <a:r>
              <a:rPr lang="id-ID" altLang="zh-CN" sz="2400" dirty="0" smtClean="0"/>
              <a:t>waktu</a:t>
            </a:r>
            <a:endParaRPr lang="en-US" altLang="zh-CN" sz="2400" dirty="0" smtClean="0"/>
          </a:p>
          <a:p>
            <a:pPr algn="just">
              <a:buClr>
                <a:srgbClr val="000066"/>
              </a:buClr>
            </a:pPr>
            <a:r>
              <a:rPr lang="id-ID" altLang="zh-CN" sz="2400" dirty="0" smtClean="0"/>
              <a:t>Forecasts </a:t>
            </a:r>
            <a:r>
              <a:rPr lang="id-ID" altLang="zh-CN" sz="2400" dirty="0"/>
              <a:t>: prediksi status proyek dan progress 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berdasarkan </a:t>
            </a:r>
            <a:r>
              <a:rPr lang="id-ID" altLang="zh-CN" sz="2400" dirty="0"/>
              <a:t>informasi yang ada dan tren</a:t>
            </a:r>
            <a:endParaRPr 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val="36804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09600"/>
          </a:xfrm>
        </p:spPr>
        <p:txBody>
          <a:bodyPr>
            <a:noAutofit/>
          </a:bodyPr>
          <a:lstStyle/>
          <a:p>
            <a:pPr algn="ctr">
              <a:buClr>
                <a:srgbClr val="000066"/>
              </a:buClr>
            </a:pPr>
            <a:r>
              <a:rPr lang="en-US" altLang="zh-CN" sz="2800" b="1" dirty="0"/>
              <a:t>4. Managing Stakeholder</a:t>
            </a:r>
            <a:endParaRPr lang="id-ID" altLang="zh-CN" sz="2800" b="1" dirty="0"/>
          </a:p>
        </p:txBody>
      </p:sp>
      <p:sp>
        <p:nvSpPr>
          <p:cNvPr id="12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228600" y="852948"/>
            <a:ext cx="8305800" cy="319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buClr>
                <a:srgbClr val="000066"/>
              </a:buClr>
            </a:pPr>
            <a:r>
              <a:rPr lang="id-ID" altLang="zh-CN" sz="2400" dirty="0" smtClean="0"/>
              <a:t>Seorang </a:t>
            </a:r>
            <a:r>
              <a:rPr lang="id-ID" altLang="zh-CN" sz="2400" dirty="0"/>
              <a:t>manajer proyek akan bekerja dengan </a:t>
            </a:r>
            <a:r>
              <a:rPr lang="id-ID" altLang="zh-CN" sz="2400" dirty="0" smtClean="0"/>
              <a:t>berbagai</a:t>
            </a:r>
            <a:r>
              <a:rPr lang="en-US" altLang="zh-CN" sz="2400" dirty="0"/>
              <a:t> </a:t>
            </a:r>
            <a:r>
              <a:rPr lang="id-ID" altLang="zh-CN" sz="2400" dirty="0" smtClean="0"/>
              <a:t>macam stakeholder</a:t>
            </a:r>
            <a:r>
              <a:rPr lang="en-US" altLang="zh-CN" sz="2400" dirty="0" smtClean="0"/>
              <a:t> </a:t>
            </a:r>
          </a:p>
          <a:p>
            <a:pPr algn="just">
              <a:buClr>
                <a:srgbClr val="000066"/>
              </a:buClr>
            </a:pPr>
            <a:r>
              <a:rPr lang="id-ID" altLang="zh-CN" sz="2400" dirty="0" smtClean="0"/>
              <a:t>Dibutuhkan </a:t>
            </a:r>
            <a:r>
              <a:rPr lang="id-ID" altLang="zh-CN" sz="2400" dirty="0"/>
              <a:t>perencanaan untuk mengelola isu dan </a:t>
            </a:r>
            <a:r>
              <a:rPr lang="id-ID" altLang="zh-CN" sz="2400" dirty="0" smtClean="0"/>
              <a:t>masalah</a:t>
            </a:r>
            <a:endParaRPr lang="en-US" altLang="zh-CN" sz="2400" dirty="0" smtClean="0"/>
          </a:p>
          <a:p>
            <a:pPr algn="just">
              <a:buClr>
                <a:srgbClr val="000066"/>
              </a:buClr>
            </a:pPr>
            <a:r>
              <a:rPr lang="id-ID" altLang="zh-CN" sz="2400" dirty="0" smtClean="0"/>
              <a:t> </a:t>
            </a:r>
            <a:r>
              <a:rPr lang="id-ID" altLang="zh-CN" sz="2400" dirty="0"/>
              <a:t>2 tools penting:</a:t>
            </a:r>
          </a:p>
          <a:p>
            <a:pPr algn="just"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id-ID" altLang="zh-CN" sz="2400" dirty="0" smtClean="0"/>
              <a:t>Expectations </a:t>
            </a:r>
            <a:r>
              <a:rPr lang="id-ID" altLang="zh-CN" sz="2400" dirty="0"/>
              <a:t>management </a:t>
            </a:r>
            <a:r>
              <a:rPr lang="id-ID" altLang="zh-CN" sz="2400" dirty="0" smtClean="0"/>
              <a:t>matrix</a:t>
            </a:r>
            <a:endParaRPr lang="en-US" altLang="zh-CN" sz="2400" dirty="0" smtClean="0"/>
          </a:p>
          <a:p>
            <a:pPr algn="just"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id-ID" altLang="zh-CN" sz="2400" dirty="0" smtClean="0"/>
              <a:t>Issue </a:t>
            </a:r>
            <a:r>
              <a:rPr lang="id-ID" altLang="zh-CN" sz="2400" dirty="0"/>
              <a:t>log</a:t>
            </a:r>
            <a:endParaRPr 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val="1181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731520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/>
              <a:t>PENGERTIAN </a:t>
            </a:r>
            <a:r>
              <a:rPr lang="en-US" b="1" dirty="0" err="1" smtClean="0"/>
              <a:t>Komununikasi</a:t>
            </a:r>
            <a:endParaRPr lang="en-US" b="1" dirty="0"/>
          </a:p>
        </p:txBody>
      </p:sp>
      <p:sp>
        <p:nvSpPr>
          <p:cNvPr id="12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37455" y="1469575"/>
            <a:ext cx="8686800" cy="485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buClr>
                <a:srgbClr val="000066"/>
              </a:buClr>
            </a:pPr>
            <a:r>
              <a:rPr lang="id-ID" altLang="zh-CN" sz="2400" dirty="0"/>
              <a:t>Komunikasi adalah sebuah proses </a:t>
            </a:r>
            <a:r>
              <a:rPr lang="id-ID" altLang="zh-CN" sz="2400" dirty="0" smtClean="0"/>
              <a:t>ketika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seseorang </a:t>
            </a:r>
            <a:r>
              <a:rPr lang="id-ID" altLang="zh-CN" sz="2400" dirty="0"/>
              <a:t>menyampaikan / </a:t>
            </a:r>
            <a:r>
              <a:rPr lang="id-ID" altLang="zh-CN" sz="2400" dirty="0" smtClean="0"/>
              <a:t>mengekspresikan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idenya </a:t>
            </a:r>
            <a:r>
              <a:rPr lang="id-ID" altLang="zh-CN" sz="2400" dirty="0"/>
              <a:t>kepada orang lain dan orang </a:t>
            </a:r>
            <a:r>
              <a:rPr lang="id-ID" altLang="zh-CN" sz="2400" dirty="0" smtClean="0"/>
              <a:t>tersebut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mendengarkan </a:t>
            </a:r>
            <a:r>
              <a:rPr lang="id-ID" altLang="zh-CN" sz="2400" dirty="0"/>
              <a:t>ide yang sedang </a:t>
            </a:r>
            <a:r>
              <a:rPr lang="id-ID" altLang="zh-CN" sz="2400" dirty="0" smtClean="0"/>
              <a:t>disampaikan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tersebut.</a:t>
            </a:r>
            <a:endParaRPr lang="en-US" altLang="zh-CN" sz="2400" dirty="0" smtClean="0"/>
          </a:p>
          <a:p>
            <a:pPr algn="just">
              <a:buClr>
                <a:srgbClr val="000066"/>
              </a:buClr>
            </a:pPr>
            <a:r>
              <a:rPr lang="id-ID" altLang="zh-CN" sz="2400" dirty="0" smtClean="0"/>
              <a:t>Ketika </a:t>
            </a:r>
            <a:r>
              <a:rPr lang="id-ID" altLang="zh-CN" sz="2400" dirty="0"/>
              <a:t>proses ini menghasilkan </a:t>
            </a:r>
            <a:r>
              <a:rPr lang="id-ID" altLang="zh-CN" sz="2400" dirty="0" smtClean="0"/>
              <a:t>pemahamanan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antar </a:t>
            </a:r>
            <a:r>
              <a:rPr lang="id-ID" altLang="zh-CN" sz="2400" dirty="0"/>
              <a:t>kedua pihak yang terlibat, </a:t>
            </a:r>
            <a:r>
              <a:rPr lang="id-ID" altLang="zh-CN" sz="2400" dirty="0" smtClean="0"/>
              <a:t>maka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komunikasi </a:t>
            </a:r>
            <a:r>
              <a:rPr lang="id-ID" altLang="zh-CN" sz="2400" dirty="0"/>
              <a:t>telah terjadi</a:t>
            </a:r>
            <a:r>
              <a:rPr lang="id-ID" altLang="zh-CN" sz="2400" dirty="0" smtClean="0"/>
              <a:t>.</a:t>
            </a:r>
            <a:endParaRPr lang="en-US" altLang="zh-CN" sz="2400" dirty="0" smtClean="0"/>
          </a:p>
          <a:p>
            <a:pPr algn="just">
              <a:buClr>
                <a:srgbClr val="000066"/>
              </a:buClr>
            </a:pPr>
            <a:r>
              <a:rPr lang="id-ID" sz="2200" dirty="0"/>
              <a:t>Sebuah proses yang melibatkan penggunaan kata-kata, </a:t>
            </a:r>
            <a:r>
              <a:rPr lang="id-ID" sz="2200" dirty="0" smtClean="0"/>
              <a:t>bunyi,</a:t>
            </a:r>
            <a:r>
              <a:rPr lang="en-US" sz="2200" dirty="0" smtClean="0"/>
              <a:t> </a:t>
            </a:r>
            <a:r>
              <a:rPr lang="id-ID" sz="2200" dirty="0" smtClean="0"/>
              <a:t>tanda</a:t>
            </a:r>
            <a:r>
              <a:rPr lang="id-ID" sz="2200" dirty="0"/>
              <a:t>, atau tingkah laku untuk mengekspresikan atau </a:t>
            </a:r>
            <a:r>
              <a:rPr lang="id-ID" sz="2200" dirty="0" smtClean="0"/>
              <a:t>menukar</a:t>
            </a:r>
            <a:r>
              <a:rPr lang="en-US" sz="2200" dirty="0" smtClean="0"/>
              <a:t> </a:t>
            </a:r>
            <a:r>
              <a:rPr lang="id-ID" sz="2200" dirty="0" smtClean="0"/>
              <a:t>informasi </a:t>
            </a:r>
            <a:r>
              <a:rPr lang="id-ID" sz="2200" dirty="0"/>
              <a:t>atau untuk menyampaikan ide, pemikiran, </a:t>
            </a:r>
            <a:r>
              <a:rPr lang="id-ID" sz="2200" dirty="0" smtClean="0"/>
              <a:t>atau</a:t>
            </a:r>
            <a:r>
              <a:rPr lang="en-US" sz="2200" dirty="0" smtClean="0"/>
              <a:t> </a:t>
            </a:r>
            <a:r>
              <a:rPr lang="id-ID" sz="2200" dirty="0" smtClean="0"/>
              <a:t>perasaan</a:t>
            </a:r>
            <a:r>
              <a:rPr lang="id-ID" sz="2200" dirty="0"/>
              <a:t>, kepada orang </a:t>
            </a:r>
            <a:r>
              <a:rPr lang="id-ID" sz="2200" dirty="0" smtClean="0"/>
              <a:t>lain</a:t>
            </a:r>
            <a:endParaRPr lang="en-US" sz="2200" dirty="0" smtClean="0"/>
          </a:p>
          <a:p>
            <a:pPr algn="just">
              <a:buClr>
                <a:srgbClr val="000066"/>
              </a:buClr>
            </a:pPr>
            <a:r>
              <a:rPr lang="id-ID" sz="2200" dirty="0"/>
              <a:t>Komunikasi adalah apa yang dipahami oleh </a:t>
            </a:r>
            <a:r>
              <a:rPr lang="id-ID" sz="2200" dirty="0" smtClean="0"/>
              <a:t>si</a:t>
            </a:r>
            <a:r>
              <a:rPr lang="en-US" sz="2200" dirty="0" smtClean="0"/>
              <a:t> </a:t>
            </a:r>
            <a:r>
              <a:rPr lang="id-ID" sz="2200" dirty="0" smtClean="0"/>
              <a:t>pendengar</a:t>
            </a:r>
            <a:r>
              <a:rPr lang="id-ID" sz="2200" dirty="0"/>
              <a:t>, bukan apa yang dikatakan oleh </a:t>
            </a:r>
            <a:r>
              <a:rPr lang="id-ID" sz="2200" dirty="0" smtClean="0"/>
              <a:t>si</a:t>
            </a:r>
            <a:r>
              <a:rPr lang="en-US" sz="2200" dirty="0" smtClean="0"/>
              <a:t> </a:t>
            </a:r>
            <a:r>
              <a:rPr lang="id-ID" sz="2200" dirty="0" smtClean="0"/>
              <a:t>pembicara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2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09600"/>
          </a:xfrm>
        </p:spPr>
        <p:txBody>
          <a:bodyPr>
            <a:noAutofit/>
          </a:bodyPr>
          <a:lstStyle/>
          <a:p>
            <a:pPr algn="ctr">
              <a:buClr>
                <a:srgbClr val="000066"/>
              </a:buClr>
            </a:pPr>
            <a:r>
              <a:rPr lang="en-US" altLang="zh-CN" sz="2800" b="1" dirty="0"/>
              <a:t>EMM (Expectations Management Matrix)</a:t>
            </a:r>
            <a:endParaRPr lang="id-ID" altLang="zh-CN" sz="2800" b="1" dirty="0"/>
          </a:p>
        </p:txBody>
      </p:sp>
      <p:sp>
        <p:nvSpPr>
          <p:cNvPr id="12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253181" y="1066800"/>
            <a:ext cx="8305800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indent="0" algn="just">
              <a:buClr>
                <a:srgbClr val="000066"/>
              </a:buClr>
              <a:buNone/>
            </a:pPr>
            <a:r>
              <a:rPr lang="id-ID" altLang="zh-CN" sz="2400" dirty="0"/>
              <a:t>Matriks ini merupakan matriks berbasis aturan untuk menilai</a:t>
            </a:r>
          </a:p>
          <a:p>
            <a:pPr marL="0" indent="0" algn="just">
              <a:buClr>
                <a:srgbClr val="000066"/>
              </a:buClr>
              <a:buNone/>
            </a:pPr>
            <a:r>
              <a:rPr lang="id-ID" altLang="zh-CN" sz="2400" dirty="0"/>
              <a:t>dinamika perubahan dari parameter yang ada pada proyek.</a:t>
            </a:r>
          </a:p>
          <a:p>
            <a:pPr marL="0" indent="0" algn="just">
              <a:buClr>
                <a:srgbClr val="000066"/>
              </a:buClr>
              <a:buNone/>
            </a:pPr>
            <a:r>
              <a:rPr lang="id-ID" altLang="zh-CN" sz="2400" dirty="0"/>
              <a:t>Parameter ini termasuk biaya, jadwal, ruang lingkup, dan</a:t>
            </a:r>
          </a:p>
          <a:p>
            <a:pPr marL="0" indent="0" algn="just">
              <a:buClr>
                <a:srgbClr val="000066"/>
              </a:buClr>
              <a:buNone/>
            </a:pPr>
            <a:r>
              <a:rPr lang="id-ID" altLang="zh-CN" sz="2400" dirty="0"/>
              <a:t>kualitas</a:t>
            </a:r>
            <a:endParaRPr lang="id-ID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530" y="3199500"/>
            <a:ext cx="4602740" cy="28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09600"/>
          </a:xfrm>
        </p:spPr>
        <p:txBody>
          <a:bodyPr>
            <a:noAutofit/>
          </a:bodyPr>
          <a:lstStyle/>
          <a:p>
            <a:pPr algn="ctr">
              <a:buClr>
                <a:srgbClr val="000066"/>
              </a:buClr>
            </a:pPr>
            <a:r>
              <a:rPr lang="en-US" altLang="zh-CN" sz="2800" b="1" dirty="0"/>
              <a:t>EMM (Expectations Management Matrix</a:t>
            </a:r>
            <a:r>
              <a:rPr lang="en-US" altLang="zh-CN" sz="2800" b="1" dirty="0" smtClean="0"/>
              <a:t>) (1)</a:t>
            </a:r>
            <a:endParaRPr lang="id-ID" altLang="zh-CN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838200"/>
            <a:ext cx="8615363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09600"/>
          </a:xfrm>
        </p:spPr>
        <p:txBody>
          <a:bodyPr>
            <a:noAutofit/>
          </a:bodyPr>
          <a:lstStyle/>
          <a:p>
            <a:pPr algn="ctr">
              <a:buClr>
                <a:srgbClr val="000066"/>
              </a:buClr>
            </a:pPr>
            <a:r>
              <a:rPr lang="en-US" altLang="zh-CN" sz="2800" b="1" dirty="0"/>
              <a:t>EMM (Expectations Management Matrix</a:t>
            </a:r>
            <a:r>
              <a:rPr lang="en-US" altLang="zh-CN" sz="2800" b="1" dirty="0" smtClean="0"/>
              <a:t>)(2)</a:t>
            </a:r>
            <a:endParaRPr lang="id-ID" altLang="zh-CN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838200"/>
            <a:ext cx="889635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09600"/>
          </a:xfrm>
        </p:spPr>
        <p:txBody>
          <a:bodyPr>
            <a:noAutofit/>
          </a:bodyPr>
          <a:lstStyle/>
          <a:p>
            <a:pPr algn="ctr">
              <a:buClr>
                <a:srgbClr val="000066"/>
              </a:buClr>
            </a:pPr>
            <a:r>
              <a:rPr lang="en-US" altLang="zh-CN" sz="2800" b="1" dirty="0"/>
              <a:t>EMM (Expectations Management Matrix</a:t>
            </a:r>
            <a:r>
              <a:rPr lang="en-US" altLang="zh-CN" sz="2800" b="1" dirty="0" smtClean="0"/>
              <a:t>) (4)</a:t>
            </a:r>
            <a:endParaRPr lang="id-ID" altLang="zh-CN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533400" y="811161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Mengapa</a:t>
            </a:r>
            <a:r>
              <a:rPr lang="en-US" sz="2400" b="1" dirty="0"/>
              <a:t> EMM?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/>
              <a:t>melaksanakan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, </a:t>
            </a:r>
            <a:r>
              <a:rPr lang="en-US" sz="2400" dirty="0" err="1" smtClean="0"/>
              <a:t>prioritas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stabil</a:t>
            </a:r>
            <a:r>
              <a:rPr lang="en-US" sz="2400" dirty="0"/>
              <a:t>.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/>
              <a:t>, </a:t>
            </a:r>
            <a:r>
              <a:rPr lang="en-US" sz="2400" dirty="0" err="1"/>
              <a:t>pemerintahan</a:t>
            </a:r>
            <a:r>
              <a:rPr lang="en-US" sz="2400" dirty="0"/>
              <a:t>, </a:t>
            </a:r>
            <a:r>
              <a:rPr lang="en-US" sz="2400" dirty="0" err="1"/>
              <a:t>politik</a:t>
            </a:r>
            <a:r>
              <a:rPr lang="en-US" sz="2400" dirty="0"/>
              <a:t>,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berubah.pada</a:t>
            </a:r>
            <a:r>
              <a:rPr lang="en-US" sz="2400" dirty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/>
              <a:t>sistem</a:t>
            </a:r>
            <a:r>
              <a:rPr lang="en-US" sz="2400" dirty="0"/>
              <a:t>,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 smtClean="0"/>
              <a:t>diantisipasi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/>
              <a:t>saja</a:t>
            </a:r>
            <a:r>
              <a:rPr lang="en-US" sz="2400" dirty="0"/>
              <a:t> </a:t>
            </a:r>
            <a:r>
              <a:rPr lang="en-US" sz="2400" dirty="0" err="1"/>
              <a:t>ditemukan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berubah</a:t>
            </a:r>
            <a:r>
              <a:rPr lang="en-US" sz="24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EMM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harapan</a:t>
            </a:r>
            <a:r>
              <a:rPr lang="en-US" sz="2400" dirty="0"/>
              <a:t> (</a:t>
            </a:r>
            <a:r>
              <a:rPr lang="en-US" sz="2400" dirty="0" smtClean="0"/>
              <a:t>expectation management).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Meskipun</a:t>
            </a:r>
            <a:r>
              <a:rPr lang="en-US" sz="2400" dirty="0" smtClean="0"/>
              <a:t> </a:t>
            </a:r>
            <a:r>
              <a:rPr lang="en-US" sz="2400" dirty="0"/>
              <a:t>EMM </a:t>
            </a:r>
            <a:r>
              <a:rPr lang="en-US" sz="2400" dirty="0" err="1"/>
              <a:t>merupakan</a:t>
            </a:r>
            <a:r>
              <a:rPr lang="en-US" sz="2400" dirty="0"/>
              <a:t> tools yang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simpel</a:t>
            </a:r>
            <a:r>
              <a:rPr lang="en-US" sz="2400" dirty="0"/>
              <a:t>, </a:t>
            </a:r>
            <a:r>
              <a:rPr lang="en-US" sz="2400" dirty="0" err="1" smtClean="0"/>
              <a:t>terkadang</a:t>
            </a:r>
            <a:r>
              <a:rPr lang="en-US" sz="2400" dirty="0" smtClean="0"/>
              <a:t> tools </a:t>
            </a:r>
            <a:r>
              <a:rPr lang="en-US" sz="2400" dirty="0"/>
              <a:t>yang paling </a:t>
            </a:r>
            <a:r>
              <a:rPr lang="en-US" sz="2400" dirty="0" err="1"/>
              <a:t>simpel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yang paling </a:t>
            </a:r>
            <a:r>
              <a:rPr lang="en-US" sz="2400" dirty="0" err="1"/>
              <a:t>efektif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969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09600"/>
          </a:xfrm>
        </p:spPr>
        <p:txBody>
          <a:bodyPr>
            <a:noAutofit/>
          </a:bodyPr>
          <a:lstStyle/>
          <a:p>
            <a:pPr algn="ctr">
              <a:buClr>
                <a:srgbClr val="000066"/>
              </a:buClr>
            </a:pPr>
            <a:r>
              <a:rPr lang="en-US" altLang="zh-CN" sz="2800" b="1" dirty="0"/>
              <a:t>EMM (Expectations Management Matrix</a:t>
            </a:r>
            <a:r>
              <a:rPr lang="en-US" altLang="zh-CN" sz="2800" b="1" dirty="0" smtClean="0"/>
              <a:t>) (5)</a:t>
            </a:r>
            <a:endParaRPr lang="id-ID" altLang="zh-CN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8610600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914400"/>
          </a:xfrm>
        </p:spPr>
        <p:txBody>
          <a:bodyPr>
            <a:noAutofit/>
          </a:bodyPr>
          <a:lstStyle/>
          <a:p>
            <a:pPr algn="ctr">
              <a:buClr>
                <a:srgbClr val="000066"/>
              </a:buClr>
            </a:pPr>
            <a:r>
              <a:rPr lang="en-US" altLang="zh-CN" sz="2400" b="1" dirty="0"/>
              <a:t>Communication R</a:t>
            </a:r>
            <a:r>
              <a:rPr lang="en-US" altLang="zh-CN" sz="2400" b="1" dirty="0" smtClean="0"/>
              <a:t>esponsibility </a:t>
            </a:r>
            <a:r>
              <a:rPr lang="en-US" altLang="zh-CN" sz="2400" b="1" dirty="0"/>
              <a:t>M</a:t>
            </a:r>
            <a:r>
              <a:rPr lang="en-US" altLang="zh-CN" sz="2400" b="1" dirty="0" smtClean="0"/>
              <a:t>atrix </a:t>
            </a:r>
            <a:br>
              <a:rPr lang="en-US" altLang="zh-CN" sz="2400" b="1" dirty="0" smtClean="0"/>
            </a:br>
            <a:r>
              <a:rPr lang="en-US" altLang="zh-CN" sz="2400" b="1" dirty="0" smtClean="0"/>
              <a:t>(</a:t>
            </a:r>
            <a:r>
              <a:rPr lang="en-US" altLang="zh-CN" sz="2400" b="1" dirty="0" err="1" smtClean="0"/>
              <a:t>Menentukan</a:t>
            </a:r>
            <a:r>
              <a:rPr lang="en-US" altLang="zh-CN" sz="2400" b="1" dirty="0" smtClean="0"/>
              <a:t> </a:t>
            </a:r>
            <a:r>
              <a:rPr lang="en-US" altLang="zh-CN" sz="2400" b="1" dirty="0" err="1"/>
              <a:t>siapa</a:t>
            </a:r>
            <a:r>
              <a:rPr lang="en-US" altLang="zh-CN" sz="2400" b="1" dirty="0"/>
              <a:t> yang </a:t>
            </a:r>
            <a:r>
              <a:rPr lang="en-US" altLang="zh-CN" sz="2400" b="1" dirty="0" err="1"/>
              <a:t>berkomunikasi</a:t>
            </a:r>
            <a:r>
              <a:rPr lang="en-US" altLang="zh-CN" sz="2400" b="1" dirty="0"/>
              <a:t> </a:t>
            </a:r>
            <a:r>
              <a:rPr lang="en-US" altLang="zh-CN" sz="2400" b="1" dirty="0" err="1"/>
              <a:t>ke</a:t>
            </a:r>
            <a:r>
              <a:rPr lang="en-US" altLang="zh-CN" sz="2400" b="1" dirty="0"/>
              <a:t> </a:t>
            </a:r>
            <a:r>
              <a:rPr lang="en-US" altLang="zh-CN" sz="2400" b="1" dirty="0" err="1" smtClean="0"/>
              <a:t>siapa</a:t>
            </a:r>
            <a:r>
              <a:rPr lang="en-US" altLang="zh-CN" sz="2400" b="1" dirty="0" smtClean="0"/>
              <a:t>)</a:t>
            </a:r>
            <a:endParaRPr lang="id-ID" altLang="zh-CN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533400" y="13716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Matriks</a:t>
            </a:r>
            <a:r>
              <a:rPr lang="en-US" sz="2400" b="1" dirty="0"/>
              <a:t> </a:t>
            </a:r>
            <a:r>
              <a:rPr lang="en-US" sz="2400" b="1" dirty="0" err="1"/>
              <a:t>Tanggungjawab</a:t>
            </a:r>
            <a:r>
              <a:rPr lang="en-US" sz="2400" b="1" dirty="0"/>
              <a:t> </a:t>
            </a:r>
            <a:r>
              <a:rPr lang="en-US" sz="2400" b="1" dirty="0" err="1"/>
              <a:t>Komunikasi</a:t>
            </a:r>
            <a:endParaRPr lang="en-US" sz="24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siapa</a:t>
            </a:r>
            <a:r>
              <a:rPr lang="en-US" sz="2400" dirty="0"/>
              <a:t> yang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err="1" smtClean="0"/>
              <a:t>berkomunikasi</a:t>
            </a:r>
            <a:r>
              <a:rPr lang="en-US" sz="2400" dirty="0" smtClean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siapa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/>
              <a:t>Solusinya</a:t>
            </a:r>
            <a:r>
              <a:rPr lang="en-US" sz="2400" dirty="0" smtClean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 smtClean="0"/>
              <a:t>matriks</a:t>
            </a:r>
            <a:r>
              <a:rPr lang="en-US" sz="2400" dirty="0" smtClean="0"/>
              <a:t> </a:t>
            </a:r>
            <a:r>
              <a:rPr lang="en-US" sz="2400" dirty="0" err="1" smtClean="0"/>
              <a:t>tanggungjawab</a:t>
            </a:r>
            <a:r>
              <a:rPr lang="en-US" sz="2400" dirty="0" smtClean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 (communication responsibility </a:t>
            </a:r>
            <a:r>
              <a:rPr lang="en-US" sz="2400" dirty="0" smtClean="0"/>
              <a:t> matrix</a:t>
            </a:r>
            <a:r>
              <a:rPr lang="en-US" sz="2400" dirty="0"/>
              <a:t>). </a:t>
            </a: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Hal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manajer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mengetahui</a:t>
            </a:r>
            <a:r>
              <a:rPr lang="en-US" sz="2400" dirty="0" smtClean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dikomunikasikan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siapa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lingkup</a:t>
            </a:r>
            <a:r>
              <a:rPr lang="en-US" sz="2400" dirty="0"/>
              <a:t> </a:t>
            </a:r>
            <a:r>
              <a:rPr lang="en-US" sz="2400" dirty="0" err="1" smtClean="0"/>
              <a:t>rencana</a:t>
            </a:r>
            <a:r>
              <a:rPr lang="en-US" sz="2400" dirty="0" smtClean="0"/>
              <a:t>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68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09600"/>
          </a:xfrm>
        </p:spPr>
        <p:txBody>
          <a:bodyPr>
            <a:noAutofit/>
          </a:bodyPr>
          <a:lstStyle/>
          <a:p>
            <a:pPr algn="ctr">
              <a:buClr>
                <a:srgbClr val="000066"/>
              </a:buClr>
            </a:pPr>
            <a:r>
              <a:rPr lang="en-US" altLang="zh-CN" sz="2800" b="1" dirty="0" err="1"/>
              <a:t>Contoh</a:t>
            </a:r>
            <a:r>
              <a:rPr lang="en-US" altLang="zh-CN" sz="2800" b="1" dirty="0"/>
              <a:t> </a:t>
            </a:r>
            <a:r>
              <a:rPr lang="en-US" altLang="zh-CN" sz="2800" b="1" dirty="0" err="1"/>
              <a:t>Matriks</a:t>
            </a:r>
            <a:r>
              <a:rPr lang="en-US" altLang="zh-CN" sz="2800" b="1" dirty="0"/>
              <a:t> </a:t>
            </a:r>
            <a:r>
              <a:rPr lang="en-US" altLang="zh-CN" sz="2800" b="1" dirty="0" err="1"/>
              <a:t>Tanggungjawab</a:t>
            </a:r>
            <a:r>
              <a:rPr lang="en-US" altLang="zh-CN" sz="2800" b="1" dirty="0"/>
              <a:t> </a:t>
            </a:r>
            <a:r>
              <a:rPr lang="en-US" altLang="zh-CN" sz="2800" b="1" dirty="0" err="1"/>
              <a:t>Komunikasi</a:t>
            </a:r>
            <a:endParaRPr lang="id-ID" altLang="zh-CN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" y="838200"/>
            <a:ext cx="8077201" cy="50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85800"/>
          </a:xfrm>
        </p:spPr>
        <p:txBody>
          <a:bodyPr>
            <a:noAutofit/>
          </a:bodyPr>
          <a:lstStyle/>
          <a:p>
            <a:pPr algn="ctr">
              <a:buClr>
                <a:srgbClr val="000066"/>
              </a:buClr>
            </a:pPr>
            <a:r>
              <a:rPr lang="en-US" altLang="zh-CN" sz="2400" b="1" dirty="0"/>
              <a:t>Suggestions for Improving Project Communications</a:t>
            </a:r>
            <a:endParaRPr lang="id-ID" altLang="zh-CN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533400" y="1371600"/>
            <a:ext cx="4267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600" dirty="0" err="1" smtClean="0"/>
              <a:t>Mengelola</a:t>
            </a:r>
            <a:r>
              <a:rPr lang="en-US" sz="2600" dirty="0" smtClean="0"/>
              <a:t> </a:t>
            </a:r>
            <a:r>
              <a:rPr lang="en-US" sz="2600" dirty="0" err="1"/>
              <a:t>konflik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 smtClean="0"/>
              <a:t>efektif</a:t>
            </a:r>
            <a:endParaRPr lang="en-US" sz="26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600" dirty="0" err="1" smtClean="0"/>
              <a:t>Meningkatkan</a:t>
            </a:r>
            <a:r>
              <a:rPr lang="en-US" sz="2600" dirty="0" smtClean="0"/>
              <a:t> </a:t>
            </a:r>
            <a:r>
              <a:rPr lang="en-US" sz="2600" dirty="0" err="1"/>
              <a:t>kemampuan</a:t>
            </a:r>
            <a:r>
              <a:rPr lang="en-US" sz="2600" dirty="0"/>
              <a:t> </a:t>
            </a:r>
            <a:r>
              <a:rPr lang="en-US" sz="2600" dirty="0" err="1" smtClean="0"/>
              <a:t>berkomunikasi</a:t>
            </a:r>
            <a:endParaRPr lang="en-US" sz="26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600" dirty="0" err="1" smtClean="0"/>
              <a:t>Menjalankan</a:t>
            </a:r>
            <a:r>
              <a:rPr lang="en-US" sz="2600" dirty="0" smtClean="0"/>
              <a:t> </a:t>
            </a:r>
            <a:r>
              <a:rPr lang="en-US" sz="2600" dirty="0"/>
              <a:t>meeting yang </a:t>
            </a:r>
            <a:r>
              <a:rPr lang="en-US" sz="2600" dirty="0" err="1" smtClean="0"/>
              <a:t>efektif</a:t>
            </a:r>
            <a:endParaRPr lang="en-US" sz="26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600" dirty="0" err="1" smtClean="0"/>
              <a:t>Menggunakan</a:t>
            </a:r>
            <a:r>
              <a:rPr lang="en-US" sz="2600" dirty="0" smtClean="0"/>
              <a:t> </a:t>
            </a:r>
            <a:r>
              <a:rPr lang="en-US" sz="2600" dirty="0"/>
              <a:t>email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teknologi</a:t>
            </a:r>
            <a:r>
              <a:rPr lang="en-US" sz="2600" dirty="0"/>
              <a:t> </a:t>
            </a:r>
            <a:r>
              <a:rPr lang="en-US" sz="2600" dirty="0" err="1" smtClean="0"/>
              <a:t>lainnya</a:t>
            </a:r>
            <a:r>
              <a:rPr lang="en-US" sz="2600" dirty="0" smtClean="0"/>
              <a:t> </a:t>
            </a:r>
            <a:r>
              <a:rPr lang="en-US" sz="2600" dirty="0" err="1" smtClean="0"/>
              <a:t>secara</a:t>
            </a:r>
            <a:r>
              <a:rPr lang="en-US" sz="2600" dirty="0" smtClean="0"/>
              <a:t> </a:t>
            </a:r>
            <a:r>
              <a:rPr lang="en-US" sz="2600" dirty="0" err="1" smtClean="0"/>
              <a:t>efektif</a:t>
            </a:r>
            <a:endParaRPr lang="en-US" sz="26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600" dirty="0" err="1" smtClean="0"/>
              <a:t>Menggunakan</a:t>
            </a:r>
            <a:r>
              <a:rPr lang="en-US" sz="2600" dirty="0" smtClean="0"/>
              <a:t> </a:t>
            </a:r>
            <a:r>
              <a:rPr lang="en-US" sz="2600" dirty="0"/>
              <a:t>template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komunikasi</a:t>
            </a:r>
            <a:r>
              <a:rPr lang="en-US" sz="2600" dirty="0" smtClean="0"/>
              <a:t> </a:t>
            </a:r>
            <a:r>
              <a:rPr lang="en-US" sz="2600" dirty="0" err="1"/>
              <a:t>proyek</a:t>
            </a:r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985825"/>
            <a:ext cx="4038600" cy="4279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905000"/>
            <a:ext cx="1992513" cy="14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533400"/>
          </a:xfrm>
        </p:spPr>
        <p:txBody>
          <a:bodyPr>
            <a:noAutofit/>
          </a:bodyPr>
          <a:lstStyle/>
          <a:p>
            <a:pPr algn="ctr">
              <a:buClr>
                <a:srgbClr val="000066"/>
              </a:buClr>
            </a:pPr>
            <a:r>
              <a:rPr lang="en-US" altLang="zh-CN" sz="2400" b="1" dirty="0" err="1"/>
              <a:t>Dampak</a:t>
            </a:r>
            <a:r>
              <a:rPr lang="en-US" altLang="zh-CN" sz="2400" b="1" dirty="0"/>
              <a:t> </a:t>
            </a:r>
            <a:r>
              <a:rPr lang="en-US" altLang="zh-CN" sz="2400" b="1" dirty="0" err="1"/>
              <a:t>negatif</a:t>
            </a:r>
            <a:r>
              <a:rPr lang="en-US" altLang="zh-CN" sz="2400" b="1" dirty="0"/>
              <a:t> yang </a:t>
            </a:r>
            <a:r>
              <a:rPr lang="en-US" altLang="zh-CN" sz="2400" b="1" dirty="0" err="1"/>
              <a:t>timbul</a:t>
            </a:r>
            <a:endParaRPr lang="id-ID" altLang="zh-CN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533399" y="947142"/>
            <a:ext cx="7162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600" dirty="0" err="1" smtClean="0"/>
              <a:t>Memanfaatkan</a:t>
            </a:r>
            <a:r>
              <a:rPr lang="en-US" sz="2600" dirty="0" smtClean="0"/>
              <a:t> </a:t>
            </a:r>
            <a:r>
              <a:rPr lang="en-US" sz="2600" dirty="0" err="1"/>
              <a:t>teknologi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internet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komunikasi</a:t>
            </a:r>
            <a:r>
              <a:rPr lang="en-US" sz="2600" dirty="0"/>
              <a:t> </a:t>
            </a:r>
            <a:r>
              <a:rPr lang="en-US" sz="2600" dirty="0" err="1"/>
              <a:t>proyek</a:t>
            </a:r>
            <a:r>
              <a:rPr lang="en-US" sz="2600" dirty="0"/>
              <a:t> </a:t>
            </a:r>
            <a:r>
              <a:rPr lang="en-US" sz="2600" dirty="0" smtClean="0"/>
              <a:t>bias </a:t>
            </a:r>
            <a:r>
              <a:rPr lang="en-US" sz="2600" dirty="0" err="1" smtClean="0"/>
              <a:t>juga</a:t>
            </a:r>
            <a:r>
              <a:rPr lang="en-US" sz="2600" dirty="0" smtClean="0"/>
              <a:t> </a:t>
            </a:r>
            <a:r>
              <a:rPr lang="en-US" sz="2600" dirty="0" err="1"/>
              <a:t>menyebabkan</a:t>
            </a:r>
            <a:r>
              <a:rPr lang="en-US" sz="2600" dirty="0"/>
              <a:t> </a:t>
            </a:r>
            <a:r>
              <a:rPr lang="en-US" sz="2600" dirty="0" err="1"/>
              <a:t>dampak</a:t>
            </a:r>
            <a:r>
              <a:rPr lang="en-US" sz="2600" dirty="0"/>
              <a:t> </a:t>
            </a:r>
            <a:r>
              <a:rPr lang="en-US" sz="2600" dirty="0" err="1" smtClean="0"/>
              <a:t>negatif</a:t>
            </a:r>
            <a:r>
              <a:rPr lang="en-US" sz="26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600" dirty="0" smtClean="0"/>
              <a:t>Salah </a:t>
            </a:r>
            <a:r>
              <a:rPr lang="en-US" sz="2600" dirty="0" err="1"/>
              <a:t>satunya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Cyberslackers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39913"/>
            <a:ext cx="7192617" cy="16459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399" y="4520284"/>
            <a:ext cx="800100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600" dirty="0" err="1" smtClean="0"/>
              <a:t>Cyberslackers</a:t>
            </a:r>
            <a:r>
              <a:rPr lang="en-US" sz="2600" dirty="0" smtClean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orang yang </a:t>
            </a:r>
            <a:r>
              <a:rPr lang="en-US" sz="2600" dirty="0" err="1"/>
              <a:t>seharusnya</a:t>
            </a:r>
            <a:r>
              <a:rPr lang="en-US" sz="2600" dirty="0"/>
              <a:t> </a:t>
            </a:r>
            <a:r>
              <a:rPr lang="en-US" sz="2600" dirty="0" err="1"/>
              <a:t>bekerja</a:t>
            </a:r>
            <a:r>
              <a:rPr lang="en-US" sz="2600" dirty="0"/>
              <a:t>, </a:t>
            </a:r>
            <a:r>
              <a:rPr lang="en-US" sz="2600" dirty="0" err="1"/>
              <a:t>tapi</a:t>
            </a:r>
            <a:r>
              <a:rPr lang="en-US" sz="2600" dirty="0"/>
              <a:t> </a:t>
            </a:r>
            <a:r>
              <a:rPr lang="en-US" sz="2600" dirty="0" err="1"/>
              <a:t>malah</a:t>
            </a:r>
            <a:r>
              <a:rPr lang="en-US" sz="2600" dirty="0"/>
              <a:t> online </a:t>
            </a:r>
            <a:r>
              <a:rPr lang="en-US" sz="2600" dirty="0" smtClean="0"/>
              <a:t>di internet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mencari</a:t>
            </a:r>
            <a:r>
              <a:rPr lang="en-US" sz="2600" dirty="0"/>
              <a:t> </a:t>
            </a:r>
            <a:r>
              <a:rPr lang="en-US" sz="2600" dirty="0" err="1"/>
              <a:t>hal-hal</a:t>
            </a:r>
            <a:r>
              <a:rPr lang="en-US" sz="2600" dirty="0"/>
              <a:t> yang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ada</a:t>
            </a:r>
            <a:r>
              <a:rPr lang="en-US" sz="2600" dirty="0"/>
              <a:t> </a:t>
            </a:r>
            <a:r>
              <a:rPr lang="en-US" sz="2600" dirty="0" err="1"/>
              <a:t>kaitannya</a:t>
            </a:r>
            <a:r>
              <a:rPr lang="en-US" sz="2600" dirty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pekerjaannya</a:t>
            </a:r>
            <a:r>
              <a:rPr lang="en-US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12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85800"/>
          </a:xfrm>
        </p:spPr>
        <p:txBody>
          <a:bodyPr>
            <a:noAutofit/>
          </a:bodyPr>
          <a:lstStyle/>
          <a:p>
            <a:pPr algn="ctr">
              <a:buClr>
                <a:srgbClr val="000066"/>
              </a:buClr>
            </a:pPr>
            <a:r>
              <a:rPr lang="en-US" altLang="zh-CN" sz="2400" b="1" dirty="0" err="1"/>
              <a:t>Dampak</a:t>
            </a:r>
            <a:r>
              <a:rPr lang="en-US" altLang="zh-CN" sz="2400" b="1" dirty="0"/>
              <a:t> </a:t>
            </a:r>
            <a:r>
              <a:rPr lang="en-US" altLang="zh-CN" sz="2400" b="1" dirty="0" err="1"/>
              <a:t>negatif</a:t>
            </a:r>
            <a:r>
              <a:rPr lang="en-US" altLang="zh-CN" sz="2400" b="1" dirty="0"/>
              <a:t> yang </a:t>
            </a:r>
            <a:r>
              <a:rPr lang="en-US" altLang="zh-CN" sz="2400" b="1" dirty="0" err="1" smtClean="0"/>
              <a:t>timbul</a:t>
            </a:r>
            <a:r>
              <a:rPr lang="en-US" altLang="zh-CN" sz="2400" b="1" dirty="0" smtClean="0"/>
              <a:t> (1)</a:t>
            </a:r>
            <a:endParaRPr lang="id-ID" altLang="zh-CN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81000" y="914400"/>
            <a:ext cx="4419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 smtClean="0"/>
              <a:t>Studi</a:t>
            </a:r>
            <a:r>
              <a:rPr lang="en-US" sz="2000" dirty="0" smtClean="0"/>
              <a:t> </a:t>
            </a:r>
            <a:r>
              <a:rPr lang="en-US" sz="2000" dirty="0" err="1"/>
              <a:t>terbaru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smtClean="0"/>
              <a:t>Websense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karyawan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/>
              <a:t>menggunakan</a:t>
            </a:r>
            <a:r>
              <a:rPr lang="en-US" sz="2000" dirty="0"/>
              <a:t> website 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/>
              <a:t>alasan</a:t>
            </a:r>
            <a:r>
              <a:rPr lang="en-US" sz="2000" dirty="0"/>
              <a:t> </a:t>
            </a:r>
            <a:r>
              <a:rPr lang="en-US" sz="2000" dirty="0" err="1"/>
              <a:t>pribadi</a:t>
            </a:r>
            <a:r>
              <a:rPr lang="en-US" sz="2000" dirty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perusahaan-perusahaan</a:t>
            </a:r>
            <a:r>
              <a:rPr lang="en-US" sz="2000" dirty="0" smtClean="0"/>
              <a:t> di </a:t>
            </a:r>
            <a:r>
              <a:rPr lang="en-US" sz="2000" dirty="0"/>
              <a:t>Amerika </a:t>
            </a:r>
            <a:r>
              <a:rPr lang="en-US" sz="2000" dirty="0" err="1"/>
              <a:t>merugi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$178 </a:t>
            </a:r>
            <a:r>
              <a:rPr lang="en-US" sz="2000" dirty="0" err="1" smtClean="0"/>
              <a:t>miliar</a:t>
            </a:r>
            <a:r>
              <a:rPr lang="en-US" sz="2000" dirty="0" smtClean="0"/>
              <a:t> dollar </a:t>
            </a:r>
            <a:r>
              <a:rPr lang="en-US" sz="2000" dirty="0" err="1"/>
              <a:t>tiap</a:t>
            </a:r>
            <a:r>
              <a:rPr lang="en-US" sz="2000" dirty="0"/>
              <a:t> </a:t>
            </a:r>
            <a:r>
              <a:rPr lang="en-US" sz="2000" dirty="0" err="1"/>
              <a:t>tahunnya</a:t>
            </a:r>
            <a:r>
              <a:rPr lang="en-US" sz="2000" dirty="0"/>
              <a:t> ($5000 </a:t>
            </a:r>
            <a:r>
              <a:rPr lang="en-US" sz="2000" dirty="0" smtClean="0"/>
              <a:t>per </a:t>
            </a:r>
            <a:r>
              <a:rPr lang="en-US" sz="2000" dirty="0" err="1" smtClean="0"/>
              <a:t>karyawan</a:t>
            </a:r>
            <a:r>
              <a:rPr lang="en-US" sz="2000" dirty="0"/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smtClean="0"/>
              <a:t>Di </a:t>
            </a:r>
            <a:r>
              <a:rPr lang="en-US" sz="2000" dirty="0" err="1"/>
              <a:t>tahun</a:t>
            </a:r>
            <a:r>
              <a:rPr lang="en-US" sz="2000" dirty="0"/>
              <a:t> 2000, </a:t>
            </a:r>
            <a:r>
              <a:rPr lang="en-US" sz="2000" dirty="0" err="1"/>
              <a:t>Surfcontrol</a:t>
            </a:r>
            <a:r>
              <a:rPr lang="en-US" sz="2000" dirty="0"/>
              <a:t>,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yang </a:t>
            </a:r>
            <a:r>
              <a:rPr lang="en-US" sz="2000" dirty="0" err="1"/>
              <a:t>bergerak</a:t>
            </a:r>
            <a:r>
              <a:rPr lang="en-US" sz="2000" dirty="0"/>
              <a:t> di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 smtClean="0"/>
              <a:t>keamanan</a:t>
            </a:r>
            <a:r>
              <a:rPr lang="en-US" sz="2000" dirty="0" smtClean="0"/>
              <a:t> internet</a:t>
            </a:r>
            <a:r>
              <a:rPr lang="en-US" sz="2000" dirty="0"/>
              <a:t>, </a:t>
            </a:r>
            <a:r>
              <a:rPr lang="en-US" sz="2000" dirty="0" err="1"/>
              <a:t>memperkirakan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cyberslacking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karyawan</a:t>
            </a:r>
            <a:r>
              <a:rPr lang="en-US" sz="2000" dirty="0" smtClean="0"/>
              <a:t> </a:t>
            </a:r>
            <a:r>
              <a:rPr lang="en-US" sz="2000" dirty="0"/>
              <a:t>di Australia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kerugian</a:t>
            </a:r>
            <a:r>
              <a:rPr lang="en-US" sz="2000" dirty="0" smtClean="0"/>
              <a:t> </a:t>
            </a:r>
            <a:r>
              <a:rPr lang="en-US" sz="2000" dirty="0"/>
              <a:t>$22.5 </a:t>
            </a:r>
            <a:r>
              <a:rPr lang="en-US" sz="2000" dirty="0" err="1"/>
              <a:t>miliar</a:t>
            </a:r>
            <a:r>
              <a:rPr lang="en-US" sz="2000" dirty="0"/>
              <a:t> per-</a:t>
            </a:r>
            <a:r>
              <a:rPr lang="en-US" sz="2000" dirty="0" err="1"/>
              <a:t>tahunnya</a:t>
            </a:r>
            <a:r>
              <a:rPr lang="en-US" sz="20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942381"/>
            <a:ext cx="3886200" cy="40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/>
              <a:t>Tujuan</a:t>
            </a:r>
            <a:r>
              <a:rPr lang="id-ID" b="1" dirty="0" smtClean="0"/>
              <a:t> </a:t>
            </a:r>
            <a:r>
              <a:rPr lang="en-US" b="1" dirty="0" err="1" smtClean="0"/>
              <a:t>Komununikasi</a:t>
            </a:r>
            <a:endParaRPr lang="en-US" b="1" dirty="0"/>
          </a:p>
        </p:txBody>
      </p:sp>
      <p:sp>
        <p:nvSpPr>
          <p:cNvPr id="12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37455" y="1469575"/>
            <a:ext cx="8686800" cy="245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buClr>
                <a:srgbClr val="000066"/>
              </a:buClr>
            </a:pPr>
            <a:r>
              <a:rPr lang="id-ID" altLang="zh-CN" sz="2400" dirty="0" smtClean="0"/>
              <a:t>Untuk mengubah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Kecenderungan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perilaku</a:t>
            </a:r>
            <a:endParaRPr lang="id-ID" altLang="zh-CN" sz="2400" dirty="0"/>
          </a:p>
          <a:p>
            <a:pPr algn="just">
              <a:buClr>
                <a:srgbClr val="000066"/>
              </a:buClr>
            </a:pPr>
            <a:r>
              <a:rPr lang="id-ID" altLang="zh-CN" sz="2400" dirty="0" smtClean="0"/>
              <a:t>Untuk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memperoleh </a:t>
            </a:r>
            <a:r>
              <a:rPr lang="id-ID" altLang="zh-CN" sz="2400" dirty="0"/>
              <a:t>aksi</a:t>
            </a:r>
          </a:p>
          <a:p>
            <a:pPr algn="just">
              <a:buClr>
                <a:srgbClr val="000066"/>
              </a:buClr>
            </a:pPr>
            <a:r>
              <a:rPr lang="id-ID" altLang="zh-CN" sz="2400" dirty="0" smtClean="0"/>
              <a:t>Untuk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Memperoleh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Atau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Memberikan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informasi</a:t>
            </a:r>
            <a:endParaRPr lang="id-ID" altLang="zh-CN" sz="2400" dirty="0"/>
          </a:p>
          <a:p>
            <a:pPr algn="just">
              <a:buClr>
                <a:srgbClr val="000066"/>
              </a:buClr>
            </a:pPr>
            <a:r>
              <a:rPr lang="id-ID" altLang="zh-CN" sz="2400" dirty="0" smtClean="0"/>
              <a:t>Untuk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Memastikan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adanya</a:t>
            </a:r>
            <a:endParaRPr lang="id-ID" altLang="zh-CN" sz="2400" dirty="0"/>
          </a:p>
          <a:p>
            <a:pPr algn="just">
              <a:buClr>
                <a:srgbClr val="000066"/>
              </a:buClr>
            </a:pPr>
            <a:r>
              <a:rPr lang="id-ID" altLang="zh-CN" sz="2400" dirty="0"/>
              <a:t>Untuk </a:t>
            </a:r>
            <a:r>
              <a:rPr lang="id-ID" altLang="zh-CN" sz="2400" dirty="0" smtClean="0"/>
              <a:t>mengajak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pemahaman</a:t>
            </a:r>
            <a:endParaRPr lang="id-ID" sz="22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3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990600"/>
          </a:xfrm>
        </p:spPr>
        <p:txBody>
          <a:bodyPr>
            <a:noAutofit/>
          </a:bodyPr>
          <a:lstStyle/>
          <a:p>
            <a:pPr algn="ctr">
              <a:buClr>
                <a:srgbClr val="000066"/>
              </a:buClr>
            </a:pPr>
            <a:r>
              <a:rPr lang="en-US" altLang="zh-CN" sz="2400" b="1" dirty="0" err="1"/>
              <a:t>Menggunakan</a:t>
            </a:r>
            <a:r>
              <a:rPr lang="en-US" altLang="zh-CN" sz="2400" b="1" dirty="0"/>
              <a:t> E-Mail, </a:t>
            </a:r>
            <a:r>
              <a:rPr lang="en-US" altLang="zh-CN" sz="2400" b="1" dirty="0" err="1"/>
              <a:t>Pesan</a:t>
            </a:r>
            <a:r>
              <a:rPr lang="en-US" altLang="zh-CN" sz="2400" b="1" dirty="0"/>
              <a:t> Instant, </a:t>
            </a:r>
            <a:r>
              <a:rPr lang="en-US" altLang="zh-CN" sz="2400" b="1" dirty="0" err="1"/>
              <a:t>serta</a:t>
            </a:r>
            <a:r>
              <a:rPr lang="en-US" altLang="zh-CN" sz="2400" b="1" dirty="0"/>
              <a:t/>
            </a:r>
            <a:br>
              <a:rPr lang="en-US" altLang="zh-CN" sz="2400" b="1" dirty="0"/>
            </a:br>
            <a:r>
              <a:rPr lang="en-US" altLang="zh-CN" sz="2400" b="1" dirty="0"/>
              <a:t>media </a:t>
            </a:r>
            <a:r>
              <a:rPr lang="en-US" altLang="zh-CN" sz="2400" b="1" dirty="0" err="1"/>
              <a:t>lainnya</a:t>
            </a:r>
            <a:r>
              <a:rPr lang="en-US" altLang="zh-CN" sz="2400" b="1" dirty="0"/>
              <a:t> </a:t>
            </a:r>
            <a:r>
              <a:rPr lang="en-US" altLang="zh-CN" sz="2400" b="1" dirty="0" err="1"/>
              <a:t>secara</a:t>
            </a:r>
            <a:r>
              <a:rPr lang="en-US" altLang="zh-CN" sz="2400" b="1" dirty="0"/>
              <a:t> </a:t>
            </a:r>
            <a:r>
              <a:rPr lang="en-US" altLang="zh-CN" sz="2400" b="1" dirty="0" err="1"/>
              <a:t>Efektif</a:t>
            </a:r>
            <a:endParaRPr lang="id-ID" altLang="zh-CN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81000" y="1219200"/>
            <a:ext cx="44196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300" dirty="0" err="1" smtClean="0"/>
              <a:t>Pastikan</a:t>
            </a:r>
            <a:r>
              <a:rPr lang="en-US" sz="2300" dirty="0" smtClean="0"/>
              <a:t> </a:t>
            </a:r>
            <a:r>
              <a:rPr lang="en-US" sz="2300" dirty="0" err="1"/>
              <a:t>bahwa</a:t>
            </a:r>
            <a:r>
              <a:rPr lang="en-US" sz="2300" dirty="0"/>
              <a:t> e-mail, </a:t>
            </a:r>
            <a:r>
              <a:rPr lang="en-US" sz="2300" dirty="0" err="1" smtClean="0"/>
              <a:t>pesan</a:t>
            </a:r>
            <a:r>
              <a:rPr lang="en-US" sz="2300" dirty="0" smtClean="0"/>
              <a:t> instant</a:t>
            </a:r>
            <a:r>
              <a:rPr lang="en-US" sz="2300" dirty="0"/>
              <a:t>, </a:t>
            </a:r>
            <a:r>
              <a:rPr lang="en-US" sz="2300" dirty="0" err="1"/>
              <a:t>atau</a:t>
            </a:r>
            <a:r>
              <a:rPr lang="en-US" sz="2300" dirty="0"/>
              <a:t> media </a:t>
            </a:r>
            <a:r>
              <a:rPr lang="en-US" sz="2300" dirty="0" err="1"/>
              <a:t>lainnya</a:t>
            </a:r>
            <a:r>
              <a:rPr lang="en-US" sz="2300" dirty="0"/>
              <a:t> yang </a:t>
            </a:r>
            <a:r>
              <a:rPr lang="en-US" sz="2300" dirty="0" smtClean="0"/>
              <a:t> </a:t>
            </a:r>
            <a:r>
              <a:rPr lang="en-US" sz="2300" dirty="0" err="1" smtClean="0"/>
              <a:t>anda</a:t>
            </a:r>
            <a:r>
              <a:rPr lang="en-US" sz="2300" dirty="0" smtClean="0"/>
              <a:t> </a:t>
            </a:r>
            <a:r>
              <a:rPr lang="en-US" sz="2300" dirty="0" err="1"/>
              <a:t>pilih</a:t>
            </a:r>
            <a:r>
              <a:rPr lang="en-US" sz="2300" dirty="0"/>
              <a:t> </a:t>
            </a:r>
            <a:r>
              <a:rPr lang="en-US" sz="2300" dirty="0" err="1"/>
              <a:t>merupakan</a:t>
            </a:r>
            <a:r>
              <a:rPr lang="en-US" sz="2300" dirty="0"/>
              <a:t> media </a:t>
            </a:r>
            <a:r>
              <a:rPr lang="en-US" sz="2300" dirty="0" smtClean="0"/>
              <a:t>yang paling </a:t>
            </a:r>
            <a:r>
              <a:rPr lang="en-US" sz="2300" dirty="0" err="1"/>
              <a:t>tepat</a:t>
            </a:r>
            <a:r>
              <a:rPr lang="en-US" sz="2300" dirty="0"/>
              <a:t>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digunakan</a:t>
            </a:r>
            <a:r>
              <a:rPr lang="en-US" sz="23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300" dirty="0" err="1" smtClean="0"/>
              <a:t>Pastikan</a:t>
            </a:r>
            <a:r>
              <a:rPr lang="en-US" sz="2300" dirty="0" smtClean="0"/>
              <a:t>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mengirim</a:t>
            </a:r>
            <a:r>
              <a:rPr lang="en-US" sz="2300" dirty="0"/>
              <a:t> </a:t>
            </a:r>
            <a:r>
              <a:rPr lang="en-US" sz="2300" dirty="0" err="1" smtClean="0"/>
              <a:t>informasi</a:t>
            </a:r>
            <a:r>
              <a:rPr lang="en-US" sz="2300" dirty="0" smtClean="0"/>
              <a:t> yang </a:t>
            </a:r>
            <a:r>
              <a:rPr lang="en-US" sz="2300" dirty="0" err="1"/>
              <a:t>tepat</a:t>
            </a:r>
            <a:r>
              <a:rPr lang="en-US" sz="2300" dirty="0"/>
              <a:t> </a:t>
            </a:r>
            <a:r>
              <a:rPr lang="en-US" sz="2300" dirty="0" err="1"/>
              <a:t>pada</a:t>
            </a:r>
            <a:r>
              <a:rPr lang="en-US" sz="2300" dirty="0"/>
              <a:t> orang </a:t>
            </a:r>
            <a:r>
              <a:rPr lang="en-US" sz="2300" dirty="0" err="1"/>
              <a:t>tepat</a:t>
            </a:r>
            <a:r>
              <a:rPr lang="en-US" sz="2300" dirty="0"/>
              <a:t> pula.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300" dirty="0" err="1" smtClean="0"/>
              <a:t>Ketika</a:t>
            </a:r>
            <a:r>
              <a:rPr lang="en-US" sz="2300" dirty="0" smtClean="0"/>
              <a:t> </a:t>
            </a:r>
            <a:r>
              <a:rPr lang="en-US" sz="2300" dirty="0" err="1"/>
              <a:t>menulis</a:t>
            </a:r>
            <a:r>
              <a:rPr lang="en-US" sz="2300" dirty="0"/>
              <a:t> e-mail, </a:t>
            </a:r>
            <a:r>
              <a:rPr lang="en-US" sz="2300" dirty="0" err="1" smtClean="0"/>
              <a:t>pastikan</a:t>
            </a:r>
            <a:r>
              <a:rPr lang="en-US" sz="2300" dirty="0" smtClean="0"/>
              <a:t> </a:t>
            </a:r>
            <a:r>
              <a:rPr lang="en-US" sz="2300" dirty="0" err="1" smtClean="0"/>
              <a:t>bahwa</a:t>
            </a:r>
            <a:r>
              <a:rPr lang="en-US" sz="2300" dirty="0" smtClean="0"/>
              <a:t> </a:t>
            </a:r>
            <a:r>
              <a:rPr lang="en-US" sz="2300" dirty="0" err="1"/>
              <a:t>maksud</a:t>
            </a:r>
            <a:r>
              <a:rPr lang="en-US" sz="2300" dirty="0"/>
              <a:t> </a:t>
            </a:r>
            <a:r>
              <a:rPr lang="en-US" sz="2300" dirty="0" err="1"/>
              <a:t>Anda</a:t>
            </a:r>
            <a:r>
              <a:rPr lang="en-US" sz="2300" dirty="0"/>
              <a:t> </a:t>
            </a:r>
            <a:r>
              <a:rPr lang="en-US" sz="2300" dirty="0" err="1" smtClean="0"/>
              <a:t>tersampaikan</a:t>
            </a:r>
            <a:r>
              <a:rPr lang="en-US" sz="2300" dirty="0" smtClean="0"/>
              <a:t> </a:t>
            </a:r>
            <a:r>
              <a:rPr lang="en-US" sz="2300" dirty="0" err="1" smtClean="0"/>
              <a:t>dengan</a:t>
            </a:r>
            <a:r>
              <a:rPr lang="en-US" sz="2300" dirty="0" smtClean="0"/>
              <a:t> </a:t>
            </a:r>
            <a:r>
              <a:rPr lang="en-US" sz="2300" dirty="0" err="1"/>
              <a:t>jelas</a:t>
            </a:r>
            <a:r>
              <a:rPr lang="en-US" sz="23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300" dirty="0" err="1" smtClean="0"/>
              <a:t>Pastikan</a:t>
            </a:r>
            <a:r>
              <a:rPr lang="en-US" sz="2300" dirty="0" smtClean="0"/>
              <a:t> </a:t>
            </a:r>
            <a:r>
              <a:rPr lang="en-US" sz="2300" dirty="0" err="1"/>
              <a:t>bahwa</a:t>
            </a:r>
            <a:r>
              <a:rPr lang="en-US" sz="2300" dirty="0"/>
              <a:t> </a:t>
            </a:r>
            <a:r>
              <a:rPr lang="en-US" sz="2300" dirty="0" err="1"/>
              <a:t>anda</a:t>
            </a:r>
            <a:r>
              <a:rPr lang="en-US" sz="2300" dirty="0"/>
              <a:t> </a:t>
            </a:r>
            <a:r>
              <a:rPr lang="en-US" sz="2300" dirty="0" err="1"/>
              <a:t>memilih</a:t>
            </a:r>
            <a:r>
              <a:rPr lang="en-US" sz="2300" dirty="0"/>
              <a:t> </a:t>
            </a:r>
            <a:r>
              <a:rPr lang="en-US" sz="2300" dirty="0" smtClean="0"/>
              <a:t>orang yang </a:t>
            </a:r>
            <a:r>
              <a:rPr lang="en-US" sz="2300" dirty="0" err="1"/>
              <a:t>tepat</a:t>
            </a:r>
            <a:r>
              <a:rPr lang="en-US" sz="2300" dirty="0"/>
              <a:t>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melakukan</a:t>
            </a:r>
            <a:r>
              <a:rPr lang="en-US" sz="2300" dirty="0"/>
              <a:t> </a:t>
            </a:r>
            <a:r>
              <a:rPr lang="en-US" sz="2300" dirty="0" smtClean="0"/>
              <a:t>sharing </a:t>
            </a:r>
            <a:r>
              <a:rPr lang="en-US" sz="2300" dirty="0" err="1" smtClean="0"/>
              <a:t>informasi</a:t>
            </a:r>
            <a:r>
              <a:rPr lang="en-US" sz="23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981200"/>
            <a:ext cx="3952568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838200"/>
            <a:ext cx="1066800" cy="9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8600"/>
            <a:ext cx="8001001" cy="685800"/>
          </a:xfrm>
        </p:spPr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914400"/>
            <a:ext cx="8001001" cy="512696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memanajemen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!</a:t>
            </a:r>
          </a:p>
          <a:p>
            <a:pPr>
              <a:buFont typeface="+mj-lt"/>
              <a:buAutoNum type="arabicPeriod"/>
            </a:pPr>
            <a:r>
              <a:rPr lang="en-US" dirty="0" err="1" smtClean="0"/>
              <a:t>Tambahkan</a:t>
            </a:r>
            <a:r>
              <a:rPr lang="en-US" dirty="0" smtClean="0"/>
              <a:t> </a:t>
            </a:r>
            <a:r>
              <a:rPr lang="en-US" dirty="0" err="1" smtClean="0"/>
              <a:t>managemen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Definisi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Manajemen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Komunikasi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Proyek</a:t>
            </a:r>
            <a:endParaRPr lang="en-US" b="1" dirty="0"/>
          </a:p>
        </p:txBody>
      </p:sp>
      <p:sp>
        <p:nvSpPr>
          <p:cNvPr id="12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37455" y="1469575"/>
            <a:ext cx="8686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indent="0" algn="just">
              <a:buClr>
                <a:srgbClr val="000066"/>
              </a:buClr>
              <a:buNone/>
            </a:pPr>
            <a:r>
              <a:rPr lang="id-ID" altLang="zh-CN" sz="2400" b="1" dirty="0"/>
              <a:t>Manajemen Komunikasi proyek adalah </a:t>
            </a:r>
            <a:r>
              <a:rPr lang="id-ID" altLang="zh-CN" sz="2400" dirty="0"/>
              <a:t>kompetensi yang </a:t>
            </a:r>
            <a:r>
              <a:rPr lang="id-ID" altLang="zh-CN" sz="2400" dirty="0" smtClean="0"/>
              <a:t>harus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dimiliki </a:t>
            </a:r>
            <a:r>
              <a:rPr lang="id-ID" altLang="zh-CN" sz="2400" dirty="0"/>
              <a:t>oleh seorang manajer proyek dengan tujuan utama </a:t>
            </a:r>
            <a:r>
              <a:rPr lang="id-ID" altLang="zh-CN" sz="2400" dirty="0" smtClean="0"/>
              <a:t>adalah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agar </a:t>
            </a:r>
            <a:r>
              <a:rPr lang="id-ID" altLang="zh-CN" sz="2400" dirty="0"/>
              <a:t>adanya jaminan bahwa semua informasi mengenai </a:t>
            </a:r>
            <a:r>
              <a:rPr lang="id-ID" altLang="zh-CN" sz="2400" dirty="0" smtClean="0"/>
              <a:t>proyek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akan </a:t>
            </a:r>
            <a:r>
              <a:rPr lang="id-ID" altLang="zh-CN" sz="2400" dirty="0"/>
              <a:t>sampai tepat pada waktunya, dibuat dengan tepat, 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dikumpulkan</a:t>
            </a:r>
            <a:r>
              <a:rPr lang="id-ID" altLang="zh-CN" sz="2400" dirty="0"/>
              <a:t>, dibagikan, disimpan dan diatur dengan tepat pula.</a:t>
            </a:r>
            <a:endParaRPr lang="id-ID" sz="22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4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7315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Komunikasi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Proyek</a:t>
            </a:r>
            <a:r>
              <a:rPr lang="en-US" b="1" dirty="0" smtClean="0"/>
              <a:t> </a:t>
            </a:r>
            <a:r>
              <a:rPr lang="en-US" b="1" dirty="0" err="1" smtClean="0"/>
              <a:t>Perangkat</a:t>
            </a:r>
            <a:r>
              <a:rPr lang="en-US" b="1" dirty="0" smtClean="0"/>
              <a:t> </a:t>
            </a:r>
            <a:r>
              <a:rPr lang="en-US" b="1" dirty="0" err="1" smtClean="0"/>
              <a:t>Lunak</a:t>
            </a:r>
            <a:endParaRPr lang="en-US" b="1" dirty="0"/>
          </a:p>
        </p:txBody>
      </p:sp>
      <p:sp>
        <p:nvSpPr>
          <p:cNvPr id="12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09470" y="960120"/>
            <a:ext cx="5148945" cy="551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buClr>
                <a:srgbClr val="000066"/>
              </a:buClr>
            </a:pPr>
            <a:r>
              <a:rPr lang="id-ID" altLang="zh-CN" sz="2400" dirty="0" smtClean="0"/>
              <a:t>Proyek </a:t>
            </a:r>
            <a:r>
              <a:rPr lang="id-ID" altLang="zh-CN" sz="2400" dirty="0"/>
              <a:t>perangkat lunak </a:t>
            </a:r>
            <a:r>
              <a:rPr lang="id-ID" altLang="zh-CN" sz="2400" dirty="0" smtClean="0"/>
              <a:t>merupakan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kegiatan </a:t>
            </a:r>
            <a:r>
              <a:rPr lang="id-ID" altLang="zh-CN" sz="2400" dirty="0"/>
              <a:t>yang labor intensive (</a:t>
            </a:r>
            <a:r>
              <a:rPr lang="id-ID" altLang="zh-CN" sz="2400" dirty="0" smtClean="0"/>
              <a:t>melibatkan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banyak </a:t>
            </a:r>
            <a:r>
              <a:rPr lang="id-ID" altLang="zh-CN" sz="2400" dirty="0"/>
              <a:t>orang). Komunikasi yang </a:t>
            </a:r>
            <a:r>
              <a:rPr lang="id-ID" altLang="zh-CN" sz="2400" dirty="0" smtClean="0"/>
              <a:t>jelas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dan </a:t>
            </a:r>
            <a:r>
              <a:rPr lang="id-ID" altLang="zh-CN" sz="2400" dirty="0"/>
              <a:t>akurat dalam sebuah tim </a:t>
            </a:r>
            <a:r>
              <a:rPr lang="id-ID" altLang="zh-CN" sz="2400" dirty="0" smtClean="0"/>
              <a:t>proyek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sangatlah </a:t>
            </a:r>
            <a:r>
              <a:rPr lang="id-ID" altLang="zh-CN" sz="2400" dirty="0"/>
              <a:t>penting. </a:t>
            </a:r>
          </a:p>
          <a:p>
            <a:pPr algn="just">
              <a:buClr>
                <a:srgbClr val="000066"/>
              </a:buClr>
            </a:pPr>
            <a:r>
              <a:rPr lang="id-ID" altLang="zh-CN" sz="2400" dirty="0" smtClean="0"/>
              <a:t>Sebagai </a:t>
            </a:r>
            <a:r>
              <a:rPr lang="id-ID" altLang="zh-CN" sz="2400" dirty="0"/>
              <a:t>seorang manajer proyek </a:t>
            </a:r>
            <a:r>
              <a:rPr lang="id-ID" altLang="zh-CN" sz="2400" dirty="0" smtClean="0"/>
              <a:t>kita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harus </a:t>
            </a:r>
            <a:r>
              <a:rPr lang="id-ID" altLang="zh-CN" sz="2400" dirty="0"/>
              <a:t>mampu menjamin bahwa </a:t>
            </a:r>
            <a:r>
              <a:rPr lang="id-ID" altLang="zh-CN" sz="2400" dirty="0" smtClean="0"/>
              <a:t>kegiatankegiatan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dalam </a:t>
            </a:r>
            <a:r>
              <a:rPr lang="id-ID" altLang="zh-CN" sz="2400" dirty="0"/>
              <a:t>proyek </a:t>
            </a:r>
            <a:r>
              <a:rPr lang="id-ID" altLang="zh-CN" sz="2400" dirty="0" smtClean="0"/>
              <a:t>dilakukan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berdasarkan </a:t>
            </a:r>
            <a:r>
              <a:rPr lang="id-ID" altLang="zh-CN" sz="2400" dirty="0"/>
              <a:t>ruang lingkup proyek </a:t>
            </a:r>
            <a:r>
              <a:rPr lang="id-ID" altLang="zh-CN" sz="2400" dirty="0" smtClean="0"/>
              <a:t>dan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sesuai </a:t>
            </a:r>
            <a:r>
              <a:rPr lang="id-ID" altLang="zh-CN" sz="2400" dirty="0"/>
              <a:t>dengan budget, dan juga </a:t>
            </a:r>
            <a:r>
              <a:rPr lang="id-ID" altLang="zh-CN" sz="2400" dirty="0" smtClean="0"/>
              <a:t>tentunya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bisa </a:t>
            </a:r>
            <a:r>
              <a:rPr lang="id-ID" altLang="zh-CN" sz="2400" dirty="0"/>
              <a:t>selesai sesuai target deadline.</a:t>
            </a:r>
            <a:endParaRPr lang="id-ID" sz="22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5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246" y="1838704"/>
            <a:ext cx="360471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73152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Komunikasi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Dalam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Proyek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Perangkat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Lunak</a:t>
            </a:r>
            <a:endParaRPr lang="en-US" sz="2800" b="1" dirty="0"/>
          </a:p>
        </p:txBody>
      </p:sp>
      <p:sp>
        <p:nvSpPr>
          <p:cNvPr id="12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09470" y="960120"/>
            <a:ext cx="5148945" cy="478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buClr>
                <a:srgbClr val="000066"/>
              </a:buClr>
            </a:pPr>
            <a:r>
              <a:rPr lang="id-ID" altLang="zh-CN" sz="2400" dirty="0"/>
              <a:t>Manajer proyek memiliki sebuah </a:t>
            </a:r>
            <a:r>
              <a:rPr lang="id-ID" altLang="zh-CN" sz="2400" dirty="0" smtClean="0"/>
              <a:t>ide,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dan </a:t>
            </a:r>
            <a:r>
              <a:rPr lang="id-ID" altLang="zh-CN" sz="2400" dirty="0"/>
              <a:t>orang tersebut </a:t>
            </a:r>
            <a:r>
              <a:rPr lang="id-ID" altLang="zh-CN" sz="2400" dirty="0" smtClean="0"/>
              <a:t>berhasil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memahami </a:t>
            </a:r>
            <a:r>
              <a:rPr lang="id-ID" altLang="zh-CN" sz="2400" dirty="0"/>
              <a:t>apa yang disampaikan </a:t>
            </a:r>
            <a:r>
              <a:rPr lang="id-ID" altLang="zh-CN" sz="2400" dirty="0" smtClean="0"/>
              <a:t>dari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proses </a:t>
            </a:r>
            <a:r>
              <a:rPr lang="id-ID" altLang="zh-CN" sz="2400" dirty="0"/>
              <a:t>komunikasi tersebut.</a:t>
            </a:r>
          </a:p>
          <a:p>
            <a:pPr algn="just">
              <a:buClr>
                <a:srgbClr val="000066"/>
              </a:buClr>
            </a:pPr>
            <a:r>
              <a:rPr lang="id-ID" altLang="zh-CN" sz="2400" dirty="0" smtClean="0"/>
              <a:t>Manajer </a:t>
            </a:r>
            <a:r>
              <a:rPr lang="id-ID" altLang="zh-CN" sz="2400" dirty="0"/>
              <a:t>proyek mendapat e-mail </a:t>
            </a:r>
            <a:r>
              <a:rPr lang="id-ID" altLang="zh-CN" sz="2400" dirty="0" smtClean="0"/>
              <a:t>dan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kemudian </a:t>
            </a:r>
            <a:r>
              <a:rPr lang="id-ID" altLang="zh-CN" sz="2400" dirty="0"/>
              <a:t>memahami apa </a:t>
            </a:r>
            <a:r>
              <a:rPr lang="id-ID" altLang="zh-CN" sz="2400" dirty="0" smtClean="0"/>
              <a:t>yang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diminta </a:t>
            </a:r>
            <a:r>
              <a:rPr lang="id-ID" altLang="zh-CN" sz="2400" dirty="0"/>
              <a:t>oleh stakeholder. </a:t>
            </a:r>
          </a:p>
          <a:p>
            <a:pPr algn="just">
              <a:buClr>
                <a:srgbClr val="000066"/>
              </a:buClr>
            </a:pPr>
            <a:r>
              <a:rPr lang="id-ID" altLang="zh-CN" sz="2400" dirty="0" smtClean="0"/>
              <a:t>Manajer </a:t>
            </a:r>
            <a:r>
              <a:rPr lang="id-ID" altLang="zh-CN" sz="2400" dirty="0"/>
              <a:t>proyek mengadakan </a:t>
            </a:r>
            <a:r>
              <a:rPr lang="id-ID" altLang="zh-CN" sz="2400" dirty="0" smtClean="0"/>
              <a:t>meeting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dengan </a:t>
            </a:r>
            <a:r>
              <a:rPr lang="id-ID" altLang="zh-CN" sz="2400" dirty="0"/>
              <a:t>seluruh tim proyek dan </a:t>
            </a:r>
            <a:r>
              <a:rPr lang="id-ID" altLang="zh-CN" sz="2400" dirty="0" smtClean="0"/>
              <a:t>mereka</a:t>
            </a:r>
            <a:r>
              <a:rPr lang="en-US" altLang="zh-CN" sz="2400" dirty="0" smtClean="0"/>
              <a:t> </a:t>
            </a:r>
            <a:r>
              <a:rPr lang="id-ID" altLang="zh-CN" sz="2400" dirty="0" smtClean="0"/>
              <a:t>memahami </a:t>
            </a:r>
            <a:r>
              <a:rPr lang="id-ID" altLang="zh-CN" sz="2400" dirty="0"/>
              <a:t>agenda yang disampaikan</a:t>
            </a:r>
            <a:endParaRPr lang="id-ID" sz="22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6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285" y="1143000"/>
            <a:ext cx="360471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105400" cy="2362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/>
              <a:t>Ancaman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Terbesar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Dalam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Setiap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Proyek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adalah</a:t>
            </a:r>
            <a:r>
              <a:rPr lang="en-US" sz="2800" b="1" dirty="0" smtClean="0"/>
              <a:t> : KEGAGALAN DALAM BERKOMUNIKASI</a:t>
            </a:r>
            <a:endParaRPr lang="en-US" sz="2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7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743200"/>
            <a:ext cx="530374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73152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/>
              <a:t>Komunikasi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Dalam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Proyek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Perangkat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Lunak</a:t>
            </a:r>
            <a:endParaRPr lang="en-US" sz="2800" b="1" dirty="0"/>
          </a:p>
        </p:txBody>
      </p:sp>
      <p:sp>
        <p:nvSpPr>
          <p:cNvPr id="12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09470" y="960120"/>
            <a:ext cx="3652929" cy="515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buClr>
                <a:srgbClr val="000066"/>
              </a:buClr>
            </a:pPr>
            <a:r>
              <a:rPr lang="id-ID" altLang="zh-CN" sz="1600" dirty="0"/>
              <a:t>Penelitian menunjukkan </a:t>
            </a:r>
            <a:r>
              <a:rPr lang="id-ID" altLang="zh-CN" sz="1600" dirty="0" smtClean="0"/>
              <a:t>bahwa</a:t>
            </a:r>
            <a:r>
              <a:rPr lang="en-US" altLang="zh-CN" sz="1600" dirty="0" smtClean="0"/>
              <a:t> </a:t>
            </a:r>
            <a:r>
              <a:rPr lang="id-ID" altLang="zh-CN" sz="1600" dirty="0" smtClean="0"/>
              <a:t>para </a:t>
            </a:r>
            <a:r>
              <a:rPr lang="id-ID" altLang="zh-CN" sz="1600" dirty="0"/>
              <a:t>profesional di bidang IT </a:t>
            </a:r>
            <a:r>
              <a:rPr lang="en-US" altLang="zh-CN" sz="1600" dirty="0" smtClean="0"/>
              <a:t> </a:t>
            </a:r>
            <a:r>
              <a:rPr lang="id-ID" altLang="zh-CN" sz="1600" dirty="0" smtClean="0"/>
              <a:t>harus </a:t>
            </a:r>
            <a:r>
              <a:rPr lang="id-ID" altLang="zh-CN" sz="1600" dirty="0"/>
              <a:t>mampu </a:t>
            </a:r>
            <a:r>
              <a:rPr lang="id-ID" altLang="zh-CN" sz="1600" dirty="0" smtClean="0"/>
              <a:t>BERKOMUNIKASI</a:t>
            </a:r>
            <a:r>
              <a:rPr lang="en-US" altLang="zh-CN" sz="1600" dirty="0" smtClean="0"/>
              <a:t> </a:t>
            </a:r>
            <a:r>
              <a:rPr lang="id-ID" altLang="zh-CN" sz="1600" dirty="0" smtClean="0"/>
              <a:t>secara </a:t>
            </a:r>
            <a:r>
              <a:rPr lang="id-ID" altLang="zh-CN" sz="1600" dirty="0"/>
              <a:t>efektif untuk bisa </a:t>
            </a:r>
            <a:r>
              <a:rPr lang="id-ID" altLang="zh-CN" sz="1600" dirty="0" smtClean="0"/>
              <a:t>sukses</a:t>
            </a:r>
            <a:r>
              <a:rPr lang="en-US" altLang="zh-CN" sz="1600" dirty="0" smtClean="0"/>
              <a:t> </a:t>
            </a:r>
            <a:r>
              <a:rPr lang="id-ID" altLang="zh-CN" sz="1600" dirty="0" smtClean="0"/>
              <a:t>dalam posisinya</a:t>
            </a:r>
            <a:endParaRPr lang="en-US" altLang="zh-CN" sz="1600" dirty="0"/>
          </a:p>
          <a:p>
            <a:pPr algn="just">
              <a:buClr>
                <a:srgbClr val="000066"/>
              </a:buClr>
            </a:pPr>
            <a:r>
              <a:rPr lang="id-ID" sz="1600" dirty="0" smtClean="0"/>
              <a:t>Kemampuan </a:t>
            </a:r>
            <a:r>
              <a:rPr lang="id-ID" sz="1600" dirty="0"/>
              <a:t>berbicara yang </a:t>
            </a:r>
            <a:r>
              <a:rPr lang="en-US" sz="1600" dirty="0" smtClean="0"/>
              <a:t> </a:t>
            </a:r>
            <a:r>
              <a:rPr lang="id-ID" sz="1600" dirty="0" smtClean="0"/>
              <a:t>baik </a:t>
            </a:r>
            <a:r>
              <a:rPr lang="id-ID" sz="1600" dirty="0"/>
              <a:t>merupakan salah </a:t>
            </a:r>
            <a:r>
              <a:rPr lang="id-ID" sz="1600" dirty="0" smtClean="0"/>
              <a:t>satu</a:t>
            </a:r>
            <a:r>
              <a:rPr lang="en-US" sz="1600" dirty="0" smtClean="0"/>
              <a:t> </a:t>
            </a:r>
            <a:r>
              <a:rPr lang="id-ID" sz="1600" dirty="0" smtClean="0"/>
              <a:t>kunci </a:t>
            </a:r>
            <a:r>
              <a:rPr lang="id-ID" sz="1600" dirty="0"/>
              <a:t>dalam peningkatan </a:t>
            </a:r>
            <a:r>
              <a:rPr lang="id-ID" sz="1600" dirty="0" smtClean="0"/>
              <a:t>karir</a:t>
            </a:r>
            <a:r>
              <a:rPr lang="en-US" sz="1600" dirty="0" smtClean="0"/>
              <a:t> </a:t>
            </a:r>
            <a:r>
              <a:rPr lang="id-ID" sz="1600" dirty="0" smtClean="0"/>
              <a:t>bagi </a:t>
            </a:r>
            <a:r>
              <a:rPr lang="id-ID" sz="1600" dirty="0"/>
              <a:t>para profesional </a:t>
            </a:r>
            <a:r>
              <a:rPr lang="id-ID" sz="1600" dirty="0" smtClean="0"/>
              <a:t>di</a:t>
            </a:r>
            <a:r>
              <a:rPr lang="en-US" sz="1600" dirty="0" smtClean="0"/>
              <a:t> </a:t>
            </a:r>
            <a:r>
              <a:rPr lang="id-ID" sz="1600" dirty="0" smtClean="0"/>
              <a:t>bidang IT</a:t>
            </a:r>
            <a:endParaRPr lang="en-US" sz="1600" dirty="0"/>
          </a:p>
          <a:p>
            <a:pPr algn="just">
              <a:buClr>
                <a:srgbClr val="000066"/>
              </a:buClr>
            </a:pPr>
            <a:r>
              <a:rPr lang="id-ID" sz="1600" dirty="0" smtClean="0"/>
              <a:t>Seringkali </a:t>
            </a:r>
            <a:r>
              <a:rPr lang="id-ID" sz="1600" dirty="0"/>
              <a:t>proyek </a:t>
            </a:r>
            <a:r>
              <a:rPr lang="id-ID" sz="1600" dirty="0" smtClean="0"/>
              <a:t>perangkat</a:t>
            </a:r>
            <a:r>
              <a:rPr lang="en-US" sz="1600" dirty="0" smtClean="0"/>
              <a:t> </a:t>
            </a:r>
            <a:r>
              <a:rPr lang="id-ID" sz="1600" dirty="0" smtClean="0"/>
              <a:t>lunak </a:t>
            </a:r>
            <a:r>
              <a:rPr lang="id-ID" sz="1600" dirty="0"/>
              <a:t>dikerjakan melebihi </a:t>
            </a:r>
            <a:r>
              <a:rPr lang="id-ID" sz="1600" dirty="0" smtClean="0"/>
              <a:t>waktu</a:t>
            </a:r>
            <a:r>
              <a:rPr lang="en-US" sz="1600" dirty="0" smtClean="0"/>
              <a:t> </a:t>
            </a:r>
            <a:r>
              <a:rPr lang="id-ID" sz="1600" dirty="0" smtClean="0"/>
              <a:t>yang </a:t>
            </a:r>
            <a:r>
              <a:rPr lang="id-ID" sz="1600" dirty="0"/>
              <a:t>ditentukan, keluar </a:t>
            </a:r>
            <a:r>
              <a:rPr lang="id-ID" sz="1600" dirty="0" smtClean="0"/>
              <a:t>dari</a:t>
            </a:r>
            <a:r>
              <a:rPr lang="en-US" sz="1600" dirty="0" smtClean="0"/>
              <a:t> </a:t>
            </a:r>
            <a:r>
              <a:rPr lang="id-ID" sz="1600" dirty="0" smtClean="0"/>
              <a:t>ruang </a:t>
            </a:r>
            <a:r>
              <a:rPr lang="id-ID" sz="1600" dirty="0"/>
              <a:t>lingkupnya, </a:t>
            </a:r>
            <a:r>
              <a:rPr lang="id-ID" sz="1600" dirty="0" smtClean="0"/>
              <a:t>atau</a:t>
            </a:r>
            <a:r>
              <a:rPr lang="en-US" sz="1600" dirty="0" smtClean="0"/>
              <a:t> </a:t>
            </a:r>
            <a:r>
              <a:rPr lang="id-ID" sz="1600" dirty="0" smtClean="0"/>
              <a:t>mengalami </a:t>
            </a:r>
            <a:r>
              <a:rPr lang="id-ID" sz="1600" dirty="0"/>
              <a:t>pembengkakan </a:t>
            </a:r>
            <a:r>
              <a:rPr lang="id-ID" sz="1600" dirty="0" smtClean="0"/>
              <a:t>biaya</a:t>
            </a:r>
            <a:endParaRPr lang="en-US" sz="1600" dirty="0" smtClean="0"/>
          </a:p>
          <a:p>
            <a:pPr algn="just">
              <a:buClr>
                <a:srgbClr val="000066"/>
              </a:buClr>
            </a:pPr>
            <a:r>
              <a:rPr lang="id-ID" sz="1600" dirty="0"/>
              <a:t>Kurangnya komunikasi antar </a:t>
            </a:r>
            <a:r>
              <a:rPr lang="id-ID" sz="1600" dirty="0" smtClean="0"/>
              <a:t>pihak</a:t>
            </a:r>
            <a:r>
              <a:rPr lang="en-US" sz="1600" dirty="0" smtClean="0"/>
              <a:t> </a:t>
            </a:r>
            <a:r>
              <a:rPr lang="id-ID" sz="1600" dirty="0" smtClean="0"/>
              <a:t>yang </a:t>
            </a:r>
            <a:r>
              <a:rPr lang="id-ID" sz="1600" dirty="0"/>
              <a:t>terlibat dalam </a:t>
            </a:r>
            <a:r>
              <a:rPr lang="id-ID" sz="1600" dirty="0" smtClean="0"/>
              <a:t>proyek</a:t>
            </a:r>
            <a:r>
              <a:rPr lang="en-US" sz="1600" dirty="0" smtClean="0"/>
              <a:t> </a:t>
            </a:r>
            <a:r>
              <a:rPr lang="id-ID" sz="1600" dirty="0" smtClean="0"/>
              <a:t>menyebabkan </a:t>
            </a:r>
            <a:r>
              <a:rPr lang="id-ID" sz="1600" dirty="0"/>
              <a:t>terjadinya </a:t>
            </a:r>
            <a:r>
              <a:rPr lang="id-ID" sz="1600" dirty="0" smtClean="0"/>
              <a:t>kegagalan</a:t>
            </a:r>
            <a:r>
              <a:rPr lang="en-US" sz="1600" dirty="0" smtClean="0"/>
              <a:t> </a:t>
            </a:r>
            <a:r>
              <a:rPr lang="id-ID" sz="1600" dirty="0" smtClean="0"/>
              <a:t>dalam </a:t>
            </a:r>
            <a:r>
              <a:rPr lang="id-ID" sz="1600" dirty="0"/>
              <a:t>proyek perangkat lunak</a:t>
            </a:r>
            <a:endParaRPr lang="id-ID" sz="16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8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960120"/>
            <a:ext cx="4724401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650" y="685800"/>
            <a:ext cx="4876800" cy="12954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/>
              <a:t>Melaksanakan</a:t>
            </a:r>
            <a:r>
              <a:rPr lang="en-US" sz="2800" b="1" dirty="0"/>
              <a:t> </a:t>
            </a:r>
            <a:r>
              <a:rPr lang="en-US" sz="2800" b="1" dirty="0" err="1"/>
              <a:t>Manajemen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err="1"/>
              <a:t>Komunikasi</a:t>
            </a:r>
            <a:r>
              <a:rPr lang="en-US" sz="2800" b="1" dirty="0"/>
              <a:t> </a:t>
            </a:r>
            <a:r>
              <a:rPr lang="en-US" sz="2800" b="1" dirty="0" err="1"/>
              <a:t>Proyek</a:t>
            </a:r>
            <a:endParaRPr lang="en-US" sz="2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9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821498"/>
            <a:ext cx="5587301" cy="4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635598-73DD-4E7B-99C4-C3309DB01F4F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91F24D6E-C39E-4C3D-AED6-A0053B7CFF9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1296</Words>
  <Application>Microsoft Office PowerPoint</Application>
  <PresentationFormat>On-screen Show (4:3)</PresentationFormat>
  <Paragraphs>176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宋体</vt:lpstr>
      <vt:lpstr>Arial</vt:lpstr>
      <vt:lpstr>Calibri</vt:lpstr>
      <vt:lpstr>方正姚体</vt:lpstr>
      <vt:lpstr>Trebuchet MS</vt:lpstr>
      <vt:lpstr>Wingdings</vt:lpstr>
      <vt:lpstr>Wingdings 3</vt:lpstr>
      <vt:lpstr>Facet</vt:lpstr>
      <vt:lpstr> Project Communication Management (Manajemen Komunikasi Proyek) (MATA KULIAH MANAJEMEN PROYEK PERANGKAT LUNAK) </vt:lpstr>
      <vt:lpstr>PENGERTIAN Komununikasi</vt:lpstr>
      <vt:lpstr>Tujuan Komununikasi</vt:lpstr>
      <vt:lpstr>Definisi Manajemen Komunikasi Proyek</vt:lpstr>
      <vt:lpstr>Komunikasi Dalam Proyek Perangkat Lunak</vt:lpstr>
      <vt:lpstr>Contoh Komunikasi Dalam Proyek Perangkat Lunak</vt:lpstr>
      <vt:lpstr>Ancaman Terbesar Dalam Setiap Proyek  adalah : KEGAGALAN DALAM BERKOMUNIKASI</vt:lpstr>
      <vt:lpstr>Komunikasi Dalam Proyek Perangkat Lunak</vt:lpstr>
      <vt:lpstr>Melaksanakan Manajemen Komunikasi Proyek</vt:lpstr>
      <vt:lpstr>Proses Manajemen Komunikasi Proyek</vt:lpstr>
      <vt:lpstr>1. Communication planning</vt:lpstr>
      <vt:lpstr>Menentukan jumlah jalur komunikasi dalam Proyek Perangkat Lunak</vt:lpstr>
      <vt:lpstr>2. Distribusi Informasi</vt:lpstr>
      <vt:lpstr>2. Distribusi Informasi (1)</vt:lpstr>
      <vt:lpstr>2. Distribusi Informasi (2)</vt:lpstr>
      <vt:lpstr>2. Distribusi Informasi (3)</vt:lpstr>
      <vt:lpstr>2. Distribusi Informasi (4)</vt:lpstr>
      <vt:lpstr>3. Performance Reporting</vt:lpstr>
      <vt:lpstr>4. Managing Stakeholder</vt:lpstr>
      <vt:lpstr>EMM (Expectations Management Matrix)</vt:lpstr>
      <vt:lpstr>EMM (Expectations Management Matrix) (1)</vt:lpstr>
      <vt:lpstr>EMM (Expectations Management Matrix)(2)</vt:lpstr>
      <vt:lpstr>EMM (Expectations Management Matrix) (4)</vt:lpstr>
      <vt:lpstr>EMM (Expectations Management Matrix) (5)</vt:lpstr>
      <vt:lpstr>Communication Responsibility Matrix  (Menentukan siapa yang berkomunikasi ke siapa)</vt:lpstr>
      <vt:lpstr>Contoh Matriks Tanggungjawab Komunikasi</vt:lpstr>
      <vt:lpstr>Suggestions for Improving Project Communications</vt:lpstr>
      <vt:lpstr>Dampak negatif yang timbul</vt:lpstr>
      <vt:lpstr>Dampak negatif yang timbul (1)</vt:lpstr>
      <vt:lpstr>Menggunakan E-Mail, Pesan Instant, serta media lainnya secara Efektif</vt:lpstr>
      <vt:lpstr>Tugas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2010-06-17T00:26:28Z</dcterms:created>
  <dcterms:modified xsi:type="dcterms:W3CDTF">2019-07-03T06:11:08Z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TC103524809990</vt:lpwstr>
  </property>
</Properties>
</file>