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85" r:id="rId2"/>
  </p:sldMasterIdLst>
  <p:notesMasterIdLst>
    <p:notesMasterId r:id="rId23"/>
  </p:notesMasterIdLst>
  <p:sldIdLst>
    <p:sldId id="293" r:id="rId3"/>
    <p:sldId id="295" r:id="rId4"/>
    <p:sldId id="289" r:id="rId5"/>
    <p:sldId id="288" r:id="rId6"/>
    <p:sldId id="292" r:id="rId7"/>
    <p:sldId id="257" r:id="rId8"/>
    <p:sldId id="258" r:id="rId9"/>
    <p:sldId id="267" r:id="rId10"/>
    <p:sldId id="277" r:id="rId11"/>
    <p:sldId id="276" r:id="rId12"/>
    <p:sldId id="275" r:id="rId13"/>
    <p:sldId id="274" r:id="rId14"/>
    <p:sldId id="273" r:id="rId15"/>
    <p:sldId id="272" r:id="rId16"/>
    <p:sldId id="269" r:id="rId17"/>
    <p:sldId id="278" r:id="rId18"/>
    <p:sldId id="279" r:id="rId19"/>
    <p:sldId id="270" r:id="rId20"/>
    <p:sldId id="271" r:id="rId21"/>
    <p:sldId id="296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795D-7D91-4050-9E16-BE6E8EE66EE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E7928-6DBA-47A9-B8BD-933220E80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1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B6BA37-08E5-42A9-8389-8C1C4C09C85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80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E7928-6DBA-47A9-B8BD-933220E800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76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79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0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78B11D84-F641-4B25-9905-5DD1F7AFFB97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5639504-3999-4122-AFA7-F65A8A8992E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204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992E83FD-7851-4E9F-827C-1C8BAE4D25E1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843A176-7AB6-438E-AF15-F71529505E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96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57234-4DD0-4520-B174-8941E63FDBE1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B58A69E-41AE-4496-8851-CE0F1D0267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1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2A4E3-BD07-4D51-9E81-8E655D84B8D0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C145D-B2C2-4DB2-A884-D9F523CB0A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32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C04A23-3850-496F-AFC1-83B0FB8994CB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524A-E351-4FC2-8D6F-8A43D00BE2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519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EA50D9-637A-4A2A-BDD5-53730896B9AB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0689-69AC-4B50-AF8B-ECDA5F0744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432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1040-A9A6-4DF3-B577-1583C05414A9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38338-6F05-4F41-825B-171885D600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963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9EC59-2276-45E4-96E3-680AE15C6945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2C58-4597-4627-9F02-D9DA1A1495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168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97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186CE0-85BF-44B8-A453-7C6F6405C847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6E10-51F1-48C3-8812-76A8891835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257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298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4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13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79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1573D-6AE2-4070-8D24-7DA6F6D87B88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73BE-8EAC-4867-B816-565D923622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724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41B8B-9080-4CD9-A6B9-8306C77B0909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3C1A-19B0-43A6-B4EC-4D28A41E44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42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BFA01-0625-4BBA-9923-FDBEEFD81605}" type="datetimeFigureOut">
              <a:rPr lang="en-US" smtClean="0"/>
              <a:pPr>
                <a:defRPr/>
              </a:pPr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F039-07DE-4CD8-BC9C-D74851FD41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020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71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46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47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9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81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0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1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2C8C0-0B47-4D38-A881-E9B93687283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71E335-4571-45FB-B546-3CF65D23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45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68199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PERDAGANGAN INTERNASIONAL DENGAN LETTER OF CREDIET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667000"/>
            <a:ext cx="4441825" cy="26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4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077200" cy="6400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err="1" smtClean="0"/>
              <a:t>Jenis-jenis</a:t>
            </a:r>
            <a:r>
              <a:rPr lang="en-US" sz="2400" dirty="0" smtClean="0"/>
              <a:t>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Revocable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Yaitu</a:t>
            </a:r>
            <a:r>
              <a:rPr lang="en-US" sz="2000" dirty="0" smtClean="0"/>
              <a:t> L/C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dibatalkan</a:t>
            </a:r>
            <a:r>
              <a:rPr lang="en-US" sz="2000" dirty="0" smtClean="0"/>
              <a:t>/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sepihak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bank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Irrevocable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</a:t>
            </a:r>
            <a:r>
              <a:rPr lang="en-US" sz="2000" dirty="0" err="1" smtClean="0"/>
              <a:t>Kebalikan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revocable L/C </a:t>
            </a:r>
            <a:r>
              <a:rPr lang="en-US" sz="2000" dirty="0" err="1" smtClean="0"/>
              <a:t>yaitu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dibatalkan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diubah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Sight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eksportir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advise bank.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err="1" smtClean="0"/>
              <a:t>Usance</a:t>
            </a:r>
            <a:r>
              <a:rPr lang="en-US" sz="2000" b="1" i="1" dirty="0" smtClean="0"/>
              <a:t>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pembayarannya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tenggang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1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pengapalan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penunjukan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Restricted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pembayarannya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penerusan</a:t>
            </a:r>
            <a:r>
              <a:rPr lang="en-US" sz="2000" dirty="0" smtClean="0"/>
              <a:t> L/C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dibatasi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bank-bank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namanya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L/C.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Unrestricted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L/C yang </a:t>
            </a:r>
            <a:r>
              <a:rPr lang="en-US" sz="2000" dirty="0" err="1" smtClean="0"/>
              <a:t>membebaskan</a:t>
            </a:r>
            <a:r>
              <a:rPr lang="en-US" sz="2000" dirty="0" smtClean="0"/>
              <a:t> </a:t>
            </a:r>
            <a:r>
              <a:rPr lang="en-US" sz="2000" dirty="0" err="1" smtClean="0"/>
              <a:t>negosiasi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bank </a:t>
            </a:r>
            <a:r>
              <a:rPr lang="en-US" sz="2000" dirty="0" err="1" smtClean="0"/>
              <a:t>manapun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Red clause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L/C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bank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L/C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kuasa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bank </a:t>
            </a:r>
            <a:r>
              <a:rPr lang="en-US" sz="2000" dirty="0" err="1" smtClean="0"/>
              <a:t>pembayar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benefeciary</a:t>
            </a:r>
            <a:r>
              <a:rPr lang="en-US" sz="2000" dirty="0" smtClean="0"/>
              <a:t>,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L/C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benefeciary</a:t>
            </a:r>
            <a:r>
              <a:rPr lang="en-US" sz="2000" dirty="0" smtClean="0"/>
              <a:t> </a:t>
            </a:r>
            <a:r>
              <a:rPr lang="en-US" sz="2000" dirty="0" err="1" smtClean="0"/>
              <a:t>menyerahkan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Transferable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benefeciary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memindahkan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L/C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Revolving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 L/C yang </a:t>
            </a:r>
            <a:r>
              <a:rPr lang="en-US" sz="2000" dirty="0" err="1" smtClean="0"/>
              <a:t>penggunaanya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berulang-ulang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b="1" i="1" dirty="0" smtClean="0"/>
              <a:t>Standby L/C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pembayarannya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ditarik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.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bank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berkewajiban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i="1" dirty="0" err="1" smtClean="0"/>
              <a:t>benefiary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i="1" dirty="0" smtClean="0"/>
              <a:t>applicant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kewajibannya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i="1" dirty="0" smtClean="0"/>
              <a:t>standby L/C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bank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urusan</a:t>
            </a:r>
            <a:r>
              <a:rPr lang="en-US" sz="2000" dirty="0" smtClean="0"/>
              <a:t> </a:t>
            </a:r>
            <a:r>
              <a:rPr lang="en-US" sz="2000" dirty="0" err="1" smtClean="0"/>
              <a:t>utang</a:t>
            </a:r>
            <a:r>
              <a:rPr lang="en-US" sz="2000" dirty="0" smtClean="0"/>
              <a:t> </a:t>
            </a:r>
            <a:r>
              <a:rPr lang="en-US" sz="2000" dirty="0" err="1" smtClean="0"/>
              <a:t>piutang</a:t>
            </a:r>
            <a:r>
              <a:rPr lang="en-US" sz="20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2484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err="1" smtClean="0"/>
              <a:t>Dokumen</a:t>
            </a:r>
            <a:r>
              <a:rPr lang="en-US" dirty="0" smtClean="0"/>
              <a:t> –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marL="168275" indent="-317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L/C,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peranan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.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dokumen-dokumen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benar-benar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L/C.</a:t>
            </a:r>
            <a:endParaRPr lang="id-ID" sz="2000" dirty="0" smtClean="0"/>
          </a:p>
          <a:p>
            <a:pPr marL="168275" indent="-317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Dokumen-dokumen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lembarnya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L/C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000" dirty="0" smtClean="0"/>
              <a:t>Bill of lading (B/L)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Bill of lading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konosemen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pengapalan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pengamanan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Pihak-pihak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tercantum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B/L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 </a:t>
            </a:r>
            <a:r>
              <a:rPr lang="en-US" sz="2000" i="1" dirty="0" err="1" smtClean="0"/>
              <a:t>Shiper</a:t>
            </a:r>
            <a:r>
              <a:rPr lang="en-US" sz="2000" dirty="0" smtClean="0"/>
              <a:t> :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mengirim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eksportir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400" i="1" dirty="0" smtClean="0"/>
              <a:t>Consignee</a:t>
            </a:r>
            <a:r>
              <a:rPr lang="en-US" sz="2400" dirty="0" smtClean="0"/>
              <a:t> :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L/C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bank </a:t>
            </a:r>
            <a:r>
              <a:rPr lang="en-US" sz="2000" dirty="0" err="1" smtClean="0"/>
              <a:t>pembuka</a:t>
            </a:r>
            <a:r>
              <a:rPr lang="en-US" sz="2000" dirty="0" smtClean="0"/>
              <a:t> (</a:t>
            </a:r>
            <a:r>
              <a:rPr lang="en-US" sz="2000" i="1" dirty="0" smtClean="0"/>
              <a:t>opening bank</a:t>
            </a:r>
            <a:r>
              <a:rPr lang="en-US" sz="2000" dirty="0" smtClean="0"/>
              <a:t>).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i="1" dirty="0" smtClean="0"/>
              <a:t>Notify</a:t>
            </a:r>
            <a:r>
              <a:rPr lang="en-US" sz="2000" dirty="0" smtClean="0"/>
              <a:t> :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diberitahu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kedatangan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.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importir</a:t>
            </a:r>
            <a:r>
              <a:rPr lang="en-US" sz="20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6858000" cy="5029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 sz="2000" i="1" dirty="0" smtClean="0"/>
              <a:t>Carrier </a:t>
            </a:r>
            <a:r>
              <a:rPr lang="en-US" altLang="en-US" sz="2000" dirty="0" smtClean="0"/>
              <a:t>: </a:t>
            </a:r>
            <a:r>
              <a:rPr lang="en-US" altLang="en-US" sz="2000" dirty="0" err="1" smtClean="0"/>
              <a:t>nama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perusahaan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pelayaran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bersangkutan</a:t>
            </a:r>
            <a:r>
              <a:rPr lang="en-US" altLang="en-US" sz="2000" dirty="0" smtClean="0"/>
              <a:t>.</a:t>
            </a:r>
            <a:r>
              <a:rPr lang="id-ID" altLang="en-US" sz="2000" dirty="0" smtClean="0"/>
              <a:t> </a:t>
            </a:r>
            <a:r>
              <a:rPr lang="en-US" altLang="en-US" sz="2000" dirty="0" err="1" smtClean="0"/>
              <a:t>Fungsi</a:t>
            </a:r>
            <a:r>
              <a:rPr lang="en-US" altLang="en-US" sz="2000" dirty="0" smtClean="0"/>
              <a:t> B/L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bukti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tanda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pengiriman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</a:t>
            </a:r>
            <a:r>
              <a:rPr lang="en-US" altLang="en-US" sz="2000" dirty="0" smtClean="0"/>
              <a:t> .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bukti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kontrak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pengangkutan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penyertaan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barang-barang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antar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pihak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pengangkut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pengirim</a:t>
            </a:r>
            <a:r>
              <a:rPr lang="en-US" altLang="en-US" sz="2000" dirty="0" smtClean="0"/>
              <a:t>.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en-US" altLang="en-US" sz="2000" dirty="0" err="1" smtClean="0"/>
              <a:t>Sebagai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bukti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pemilikan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atau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dokumen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pemilikan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</a:t>
            </a:r>
            <a:r>
              <a:rPr lang="en-US" altLang="en-US" sz="2000" dirty="0" smtClean="0"/>
              <a:t> (</a:t>
            </a:r>
            <a:r>
              <a:rPr lang="en-US" altLang="en-US" sz="2000" i="1" dirty="0" smtClean="0"/>
              <a:t>document of title</a:t>
            </a:r>
            <a:r>
              <a:rPr lang="en-US" altLang="en-US" sz="2000" dirty="0" smtClean="0"/>
              <a:t>) yang </a:t>
            </a:r>
            <a:r>
              <a:rPr lang="en-US" altLang="en-US" sz="2000" dirty="0" err="1" smtClean="0"/>
              <a:t>menyatakan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bahwa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pihak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tercantum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B/L </a:t>
            </a:r>
            <a:r>
              <a:rPr lang="en-US" altLang="en-US" sz="2000" dirty="0" err="1" smtClean="0"/>
              <a:t>merupakan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pemilik</a:t>
            </a:r>
            <a:r>
              <a:rPr lang="en-US" altLang="en-US" sz="2000" dirty="0" smtClean="0"/>
              <a:t>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Airway bill (AWB)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 sz="2000" dirty="0" smtClean="0"/>
              <a:t>     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: </a:t>
            </a:r>
            <a:r>
              <a:rPr lang="en-US" altLang="en-US" sz="2000" dirty="0" err="1" smtClean="0"/>
              <a:t>tanda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terima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dikirim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lewat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udara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orang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alamat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tertentu</a:t>
            </a:r>
            <a:r>
              <a:rPr lang="en-US" altLang="en-US" sz="2000" dirty="0" smtClean="0"/>
              <a:t>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Draft (</a:t>
            </a:r>
            <a:r>
              <a:rPr lang="en-US" altLang="en-US" sz="2000" dirty="0" err="1" smtClean="0"/>
              <a:t>wesel</a:t>
            </a:r>
            <a:r>
              <a:rPr lang="en-US" altLang="en-US" sz="2000" dirty="0" smtClean="0"/>
              <a:t>)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 sz="2000" dirty="0" smtClean="0"/>
              <a:t>      </a:t>
            </a:r>
            <a:r>
              <a:rPr lang="en-US" altLang="en-US" sz="2000" dirty="0" err="1" smtClean="0"/>
              <a:t>Adalah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perintah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tidak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bersyarat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tertulis</a:t>
            </a:r>
            <a:r>
              <a:rPr lang="en-US" altLang="en-US" sz="2000" dirty="0" smtClean="0"/>
              <a:t>, yang </a:t>
            </a:r>
            <a:r>
              <a:rPr lang="en-US" altLang="en-US" sz="2000" dirty="0" err="1" smtClean="0"/>
              <a:t>ditujukan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oleh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seseorang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kepada</a:t>
            </a:r>
            <a:r>
              <a:rPr lang="en-US" altLang="en-US" sz="2000" dirty="0" smtClean="0"/>
              <a:t> yang lain.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696200" cy="6324600"/>
          </a:xfrm>
        </p:spPr>
        <p:txBody>
          <a:bodyPr>
            <a:normAutofit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Pihak-pihak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wesel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Drawer,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wesel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menandatangani</a:t>
            </a:r>
            <a:r>
              <a:rPr lang="en-US" sz="2000" dirty="0" smtClean="0"/>
              <a:t> </a:t>
            </a:r>
            <a:r>
              <a:rPr lang="en-US" sz="2000" dirty="0" err="1" smtClean="0"/>
              <a:t>wesel</a:t>
            </a:r>
            <a:r>
              <a:rPr lang="en-US" sz="2000" dirty="0" smtClean="0"/>
              <a:t> (</a:t>
            </a:r>
            <a:r>
              <a:rPr lang="en-US" sz="2000" dirty="0" err="1" smtClean="0"/>
              <a:t>penarik</a:t>
            </a:r>
            <a:r>
              <a:rPr lang="en-US" sz="2000" dirty="0" smtClean="0"/>
              <a:t>).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 err="1" smtClean="0"/>
              <a:t>Drawee</a:t>
            </a:r>
            <a:r>
              <a:rPr lang="en-US" sz="2000" dirty="0" smtClean="0"/>
              <a:t>,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(</a:t>
            </a:r>
            <a:r>
              <a:rPr lang="en-US" sz="2000" dirty="0" err="1" smtClean="0"/>
              <a:t>tertarik</a:t>
            </a:r>
            <a:r>
              <a:rPr lang="en-US" sz="2000" dirty="0" smtClean="0"/>
              <a:t>).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 smtClean="0"/>
              <a:t>Payee,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pembaytaran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drawee</a:t>
            </a:r>
            <a:endParaRPr lang="en-US" sz="2000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ü"/>
              <a:defRPr/>
            </a:pPr>
            <a:endParaRPr lang="en-US" sz="2000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b="1" dirty="0" smtClean="0"/>
              <a:t>Invoice</a:t>
            </a:r>
          </a:p>
          <a:p>
            <a:pPr marL="122238" indent="1428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sehubungan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Macam-macam</a:t>
            </a:r>
            <a:r>
              <a:rPr lang="en-US" sz="2000" dirty="0" smtClean="0"/>
              <a:t> invoice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sz="2000" i="1" dirty="0" err="1" smtClean="0"/>
              <a:t>Profarma</a:t>
            </a:r>
            <a:r>
              <a:rPr lang="en-US" sz="2000" i="1" dirty="0" smtClean="0"/>
              <a:t> invoice</a:t>
            </a:r>
            <a:r>
              <a:rPr lang="en-US" sz="2000" dirty="0" smtClean="0"/>
              <a:t>,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profarma</a:t>
            </a:r>
            <a:r>
              <a:rPr lang="en-US" sz="2000" i="1" dirty="0" smtClean="0"/>
              <a:t> invoice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penawaran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invoice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.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sz="2000" i="1" dirty="0" smtClean="0"/>
              <a:t>Commercial invoice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nota </a:t>
            </a:r>
            <a:r>
              <a:rPr lang="en-US" sz="2000" dirty="0" err="1" smtClean="0"/>
              <a:t>perincian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keteragan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arenR"/>
              <a:defRPr/>
            </a:pPr>
            <a:r>
              <a:rPr lang="en-US" sz="2000" i="1" dirty="0" smtClean="0"/>
              <a:t>Consular invoice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invoice yang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instansi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kedutaan-kedutaan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konsulat</a:t>
            </a:r>
            <a:r>
              <a:rPr lang="en-US" sz="2000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77200" cy="57150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600" b="1" dirty="0" err="1" smtClean="0"/>
              <a:t>Asuransi</a:t>
            </a:r>
            <a:endParaRPr lang="id-ID" sz="3600" b="1" dirty="0" smtClean="0"/>
          </a:p>
          <a:p>
            <a:pPr marL="168275" indent="-317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janji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persetujuan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</a:t>
            </a:r>
            <a:r>
              <a:rPr lang="en-US" sz="2200" dirty="0" err="1" smtClean="0"/>
              <a:t>penanggung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menganti</a:t>
            </a:r>
            <a:r>
              <a:rPr lang="en-US" sz="2200" dirty="0" smtClean="0"/>
              <a:t> </a:t>
            </a:r>
            <a:r>
              <a:rPr lang="en-US" sz="2200" dirty="0" err="1" smtClean="0"/>
              <a:t>kerugian</a:t>
            </a:r>
            <a:r>
              <a:rPr lang="en-US" sz="2200" dirty="0" smtClean="0"/>
              <a:t> </a:t>
            </a:r>
            <a:r>
              <a:rPr lang="en-US" sz="2200" dirty="0" err="1" smtClean="0"/>
              <a:t>bila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kerusakan</a:t>
            </a:r>
            <a:r>
              <a:rPr lang="en-US" sz="2200" dirty="0" smtClean="0"/>
              <a:t>, </a:t>
            </a:r>
            <a:r>
              <a:rPr lang="en-US" sz="2200" dirty="0" err="1" smtClean="0"/>
              <a:t>kerugian</a:t>
            </a:r>
            <a:r>
              <a:rPr lang="en-US" sz="2200" dirty="0" smtClean="0"/>
              <a:t>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kehilangan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laba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diharapkan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olehnpihak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tertanggung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diakibatkan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kejadian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disangka</a:t>
            </a:r>
            <a:r>
              <a:rPr lang="en-US" sz="22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200" b="1" dirty="0" smtClean="0"/>
              <a:t>Packing list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200" dirty="0" smtClean="0"/>
              <a:t>       </a:t>
            </a:r>
            <a:r>
              <a:rPr lang="en-US" sz="2200" dirty="0" err="1" smtClean="0"/>
              <a:t>Dokumen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menerangkan</a:t>
            </a:r>
            <a:r>
              <a:rPr lang="en-US" sz="2200" dirty="0" smtClean="0"/>
              <a:t> </a:t>
            </a:r>
            <a:r>
              <a:rPr lang="en-US" sz="2200" dirty="0" err="1" smtClean="0"/>
              <a:t>uraian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dipak</a:t>
            </a:r>
            <a:r>
              <a:rPr lang="en-US" sz="2200" dirty="0" smtClean="0"/>
              <a:t>, </a:t>
            </a:r>
            <a:r>
              <a:rPr lang="en-US" sz="2200" dirty="0" err="1" smtClean="0"/>
              <a:t>dibungkus</a:t>
            </a:r>
            <a:r>
              <a:rPr lang="en-US" sz="2200" dirty="0" smtClean="0"/>
              <a:t>/</a:t>
            </a:r>
            <a:r>
              <a:rPr lang="en-US" sz="2200" dirty="0" err="1" smtClean="0"/>
              <a:t>diikat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peti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sebagainya</a:t>
            </a:r>
            <a:r>
              <a:rPr lang="en-US" sz="22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200" b="1" dirty="0" smtClean="0"/>
              <a:t>Certificate of origin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200" dirty="0" smtClean="0"/>
              <a:t>       </a:t>
            </a:r>
            <a:r>
              <a:rPr lang="en-US" sz="2200" dirty="0" err="1" smtClean="0"/>
              <a:t>Sertifikat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ditandatangani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membuktikan</a:t>
            </a:r>
            <a:r>
              <a:rPr lang="en-US" sz="2200" dirty="0" smtClean="0"/>
              <a:t> </a:t>
            </a:r>
            <a:r>
              <a:rPr lang="en-US" sz="2200" dirty="0" err="1" smtClean="0"/>
              <a:t>asal</a:t>
            </a:r>
            <a:r>
              <a:rPr lang="en-US" sz="2200" dirty="0" smtClean="0"/>
              <a:t> </a:t>
            </a:r>
            <a:r>
              <a:rPr lang="en-US" sz="2200" dirty="0" err="1" smtClean="0"/>
              <a:t>barang-barang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diekspor</a:t>
            </a:r>
            <a:r>
              <a:rPr lang="en-US" sz="2200" dirty="0" smtClean="0"/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200" b="1" dirty="0" smtClean="0"/>
              <a:t>Certificate of inspection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200" dirty="0" err="1" smtClean="0"/>
              <a:t>Dokumen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keterangan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keadaan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i="1" dirty="0" smtClean="0"/>
              <a:t>independent surveyor, </a:t>
            </a:r>
            <a:r>
              <a:rPr lang="en-US" sz="2200" dirty="0" err="1" smtClean="0"/>
              <a:t>juru</a:t>
            </a:r>
            <a:r>
              <a:rPr lang="en-US" sz="2200" dirty="0" smtClean="0"/>
              <a:t> </a:t>
            </a:r>
            <a:r>
              <a:rPr lang="en-US" sz="2200" dirty="0" err="1" smtClean="0"/>
              <a:t>pemeriksa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resmi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disahkan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dikenal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perdagangan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. </a:t>
            </a:r>
            <a:r>
              <a:rPr lang="en-US" sz="2200" dirty="0" err="1" smtClean="0"/>
              <a:t>Laporan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dikeluarkannya</a:t>
            </a:r>
            <a:r>
              <a:rPr lang="en-US" sz="2200" dirty="0" smtClean="0"/>
              <a:t> </a:t>
            </a:r>
            <a:r>
              <a:rPr lang="en-US" sz="2200" dirty="0" err="1" smtClean="0"/>
              <a:t>disebut</a:t>
            </a:r>
            <a:r>
              <a:rPr lang="en-US" sz="2200" dirty="0" smtClean="0"/>
              <a:t> LKP (</a:t>
            </a:r>
            <a:r>
              <a:rPr lang="en-US" sz="2200" dirty="0" err="1" smtClean="0"/>
              <a:t>Laporan</a:t>
            </a:r>
            <a:r>
              <a:rPr lang="en-US" sz="2200" dirty="0" smtClean="0"/>
              <a:t> </a:t>
            </a:r>
            <a:r>
              <a:rPr lang="en-US" sz="2200" dirty="0" err="1" smtClean="0"/>
              <a:t>Kebenaran</a:t>
            </a:r>
            <a:r>
              <a:rPr lang="en-US" sz="2200" dirty="0" smtClean="0"/>
              <a:t> </a:t>
            </a:r>
            <a:r>
              <a:rPr lang="en-US" sz="2200" dirty="0" err="1" smtClean="0"/>
              <a:t>Pemeriksaan</a:t>
            </a:r>
            <a:r>
              <a:rPr lang="en-US" sz="2200" dirty="0" smtClean="0"/>
              <a:t>)</a:t>
            </a:r>
            <a:endParaRPr lang="en-US" sz="2200" i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391400" cy="64008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000" u="sng" dirty="0" smtClean="0"/>
              <a:t>UNIFORM CUSTOMS AND PRACTICES FOR DOCUMENTARY CREDIT (UCP)</a:t>
            </a:r>
          </a:p>
          <a:p>
            <a:pPr marL="422275" algn="just">
              <a:defRPr/>
            </a:pPr>
            <a:r>
              <a:rPr lang="en-US" sz="1600" dirty="0" smtClean="0"/>
              <a:t>L/C 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instrumen</a:t>
            </a:r>
            <a:r>
              <a:rPr lang="en-US" sz="1600" dirty="0" smtClean="0"/>
              <a:t> 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negeri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hampir</a:t>
            </a:r>
            <a:r>
              <a:rPr lang="en-US" sz="1600" dirty="0" smtClean="0"/>
              <a:t> </a:t>
            </a:r>
            <a:r>
              <a:rPr lang="en-US" sz="1600" dirty="0" err="1" smtClean="0"/>
              <a:t>diseluruh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. Kita </a:t>
            </a:r>
            <a:r>
              <a:rPr lang="en-US" sz="1600" dirty="0" err="1" smtClean="0"/>
              <a:t>tahu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,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istilah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berbeda-beda</a:t>
            </a:r>
            <a:r>
              <a:rPr lang="en-US" sz="1600" dirty="0" smtClean="0"/>
              <a:t>.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mencegah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terjadinya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penafsiran</a:t>
            </a:r>
            <a:r>
              <a:rPr lang="en-US" sz="1600" dirty="0" smtClean="0"/>
              <a:t> </a:t>
            </a:r>
            <a:r>
              <a:rPr lang="en-US" sz="1600" dirty="0" err="1" smtClean="0"/>
              <a:t>syarat-syarat</a:t>
            </a:r>
            <a:r>
              <a:rPr lang="en-US" sz="1600" dirty="0" smtClean="0"/>
              <a:t> L/C, </a:t>
            </a:r>
            <a:r>
              <a:rPr lang="en-US" sz="1600" dirty="0" err="1" smtClean="0"/>
              <a:t>diusahakanlah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negara-negara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penafsiran</a:t>
            </a:r>
            <a:r>
              <a:rPr lang="en-US" sz="1600" dirty="0" smtClean="0"/>
              <a:t> </a:t>
            </a:r>
            <a:r>
              <a:rPr lang="en-US" sz="1600" dirty="0" err="1" smtClean="0"/>
              <a:t>istilah-istilah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dipergunakan</a:t>
            </a:r>
            <a:r>
              <a:rPr lang="en-US" sz="1600" dirty="0" smtClean="0"/>
              <a:t> L/C. </a:t>
            </a:r>
            <a:r>
              <a:rPr lang="en-US" sz="1600" dirty="0" err="1" smtClean="0"/>
              <a:t>usaha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Kamar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Internasional</a:t>
            </a:r>
            <a:r>
              <a:rPr lang="en-US" sz="1600" dirty="0" smtClean="0"/>
              <a:t> (</a:t>
            </a:r>
            <a:r>
              <a:rPr lang="en-US" sz="1600" i="1" dirty="0" smtClean="0"/>
              <a:t>international chamber of commerce</a:t>
            </a:r>
            <a:r>
              <a:rPr lang="en-US" sz="1600" dirty="0" smtClean="0"/>
              <a:t>) </a:t>
            </a:r>
            <a:r>
              <a:rPr lang="en-US" sz="1600" dirty="0" err="1" smtClean="0"/>
              <a:t>atau</a:t>
            </a:r>
            <a:r>
              <a:rPr lang="en-US" sz="1600" dirty="0" smtClean="0"/>
              <a:t>  ICC. </a:t>
            </a:r>
            <a:r>
              <a:rPr lang="en-US" sz="1600" dirty="0" err="1" smtClean="0"/>
              <a:t>Hasilnya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UNIFORM CUSTOMS AND PRACTICES FOR DOCUMENTARY CREDIT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umunya</a:t>
            </a:r>
            <a:r>
              <a:rPr lang="en-US" sz="1600" dirty="0" smtClean="0"/>
              <a:t> </a:t>
            </a:r>
            <a:r>
              <a:rPr lang="en-US" sz="1600" dirty="0" err="1" smtClean="0"/>
              <a:t>disingkat</a:t>
            </a:r>
            <a:r>
              <a:rPr lang="en-US" sz="1600" dirty="0" smtClean="0"/>
              <a:t> UCPDC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smtClean="0"/>
              <a:t>UCP.</a:t>
            </a:r>
          </a:p>
          <a:p>
            <a:pPr marL="422275" algn="just">
              <a:defRPr/>
            </a:pPr>
            <a:endParaRPr lang="en-US" sz="1600" dirty="0"/>
          </a:p>
          <a:p>
            <a:pPr marL="422275" algn="just">
              <a:defRPr/>
            </a:pPr>
            <a:r>
              <a:rPr lang="en-US" sz="1600" dirty="0" smtClean="0"/>
              <a:t>UCP </a:t>
            </a:r>
            <a:r>
              <a:rPr lang="en-US" sz="1600" dirty="0" err="1" smtClean="0"/>
              <a:t>edisi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</a:t>
            </a:r>
            <a:r>
              <a:rPr lang="en-US" sz="1600" dirty="0" err="1" smtClean="0"/>
              <a:t>diterbitkan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1933.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makin</a:t>
            </a:r>
            <a:r>
              <a:rPr lang="en-US" sz="1600" dirty="0" smtClean="0"/>
              <a:t> </a:t>
            </a:r>
            <a:r>
              <a:rPr lang="en-US" sz="1600" dirty="0" err="1" smtClean="0"/>
              <a:t>meluasnya</a:t>
            </a:r>
            <a:r>
              <a:rPr lang="en-US" sz="1600" dirty="0" smtClean="0"/>
              <a:t> </a:t>
            </a:r>
            <a:r>
              <a:rPr lang="en-US" sz="1600" dirty="0" err="1" smtClean="0"/>
              <a:t>pemakaian</a:t>
            </a:r>
            <a:r>
              <a:rPr lang="en-US" sz="1600" dirty="0" smtClean="0"/>
              <a:t> UCP </a:t>
            </a:r>
            <a:r>
              <a:rPr lang="en-US" sz="1600" dirty="0" err="1" smtClean="0"/>
              <a:t>sesudah</a:t>
            </a:r>
            <a:r>
              <a:rPr lang="en-US" sz="1600" dirty="0" smtClean="0"/>
              <a:t> </a:t>
            </a:r>
            <a:r>
              <a:rPr lang="en-US" sz="1600" dirty="0" err="1" smtClean="0"/>
              <a:t>Perang</a:t>
            </a:r>
            <a:r>
              <a:rPr lang="en-US" sz="1600" dirty="0" smtClean="0"/>
              <a:t> </a:t>
            </a:r>
            <a:r>
              <a:rPr lang="en-US" sz="1600" dirty="0" err="1" smtClean="0"/>
              <a:t>Dunia</a:t>
            </a:r>
            <a:r>
              <a:rPr lang="en-US" sz="1600" dirty="0" smtClean="0"/>
              <a:t> II,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1951 </a:t>
            </a:r>
            <a:r>
              <a:rPr lang="en-US" sz="1600" dirty="0" err="1" smtClean="0"/>
              <a:t>kongres</a:t>
            </a:r>
            <a:r>
              <a:rPr lang="en-US" sz="1600" dirty="0" smtClean="0"/>
              <a:t> ICC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meninjau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ketentuan-ketentuan</a:t>
            </a:r>
            <a:r>
              <a:rPr lang="en-US" sz="1600" dirty="0" smtClean="0"/>
              <a:t> UCP </a:t>
            </a:r>
            <a:r>
              <a:rPr lang="en-US" sz="1600" dirty="0" err="1" smtClean="0"/>
              <a:t>edisi</a:t>
            </a:r>
            <a:r>
              <a:rPr lang="en-US" sz="1600" dirty="0" smtClean="0"/>
              <a:t> 1933.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1962 ICC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mengadakan</a:t>
            </a:r>
            <a:r>
              <a:rPr lang="en-US" sz="1600" dirty="0" smtClean="0"/>
              <a:t> </a:t>
            </a:r>
            <a:r>
              <a:rPr lang="en-US" sz="1600" dirty="0" err="1" smtClean="0"/>
              <a:t>kongres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ketentuan-ketentuan</a:t>
            </a:r>
            <a:r>
              <a:rPr lang="en-US" sz="1600" dirty="0" smtClean="0"/>
              <a:t> UCP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kemajuan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. </a:t>
            </a:r>
            <a:r>
              <a:rPr lang="en-US" sz="1600" dirty="0" err="1" smtClean="0"/>
              <a:t>Hasilnya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i="1" dirty="0" smtClean="0"/>
              <a:t>UCP 1962 revision</a:t>
            </a:r>
            <a:r>
              <a:rPr lang="en-US" sz="1600" dirty="0" smtClean="0"/>
              <a:t>.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1983 ICC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menerbitkan</a:t>
            </a:r>
            <a:r>
              <a:rPr lang="en-US" sz="1600" dirty="0" smtClean="0"/>
              <a:t> UCP yang </a:t>
            </a:r>
            <a:r>
              <a:rPr lang="en-US" sz="1600" dirty="0" err="1" smtClean="0"/>
              <a:t>dikenal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istilah</a:t>
            </a:r>
            <a:r>
              <a:rPr lang="en-US" sz="1600" dirty="0" smtClean="0"/>
              <a:t> UCP </a:t>
            </a:r>
            <a:r>
              <a:rPr lang="en-US" sz="1600" dirty="0" err="1" smtClean="0"/>
              <a:t>revisi</a:t>
            </a:r>
            <a:r>
              <a:rPr lang="en-US" sz="1600" dirty="0" smtClean="0"/>
              <a:t> 1983.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543800" cy="5791200"/>
          </a:xfrm>
        </p:spPr>
        <p:txBody>
          <a:bodyPr>
            <a:normAutofit lnSpcReduction="10000"/>
          </a:bodyPr>
          <a:lstStyle/>
          <a:p>
            <a:pPr marL="168275" indent="-31750"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smtClean="0"/>
              <a:t>UCP 1983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1 </a:t>
            </a:r>
            <a:r>
              <a:rPr lang="en-US" sz="2000" dirty="0" err="1" smtClean="0"/>
              <a:t>oktober</a:t>
            </a:r>
            <a:r>
              <a:rPr lang="en-US" sz="2000" dirty="0" smtClean="0"/>
              <a:t> 1983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penerbitan</a:t>
            </a:r>
            <a:r>
              <a:rPr lang="en-US" sz="2000" dirty="0" smtClean="0"/>
              <a:t> ICC No. 400. UCP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160 </a:t>
            </a:r>
            <a:r>
              <a:rPr lang="en-US" sz="2000" dirty="0" err="1" smtClean="0"/>
              <a:t>negara</a:t>
            </a:r>
            <a:r>
              <a:rPr lang="en-US" sz="1800" dirty="0" smtClean="0"/>
              <a:t>.</a:t>
            </a:r>
          </a:p>
          <a:p>
            <a:pPr marL="122238" indent="14288"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UCP yang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UCP 500 yang </a:t>
            </a:r>
            <a:r>
              <a:rPr lang="en-US" sz="1800" dirty="0" err="1" smtClean="0"/>
              <a:t>mulai</a:t>
            </a:r>
            <a:r>
              <a:rPr lang="en-US" sz="1800" dirty="0" smtClean="0"/>
              <a:t> </a:t>
            </a:r>
            <a:r>
              <a:rPr lang="en-US" sz="1800" dirty="0" err="1" smtClean="0"/>
              <a:t>berlaku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1 </a:t>
            </a:r>
            <a:r>
              <a:rPr lang="en-US" sz="1800" dirty="0" err="1" smtClean="0"/>
              <a:t>januari</a:t>
            </a:r>
            <a:r>
              <a:rPr lang="en-US" sz="1800" dirty="0" smtClean="0"/>
              <a:t> 1994.</a:t>
            </a:r>
          </a:p>
          <a:p>
            <a:pPr marL="122238" indent="14288"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1800" dirty="0" smtClean="0"/>
              <a:t>UCP 500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terdiri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49 </a:t>
            </a:r>
            <a:r>
              <a:rPr lang="en-US" sz="1800" dirty="0" err="1" smtClean="0"/>
              <a:t>pasal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diklasifikasikan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7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: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Ketentuan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batasan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1-5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pemberitahuan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6-12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Kewjiban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tanggung</a:t>
            </a:r>
            <a:r>
              <a:rPr lang="en-US" sz="1800" dirty="0" smtClean="0"/>
              <a:t> </a:t>
            </a:r>
            <a:r>
              <a:rPr lang="en-US" sz="1800" dirty="0" err="1" smtClean="0"/>
              <a:t>jawab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13-19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Dokumen-dokumen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20-38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Ketentuan</a:t>
            </a:r>
            <a:r>
              <a:rPr lang="en-US" sz="1800" dirty="0" smtClean="0"/>
              <a:t> lain-lain,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39-47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Kredit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dipindahkan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48</a:t>
            </a:r>
          </a:p>
          <a:p>
            <a:pPr algn="just" eaLnBrk="1" hangingPunct="1">
              <a:buFont typeface="Lucida Sans" pitchFamily="34" charset="0"/>
              <a:buAutoNum type="arabicParenR"/>
              <a:defRPr/>
            </a:pPr>
            <a:r>
              <a:rPr lang="en-US" sz="1800" dirty="0" err="1" smtClean="0"/>
              <a:t>Penyampaian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kredit</a:t>
            </a:r>
            <a:r>
              <a:rPr lang="en-US" sz="1800" dirty="0" smtClean="0"/>
              <a:t>, </a:t>
            </a:r>
            <a:r>
              <a:rPr lang="en-US" sz="1800" dirty="0" err="1" smtClean="0"/>
              <a:t>pasal</a:t>
            </a:r>
            <a:r>
              <a:rPr lang="en-US" sz="1800" dirty="0" smtClean="0"/>
              <a:t> 4.</a:t>
            </a:r>
          </a:p>
          <a:p>
            <a:pPr marL="122238" indent="14288"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L/C </a:t>
            </a:r>
            <a:r>
              <a:rPr lang="en-US" sz="1800" dirty="0" err="1" smtClean="0"/>
              <a:t>tunduk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ketentuan-ketentuan</a:t>
            </a:r>
            <a:r>
              <a:rPr lang="en-US" sz="1800" dirty="0" smtClean="0"/>
              <a:t> UCP,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formulir-formulir</a:t>
            </a:r>
            <a:r>
              <a:rPr lang="en-US" sz="1800" dirty="0" smtClean="0"/>
              <a:t> L/C 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dicantumkan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penegasan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L/C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tunduk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UCP 199 revision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48600" cy="5029200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600" u="sng" dirty="0" smtClean="0"/>
              <a:t>LALU LINTAS PEMBAYARAN DALAM NEGERI DAN LUAR NEGERI</a:t>
            </a:r>
          </a:p>
          <a:p>
            <a:pPr marL="122238" indent="1428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id-ID" sz="2600" dirty="0" smtClean="0"/>
          </a:p>
          <a:p>
            <a:pPr marL="122238" indent="1428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900" dirty="0" err="1" smtClean="0"/>
              <a:t>Lalu</a:t>
            </a:r>
            <a:r>
              <a:rPr lang="en-US" sz="1900" dirty="0" smtClean="0"/>
              <a:t> </a:t>
            </a:r>
            <a:r>
              <a:rPr lang="en-US" sz="1900" dirty="0" err="1" smtClean="0"/>
              <a:t>lintas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</a:t>
            </a:r>
            <a:r>
              <a:rPr lang="en-US" sz="1900" dirty="0" smtClean="0"/>
              <a:t> (LLP)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proses</a:t>
            </a:r>
            <a:r>
              <a:rPr lang="en-US" sz="1900" dirty="0" smtClean="0"/>
              <a:t> </a:t>
            </a:r>
            <a:r>
              <a:rPr lang="en-US" sz="1900" dirty="0" err="1" smtClean="0"/>
              <a:t>penyelesaian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</a:t>
            </a:r>
            <a:r>
              <a:rPr lang="en-US" sz="1900" dirty="0" smtClean="0"/>
              <a:t> </a:t>
            </a:r>
            <a:r>
              <a:rPr lang="en-US" sz="1900" dirty="0" err="1" smtClean="0"/>
              <a:t>transaksi</a:t>
            </a:r>
            <a:r>
              <a:rPr lang="en-US" sz="1900" dirty="0" smtClean="0"/>
              <a:t> </a:t>
            </a:r>
            <a:r>
              <a:rPr lang="en-US" sz="1900" dirty="0" err="1" smtClean="0"/>
              <a:t>komersial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finansial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</a:t>
            </a:r>
            <a:r>
              <a:rPr lang="en-US" sz="1900" dirty="0" smtClean="0"/>
              <a:t> </a:t>
            </a:r>
            <a:r>
              <a:rPr lang="en-US" sz="1900" dirty="0" err="1" smtClean="0"/>
              <a:t>kepada</a:t>
            </a:r>
            <a:r>
              <a:rPr lang="en-US" sz="1900" dirty="0" smtClean="0"/>
              <a:t> </a:t>
            </a:r>
            <a:r>
              <a:rPr lang="en-US" sz="1900" dirty="0" err="1" smtClean="0"/>
              <a:t>penerimanya</a:t>
            </a:r>
            <a:r>
              <a:rPr lang="en-US" sz="1900" dirty="0" smtClean="0"/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900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900" dirty="0" smtClean="0"/>
              <a:t> </a:t>
            </a:r>
            <a:r>
              <a:rPr lang="en-US" sz="1900" dirty="0" err="1" smtClean="0"/>
              <a:t>Jenis-jenis</a:t>
            </a:r>
            <a:r>
              <a:rPr lang="en-US" sz="1900" dirty="0" smtClean="0"/>
              <a:t> </a:t>
            </a:r>
            <a:r>
              <a:rPr lang="en-US" sz="1900" dirty="0" err="1" smtClean="0"/>
              <a:t>lalu</a:t>
            </a:r>
            <a:r>
              <a:rPr lang="en-US" sz="1900" dirty="0" smtClean="0"/>
              <a:t> </a:t>
            </a:r>
            <a:r>
              <a:rPr lang="en-US" sz="1900" dirty="0" err="1" smtClean="0"/>
              <a:t>lintas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</a:t>
            </a:r>
            <a:r>
              <a:rPr lang="en-US" sz="1900" dirty="0" smtClean="0"/>
              <a:t> </a:t>
            </a:r>
            <a:r>
              <a:rPr lang="en-US" sz="1900" dirty="0" err="1" smtClean="0"/>
              <a:t>yaitu</a:t>
            </a:r>
            <a:endParaRPr lang="en-US" sz="1900" dirty="0" smtClean="0"/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1900" i="1" dirty="0" smtClean="0"/>
              <a:t>LLP </a:t>
            </a:r>
            <a:r>
              <a:rPr lang="en-US" sz="1900" i="1" dirty="0" err="1" smtClean="0"/>
              <a:t>tradisional</a:t>
            </a:r>
            <a:r>
              <a:rPr lang="en-US" sz="1900" i="1" dirty="0" smtClean="0"/>
              <a:t>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secaran</a:t>
            </a:r>
            <a:r>
              <a:rPr lang="en-US" sz="1900" dirty="0" smtClean="0"/>
              <a:t> </a:t>
            </a:r>
            <a:r>
              <a:rPr lang="en-US" sz="1900" dirty="0" err="1" smtClean="0"/>
              <a:t>langsung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</a:t>
            </a:r>
            <a:r>
              <a:rPr lang="en-US" sz="1900" dirty="0" smtClean="0"/>
              <a:t> </a:t>
            </a:r>
            <a:r>
              <a:rPr lang="en-US" sz="1900" dirty="0" err="1" smtClean="0"/>
              <a:t>kepada</a:t>
            </a:r>
            <a:r>
              <a:rPr lang="en-US" sz="1900" dirty="0" smtClean="0"/>
              <a:t> </a:t>
            </a:r>
            <a:r>
              <a:rPr lang="en-US" sz="1900" dirty="0" err="1" smtClean="0"/>
              <a:t>penerima</a:t>
            </a:r>
            <a:r>
              <a:rPr lang="en-US" sz="1900" dirty="0" smtClean="0"/>
              <a:t>, </a:t>
            </a:r>
            <a:r>
              <a:rPr lang="en-US" sz="1900" dirty="0" err="1" smtClean="0"/>
              <a:t>alat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pembayarannya</a:t>
            </a:r>
            <a:r>
              <a:rPr lang="en-US" sz="1900" dirty="0" smtClean="0"/>
              <a:t> </a:t>
            </a:r>
            <a:r>
              <a:rPr lang="en-US" sz="1900" dirty="0" err="1" smtClean="0"/>
              <a:t>uang</a:t>
            </a:r>
            <a:r>
              <a:rPr lang="en-US" sz="1900" dirty="0" smtClean="0"/>
              <a:t> </a:t>
            </a:r>
            <a:r>
              <a:rPr lang="en-US" sz="1900" dirty="0" err="1" smtClean="0"/>
              <a:t>kartal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tanpa</a:t>
            </a:r>
            <a:r>
              <a:rPr lang="en-US" sz="1900" dirty="0" smtClean="0"/>
              <a:t> </a:t>
            </a:r>
            <a:r>
              <a:rPr lang="en-US" sz="1900" dirty="0" err="1" smtClean="0"/>
              <a:t>mempergunakan</a:t>
            </a:r>
            <a:r>
              <a:rPr lang="en-US" sz="1900" dirty="0" smtClean="0"/>
              <a:t> </a:t>
            </a:r>
            <a:r>
              <a:rPr lang="en-US" sz="1900" dirty="0" err="1" smtClean="0"/>
              <a:t>jasa-jasa</a:t>
            </a:r>
            <a:r>
              <a:rPr lang="en-US" sz="1900" dirty="0" smtClean="0"/>
              <a:t> </a:t>
            </a:r>
            <a:r>
              <a:rPr lang="en-US" sz="1900" dirty="0" err="1" smtClean="0"/>
              <a:t>perbankan</a:t>
            </a:r>
            <a:r>
              <a:rPr lang="en-US" sz="1900" dirty="0" smtClean="0"/>
              <a:t>.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sz="1900" dirty="0" smtClean="0"/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1900" i="1" dirty="0" smtClean="0"/>
              <a:t>LLP modern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secara</a:t>
            </a:r>
            <a:r>
              <a:rPr lang="en-US" sz="1900" dirty="0" smtClean="0"/>
              <a:t> </a:t>
            </a:r>
            <a:r>
              <a:rPr lang="en-US" sz="1900" dirty="0" err="1" smtClean="0"/>
              <a:t>tidak</a:t>
            </a:r>
            <a:r>
              <a:rPr lang="en-US" sz="1900" dirty="0" smtClean="0"/>
              <a:t> </a:t>
            </a:r>
            <a:r>
              <a:rPr lang="en-US" sz="1900" dirty="0" err="1" smtClean="0"/>
              <a:t>langsung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</a:t>
            </a:r>
            <a:r>
              <a:rPr lang="en-US" sz="1900" dirty="0" smtClean="0"/>
              <a:t> </a:t>
            </a:r>
            <a:r>
              <a:rPr lang="en-US" sz="1900" dirty="0" err="1" smtClean="0"/>
              <a:t>kepada</a:t>
            </a:r>
            <a:r>
              <a:rPr lang="en-US" sz="1900" dirty="0" smtClean="0"/>
              <a:t> </a:t>
            </a:r>
            <a:r>
              <a:rPr lang="en-US" sz="1900" dirty="0" err="1" smtClean="0"/>
              <a:t>penerima</a:t>
            </a:r>
            <a:r>
              <a:rPr lang="en-US" sz="1900" dirty="0" smtClean="0"/>
              <a:t>, </a:t>
            </a:r>
            <a:r>
              <a:rPr lang="en-US" sz="1900" dirty="0" err="1" smtClean="0"/>
              <a:t>alat</a:t>
            </a:r>
            <a:r>
              <a:rPr lang="en-US" sz="1900" dirty="0" smtClean="0"/>
              <a:t> </a:t>
            </a:r>
            <a:r>
              <a:rPr lang="en-US" sz="1900" dirty="0" err="1" smtClean="0"/>
              <a:t>pembayar</a:t>
            </a:r>
            <a:r>
              <a:rPr lang="en-US" sz="1900" dirty="0" smtClean="0"/>
              <a:t> </a:t>
            </a:r>
            <a:r>
              <a:rPr lang="en-US" sz="1900" dirty="0" err="1" smtClean="0"/>
              <a:t>uang</a:t>
            </a:r>
            <a:r>
              <a:rPr lang="en-US" sz="1900" dirty="0" smtClean="0"/>
              <a:t> </a:t>
            </a:r>
            <a:r>
              <a:rPr lang="en-US" sz="1900" dirty="0" err="1" smtClean="0"/>
              <a:t>giral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melalui</a:t>
            </a:r>
            <a:r>
              <a:rPr lang="en-US" sz="1900" dirty="0" smtClean="0"/>
              <a:t> media </a:t>
            </a:r>
            <a:r>
              <a:rPr lang="en-US" sz="1900" dirty="0" err="1" smtClean="0"/>
              <a:t>jasa-jasa</a:t>
            </a:r>
            <a:r>
              <a:rPr lang="en-US" sz="1900" dirty="0" smtClean="0"/>
              <a:t> </a:t>
            </a:r>
            <a:r>
              <a:rPr lang="en-US" sz="1900" dirty="0" err="1" smtClean="0"/>
              <a:t>perbankan</a:t>
            </a:r>
            <a:r>
              <a:rPr lang="en-US" sz="1900" dirty="0" smtClean="0"/>
              <a:t>.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900" dirty="0" smtClean="0"/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"/>
            <a:ext cx="7696200" cy="5867400"/>
          </a:xfrm>
          <a:noFill/>
          <a:ln>
            <a:miter lim="800000"/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Pentingnya</a:t>
            </a:r>
            <a:r>
              <a:rPr lang="en-US" sz="2800" dirty="0" smtClean="0">
                <a:solidFill>
                  <a:schemeClr val="tx1"/>
                </a:solidFill>
              </a:rPr>
              <a:t> LLPDNLN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LLPDNLN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pendukung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pendorong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LLPDNLN yang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lancar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 modern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artinya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LLPDNLN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lancar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meluas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sejahtera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LLPDNLN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LLPDNLN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Pencairan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tunai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Pemindahbukuan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Kliring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inkaso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6934200" cy="6172200"/>
          </a:xfrm>
        </p:spPr>
        <p:txBody>
          <a:bodyPr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ClrTx/>
              <a:buSzTx/>
              <a:buFont typeface="Wingdings 2"/>
              <a:buNone/>
              <a:defRPr/>
            </a:pPr>
            <a:r>
              <a:rPr lang="en-US" sz="2200" b="1" dirty="0" smtClean="0"/>
              <a:t> </a:t>
            </a:r>
            <a:r>
              <a:rPr lang="en-US" sz="2200" b="1" u="sng" dirty="0" smtClean="0"/>
              <a:t>EKSPOR IMPOR DENGAN L/C (LETTER OF CREDIT</a:t>
            </a:r>
            <a:r>
              <a:rPr lang="en-US" sz="2200" b="1" dirty="0" smtClean="0"/>
              <a:t>)</a:t>
            </a:r>
          </a:p>
          <a:p>
            <a:pPr marL="342900" indent="-342900" algn="just" eaLnBrk="1" fontAlgn="auto" hangingPunct="1"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en-US" sz="2200" b="1" dirty="0" smtClean="0"/>
          </a:p>
          <a:p>
            <a:pPr algn="just">
              <a:defRPr/>
            </a:pPr>
            <a:r>
              <a:rPr lang="id-ID" dirty="0" smtClean="0">
                <a:latin typeface="Cambria" pitchFamily="18" charset="0"/>
              </a:rPr>
              <a:t>	</a:t>
            </a:r>
            <a:r>
              <a:rPr lang="en-US" sz="1800" dirty="0" err="1" smtClean="0">
                <a:latin typeface="Cambria" pitchFamily="18" charset="0"/>
              </a:rPr>
              <a:t>Secara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umum</a:t>
            </a:r>
            <a:r>
              <a:rPr lang="en-US" sz="1800" dirty="0" smtClean="0">
                <a:latin typeface="Cambria" pitchFamily="18" charset="0"/>
              </a:rPr>
              <a:t> L/C </a:t>
            </a:r>
            <a:r>
              <a:rPr lang="en-US" sz="1800" dirty="0" err="1" smtClean="0">
                <a:latin typeface="Cambria" pitchFamily="18" charset="0"/>
              </a:rPr>
              <a:t>adalah</a:t>
            </a:r>
            <a:r>
              <a:rPr lang="en-US" sz="1800" dirty="0" smtClean="0">
                <a:latin typeface="Cambria" pitchFamily="18" charset="0"/>
              </a:rPr>
              <a:t> : </a:t>
            </a:r>
            <a:r>
              <a:rPr lang="en-US" sz="1800" dirty="0" err="1" smtClean="0">
                <a:latin typeface="Cambria" pitchFamily="18" charset="0"/>
              </a:rPr>
              <a:t>suatu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pernyataan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tertulis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dari</a:t>
            </a:r>
            <a:r>
              <a:rPr lang="en-US" sz="1800" dirty="0" smtClean="0">
                <a:latin typeface="Cambria" pitchFamily="18" charset="0"/>
              </a:rPr>
              <a:t> bank </a:t>
            </a:r>
            <a:r>
              <a:rPr lang="en-US" sz="1800" dirty="0" err="1" smtClean="0">
                <a:latin typeface="Cambria" pitchFamily="18" charset="0"/>
              </a:rPr>
              <a:t>atas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permintaan</a:t>
            </a:r>
            <a:r>
              <a:rPr lang="en-US" sz="1800" dirty="0" smtClean="0">
                <a:latin typeface="Cambria" pitchFamily="18" charset="0"/>
              </a:rPr>
              <a:t>  </a:t>
            </a:r>
            <a:r>
              <a:rPr lang="en-US" sz="1800" dirty="0" err="1" smtClean="0">
                <a:latin typeface="Cambria" pitchFamily="18" charset="0"/>
              </a:rPr>
              <a:t>nasabahnya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untuk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menyediakan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suatu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jumlah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tertentu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bagi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kepentingan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pihak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ketiga</a:t>
            </a:r>
            <a:r>
              <a:rPr lang="en-US" sz="1800" dirty="0" smtClean="0">
                <a:latin typeface="Cambria" pitchFamily="18" charset="0"/>
              </a:rPr>
              <a:t>/ </a:t>
            </a:r>
            <a:r>
              <a:rPr lang="en-US" sz="1800" dirty="0" err="1" smtClean="0">
                <a:latin typeface="Cambria" pitchFamily="18" charset="0"/>
              </a:rPr>
              <a:t>penerima</a:t>
            </a:r>
            <a:r>
              <a:rPr lang="en-US" sz="1800" dirty="0" smtClean="0">
                <a:latin typeface="Cambria" pitchFamily="18" charset="0"/>
              </a:rPr>
              <a:t>. L/C </a:t>
            </a:r>
            <a:r>
              <a:rPr lang="en-US" sz="1800" dirty="0" err="1" smtClean="0">
                <a:latin typeface="Cambria" pitchFamily="18" charset="0"/>
              </a:rPr>
              <a:t>ini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merupakan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suatu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komitmen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dari</a:t>
            </a:r>
            <a:r>
              <a:rPr lang="en-US" sz="1800" dirty="0" smtClean="0">
                <a:latin typeface="Cambria" pitchFamily="18" charset="0"/>
              </a:rPr>
              <a:t> bank </a:t>
            </a:r>
            <a:r>
              <a:rPr lang="en-US" sz="1800" dirty="0" err="1" smtClean="0">
                <a:latin typeface="Cambria" pitchFamily="18" charset="0"/>
              </a:rPr>
              <a:t>untuk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membayarkan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sejumlah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uang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kepada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penjual</a:t>
            </a:r>
            <a:r>
              <a:rPr lang="en-US" sz="1800" dirty="0" smtClean="0">
                <a:latin typeface="Cambria" pitchFamily="18" charset="0"/>
              </a:rPr>
              <a:t> (</a:t>
            </a:r>
            <a:r>
              <a:rPr lang="en-US" sz="1800" dirty="0" err="1" smtClean="0">
                <a:latin typeface="Cambria" pitchFamily="18" charset="0"/>
              </a:rPr>
              <a:t>eksportir</a:t>
            </a:r>
            <a:r>
              <a:rPr lang="en-US" sz="1800" dirty="0" smtClean="0">
                <a:latin typeface="Cambria" pitchFamily="18" charset="0"/>
              </a:rPr>
              <a:t>) </a:t>
            </a:r>
            <a:r>
              <a:rPr lang="en-US" sz="1800" dirty="0" err="1" smtClean="0">
                <a:latin typeface="Cambria" pitchFamily="18" charset="0"/>
              </a:rPr>
              <a:t>asal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dapat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menyerahkan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dokumen</a:t>
            </a:r>
            <a:r>
              <a:rPr lang="en-US" sz="1800" dirty="0" smtClean="0">
                <a:latin typeface="Cambria" pitchFamily="18" charset="0"/>
              </a:rPr>
              <a:t> – </a:t>
            </a:r>
            <a:r>
              <a:rPr lang="en-US" sz="1800" dirty="0" err="1" smtClean="0">
                <a:latin typeface="Cambria" pitchFamily="18" charset="0"/>
              </a:rPr>
              <a:t>dokumen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ditetapkan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</a:t>
            </a:r>
            <a:r>
              <a:rPr lang="en-US" sz="1800" dirty="0" smtClean="0">
                <a:latin typeface="Cambria" pitchFamily="18" charset="0"/>
              </a:rPr>
              <a:t> L/C. </a:t>
            </a:r>
            <a:r>
              <a:rPr lang="en-US" sz="1800" dirty="0" err="1" smtClean="0">
                <a:latin typeface="Cambria" pitchFamily="18" charset="0"/>
              </a:rPr>
              <a:t>dalam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bahasa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sederhana</a:t>
            </a:r>
            <a:r>
              <a:rPr lang="en-US" sz="1800" dirty="0" smtClean="0">
                <a:latin typeface="Cambria" pitchFamily="18" charset="0"/>
              </a:rPr>
              <a:t>, L/C </a:t>
            </a:r>
            <a:r>
              <a:rPr lang="en-US" sz="1800" dirty="0" err="1" smtClean="0">
                <a:latin typeface="Cambria" pitchFamily="18" charset="0"/>
              </a:rPr>
              <a:t>ini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merupakan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jaminan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pembayaran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dari</a:t>
            </a:r>
            <a:r>
              <a:rPr lang="en-US" sz="1800" dirty="0" smtClean="0">
                <a:latin typeface="Cambria" pitchFamily="18" charset="0"/>
              </a:rPr>
              <a:t> bank. L/C </a:t>
            </a:r>
            <a:r>
              <a:rPr lang="en-US" sz="1800" dirty="0" err="1" smtClean="0">
                <a:latin typeface="Cambria" pitchFamily="18" charset="0"/>
              </a:rPr>
              <a:t>sering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disebut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juga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dengan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istilah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i="1" dirty="0" smtClean="0">
                <a:latin typeface="Cambria" pitchFamily="18" charset="0"/>
              </a:rPr>
              <a:t>documentary credit</a:t>
            </a:r>
            <a:r>
              <a:rPr lang="en-US" sz="1800" dirty="0" smtClean="0">
                <a:latin typeface="Cambria" pitchFamily="18" charset="0"/>
              </a:rPr>
              <a:t>. </a:t>
            </a:r>
            <a:r>
              <a:rPr lang="en-US" sz="1800" dirty="0" err="1" smtClean="0">
                <a:latin typeface="Cambria" pitchFamily="18" charset="0"/>
              </a:rPr>
              <a:t>Alasannya</a:t>
            </a:r>
            <a:r>
              <a:rPr lang="en-US" sz="1800" dirty="0" smtClean="0">
                <a:latin typeface="Cambria" pitchFamily="18" charset="0"/>
              </a:rPr>
              <a:t>, </a:t>
            </a:r>
            <a:r>
              <a:rPr lang="en-US" sz="1800" dirty="0" err="1" smtClean="0">
                <a:latin typeface="Cambria" pitchFamily="18" charset="0"/>
              </a:rPr>
              <a:t>ia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selalu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dikaitkan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dengan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dokumen</a:t>
            </a:r>
            <a:r>
              <a:rPr lang="en-US" sz="1800" dirty="0" smtClean="0">
                <a:latin typeface="Cambria" pitchFamily="18" charset="0"/>
              </a:rPr>
              <a:t>.</a:t>
            </a:r>
          </a:p>
          <a:p>
            <a:pPr algn="just">
              <a:defRPr/>
            </a:pPr>
            <a:r>
              <a:rPr lang="en-US" sz="1800" dirty="0" err="1" smtClean="0">
                <a:latin typeface="Cambria" pitchFamily="18" charset="0"/>
              </a:rPr>
              <a:t>Pada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dasarnya</a:t>
            </a:r>
            <a:r>
              <a:rPr lang="en-US" sz="1800" dirty="0" smtClean="0">
                <a:latin typeface="Cambria" pitchFamily="18" charset="0"/>
              </a:rPr>
              <a:t>. L/C </a:t>
            </a:r>
            <a:r>
              <a:rPr lang="en-US" sz="1800" dirty="0" err="1" smtClean="0">
                <a:latin typeface="Cambria" pitchFamily="18" charset="0"/>
              </a:rPr>
              <a:t>ini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adalah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kredit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diberikan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oleh</a:t>
            </a:r>
            <a:r>
              <a:rPr lang="en-US" sz="1800" dirty="0" smtClean="0">
                <a:latin typeface="Cambria" pitchFamily="18" charset="0"/>
              </a:rPr>
              <a:t> bank </a:t>
            </a:r>
            <a:r>
              <a:rPr lang="en-US" sz="1800" dirty="0" err="1" smtClean="0">
                <a:latin typeface="Cambria" pitchFamily="18" charset="0"/>
              </a:rPr>
              <a:t>kepada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nasabahnya</a:t>
            </a:r>
            <a:r>
              <a:rPr lang="en-US" sz="1800" dirty="0" smtClean="0">
                <a:latin typeface="Cambria" pitchFamily="18" charset="0"/>
              </a:rPr>
              <a:t>. </a:t>
            </a:r>
            <a:r>
              <a:rPr lang="en-US" sz="1800" dirty="0" err="1" smtClean="0">
                <a:latin typeface="Cambria" pitchFamily="18" charset="0"/>
              </a:rPr>
              <a:t>Umumnya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nasabah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tidak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membayar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penuh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jumlah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uang</a:t>
            </a:r>
            <a:r>
              <a:rPr lang="en-US" sz="1800" dirty="0" smtClean="0">
                <a:latin typeface="Cambria" pitchFamily="18" charset="0"/>
              </a:rPr>
              <a:t> yang </a:t>
            </a:r>
            <a:r>
              <a:rPr lang="en-US" sz="1800" dirty="0" err="1" smtClean="0">
                <a:latin typeface="Cambria" pitchFamily="18" charset="0"/>
              </a:rPr>
              <a:t>harus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dibayarkan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kepada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eksportir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pada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saat</a:t>
            </a:r>
            <a:r>
              <a:rPr lang="en-US" sz="1800" dirty="0" smtClean="0">
                <a:latin typeface="Cambria" pitchFamily="18" charset="0"/>
              </a:rPr>
              <a:t> L/C </a:t>
            </a:r>
            <a:r>
              <a:rPr lang="en-US" sz="1800" dirty="0" err="1" smtClean="0">
                <a:latin typeface="Cambria" pitchFamily="18" charset="0"/>
              </a:rPr>
              <a:t>dibuka</a:t>
            </a:r>
            <a:r>
              <a:rPr lang="en-US" sz="1800" dirty="0" smtClean="0">
                <a:latin typeface="Cambria" pitchFamily="18" charset="0"/>
              </a:rPr>
              <a:t>, </a:t>
            </a:r>
            <a:r>
              <a:rPr lang="en-US" sz="1800" dirty="0" err="1" smtClean="0">
                <a:latin typeface="Cambria" pitchFamily="18" charset="0"/>
              </a:rPr>
              <a:t>tetapi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hanya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persentase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tertentu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saja</a:t>
            </a:r>
            <a:r>
              <a:rPr lang="en-US" sz="1800" dirty="0" smtClean="0">
                <a:latin typeface="Cambria" pitchFamily="18" charset="0"/>
              </a:rPr>
              <a:t>. </a:t>
            </a:r>
            <a:r>
              <a:rPr lang="en-US" sz="1800" dirty="0" err="1" smtClean="0">
                <a:latin typeface="Cambria" pitchFamily="18" charset="0"/>
              </a:rPr>
              <a:t>Setoran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jaminan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ini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dikenal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dengan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800" dirty="0" err="1" smtClean="0">
                <a:latin typeface="Cambria" pitchFamily="18" charset="0"/>
              </a:rPr>
              <a:t>istilah</a:t>
            </a:r>
            <a:r>
              <a:rPr lang="en-US" sz="1800" dirty="0" smtClean="0">
                <a:latin typeface="Cambria" pitchFamily="18" charset="0"/>
              </a:rPr>
              <a:t> margin deposit. </a:t>
            </a:r>
            <a:r>
              <a:rPr lang="en-US" sz="1800" dirty="0" err="1" smtClean="0">
                <a:latin typeface="Cambria" pitchFamily="18" charset="0"/>
              </a:rPr>
              <a:t>Misalnya</a:t>
            </a:r>
            <a:r>
              <a:rPr lang="en-US" sz="1800" dirty="0" smtClean="0">
                <a:latin typeface="Cambria" pitchFamily="18" charset="0"/>
              </a:rPr>
              <a:t>, 10% </a:t>
            </a:r>
            <a:r>
              <a:rPr lang="en-US" sz="1800" dirty="0" err="1" smtClean="0">
                <a:latin typeface="Cambria" pitchFamily="18" charset="0"/>
              </a:rPr>
              <a:t>atau</a:t>
            </a:r>
            <a:r>
              <a:rPr lang="en-US" sz="1800" dirty="0" smtClean="0">
                <a:latin typeface="Cambria" pitchFamily="18" charset="0"/>
              </a:rPr>
              <a:t> 20% </a:t>
            </a:r>
            <a:r>
              <a:rPr lang="en-US" sz="1800" dirty="0" err="1" smtClean="0">
                <a:latin typeface="Cambria" pitchFamily="18" charset="0"/>
              </a:rPr>
              <a:t>nilai</a:t>
            </a:r>
            <a:r>
              <a:rPr lang="en-US" sz="1800" dirty="0" smtClean="0">
                <a:latin typeface="Cambria" pitchFamily="18" charset="0"/>
              </a:rPr>
              <a:t> L/C.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9564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3274868"/>
            <a:ext cx="7704667" cy="19812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Terima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rPr>
              <a:t>Kasih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Brush Script MT" panose="030608020404060703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1" y="914399"/>
            <a:ext cx="4574904" cy="262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9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6324600"/>
          </a:xfrm>
        </p:spPr>
        <p:txBody>
          <a:bodyPr>
            <a:normAutofit/>
          </a:bodyPr>
          <a:lstStyle/>
          <a:p>
            <a:pPr marL="122238" indent="14288" eaLnBrk="1" hangingPunct="1">
              <a:buFont typeface="Wingdings 2" panose="05020102010507070707" pitchFamily="18" charset="2"/>
              <a:buNone/>
              <a:defRPr/>
            </a:pP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L/C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satu-satunya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ekspor-impor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ekspor-impor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L/C.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 smtClean="0"/>
              <a:t>Importir</a:t>
            </a:r>
            <a:r>
              <a:rPr lang="en-US" sz="2000" dirty="0" smtClean="0"/>
              <a:t>/</a:t>
            </a:r>
            <a:r>
              <a:rPr lang="en-US" sz="2000" dirty="0" err="1" smtClean="0"/>
              <a:t>eksportir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sisanya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dibayarkan</a:t>
            </a:r>
            <a:r>
              <a:rPr lang="en-US" sz="2000" dirty="0" smtClean="0"/>
              <a:t> </a:t>
            </a:r>
            <a:r>
              <a:rPr lang="en-US" sz="2000" dirty="0" err="1" smtClean="0"/>
              <a:t>lewat</a:t>
            </a:r>
            <a:r>
              <a:rPr lang="en-US" sz="2000" dirty="0" smtClean="0"/>
              <a:t> transfer </a:t>
            </a:r>
            <a:r>
              <a:rPr lang="en-US" sz="2000" dirty="0" err="1" smtClean="0"/>
              <a:t>dana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.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, </a:t>
            </a:r>
            <a:r>
              <a:rPr lang="en-US" sz="2000" dirty="0" err="1" smtClean="0"/>
              <a:t>eksportir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/</a:t>
            </a:r>
            <a:r>
              <a:rPr lang="en-US" sz="2000" dirty="0" err="1" smtClean="0"/>
              <a:t>menengah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berhadapan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/global.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eksportir</a:t>
            </a:r>
            <a:r>
              <a:rPr lang="en-US" sz="2000" dirty="0" smtClean="0"/>
              <a:t>/</a:t>
            </a:r>
            <a:r>
              <a:rPr lang="en-US" sz="2000" dirty="0" err="1" smtClean="0"/>
              <a:t>importir</a:t>
            </a:r>
            <a:r>
              <a:rPr lang="en-US" sz="2000" dirty="0" smtClean="0"/>
              <a:t> 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,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,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67400"/>
          </a:xfrm>
        </p:spPr>
        <p:txBody>
          <a:bodyPr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ambria" pitchFamily="18" charset="0"/>
              </a:rPr>
              <a:t>L/C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suatu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komitmen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bank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membayarkan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sejumlah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penjual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eksportir</a:t>
            </a:r>
            <a:r>
              <a:rPr lang="en-US" dirty="0" smtClean="0">
                <a:latin typeface="Cambria" pitchFamily="18" charset="0"/>
              </a:rPr>
              <a:t>) </a:t>
            </a:r>
            <a:r>
              <a:rPr lang="en-US" dirty="0" err="1" smtClean="0">
                <a:latin typeface="Cambria" pitchFamily="18" charset="0"/>
              </a:rPr>
              <a:t>asal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menyerahkan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dokumen-dokumen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ditetapkan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</a:t>
            </a:r>
            <a:r>
              <a:rPr lang="en-US" dirty="0" smtClean="0">
                <a:latin typeface="Cambria" pitchFamily="18" charset="0"/>
              </a:rPr>
              <a:t> L/C. L/C </a:t>
            </a:r>
            <a:r>
              <a:rPr lang="en-US" dirty="0" err="1" smtClean="0">
                <a:latin typeface="Cambria" pitchFamily="18" charset="0"/>
              </a:rPr>
              <a:t>ini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disederhanakan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jaminan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pembayaran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bank. </a:t>
            </a:r>
            <a:endParaRPr lang="en-US" dirty="0" smtClean="0">
              <a:latin typeface="Cambria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Cambria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ambria" pitchFamily="18" charset="0"/>
              </a:rPr>
              <a:t>L/C </a:t>
            </a:r>
            <a:r>
              <a:rPr lang="en-US" dirty="0" err="1" smtClean="0">
                <a:latin typeface="Cambria" pitchFamily="18" charset="0"/>
              </a:rPr>
              <a:t>sering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disebut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juga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istilah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i="1" dirty="0" smtClean="0">
                <a:latin typeface="Cambria" pitchFamily="18" charset="0"/>
              </a:rPr>
              <a:t>documentary credit.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0" y="10668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>
                <a:latin typeface="Cambria" panose="02040503050406030204" pitchFamily="18" charset="0"/>
              </a:rPr>
              <a:t> 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Flow Chart of Doc. Credit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6807" name="Rectangle 7"/>
          <p:cNvSpPr>
            <a:spLocks noRot="1" noChangeArrowheads="1"/>
          </p:cNvSpPr>
          <p:nvPr/>
        </p:nvSpPr>
        <p:spPr bwMode="auto">
          <a:xfrm>
            <a:off x="301625" y="228600"/>
            <a:ext cx="851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Flow Chart of Doc.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Credit </a:t>
            </a:r>
          </a:p>
        </p:txBody>
      </p:sp>
      <p:pic>
        <p:nvPicPr>
          <p:cNvPr id="112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300288"/>
            <a:ext cx="419417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282098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" descr="04_Documentary_Letter_of_Cred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826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533400" y="5943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304800" y="5943600"/>
            <a:ext cx="2057400" cy="584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Advising Bank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Confirming Bank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0" y="1219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27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7713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6477000" y="6172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6816" name="Rectangle 16"/>
          <p:cNvSpPr>
            <a:spLocks noRot="1" noChangeArrowheads="1"/>
          </p:cNvSpPr>
          <p:nvPr/>
        </p:nvSpPr>
        <p:spPr bwMode="auto">
          <a:xfrm>
            <a:off x="4648200" y="3962400"/>
            <a:ext cx="41941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itchFamily="2" charset="2"/>
              <a:buBlip>
                <a:blip r:embed="rId5"/>
              </a:buBlip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3581400" y="4114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3657600" y="4114800"/>
            <a:ext cx="19812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Reimbursing Bank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</p:txBody>
      </p:sp>
      <p:sp>
        <p:nvSpPr>
          <p:cNvPr id="11281" name="Text Box 21"/>
          <p:cNvSpPr txBox="1">
            <a:spLocks noChangeArrowheads="1"/>
          </p:cNvSpPr>
          <p:nvPr/>
        </p:nvSpPr>
        <p:spPr bwMode="auto">
          <a:xfrm>
            <a:off x="3505200" y="1295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6618039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Shipra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Biswas, Faculty Member ,JBSC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894" y="5979022"/>
            <a:ext cx="554306" cy="47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ekspor</a:t>
            </a:r>
            <a:r>
              <a:rPr lang="en-US" sz="2400" dirty="0" smtClean="0"/>
              <a:t> </a:t>
            </a:r>
            <a:r>
              <a:rPr lang="en-US" sz="2400" dirty="0" err="1" smtClean="0"/>
              <a:t>impor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L/C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88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                                                                                                        </a:t>
                      </a:r>
                    </a:p>
                    <a:p>
                      <a:r>
                        <a:rPr lang="en-US" dirty="0" smtClean="0"/>
                        <a:t>                                             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</a:t>
                      </a:r>
                      <a:r>
                        <a:rPr lang="en-US" sz="1200" b="0" dirty="0" err="1" smtClean="0"/>
                        <a:t>Importir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bayer</a:t>
                      </a:r>
                      <a:r>
                        <a:rPr lang="en-US" sz="1200" b="0" baseline="0" dirty="0" smtClean="0"/>
                        <a:t>                                                          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200" b="0" baseline="0" dirty="0" smtClean="0"/>
                        <a:t>                                                                </a:t>
                      </a:r>
                      <a:r>
                        <a:rPr lang="en-US" sz="1200" b="0" baseline="0" dirty="0" err="1" smtClean="0"/>
                        <a:t>Eksportir</a:t>
                      </a:r>
                      <a:endParaRPr lang="en-US" sz="1200" b="0" baseline="0" dirty="0" smtClean="0"/>
                    </a:p>
                    <a:p>
                      <a:r>
                        <a:rPr lang="en-US" sz="1200" b="0" baseline="0" dirty="0" smtClean="0"/>
                        <a:t>               Buyer                                                                                                                                               Seller</a:t>
                      </a:r>
                    </a:p>
                    <a:p>
                      <a:r>
                        <a:rPr lang="en-US" sz="1200" b="0" baseline="0" dirty="0" smtClean="0"/>
                        <a:t>               Applicant                                                                                                                                       Beneficiary</a:t>
                      </a:r>
                    </a:p>
                    <a:p>
                      <a:r>
                        <a:rPr lang="en-US" sz="1200" b="0" baseline="0" dirty="0" smtClean="0"/>
                        <a:t>               </a:t>
                      </a:r>
                      <a:r>
                        <a:rPr lang="en-US" sz="1200" b="0" baseline="0" dirty="0" err="1" smtClean="0"/>
                        <a:t>Accountee</a:t>
                      </a:r>
                      <a:r>
                        <a:rPr lang="en-US" sz="1200" b="0" baseline="0" dirty="0" smtClean="0"/>
                        <a:t>                                                                                                                                      Shipper</a:t>
                      </a:r>
                    </a:p>
                    <a:p>
                      <a:r>
                        <a:rPr lang="en-US" sz="1200" b="0" baseline="0" dirty="0" smtClean="0"/>
                        <a:t>                                                                                                                                                                       Supplier                                             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dirty="0" smtClean="0"/>
                        <a:t>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dirty="0" smtClean="0"/>
                        <a:t>                  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 smtClean="0"/>
                        <a:t>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     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                          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en-US" dirty="0" smtClean="0"/>
                        <a:t>                                                                 </a:t>
                      </a:r>
                    </a:p>
                    <a:p>
                      <a:r>
                        <a:rPr lang="en-US" baseline="0" dirty="0" smtClean="0"/>
                        <a:t>                                                               </a:t>
                      </a:r>
                    </a:p>
                    <a:p>
                      <a:r>
                        <a:rPr lang="en-US" baseline="0" dirty="0" smtClean="0"/>
                        <a:t>                             </a:t>
                      </a:r>
                      <a:r>
                        <a:rPr lang="en-US" sz="1200" b="0" baseline="0" dirty="0" smtClean="0"/>
                        <a:t>Opening Bank                           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1200" b="0" baseline="0" dirty="0" smtClean="0"/>
                        <a:t>                                     Advising Bank</a:t>
                      </a:r>
                    </a:p>
                    <a:p>
                      <a:r>
                        <a:rPr lang="en-US" sz="1200" b="0" baseline="0" dirty="0" smtClean="0"/>
                        <a:t>                                           Reimbursing                                                                       Negotiating Bank</a:t>
                      </a:r>
                      <a:r>
                        <a:rPr lang="en-US" baseline="0" dirty="0" smtClean="0"/>
                        <a:t>        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286000" y="2209800"/>
            <a:ext cx="10668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IMPORTIR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0" y="4419600"/>
            <a:ext cx="1066800" cy="1143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BANK A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715000" y="2209800"/>
            <a:ext cx="1143000" cy="381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EKSPORTIR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904207" y="3505994"/>
            <a:ext cx="18288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5790407" y="3504406"/>
            <a:ext cx="18288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952207" y="3504406"/>
            <a:ext cx="18288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524000" y="35052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286000" y="35052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410200" y="35052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1"/>
            <a:endCxn id="9" idx="3"/>
          </p:cNvCxnSpPr>
          <p:nvPr/>
        </p:nvCxnSpPr>
        <p:spPr>
          <a:xfrm rot="10800000">
            <a:off x="3352800" y="24003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3352800" y="4953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352800" y="4572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715000" y="4419600"/>
            <a:ext cx="1143000" cy="11430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BANK B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352800" y="5408613"/>
            <a:ext cx="2362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906294" y="1866106"/>
            <a:ext cx="6858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475707" y="1866106"/>
            <a:ext cx="685800" cy="158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19400" y="1524000"/>
            <a:ext cx="342900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77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000" dirty="0" err="1" smtClean="0"/>
              <a:t>Keterangan</a:t>
            </a:r>
            <a:endParaRPr lang="en-US" sz="2000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b="1" i="1" dirty="0" smtClean="0"/>
              <a:t>Sales contract</a:t>
            </a:r>
            <a:r>
              <a:rPr lang="en-US" sz="1800" dirty="0" smtClean="0"/>
              <a:t> (</a:t>
            </a:r>
            <a:r>
              <a:rPr lang="en-US" sz="1800" dirty="0" err="1" smtClean="0"/>
              <a:t>persetujuan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)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dirty="0" err="1" smtClean="0"/>
              <a:t>Permohonan</a:t>
            </a:r>
            <a:r>
              <a:rPr lang="en-US" sz="1800" dirty="0" smtClean="0"/>
              <a:t> </a:t>
            </a:r>
            <a:r>
              <a:rPr lang="en-US" sz="1800" dirty="0" err="1" smtClean="0"/>
              <a:t>pembukaan</a:t>
            </a:r>
            <a:r>
              <a:rPr lang="en-US" sz="1800" dirty="0" smtClean="0"/>
              <a:t> L/C : </a:t>
            </a:r>
            <a:r>
              <a:rPr lang="en-US" sz="1800" dirty="0" err="1" smtClean="0"/>
              <a:t>importir</a:t>
            </a:r>
            <a:r>
              <a:rPr lang="en-US" sz="1800" dirty="0" smtClean="0"/>
              <a:t> </a:t>
            </a:r>
            <a:r>
              <a:rPr lang="en-US" sz="1800" dirty="0" err="1" smtClean="0"/>
              <a:t>mengajukan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permohonan</a:t>
            </a:r>
            <a:r>
              <a:rPr lang="en-US" sz="1800" dirty="0" smtClean="0"/>
              <a:t> </a:t>
            </a:r>
            <a:r>
              <a:rPr lang="en-US" sz="1800" dirty="0" err="1" smtClean="0"/>
              <a:t>pembukaan</a:t>
            </a:r>
            <a:r>
              <a:rPr lang="en-US" sz="1800" dirty="0" smtClean="0"/>
              <a:t> L/C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Bank A.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dirty="0" err="1" smtClean="0"/>
              <a:t>Pembukaan</a:t>
            </a:r>
            <a:r>
              <a:rPr lang="en-US" sz="1800" dirty="0" smtClean="0"/>
              <a:t> L/C :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Bank A </a:t>
            </a:r>
            <a:r>
              <a:rPr lang="en-US" sz="1800" dirty="0" err="1" smtClean="0"/>
              <a:t>membuka</a:t>
            </a:r>
            <a:r>
              <a:rPr lang="en-US" sz="1800" dirty="0" smtClean="0"/>
              <a:t> L/C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Bank B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eksportir</a:t>
            </a:r>
            <a:r>
              <a:rPr lang="en-US" sz="1800" dirty="0" smtClean="0"/>
              <a:t>. L/C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syarat</a:t>
            </a:r>
            <a:r>
              <a:rPr lang="en-US" sz="1800" dirty="0" smtClean="0"/>
              <a:t> – </a:t>
            </a:r>
            <a:r>
              <a:rPr lang="en-US" sz="1800" dirty="0" err="1" smtClean="0"/>
              <a:t>syarat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dipenuhi</a:t>
            </a:r>
            <a:r>
              <a:rPr lang="en-US" sz="1800" dirty="0" smtClean="0"/>
              <a:t> 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eksportir</a:t>
            </a:r>
            <a:r>
              <a:rPr lang="en-US" sz="1800" dirty="0" smtClean="0"/>
              <a:t> agar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,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L/C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dokumen-dokumen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diserahkan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lembar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dirty="0" err="1" smtClean="0"/>
              <a:t>Penerusan</a:t>
            </a:r>
            <a:r>
              <a:rPr lang="en-US" sz="1800" dirty="0" smtClean="0"/>
              <a:t> L/C  (</a:t>
            </a:r>
            <a:r>
              <a:rPr lang="en-US" sz="1800" i="1" dirty="0" smtClean="0"/>
              <a:t>L/C advising</a:t>
            </a:r>
            <a:r>
              <a:rPr lang="en-US" sz="1800" dirty="0" smtClean="0"/>
              <a:t>) : Bank A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memberitahukan</a:t>
            </a:r>
            <a:r>
              <a:rPr lang="en-US" sz="1800" dirty="0" smtClean="0"/>
              <a:t> </a:t>
            </a:r>
            <a:r>
              <a:rPr lang="en-US" sz="1800" dirty="0" err="1" smtClean="0"/>
              <a:t>kedatangan</a:t>
            </a:r>
            <a:r>
              <a:rPr lang="en-US" sz="1800" dirty="0" smtClean="0"/>
              <a:t> L/C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eksportir</a:t>
            </a:r>
            <a:r>
              <a:rPr lang="en-US" sz="1800" dirty="0" smtClean="0"/>
              <a:t>, </a:t>
            </a:r>
            <a:r>
              <a:rPr lang="en-US" sz="1800" dirty="0" err="1" smtClean="0"/>
              <a:t>pemberitahuan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penerusan</a:t>
            </a:r>
            <a:r>
              <a:rPr lang="en-US" sz="1800" dirty="0" smtClean="0"/>
              <a:t> L/C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eksportir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i="1" dirty="0" smtClean="0"/>
              <a:t>L/C advising</a:t>
            </a:r>
            <a:r>
              <a:rPr lang="en-US" sz="1800" dirty="0" smtClean="0"/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dirty="0" err="1" smtClean="0"/>
              <a:t>Pengiriman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: 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menerima</a:t>
            </a:r>
            <a:r>
              <a:rPr lang="en-US" sz="1800" dirty="0" smtClean="0"/>
              <a:t> </a:t>
            </a:r>
            <a:r>
              <a:rPr lang="en-US" sz="1800" dirty="0" err="1" smtClean="0"/>
              <a:t>pemberitahuan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eksportir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mengirim</a:t>
            </a:r>
            <a:r>
              <a:rPr lang="en-US" sz="1800" dirty="0" smtClean="0"/>
              <a:t>/</a:t>
            </a:r>
            <a:r>
              <a:rPr lang="en-US" sz="1800" dirty="0" err="1" smtClean="0"/>
              <a:t>mengapalkan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importir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</a:t>
            </a:r>
            <a:r>
              <a:rPr lang="en-US" sz="1800" dirty="0" smtClean="0"/>
              <a:t>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1800" dirty="0" err="1" smtClean="0"/>
              <a:t>Penyerahan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: </a:t>
            </a:r>
            <a:r>
              <a:rPr lang="en-US" sz="1800" dirty="0" err="1" smtClean="0"/>
              <a:t>dokumen-dokumen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diminta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L/C </a:t>
            </a:r>
            <a:r>
              <a:rPr lang="en-US" sz="1800" dirty="0" err="1" smtClean="0"/>
              <a:t>dilengkapi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diserahkan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Bank B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315200" cy="6248400"/>
          </a:xfrm>
        </p:spPr>
        <p:txBody>
          <a:bodyPr/>
          <a:lstStyle/>
          <a:p>
            <a:pPr marL="650875" indent="-514350" eaLnBrk="1" hangingPunct="1">
              <a:buFont typeface="Wingdings 2" panose="05020102010507070707" pitchFamily="18" charset="2"/>
              <a:buNone/>
            </a:pPr>
            <a:r>
              <a:rPr lang="en-US" altLang="en-US" sz="2000" dirty="0" smtClean="0"/>
              <a:t>7.     </a:t>
            </a:r>
            <a:r>
              <a:rPr lang="en-US" altLang="en-US" sz="1800" dirty="0" err="1" smtClean="0"/>
              <a:t>Negosiasi</a:t>
            </a:r>
            <a:r>
              <a:rPr lang="en-US" altLang="en-US" sz="1800" dirty="0" smtClean="0"/>
              <a:t> L/C  (</a:t>
            </a:r>
            <a:r>
              <a:rPr lang="en-US" altLang="en-US" sz="1800" i="1" dirty="0" smtClean="0"/>
              <a:t>L/C negotiating</a:t>
            </a:r>
            <a:r>
              <a:rPr lang="en-US" altLang="en-US" sz="1800" dirty="0" smtClean="0"/>
              <a:t>) : Bank B </a:t>
            </a:r>
            <a:r>
              <a:rPr lang="en-US" altLang="en-US" sz="1800" dirty="0" err="1" smtClean="0"/>
              <a:t>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memeriksa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baik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kebenaran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maupun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kelengkapannya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bila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semuanya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sesuai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dengan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permintaan</a:t>
            </a:r>
            <a:r>
              <a:rPr lang="en-US" altLang="en-US" sz="1800" dirty="0" smtClean="0"/>
              <a:t> L/C, Bank B </a:t>
            </a:r>
            <a:r>
              <a:rPr lang="en-US" altLang="en-US" sz="1800" dirty="0" err="1" smtClean="0"/>
              <a:t>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membayar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eksportir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sejumlah</a:t>
            </a:r>
            <a:r>
              <a:rPr lang="en-US" altLang="en-US" sz="1800" dirty="0" smtClean="0"/>
              <a:t> dana </a:t>
            </a:r>
            <a:r>
              <a:rPr lang="en-US" altLang="en-US" sz="1800" dirty="0" err="1" smtClean="0"/>
              <a:t>seperti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tercantum</a:t>
            </a:r>
            <a:r>
              <a:rPr lang="en-US" altLang="en-US" sz="1800" dirty="0" smtClean="0"/>
              <a:t> di L/C, proses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dinamakan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negosiasi</a:t>
            </a:r>
            <a:r>
              <a:rPr lang="en-US" altLang="en-US" sz="1800" dirty="0" smtClean="0"/>
              <a:t> L/C. </a:t>
            </a:r>
          </a:p>
          <a:p>
            <a:pPr marL="650875" indent="-514350" eaLnBrk="1" hangingPunct="1">
              <a:buFont typeface="Wingdings 2" panose="05020102010507070707" pitchFamily="18" charset="2"/>
              <a:buNone/>
            </a:pPr>
            <a:r>
              <a:rPr lang="en-US" altLang="en-US" sz="1800" dirty="0" smtClean="0"/>
              <a:t>8.     </a:t>
            </a:r>
            <a:r>
              <a:rPr lang="en-US" altLang="en-US" sz="1800" dirty="0" err="1" smtClean="0"/>
              <a:t>Pengiriman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: </a:t>
            </a:r>
            <a:r>
              <a:rPr lang="en-US" altLang="en-US" sz="1800" dirty="0" err="1" smtClean="0"/>
              <a:t>kemudian</a:t>
            </a:r>
            <a:r>
              <a:rPr lang="en-US" altLang="en-US" sz="1800" dirty="0" smtClean="0"/>
              <a:t> Bank B </a:t>
            </a:r>
            <a:r>
              <a:rPr lang="en-US" altLang="en-US" sz="1800" dirty="0" err="1" smtClean="0"/>
              <a:t>meneruskan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</a:t>
            </a:r>
            <a:r>
              <a:rPr lang="en-US" altLang="en-US" sz="1800" dirty="0" smtClean="0"/>
              <a:t> Bank A </a:t>
            </a:r>
            <a:r>
              <a:rPr lang="en-US" altLang="en-US" sz="1800" dirty="0" err="1" smtClean="0"/>
              <a:t>untuk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meminta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pembayaran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kembali</a:t>
            </a:r>
            <a:r>
              <a:rPr lang="en-US" altLang="en-US" sz="1800" dirty="0" smtClean="0"/>
              <a:t> (</a:t>
            </a:r>
            <a:r>
              <a:rPr lang="en-US" altLang="en-US" sz="1800" i="1" dirty="0" smtClean="0"/>
              <a:t>reimbursement</a:t>
            </a:r>
            <a:r>
              <a:rPr lang="en-US" altLang="en-US" sz="1800" dirty="0" smtClean="0"/>
              <a:t>) </a:t>
            </a:r>
            <a:r>
              <a:rPr lang="en-US" altLang="en-US" sz="1800" dirty="0" err="1" smtClean="0"/>
              <a:t>atas</a:t>
            </a:r>
            <a:r>
              <a:rPr lang="en-US" altLang="en-US" sz="1800" dirty="0" smtClean="0"/>
              <a:t> L/C yang </a:t>
            </a:r>
            <a:r>
              <a:rPr lang="en-US" altLang="en-US" sz="1800" dirty="0" err="1" smtClean="0"/>
              <a:t>telah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ditebusnya</a:t>
            </a:r>
            <a:r>
              <a:rPr lang="en-US" altLang="en-US" sz="1800" dirty="0" smtClean="0"/>
              <a:t>.</a:t>
            </a:r>
          </a:p>
          <a:p>
            <a:pPr marL="650875" indent="-514350" eaLnBrk="1" hangingPunct="1">
              <a:buFont typeface="Wingdings 2" panose="05020102010507070707" pitchFamily="18" charset="2"/>
              <a:buNone/>
            </a:pPr>
            <a:r>
              <a:rPr lang="en-US" altLang="en-US" sz="1800" dirty="0" smtClean="0"/>
              <a:t>9.     </a:t>
            </a:r>
            <a:r>
              <a:rPr lang="en-US" altLang="en-US" sz="1800" dirty="0" err="1" smtClean="0"/>
              <a:t>Pembayaran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kembali</a:t>
            </a:r>
            <a:r>
              <a:rPr lang="en-US" altLang="en-US" sz="1800" dirty="0" smtClean="0"/>
              <a:t> (</a:t>
            </a:r>
            <a:r>
              <a:rPr lang="en-US" altLang="en-US" sz="1800" i="1" dirty="0" smtClean="0"/>
              <a:t>reimbursement</a:t>
            </a:r>
            <a:r>
              <a:rPr lang="en-US" altLang="en-US" sz="1800" dirty="0" smtClean="0"/>
              <a:t>) : Bank A </a:t>
            </a:r>
            <a:r>
              <a:rPr lang="en-US" altLang="en-US" sz="1800" dirty="0" err="1" smtClean="0"/>
              <a:t>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mempelajari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membayar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Bank B.</a:t>
            </a:r>
          </a:p>
          <a:p>
            <a:pPr marL="650875" indent="-514350" eaLnBrk="1" hangingPunct="1">
              <a:buFont typeface="Wingdings 2" panose="05020102010507070707" pitchFamily="18" charset="2"/>
              <a:buNone/>
            </a:pPr>
            <a:r>
              <a:rPr lang="en-US" altLang="en-US" sz="1800" dirty="0" smtClean="0"/>
              <a:t>10.    </a:t>
            </a:r>
            <a:r>
              <a:rPr lang="en-US" altLang="en-US" sz="1800" dirty="0" err="1" smtClean="0"/>
              <a:t>Pemberitahuan</a:t>
            </a:r>
            <a:r>
              <a:rPr lang="en-US" altLang="en-US" sz="1800" dirty="0" smtClean="0"/>
              <a:t> : Bank A </a:t>
            </a:r>
            <a:r>
              <a:rPr lang="en-US" altLang="en-US" sz="1800" dirty="0" err="1" smtClean="0"/>
              <a:t>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membaritahu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importir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atas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kedatangan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.</a:t>
            </a:r>
          </a:p>
          <a:p>
            <a:pPr marL="650875" indent="-514350" eaLnBrk="1" hangingPunct="1">
              <a:buFont typeface="Wingdings 2" panose="05020102010507070707" pitchFamily="18" charset="2"/>
              <a:buNone/>
            </a:pPr>
            <a:r>
              <a:rPr lang="en-US" altLang="en-US" sz="1800" dirty="0" smtClean="0"/>
              <a:t>11.    </a:t>
            </a:r>
            <a:r>
              <a:rPr lang="en-US" altLang="en-US" sz="1800" dirty="0" err="1" smtClean="0"/>
              <a:t>Pembayaran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penyerahan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: </a:t>
            </a:r>
            <a:r>
              <a:rPr lang="en-US" altLang="en-US" sz="1800" dirty="0" err="1" smtClean="0"/>
              <a:t>importir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melunasi</a:t>
            </a:r>
            <a:r>
              <a:rPr lang="en-US" altLang="en-US" sz="1800" dirty="0" smtClean="0"/>
              <a:t> L/C yang </a:t>
            </a:r>
            <a:r>
              <a:rPr lang="en-US" altLang="en-US" sz="1800" dirty="0" err="1" smtClean="0"/>
              <a:t>dibukanya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memperoleh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dari</a:t>
            </a:r>
            <a:r>
              <a:rPr lang="en-US" altLang="en-US" sz="1800" dirty="0" smtClean="0"/>
              <a:t> Bank A. </a:t>
            </a:r>
            <a:r>
              <a:rPr lang="en-US" altLang="en-US" sz="1800" dirty="0" err="1" smtClean="0"/>
              <a:t>dengan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importir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mengeluarkan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barang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dari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pelabuhan</a:t>
            </a:r>
            <a:r>
              <a:rPr lang="en-US" altLang="en-US" sz="1800" dirty="0" smtClean="0"/>
              <a:t>.</a:t>
            </a:r>
            <a:endParaRPr lang="en-US" altLang="en-US" sz="2800" dirty="0" smtClean="0"/>
          </a:p>
          <a:p>
            <a:pPr marL="650875" indent="-514350" algn="just" eaLnBrk="1" hangingPunct="1">
              <a:buFont typeface="Wingdings 2" panose="05020102010507070707" pitchFamily="18" charset="2"/>
              <a:buNone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620000" cy="6553200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800" b="1" dirty="0" err="1" smtClean="0"/>
              <a:t>Pihak</a:t>
            </a:r>
            <a:r>
              <a:rPr lang="en-US" altLang="en-US" sz="1800" b="1" dirty="0" smtClean="0"/>
              <a:t> -  </a:t>
            </a:r>
            <a:r>
              <a:rPr lang="en-US" altLang="en-US" sz="1800" b="1" dirty="0" err="1" smtClean="0"/>
              <a:t>pihak</a:t>
            </a:r>
            <a:r>
              <a:rPr lang="en-US" altLang="en-US" sz="1800" b="1" dirty="0" smtClean="0"/>
              <a:t> yang </a:t>
            </a:r>
            <a:r>
              <a:rPr lang="en-US" altLang="en-US" sz="1800" b="1" dirty="0" err="1" smtClean="0"/>
              <a:t>terlibat</a:t>
            </a:r>
            <a:r>
              <a:rPr lang="en-US" altLang="en-US" sz="1800" b="1" dirty="0" smtClean="0"/>
              <a:t> </a:t>
            </a:r>
            <a:r>
              <a:rPr lang="en-US" altLang="en-US" sz="1800" b="1" dirty="0" err="1" smtClean="0"/>
              <a:t>didalam</a:t>
            </a:r>
            <a:r>
              <a:rPr lang="en-US" altLang="en-US" sz="1800" b="1" dirty="0" smtClean="0"/>
              <a:t> </a:t>
            </a:r>
            <a:r>
              <a:rPr lang="en-US" altLang="en-US" sz="1800" b="1" dirty="0" err="1" smtClean="0"/>
              <a:t>mekanisme</a:t>
            </a:r>
            <a:r>
              <a:rPr lang="en-US" altLang="en-US" sz="1800" b="1" dirty="0" smtClean="0"/>
              <a:t> L/C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Applicant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pihak</a:t>
            </a:r>
            <a:r>
              <a:rPr lang="en-US" altLang="en-US" sz="1800" dirty="0" smtClean="0"/>
              <a:t> yang </a:t>
            </a:r>
            <a:r>
              <a:rPr lang="en-US" altLang="en-US" sz="1800" dirty="0" err="1" smtClean="0"/>
              <a:t>mengajukan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permohonan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pembukaan</a:t>
            </a:r>
            <a:r>
              <a:rPr lang="en-US" altLang="en-US" sz="1800" dirty="0" smtClean="0"/>
              <a:t> L/C. </a:t>
            </a:r>
            <a:r>
              <a:rPr lang="en-US" altLang="en-US" sz="1800" dirty="0" err="1" smtClean="0"/>
              <a:t>pihak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tersebut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adalah</a:t>
            </a:r>
            <a:r>
              <a:rPr lang="en-US" altLang="en-US" sz="1800" dirty="0" smtClean="0"/>
              <a:t> </a:t>
            </a:r>
            <a:r>
              <a:rPr lang="en-US" altLang="en-US" sz="1800" i="1" dirty="0" err="1" smtClean="0"/>
              <a:t>importir</a:t>
            </a:r>
            <a:r>
              <a:rPr lang="en-US" altLang="en-US" sz="1800" i="1" dirty="0" smtClean="0"/>
              <a:t>. </a:t>
            </a:r>
            <a:r>
              <a:rPr lang="en-US" altLang="en-US" sz="1800" dirty="0" err="1" smtClean="0"/>
              <a:t>Istilah</a:t>
            </a:r>
            <a:r>
              <a:rPr lang="en-US" altLang="en-US" sz="1800" dirty="0" smtClean="0"/>
              <a:t> lain </a:t>
            </a:r>
            <a:r>
              <a:rPr lang="en-US" altLang="en-US" sz="1800" dirty="0" err="1" smtClean="0"/>
              <a:t>untuk</a:t>
            </a:r>
            <a:r>
              <a:rPr lang="en-US" altLang="en-US" sz="1800" dirty="0" smtClean="0"/>
              <a:t> a</a:t>
            </a:r>
            <a:r>
              <a:rPr lang="en-US" altLang="en-US" sz="1800" i="1" dirty="0" smtClean="0"/>
              <a:t>pplicant </a:t>
            </a:r>
            <a:r>
              <a:rPr lang="en-US" altLang="en-US" sz="1800" dirty="0" err="1" smtClean="0"/>
              <a:t>ini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adalah</a:t>
            </a:r>
            <a:r>
              <a:rPr lang="en-US" altLang="en-US" sz="1800" dirty="0" smtClean="0"/>
              <a:t> </a:t>
            </a:r>
            <a:r>
              <a:rPr lang="en-US" altLang="en-US" sz="1800" i="1" dirty="0" err="1" smtClean="0"/>
              <a:t>accountee</a:t>
            </a:r>
            <a:r>
              <a:rPr lang="en-US" altLang="en-US" sz="1800" i="1" dirty="0" smtClean="0"/>
              <a:t>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i="1" dirty="0" err="1" smtClean="0"/>
              <a:t>bayer</a:t>
            </a:r>
            <a:r>
              <a:rPr lang="en-US" altLang="en-US" sz="1800" i="1" dirty="0" smtClean="0"/>
              <a:t> 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pembeli</a:t>
            </a:r>
            <a:r>
              <a:rPr lang="en-US" altLang="en-US" sz="1800" dirty="0" smtClean="0"/>
              <a:t>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Opening Bank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issuing bank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bank yang </a:t>
            </a:r>
            <a:r>
              <a:rPr lang="en-US" altLang="en-US" sz="1800" dirty="0" err="1" smtClean="0"/>
              <a:t>mengeluarkan</a:t>
            </a:r>
            <a:r>
              <a:rPr lang="en-US" altLang="en-US" sz="1800" dirty="0" smtClean="0"/>
              <a:t> (</a:t>
            </a:r>
            <a:r>
              <a:rPr lang="en-US" altLang="en-US" sz="1800" dirty="0" err="1" smtClean="0"/>
              <a:t>membuka</a:t>
            </a:r>
            <a:r>
              <a:rPr lang="en-US" altLang="en-US" sz="1800" dirty="0" smtClean="0"/>
              <a:t>)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menerbitkan</a:t>
            </a:r>
            <a:r>
              <a:rPr lang="en-US" altLang="en-US" sz="1800" dirty="0" smtClean="0"/>
              <a:t> L/C 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importir</a:t>
            </a:r>
            <a:r>
              <a:rPr lang="en-US" altLang="en-US" sz="1800" dirty="0" smtClean="0"/>
              <a:t>. L/C yang </a:t>
            </a:r>
            <a:r>
              <a:rPr lang="en-US" altLang="en-US" sz="1800" dirty="0" err="1" smtClean="0"/>
              <a:t>dibuka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oleh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opening bank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selalu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didasarkan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pada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aplikasi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pembukaan</a:t>
            </a:r>
            <a:r>
              <a:rPr lang="en-US" altLang="en-US" sz="1800" dirty="0" smtClean="0"/>
              <a:t> L/C yang </a:t>
            </a:r>
            <a:r>
              <a:rPr lang="en-US" altLang="en-US" sz="1800" dirty="0" err="1" smtClean="0"/>
              <a:t>diajukan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oleh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applicant 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importir</a:t>
            </a:r>
            <a:r>
              <a:rPr lang="en-US" altLang="en-US" sz="1800" dirty="0" smtClean="0"/>
              <a:t>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Beneficiary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pihak</a:t>
            </a:r>
            <a:r>
              <a:rPr lang="en-US" altLang="en-US" sz="1800" dirty="0" smtClean="0"/>
              <a:t> yang </a:t>
            </a:r>
            <a:r>
              <a:rPr lang="en-US" altLang="en-US" sz="1800" dirty="0" err="1" smtClean="0"/>
              <a:t>menerima</a:t>
            </a:r>
            <a:r>
              <a:rPr lang="en-US" altLang="en-US" sz="1800" dirty="0" smtClean="0"/>
              <a:t> L/C. </a:t>
            </a:r>
            <a:r>
              <a:rPr lang="en-US" altLang="en-US" sz="1800" dirty="0" err="1" smtClean="0"/>
              <a:t>pihak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tidak</a:t>
            </a:r>
            <a:r>
              <a:rPr lang="en-US" altLang="en-US" sz="1800" dirty="0" smtClean="0"/>
              <a:t> lain </a:t>
            </a:r>
            <a:r>
              <a:rPr lang="en-US" altLang="en-US" sz="1800" dirty="0" err="1" smtClean="0"/>
              <a:t>adalah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eksportir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seller 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penjual</a:t>
            </a:r>
            <a:r>
              <a:rPr lang="en-US" altLang="en-US" sz="1800" dirty="0" smtClean="0"/>
              <a:t>),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disebut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dengan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istilah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shipper (</a:t>
            </a:r>
            <a:r>
              <a:rPr lang="en-US" altLang="en-US" sz="1800" dirty="0" err="1" smtClean="0"/>
              <a:t>pengirim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barang</a:t>
            </a:r>
            <a:r>
              <a:rPr lang="en-US" altLang="en-US" sz="1800" i="1" dirty="0" smtClean="0"/>
              <a:t>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Advising Bank,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bank yang </a:t>
            </a:r>
            <a:r>
              <a:rPr lang="en-US" altLang="en-US" sz="1800" dirty="0" err="1" smtClean="0"/>
              <a:t>meneruskan</a:t>
            </a:r>
            <a:r>
              <a:rPr lang="en-US" altLang="en-US" sz="1800" dirty="0" smtClean="0"/>
              <a:t> L/C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beneficiary. </a:t>
            </a:r>
            <a:r>
              <a:rPr lang="en-US" altLang="en-US" sz="1800" dirty="0" err="1" smtClean="0"/>
              <a:t>Kewajiban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utama</a:t>
            </a:r>
            <a:r>
              <a:rPr lang="en-US" altLang="en-US" sz="1800" dirty="0" smtClean="0"/>
              <a:t>  </a:t>
            </a:r>
            <a:r>
              <a:rPr lang="en-US" altLang="en-US" sz="1800" i="1" dirty="0" smtClean="0"/>
              <a:t>Advising Bank </a:t>
            </a:r>
            <a:r>
              <a:rPr lang="en-US" altLang="en-US" sz="1800" dirty="0" smtClean="0"/>
              <a:t>yang </a:t>
            </a:r>
            <a:r>
              <a:rPr lang="en-US" altLang="en-US" sz="1800" dirty="0" err="1" smtClean="0"/>
              <a:t>dilaksanakan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adalah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mengecek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keabsahan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(authenticity</a:t>
            </a:r>
            <a:r>
              <a:rPr lang="en-US" altLang="en-US" sz="1800" dirty="0" smtClean="0"/>
              <a:t>) L/C yang </a:t>
            </a:r>
            <a:r>
              <a:rPr lang="en-US" altLang="en-US" sz="1800" dirty="0" err="1" smtClean="0"/>
              <a:t>bersangkutan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sebelum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diteruskan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</a:t>
            </a:r>
            <a:r>
              <a:rPr lang="en-US" altLang="en-US" sz="1800" i="1" dirty="0" err="1" smtClean="0"/>
              <a:t>benefiary</a:t>
            </a:r>
            <a:r>
              <a:rPr lang="en-US" altLang="en-US" sz="1800" i="1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Negotiating Bank,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bank yang </a:t>
            </a:r>
            <a:r>
              <a:rPr lang="en-US" altLang="en-US" sz="1800" dirty="0" err="1" smtClean="0"/>
              <a:t>melakukan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pembelian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atau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pengambilalihan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dokumen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dari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eksportir</a:t>
            </a:r>
            <a:r>
              <a:rPr lang="en-US" altLang="en-US" sz="1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1800" i="1" dirty="0" smtClean="0"/>
              <a:t>Reimbursing Bank </a:t>
            </a:r>
            <a:r>
              <a:rPr lang="en-US" altLang="en-US" sz="1800" dirty="0" err="1" smtClean="0"/>
              <a:t>yaitu</a:t>
            </a:r>
            <a:r>
              <a:rPr lang="en-US" altLang="en-US" sz="1800" dirty="0" smtClean="0"/>
              <a:t> bank yang </a:t>
            </a:r>
            <a:r>
              <a:rPr lang="en-US" altLang="en-US" sz="1800" dirty="0" err="1" smtClean="0"/>
              <a:t>melakukan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pembayaran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kembali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kepada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negotiating bank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atas</a:t>
            </a:r>
            <a:r>
              <a:rPr lang="en-US" altLang="en-US" sz="1800" dirty="0" smtClean="0"/>
              <a:t> L/C yang </a:t>
            </a:r>
            <a:r>
              <a:rPr lang="en-US" altLang="en-US" sz="1800" dirty="0" err="1" smtClean="0"/>
              <a:t>ditebusnya</a:t>
            </a:r>
            <a:r>
              <a:rPr lang="en-US" altLang="en-US" sz="2000" dirty="0" smtClean="0"/>
              <a:t>.</a:t>
            </a:r>
            <a:endParaRPr lang="en-US" alt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1786</Words>
  <Application>Microsoft Office PowerPoint</Application>
  <PresentationFormat>On-screen Show (4:3)</PresentationFormat>
  <Paragraphs>159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Cambria</vt:lpstr>
      <vt:lpstr>1_Office Theme</vt:lpstr>
      <vt:lpstr>Parallax</vt:lpstr>
      <vt:lpstr>PERDAGANGAN INTERNASIONAL DENGAN LETTER OF CREDIET</vt:lpstr>
      <vt:lpstr>PowerPoint Presentation</vt:lpstr>
      <vt:lpstr>PowerPoint Presentation</vt:lpstr>
      <vt:lpstr>PowerPoint Presentation</vt:lpstr>
      <vt:lpstr>Flow Chart of Doc. Credit</vt:lpstr>
      <vt:lpstr>Mekanisme ekspor impor dengan L/C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Bidik Misi 19</cp:lastModifiedBy>
  <cp:revision>112</cp:revision>
  <dcterms:created xsi:type="dcterms:W3CDTF">2010-02-13T20:36:23Z</dcterms:created>
  <dcterms:modified xsi:type="dcterms:W3CDTF">2020-07-07T01:16:47Z</dcterms:modified>
</cp:coreProperties>
</file>