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56" r:id="rId5"/>
    <p:sldId id="279" r:id="rId6"/>
    <p:sldId id="363" r:id="rId7"/>
    <p:sldId id="365" r:id="rId8"/>
    <p:sldId id="369" r:id="rId9"/>
    <p:sldId id="366" r:id="rId10"/>
    <p:sldId id="368" r:id="rId11"/>
    <p:sldId id="32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Morph, Annotate, Work Together, Tell Me" id="{B9B51309-D148-4332-87C2-07BE32FBCA3B}">
          <p14:sldIdLst>
            <p14:sldId id="279"/>
            <p14:sldId id="363"/>
            <p14:sldId id="365"/>
            <p14:sldId id="369"/>
            <p14:sldId id="366"/>
            <p14:sldId id="368"/>
            <p14:sldId id="321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41" autoAdjust="0"/>
  </p:normalViewPr>
  <p:slideViewPr>
    <p:cSldViewPr snapToGrid="0">
      <p:cViewPr varScale="1">
        <p:scale>
          <a:sx n="71" d="100"/>
          <a:sy n="71" d="100"/>
        </p:scale>
        <p:origin x="412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7/6/2020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7/6/2020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anchor="ctr" anchorCtr="0">
            <a:normAutofit/>
          </a:bodyPr>
          <a:lstStyle/>
          <a:p>
            <a:r>
              <a:rPr lang="en-US" sz="4400" dirty="0" err="1">
                <a:solidFill>
                  <a:schemeClr val="bg1"/>
                </a:solidFill>
              </a:rPr>
              <a:t>Komputer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Aplikasi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Manajemen</a:t>
            </a:r>
            <a:r>
              <a:rPr lang="en-US" sz="4400" dirty="0">
                <a:solidFill>
                  <a:schemeClr val="bg1"/>
                </a:solidFill>
              </a:rPr>
              <a:t> II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(Microsoft Access)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1137793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Program </a:t>
            </a:r>
            <a:r>
              <a:rPr lang="en-US" sz="2400" dirty="0" err="1">
                <a:solidFill>
                  <a:schemeClr val="bg1"/>
                </a:solidFill>
              </a:rPr>
              <a:t>Studi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Manajemen</a:t>
            </a:r>
            <a:r>
              <a:rPr lang="en-US" sz="2400" dirty="0">
                <a:solidFill>
                  <a:schemeClr val="bg1"/>
                </a:solidFill>
              </a:rPr>
              <a:t> – </a:t>
            </a:r>
            <a:r>
              <a:rPr lang="en-US" sz="2400" dirty="0" err="1">
                <a:solidFill>
                  <a:schemeClr val="bg1"/>
                </a:solidFill>
              </a:rPr>
              <a:t>Unikom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Pertemuan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13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Outline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pSp>
        <p:nvGrpSpPr>
          <p:cNvPr id="18" name="Group 17" descr="Small circle with number 1 inside  indicating step 1"/>
          <p:cNvGrpSpPr/>
          <p:nvPr/>
        </p:nvGrpSpPr>
        <p:grpSpPr bwMode="blackWhite">
          <a:xfrm>
            <a:off x="531552" y="1917997"/>
            <a:ext cx="558179" cy="409838"/>
            <a:chOff x="6953426" y="711274"/>
            <a:chExt cx="558179" cy="409838"/>
          </a:xfrm>
        </p:grpSpPr>
        <p:sp>
          <p:nvSpPr>
            <p:cNvPr id="19" name="Oval 18" descr="Small circle"/>
            <p:cNvSpPr/>
            <p:nvPr/>
          </p:nvSpPr>
          <p:spPr bwMode="blackWhite">
            <a:xfrm>
              <a:off x="7025069" y="711274"/>
              <a:ext cx="409838" cy="409838"/>
            </a:xfrm>
            <a:prstGeom prst="ellipse">
              <a:avLst/>
            </a:prstGeom>
            <a:solidFill>
              <a:srgbClr val="D247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 descr="Number 1"/>
            <p:cNvSpPr txBox="1">
              <a:spLocks noChangeAspect="1"/>
            </p:cNvSpPr>
            <p:nvPr/>
          </p:nvSpPr>
          <p:spPr bwMode="blackWhite">
            <a:xfrm>
              <a:off x="6953426" y="727564"/>
              <a:ext cx="558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1</a:t>
              </a:r>
            </a:p>
          </p:txBody>
        </p:sp>
      </p:grpSp>
      <p:sp>
        <p:nvSpPr>
          <p:cNvPr id="21" name="Content Placeholder 17"/>
          <p:cNvSpPr txBox="1">
            <a:spLocks/>
          </p:cNvSpPr>
          <p:nvPr/>
        </p:nvSpPr>
        <p:spPr>
          <a:xfrm>
            <a:off x="1056513" y="1958189"/>
            <a:ext cx="4980220" cy="507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Aft>
                <a:spcPts val="600"/>
              </a:spcAft>
              <a:buNone/>
              <a:defRPr/>
            </a:pPr>
            <a:r>
              <a:rPr lang="en-US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Memasukan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formula </a:t>
            </a:r>
            <a:r>
              <a:rPr lang="en-US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Form (2)</a:t>
            </a:r>
          </a:p>
        </p:txBody>
      </p:sp>
    </p:spTree>
    <p:extLst>
      <p:ext uri="{BB962C8B-B14F-4D97-AF65-F5344CB8AC3E}">
        <p14:creationId xmlns:p14="http://schemas.microsoft.com/office/powerpoint/2010/main" val="11070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</a:t>
            </a:r>
            <a:r>
              <a:rPr lang="en-US" dirty="0" err="1" smtClean="0"/>
              <a:t>pada</a:t>
            </a:r>
            <a:r>
              <a:rPr lang="en-US" dirty="0" smtClean="0"/>
              <a:t> Form</a:t>
            </a:r>
            <a:endParaRPr lang="en-US" dirty="0"/>
          </a:p>
        </p:txBody>
      </p:sp>
      <p:sp>
        <p:nvSpPr>
          <p:cNvPr id="4" name="Content Placeholder 17"/>
          <p:cNvSpPr txBox="1">
            <a:spLocks/>
          </p:cNvSpPr>
          <p:nvPr/>
        </p:nvSpPr>
        <p:spPr>
          <a:xfrm>
            <a:off x="521207" y="1456166"/>
            <a:ext cx="11043264" cy="2918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spcAft>
                <a:spcPts val="600"/>
              </a:spcAft>
              <a:buNone/>
              <a:defRPr/>
            </a:pP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Selain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memasukan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operasi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aritmatika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, form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dapat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juga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diisi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dengan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seleksi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kondisi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sehingga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form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akan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menampilkan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output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sesuai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dengan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kondisi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yang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sudah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ditentukan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. </a:t>
            </a:r>
            <a:endParaRPr lang="en-US" sz="1600" dirty="0" smtClean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  <a:p>
            <a:pPr marL="0" lvl="0" indent="0" algn="just">
              <a:spcAft>
                <a:spcPts val="600"/>
              </a:spcAft>
              <a:buNone/>
              <a:defRPr/>
            </a:pP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Sebagai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contoh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,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kita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akan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mencari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index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berdasarkan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quiz,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tugas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,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uts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,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dan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uas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yang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sudah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dihitung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sebelumnya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.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Langkah-langkahnya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sebagai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berikut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:</a:t>
            </a:r>
          </a:p>
          <a:p>
            <a:pPr algn="just">
              <a:spcAft>
                <a:spcPts val="600"/>
              </a:spcAft>
              <a:defRPr/>
            </a:pP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Pada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form Query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,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Pilih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View-&gt;Design View</a:t>
            </a:r>
          </a:p>
          <a:p>
            <a:pPr algn="just">
              <a:spcAft>
                <a:spcPts val="600"/>
              </a:spcAft>
              <a:defRPr/>
            </a:pP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Klik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Add Existing Fields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,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sehingga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akan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tampil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Field List. Field List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merupakan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daftar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field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dari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tabel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/query yang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terhubung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dengan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form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tersebut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66869" t="7953" r="27156" b="82166"/>
          <a:stretch/>
        </p:blipFill>
        <p:spPr>
          <a:xfrm>
            <a:off x="3120804" y="4626853"/>
            <a:ext cx="1092608" cy="101654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78990" t="20169" b="42211"/>
          <a:stretch/>
        </p:blipFill>
        <p:spPr>
          <a:xfrm>
            <a:off x="5656730" y="3743647"/>
            <a:ext cx="2763031" cy="278295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Right Arrow 9"/>
          <p:cNvSpPr/>
          <p:nvPr/>
        </p:nvSpPr>
        <p:spPr>
          <a:xfrm>
            <a:off x="4527176" y="5029200"/>
            <a:ext cx="968189" cy="3675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800165" y="6338047"/>
            <a:ext cx="699248" cy="18855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6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 </a:t>
            </a:r>
            <a:r>
              <a:rPr lang="en-US" dirty="0" err="1"/>
              <a:t>pada</a:t>
            </a:r>
            <a:r>
              <a:rPr lang="en-US" dirty="0"/>
              <a:t> Form</a:t>
            </a:r>
          </a:p>
        </p:txBody>
      </p:sp>
      <p:sp>
        <p:nvSpPr>
          <p:cNvPr id="5" name="Content Placeholder 17"/>
          <p:cNvSpPr txBox="1">
            <a:spLocks/>
          </p:cNvSpPr>
          <p:nvPr/>
        </p:nvSpPr>
        <p:spPr>
          <a:xfrm>
            <a:off x="521207" y="1456168"/>
            <a:ext cx="11043264" cy="659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  <a:defRPr/>
            </a:pP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Drag field </a:t>
            </a:r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Index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ke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dalam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Design Form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sehingga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akan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menampilkan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text box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baru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seperti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berikut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: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 </a:t>
            </a:r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6970" t="70270" r="44899" b="12941"/>
          <a:stretch/>
        </p:blipFill>
        <p:spPr>
          <a:xfrm>
            <a:off x="2348752" y="2115672"/>
            <a:ext cx="6973455" cy="17272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510744" y="2653555"/>
            <a:ext cx="3585883" cy="83969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3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 </a:t>
            </a:r>
            <a:r>
              <a:rPr lang="en-US" dirty="0" err="1"/>
              <a:t>pada</a:t>
            </a:r>
            <a:r>
              <a:rPr lang="en-US" dirty="0"/>
              <a:t> Form</a:t>
            </a:r>
          </a:p>
        </p:txBody>
      </p:sp>
      <p:sp>
        <p:nvSpPr>
          <p:cNvPr id="5" name="Content Placeholder 17"/>
          <p:cNvSpPr txBox="1">
            <a:spLocks/>
          </p:cNvSpPr>
          <p:nvPr/>
        </p:nvSpPr>
        <p:spPr>
          <a:xfrm>
            <a:off x="521207" y="1456168"/>
            <a:ext cx="11043264" cy="1215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  <a:defRPr/>
            </a:pPr>
            <a:r>
              <a:rPr lang="en-US" sz="1600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Pada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text box index, </a:t>
            </a:r>
            <a:r>
              <a:rPr lang="en-US" sz="1600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isikan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formula </a:t>
            </a:r>
            <a:r>
              <a:rPr lang="en-US" sz="1600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berikut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:</a:t>
            </a:r>
          </a:p>
          <a:p>
            <a:pPr marL="0" indent="0" algn="just">
              <a:spcAft>
                <a:spcPts val="600"/>
              </a:spcAft>
              <a:buNone/>
              <a:defRPr/>
            </a:pP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=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IIf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(([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nilai_tugas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]*0,1)+([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nilai_quiz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]*0,2)+([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nilai_uts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]*0,3)+([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nilai_uas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]*0,4)&gt;=80;"A";IIf(([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nilai_tugas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]*0,1)+([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nilai_quiz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]*0,2)+([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nilai_uts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]*0,3)+([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nilai_uas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]*0,4)&gt;=78;"B"))</a:t>
            </a:r>
          </a:p>
          <a:p>
            <a:pPr marL="0" indent="0" algn="ctr">
              <a:spcAft>
                <a:spcPts val="600"/>
              </a:spcAft>
              <a:buNone/>
              <a:defRPr/>
            </a:pPr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8283" t="77092" r="63939" b="18867"/>
          <a:stretch/>
        </p:blipFill>
        <p:spPr>
          <a:xfrm>
            <a:off x="4069706" y="2646696"/>
            <a:ext cx="3251200" cy="41563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Content Placeholder 17"/>
          <p:cNvSpPr txBox="1">
            <a:spLocks/>
          </p:cNvSpPr>
          <p:nvPr/>
        </p:nvSpPr>
        <p:spPr>
          <a:xfrm>
            <a:off x="521207" y="3326070"/>
            <a:ext cx="11043264" cy="1730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  <a:defRPr/>
            </a:pP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Pada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formula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tersebut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berlaku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kondisi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sebagai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berikut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:</a:t>
            </a:r>
          </a:p>
          <a:p>
            <a:pPr marL="504825" indent="-28575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16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Jika</a:t>
            </a:r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(</a:t>
            </a:r>
            <a:r>
              <a:rPr lang="en-US" sz="16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Tugas</a:t>
            </a:r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* 10%) + (</a:t>
            </a:r>
            <a:r>
              <a:rPr lang="en-US" sz="16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Quiz * 20%) + (</a:t>
            </a:r>
            <a:r>
              <a:rPr lang="en-US" sz="16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UTS * 30%) + (</a:t>
            </a:r>
            <a:r>
              <a:rPr lang="en-US" sz="16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UAS * 40%) &gt;= 80, </a:t>
            </a:r>
            <a:r>
              <a:rPr lang="en-US" sz="16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maka</a:t>
            </a:r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index </a:t>
            </a:r>
            <a:r>
              <a:rPr lang="en-US" sz="16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= A</a:t>
            </a:r>
          </a:p>
          <a:p>
            <a:pPr marL="504825" indent="-28575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Jika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(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Tugas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* 10%) + (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Quiz * 20%) + (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UTS * 30%) + (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UAS * 40%) &gt;= </a:t>
            </a:r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68, 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maka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index 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= </a:t>
            </a:r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B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  <a:p>
            <a:pPr marL="0" indent="0" algn="ctr">
              <a:spcAft>
                <a:spcPts val="600"/>
              </a:spcAft>
              <a:buNone/>
              <a:defRPr/>
            </a:pPr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418723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 </a:t>
            </a:r>
            <a:r>
              <a:rPr lang="en-US" dirty="0" err="1"/>
              <a:t>pada</a:t>
            </a:r>
            <a:r>
              <a:rPr lang="en-US" dirty="0"/>
              <a:t> Form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5505" t="19091" r="30859" b="9798"/>
          <a:stretch/>
        </p:blipFill>
        <p:spPr>
          <a:xfrm>
            <a:off x="679415" y="1405829"/>
            <a:ext cx="6718911" cy="5010714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6284259" y="1649508"/>
            <a:ext cx="1114067" cy="129988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50259" y="5719481"/>
            <a:ext cx="2312894" cy="53788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17"/>
          <p:cNvSpPr txBox="1">
            <a:spLocks/>
          </p:cNvSpPr>
          <p:nvPr/>
        </p:nvSpPr>
        <p:spPr>
          <a:xfrm>
            <a:off x="7673787" y="1456168"/>
            <a:ext cx="3890683" cy="2300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  <a:defRPr/>
            </a:pP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Masuk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ke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Form View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untuk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melihat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hasilnya</a:t>
            </a:r>
            <a:endParaRPr lang="en-US" sz="1600" dirty="0" smtClean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  <a:p>
            <a:pPr algn="just">
              <a:spcAft>
                <a:spcPts val="600"/>
              </a:spcAft>
              <a:defRPr/>
            </a:pP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Perhatikan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pada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kolom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index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dan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pada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text box index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secara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otomatis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telah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terisi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sesuai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dengan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kondisi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yang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sudah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ditentukan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.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Jika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terdapat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kolom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index yang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kosong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,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berarti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tidak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ada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kondisi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yang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terpenuhi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.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 </a:t>
            </a:r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466526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4" name="Content Placeholder 17"/>
          <p:cNvSpPr txBox="1">
            <a:spLocks/>
          </p:cNvSpPr>
          <p:nvPr/>
        </p:nvSpPr>
        <p:spPr>
          <a:xfrm>
            <a:off x="521208" y="1238213"/>
            <a:ext cx="10885598" cy="33517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  <a:defRPr/>
            </a:pP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Pada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text box index,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lengkapi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kondisi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sebagai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berikut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:</a:t>
            </a:r>
          </a:p>
          <a:p>
            <a:pPr marL="504825" indent="-28575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Jika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(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Tugas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* 10%) + (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Quiz * 20%) + (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UTS * 30%) + (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UAS * 40%) &gt;= 80, 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maka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index 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= </a:t>
            </a:r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A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  <a:p>
            <a:pPr marL="504825" indent="-28575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Jika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(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Tugas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* 10%) + (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Quiz * 20%) + (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UTS * 30%) + (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UAS * 40%) &gt;= </a:t>
            </a:r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68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, 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maka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index 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= </a:t>
            </a:r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B</a:t>
            </a:r>
          </a:p>
          <a:p>
            <a:pPr marL="504825" indent="-28575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Jika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(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Tugas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* 10%) + (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Quiz * 20%) + (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UTS * 30%) + (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UAS * 40%) &gt;= </a:t>
            </a:r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56, 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maka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index 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= </a:t>
            </a:r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C</a:t>
            </a:r>
          </a:p>
          <a:p>
            <a:pPr marL="504825" indent="-28575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Jika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(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Tugas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* 10%) + (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Quiz * 20%) + (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UTS * 30%) + (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UAS * 40%) &gt;= </a:t>
            </a:r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45, 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maka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index </a:t>
            </a:r>
            <a:r>
              <a:rPr lang="en-US" sz="1600" b="1" dirty="0" err="1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= </a:t>
            </a:r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D</a:t>
            </a:r>
          </a:p>
          <a:p>
            <a:pPr marL="504825" indent="-285750" algn="just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16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Jika</a:t>
            </a:r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kondisi</a:t>
            </a:r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di </a:t>
            </a:r>
            <a:r>
              <a:rPr lang="en-US" sz="16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atas</a:t>
            </a:r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tidak</a:t>
            </a:r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</a:t>
            </a:r>
            <a:r>
              <a:rPr lang="en-US" sz="16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terpenuhi</a:t>
            </a:r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, </a:t>
            </a:r>
            <a:r>
              <a:rPr lang="en-US" sz="16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maka</a:t>
            </a:r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index </a:t>
            </a:r>
            <a:r>
              <a:rPr lang="en-US" sz="1600" b="1" dirty="0" err="1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nilai</a:t>
            </a:r>
            <a:r>
              <a:rPr lang="en-US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Segoe UI"/>
              </a:rPr>
              <a:t> = E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734810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66314" y="2922315"/>
            <a:ext cx="2204063" cy="64008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</a:rPr>
              <a:t>Terima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Kasih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14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108_Welcome to Powerpoint 2016_CLR_v2" id="{CAB9082A-965C-42BE-8170-C940D3319B60}" vid="{82B84162-888A-4FD2-BEC9-B29B6DB2C7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0072C5-DDE0-4258-BA7A-4D4B80DFA632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16c05727-aa75-4e4a-9b5f-8a80a1165891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0</TotalTime>
  <Words>479</Words>
  <Application>Microsoft Office PowerPoint</Application>
  <PresentationFormat>Widescreen</PresentationFormat>
  <Paragraphs>31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Segoe UI</vt:lpstr>
      <vt:lpstr>Segoe UI Light</vt:lpstr>
      <vt:lpstr>Segoe UI Semibold</vt:lpstr>
      <vt:lpstr>Wingdings</vt:lpstr>
      <vt:lpstr>WelcomeDoc</vt:lpstr>
      <vt:lpstr>Komputer Aplikasi Manajemen II (Microsoft Access)</vt:lpstr>
      <vt:lpstr>Outline</vt:lpstr>
      <vt:lpstr>Formula pada Form</vt:lpstr>
      <vt:lpstr>Formula pada Form</vt:lpstr>
      <vt:lpstr>Formula pada Form</vt:lpstr>
      <vt:lpstr>Formula pada Form</vt:lpstr>
      <vt:lpstr>Latihan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2020-03-15T14:42:02Z</dcterms:created>
  <dcterms:modified xsi:type="dcterms:W3CDTF">2020-07-06T12:42:48Z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