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8"/>
  </p:notesMasterIdLst>
  <p:sldIdLst>
    <p:sldId id="256" r:id="rId2"/>
    <p:sldId id="259" r:id="rId3"/>
    <p:sldId id="261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044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11B45D-ED77-4164-AB73-63215D7C0985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EC406F-561B-449D-964B-D9342AA64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944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5"/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F0CED-3EF2-41EB-8EE6-14BB7FCDEE37}" type="datetime1">
              <a:rPr lang="en-US" smtClean="0"/>
              <a:t>6/5/2017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HandOut Mk Proleg, By Tatik Rohmawati, S.IP.,M.Si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44E91-1181-4A69-BB7A-A535E17C9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406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91440" rIns="45720" bIns="9144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B5AF1-7E43-4E2D-8DA7-655DD4E71999}" type="datetime1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HandOut Mk Proleg, By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CBF7A-7AB1-4ABF-9FDA-A8673AA2C4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814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91440" rIns="45720" bIns="9144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22CC2-A5E6-4705-9719-C11DBEEFBEB3}" type="datetime1">
              <a:rPr lang="en-US" smtClean="0"/>
              <a:t>6/5/2017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HandOut Mk Proleg, By Tatik Rohmawati, S.IP.,M.Si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8A2BF-6170-41F1-A557-8E8E8547E0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653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518F6-9AF4-49F4-A452-960D96273FAA}" type="datetime1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HandOut Mk Proleg, By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30256-CA9E-4BA0-9391-2B46F8D8FC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205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5"/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Ctr="0"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D7C51-B4D7-4736-A8DE-741197168510}" type="datetime1">
              <a:rPr lang="en-US" smtClean="0"/>
              <a:t>6/5/2017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HandOut Mk Proleg, By Tatik Rohmawati, S.IP.,M.Si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31D28-A2AE-4604-9AFF-648D63FBA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40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04AF6-95F3-4797-93A2-53D5E43C0496}" type="datetime1">
              <a:rPr lang="en-US" smtClean="0"/>
              <a:t>6/5/2017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HandOut Mk Proleg, By Tatik Rohmawati, S.IP.,M.Si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5433E-2A2C-41F7-B7F0-648D53F93F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903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1DB7C-038C-4F7A-8088-731DF17D4F39}" type="datetime1">
              <a:rPr lang="en-US" smtClean="0"/>
              <a:t>6/5/2017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HandOut Mk Proleg, By Tatik Rohmawati, S.IP.,M.Si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28039-6400-407B-A4F0-68A63E6664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069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1065D-6462-4E81-A38B-2B3D65434057}" type="datetime1">
              <a:rPr lang="en-US" smtClean="0"/>
              <a:t>6/5/2017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HandOut Mk Proleg, By Tatik Rohmawati, S.IP.,M.Si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3176A-1F40-4A94-8122-5CD36278F2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104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2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3A56A-A8B1-4B4D-B23A-857534DEE659}" type="datetime1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HandOut Mk Proleg, By Tatik Rohmawati, S.IP.,M.Si</a:t>
            </a:r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5A3CD-76B6-4F7E-BF37-8209C1A251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943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3038475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3030538" y="0"/>
            <a:ext cx="476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/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349250" y="6459538"/>
            <a:ext cx="1963738" cy="365125"/>
          </a:xfrm>
        </p:spPr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89CE6223-1F87-4DDD-AB61-D9EB282EEF0C}" type="datetime1">
              <a:rPr lang="en-US" smtClean="0"/>
              <a:t>6/5/2017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538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HandOut Mk Proleg, By Tatik Rohmawati, S.IP.,M.Si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2B612F5-263B-44B6-BE48-1DE4305380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16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914900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1">
              <a:lumMod val="50000"/>
              <a:lumOff val="50000"/>
            </a:schemeClr>
          </a:solid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3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F3E58D1-3161-444C-990E-029EF443A13C}" type="datetime1">
              <a:rPr lang="en-US" smtClean="0"/>
              <a:t>6/5/2017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HandOut Mk Proleg, By Tatik Rohmawati, S.IP.,M.Si</a:t>
            </a: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D85C686-A50B-4E48-8708-5A63163B41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908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125"/>
            <a:ext cx="9144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325" y="6459538"/>
            <a:ext cx="185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7362C8D-5BE0-4EF7-852F-1C42EFD410AC}" type="datetime1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5425" y="6459538"/>
            <a:ext cx="3616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 cap="all" baseline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HandOut Mk Proleg, By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4738" y="6459538"/>
            <a:ext cx="984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4F9B5D0-BDA8-4BE4-8D67-9AD468412B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350" y="1738313"/>
            <a:ext cx="747553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8" r:id="rId2"/>
    <p:sldLayoutId id="2147483714" r:id="rId3"/>
    <p:sldLayoutId id="2147483709" r:id="rId4"/>
    <p:sldLayoutId id="2147483710" r:id="rId5"/>
    <p:sldLayoutId id="2147483711" r:id="rId6"/>
    <p:sldLayoutId id="2147483715" r:id="rId7"/>
    <p:sldLayoutId id="2147483716" r:id="rId8"/>
    <p:sldLayoutId id="2147483717" r:id="rId9"/>
    <p:sldLayoutId id="2147483712" r:id="rId10"/>
    <p:sldLayoutId id="2147483718" r:id="rId11"/>
  </p:sldLayoutIdLst>
  <p:hf hdr="0"/>
  <p:txStyles>
    <p:titleStyle>
      <a:lvl1pPr algn="l" rtl="0" fontAlgn="base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2pPr>
      <a:lvl3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3pPr>
      <a:lvl4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4pPr>
      <a:lvl5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9pPr>
    </p:titleStyle>
    <p:bodyStyle>
      <a:lvl1pPr marL="90488" indent="-90488" algn="l" rtl="0" fontAlgn="base">
        <a:lnSpc>
          <a:spcPct val="90000"/>
        </a:lnSpc>
        <a:spcBef>
          <a:spcPts val="1200"/>
        </a:spcBef>
        <a:spcAft>
          <a:spcPts val="200"/>
        </a:spcAft>
        <a:buClr>
          <a:srgbClr val="75BDA7"/>
        </a:buClr>
        <a:buSzPct val="100000"/>
        <a:buFont typeface="Calibri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rgbClr val="75BDA7"/>
        </a:buClr>
        <a:buFont typeface="Calibri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rgbClr val="75BDA7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rgbClr val="75BDA7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rgbClr val="75BDA7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1298448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id-ID" sz="3600" b="1" dirty="0"/>
              <a:t>KETERAMPILAN PENYUSUNAN </a:t>
            </a:r>
            <a:r>
              <a:rPr lang="id-ID" sz="3600" b="1" dirty="0" smtClean="0"/>
              <a:t>PERATURAN </a:t>
            </a:r>
            <a:r>
              <a:rPr lang="id-ID" sz="3600" b="1" dirty="0"/>
              <a:t>PERUNDANG-UNDANGAN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819400"/>
            <a:ext cx="7543800" cy="1524000"/>
          </a:xfrm>
        </p:spPr>
        <p:txBody>
          <a:bodyPr rtlCol="0">
            <a:normAutofit/>
          </a:bodyPr>
          <a:lstStyle/>
          <a:p>
            <a:pPr algn="ctr" fontAlgn="auto">
              <a:buClr>
                <a:schemeClr val="accent3"/>
              </a:buClr>
              <a:defRPr/>
            </a:pPr>
            <a:r>
              <a:rPr lang="en-US" b="1" cap="none" dirty="0" err="1" smtClean="0"/>
              <a:t>Disampaikan</a:t>
            </a:r>
            <a:r>
              <a:rPr lang="en-US" b="1" cap="none" dirty="0" smtClean="0"/>
              <a:t> </a:t>
            </a:r>
            <a:r>
              <a:rPr lang="en-US" b="1" cap="none" dirty="0" err="1" smtClean="0"/>
              <a:t>Pada</a:t>
            </a:r>
            <a:r>
              <a:rPr lang="en-US" b="1" cap="none" dirty="0" smtClean="0"/>
              <a:t> </a:t>
            </a:r>
            <a:r>
              <a:rPr lang="en-US" b="1" cap="none" dirty="0" err="1" smtClean="0"/>
              <a:t>Pertemuan</a:t>
            </a:r>
            <a:r>
              <a:rPr lang="en-US" b="1" cap="none" dirty="0" smtClean="0"/>
              <a:t> </a:t>
            </a:r>
            <a:r>
              <a:rPr lang="en-US" b="1" cap="none" dirty="0" err="1" smtClean="0"/>
              <a:t>Ke</a:t>
            </a:r>
            <a:r>
              <a:rPr lang="en-US" b="1" cap="none" dirty="0" smtClean="0"/>
              <a:t> 13</a:t>
            </a:r>
          </a:p>
          <a:p>
            <a:pPr algn="ctr" fontAlgn="auto">
              <a:buClr>
                <a:schemeClr val="accent3"/>
              </a:buClr>
              <a:defRPr/>
            </a:pPr>
            <a:r>
              <a:rPr lang="en-US" b="1" cap="none" dirty="0" smtClean="0"/>
              <a:t>MK: Proses </a:t>
            </a:r>
            <a:r>
              <a:rPr lang="en-US" b="1" cap="none" dirty="0" err="1" smtClean="0"/>
              <a:t>Legislatif</a:t>
            </a:r>
            <a:r>
              <a:rPr lang="en-US" b="1" cap="none" dirty="0" smtClean="0"/>
              <a:t> di Indonesia</a:t>
            </a:r>
          </a:p>
          <a:p>
            <a:pPr algn="ctr" fontAlgn="auto">
              <a:buClr>
                <a:schemeClr val="accent3"/>
              </a:buClr>
              <a:defRPr/>
            </a:pPr>
            <a:r>
              <a:rPr lang="en-US" b="1" cap="none" dirty="0" err="1" smtClean="0"/>
              <a:t>Oleh</a:t>
            </a:r>
            <a:r>
              <a:rPr lang="en-US" b="1" cap="none" dirty="0" smtClean="0"/>
              <a:t> : </a:t>
            </a:r>
            <a:r>
              <a:rPr lang="en-US" b="1" cap="none" dirty="0" err="1" smtClean="0"/>
              <a:t>Tatik</a:t>
            </a:r>
            <a:r>
              <a:rPr lang="en-US" b="1" cap="none" dirty="0" smtClean="0"/>
              <a:t> </a:t>
            </a:r>
            <a:r>
              <a:rPr lang="en-US" b="1" cap="none" dirty="0" err="1" smtClean="0"/>
              <a:t>Rohmawati</a:t>
            </a:r>
            <a:r>
              <a:rPr lang="en-US" b="1" cap="none" dirty="0" smtClean="0"/>
              <a:t>, S.IP.,</a:t>
            </a:r>
            <a:r>
              <a:rPr lang="en-US" b="1" cap="none" dirty="0" err="1" smtClean="0"/>
              <a:t>M.Si</a:t>
            </a:r>
            <a:endParaRPr lang="en-US" b="1" cap="none" dirty="0" smtClean="0"/>
          </a:p>
          <a:p>
            <a:pPr algn="ctr" fontAlgn="auto">
              <a:buClr>
                <a:schemeClr val="accent3"/>
              </a:buClr>
              <a:defRPr/>
            </a:pPr>
            <a:endParaRPr lang="en-US" b="1" cap="non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E621F0-D05C-493B-85A2-00FF1A2080C1}" type="datetime1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HandOut Mk Proleg, By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B44E91-1181-4A69-BB7A-A535E17C9C2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696200" cy="1143000"/>
          </a:xfrm>
        </p:spPr>
        <p:txBody>
          <a:bodyPr>
            <a:normAutofit/>
          </a:bodyPr>
          <a:lstStyle/>
          <a:p>
            <a:pPr lvl="4" algn="ctr"/>
            <a:r>
              <a:rPr lang="id-ID" sz="4000" b="1" dirty="0" smtClean="0"/>
              <a:t>RANGKA </a:t>
            </a:r>
            <a:r>
              <a:rPr lang="en-US" sz="4000" b="1" dirty="0" smtClean="0"/>
              <a:t>D</a:t>
            </a:r>
            <a:r>
              <a:rPr lang="id-ID" sz="4000" b="1" dirty="0" smtClean="0"/>
              <a:t>ASAR </a:t>
            </a:r>
            <a:r>
              <a:rPr lang="en-US" sz="4000" b="1" dirty="0" smtClean="0"/>
              <a:t>P</a:t>
            </a:r>
            <a:r>
              <a:rPr lang="id-ID" sz="4000" b="1" dirty="0" smtClean="0"/>
              <a:t>ERATURAN </a:t>
            </a:r>
            <a:r>
              <a:rPr lang="en-US" sz="4000" b="1" dirty="0" smtClean="0"/>
              <a:t>P</a:t>
            </a:r>
            <a:r>
              <a:rPr lang="id-ID" sz="4000" b="1" dirty="0" smtClean="0"/>
              <a:t>ERUNDANG-UNDANGAN</a:t>
            </a:r>
            <a:endParaRPr lang="en-US" sz="4000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723900" y="2027238"/>
            <a:ext cx="7962900" cy="4297362"/>
          </a:xfrm>
        </p:spPr>
        <p:txBody>
          <a:bodyPr/>
          <a:lstStyle/>
          <a:p>
            <a:pPr algn="just"/>
            <a:r>
              <a:rPr lang="en-US" sz="1800" dirty="0" smtClean="0"/>
              <a:t>	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Peraturan</a:t>
            </a:r>
            <a:r>
              <a:rPr lang="en-US" sz="2400" dirty="0"/>
              <a:t> </a:t>
            </a:r>
            <a:r>
              <a:rPr lang="en-US" sz="2400" dirty="0" err="1"/>
              <a:t>Perundang-undangan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dikenali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melihat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kerangka</a:t>
            </a:r>
            <a:r>
              <a:rPr lang="en-US" sz="2400" dirty="0"/>
              <a:t> (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luar</a:t>
            </a:r>
            <a:r>
              <a:rPr lang="en-US" sz="2400" dirty="0"/>
              <a:t>, </a:t>
            </a:r>
            <a:r>
              <a:rPr lang="en-US" sz="2400" dirty="0" err="1"/>
              <a:t>kenvorm</a:t>
            </a:r>
            <a:r>
              <a:rPr lang="en-US" sz="2400" dirty="0"/>
              <a:t>) </a:t>
            </a:r>
            <a:r>
              <a:rPr lang="en-US" sz="2400" dirty="0" err="1"/>
              <a:t>Peraturan</a:t>
            </a:r>
            <a:r>
              <a:rPr lang="en-US" sz="2400" dirty="0"/>
              <a:t> </a:t>
            </a:r>
            <a:r>
              <a:rPr lang="en-US" sz="2400" dirty="0" err="1"/>
              <a:t>Perundang-undangan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, yang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besar</a:t>
            </a:r>
            <a:r>
              <a:rPr lang="en-US" sz="2400" dirty="0"/>
              <a:t> </a:t>
            </a:r>
            <a:r>
              <a:rPr lang="en-US" sz="2400" dirty="0" err="1"/>
              <a:t>terdiri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smtClean="0"/>
              <a:t>:</a:t>
            </a:r>
            <a:endParaRPr lang="en-US" sz="4000" dirty="0" smtClean="0"/>
          </a:p>
          <a:p>
            <a:pPr marL="457200" lvl="0" indent="-457200">
              <a:buFont typeface="+mj-lt"/>
              <a:buAutoNum type="arabicParenR"/>
            </a:pPr>
            <a:r>
              <a:rPr lang="en-US" dirty="0" err="1"/>
              <a:t>Judul</a:t>
            </a:r>
            <a:r>
              <a:rPr lang="en-US" dirty="0"/>
              <a:t>/</a:t>
            </a:r>
            <a:r>
              <a:rPr lang="en-US" dirty="0" err="1"/>
              <a:t>Penanaman</a:t>
            </a:r>
            <a:r>
              <a:rPr lang="en-US" dirty="0"/>
              <a:t>.</a:t>
            </a:r>
            <a:endParaRPr lang="en-US" sz="1800" dirty="0"/>
          </a:p>
          <a:p>
            <a:pPr marL="457200" lvl="0" indent="-457200">
              <a:buFont typeface="+mj-lt"/>
              <a:buAutoNum type="arabicParenR"/>
            </a:pPr>
            <a:r>
              <a:rPr lang="en-US" dirty="0" err="1"/>
              <a:t>Pembukaan</a:t>
            </a:r>
            <a:r>
              <a:rPr lang="en-US" dirty="0"/>
              <a:t>.</a:t>
            </a:r>
            <a:endParaRPr lang="en-US" sz="1800" dirty="0"/>
          </a:p>
          <a:p>
            <a:pPr marL="457200" lvl="0" indent="-457200">
              <a:buFont typeface="+mj-lt"/>
              <a:buAutoNum type="arabicParenR"/>
            </a:pPr>
            <a:r>
              <a:rPr lang="en-US" dirty="0" err="1"/>
              <a:t>Batang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.</a:t>
            </a:r>
            <a:endParaRPr lang="en-US" sz="1800" dirty="0"/>
          </a:p>
          <a:p>
            <a:pPr marL="457200" lvl="0" indent="-457200">
              <a:buFont typeface="+mj-lt"/>
              <a:buAutoNum type="arabicParenR"/>
            </a:pPr>
            <a:r>
              <a:rPr lang="en-US" dirty="0" err="1"/>
              <a:t>Penutup</a:t>
            </a:r>
            <a:r>
              <a:rPr lang="en-US" dirty="0"/>
              <a:t>.</a:t>
            </a:r>
            <a:endParaRPr lang="en-US" sz="1800" dirty="0"/>
          </a:p>
          <a:p>
            <a:pPr marL="457200" lvl="0" indent="-457200">
              <a:buFont typeface="+mj-lt"/>
              <a:buAutoNum type="arabicParenR"/>
            </a:pPr>
            <a:r>
              <a:rPr lang="en-US" dirty="0" err="1"/>
              <a:t>Penjelasan</a:t>
            </a:r>
            <a:r>
              <a:rPr lang="en-US" dirty="0"/>
              <a:t> (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).</a:t>
            </a:r>
            <a:endParaRPr lang="en-US" sz="1800" dirty="0"/>
          </a:p>
          <a:p>
            <a:pPr marL="457200" indent="-457200">
              <a:buFont typeface="+mj-lt"/>
              <a:buAutoNum type="arabicParenR"/>
            </a:pPr>
            <a:r>
              <a:rPr lang="en-US" dirty="0" err="1"/>
              <a:t>Lampiran</a:t>
            </a:r>
            <a:r>
              <a:rPr lang="en-US" dirty="0"/>
              <a:t> (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).</a:t>
            </a:r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A02830-C8B2-4B16-AF51-25FD3AE63BA0}" type="datetime1">
              <a:rPr lang="en-US" smtClean="0"/>
              <a:t>6/5/2017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HandOut Mk Proleg, By Tatik Rohmawati, S.IP.,M.Si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330256-CA9E-4BA0-9391-2B46F8D8FC2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838200"/>
            <a:ext cx="7543800" cy="898525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id-ID" sz="2800" b="1" dirty="0" smtClean="0"/>
              <a:t>ASPEK MATERIL/SUBSTANSIAL YANG BERKAITAN DENGAN STRUKTUR, SIFAT DAN JENIS KAIDAH HUKUM YANG AKAN DIRUMUSKAN.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088" y="2209800"/>
            <a:ext cx="7543800" cy="3657600"/>
          </a:xfrm>
        </p:spPr>
        <p:txBody>
          <a:bodyPr rtlCol="0">
            <a:noAutofit/>
          </a:bodyPr>
          <a:lstStyle/>
          <a:p>
            <a:r>
              <a:rPr lang="en-US" sz="2400" dirty="0" err="1"/>
              <a:t>Materi</a:t>
            </a:r>
            <a:r>
              <a:rPr lang="en-US" sz="2400" dirty="0"/>
              <a:t> </a:t>
            </a:r>
            <a:r>
              <a:rPr lang="en-US" sz="2400" dirty="0" err="1"/>
              <a:t>pokok</a:t>
            </a:r>
            <a:r>
              <a:rPr lang="en-US" sz="2400" dirty="0"/>
              <a:t> yang </a:t>
            </a:r>
            <a:r>
              <a:rPr lang="en-US" sz="2400" dirty="0" err="1"/>
              <a:t>diatur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lain :</a:t>
            </a:r>
          </a:p>
          <a:p>
            <a:pPr marL="342900" lvl="0" indent="-342900" algn="just">
              <a:buFont typeface="+mj-lt"/>
              <a:buAutoNum type="arabicParenR"/>
            </a:pPr>
            <a:r>
              <a:rPr lang="en-US" sz="2400" dirty="0" err="1"/>
              <a:t>Materi</a:t>
            </a:r>
            <a:r>
              <a:rPr lang="en-US" sz="2400" dirty="0"/>
              <a:t> </a:t>
            </a:r>
            <a:r>
              <a:rPr lang="en-US" sz="2400" dirty="0" err="1"/>
              <a:t>pokok</a:t>
            </a:r>
            <a:r>
              <a:rPr lang="en-US" sz="2400" dirty="0"/>
              <a:t> yang </a:t>
            </a:r>
            <a:r>
              <a:rPr lang="en-US" sz="2400" dirty="0" err="1"/>
              <a:t>diatur</a:t>
            </a:r>
            <a:r>
              <a:rPr lang="en-US" sz="2400" dirty="0"/>
              <a:t> </a:t>
            </a:r>
            <a:r>
              <a:rPr lang="en-US" sz="2400" dirty="0" err="1"/>
              <a:t>ditempatkan</a:t>
            </a:r>
            <a:r>
              <a:rPr lang="en-US" sz="2400" dirty="0"/>
              <a:t> </a:t>
            </a:r>
            <a:r>
              <a:rPr lang="en-US" sz="2400" dirty="0" err="1"/>
              <a:t>langsung</a:t>
            </a:r>
            <a:r>
              <a:rPr lang="en-US" sz="2400" dirty="0"/>
              <a:t> </a:t>
            </a:r>
            <a:r>
              <a:rPr lang="en-US" sz="2400" dirty="0" err="1"/>
              <a:t>setelah</a:t>
            </a:r>
            <a:r>
              <a:rPr lang="en-US" sz="2400" dirty="0"/>
              <a:t> </a:t>
            </a:r>
            <a:r>
              <a:rPr lang="en-US" sz="2400" dirty="0" err="1"/>
              <a:t>bab</a:t>
            </a:r>
            <a:r>
              <a:rPr lang="en-US" sz="2400" dirty="0"/>
              <a:t> </a:t>
            </a:r>
            <a:r>
              <a:rPr lang="en-US" sz="2400" dirty="0" err="1"/>
              <a:t>ketentuan</a:t>
            </a:r>
            <a:r>
              <a:rPr lang="en-US" sz="2400" dirty="0"/>
              <a:t> </a:t>
            </a:r>
            <a:r>
              <a:rPr lang="en-US" sz="2400" dirty="0" err="1"/>
              <a:t>umum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pengelompokan</a:t>
            </a:r>
            <a:r>
              <a:rPr lang="en-US" sz="2400" dirty="0"/>
              <a:t> </a:t>
            </a:r>
            <a:r>
              <a:rPr lang="en-US" sz="2400" dirty="0" err="1"/>
              <a:t>bab</a:t>
            </a:r>
            <a:r>
              <a:rPr lang="en-US" sz="2400" dirty="0"/>
              <a:t>, </a:t>
            </a:r>
            <a:r>
              <a:rPr lang="en-US" sz="2400" dirty="0" err="1"/>
              <a:t>materi</a:t>
            </a:r>
            <a:r>
              <a:rPr lang="en-US" sz="2400" dirty="0"/>
              <a:t> </a:t>
            </a:r>
            <a:r>
              <a:rPr lang="en-US" sz="2400" dirty="0" err="1"/>
              <a:t>pokok</a:t>
            </a:r>
            <a:r>
              <a:rPr lang="en-US" sz="2400" dirty="0"/>
              <a:t> yang </a:t>
            </a:r>
            <a:r>
              <a:rPr lang="en-US" sz="2400" dirty="0" err="1"/>
              <a:t>diatur</a:t>
            </a:r>
            <a:r>
              <a:rPr lang="en-US" sz="2400" dirty="0"/>
              <a:t> </a:t>
            </a:r>
            <a:r>
              <a:rPr lang="en-US" sz="2400" dirty="0" err="1"/>
              <a:t>diletakkan</a:t>
            </a:r>
            <a:r>
              <a:rPr lang="en-US" sz="2400" dirty="0"/>
              <a:t> </a:t>
            </a:r>
            <a:r>
              <a:rPr lang="en-US" sz="2400" dirty="0" err="1"/>
              <a:t>setelah</a:t>
            </a:r>
            <a:r>
              <a:rPr lang="en-US" sz="2400" dirty="0"/>
              <a:t> </a:t>
            </a:r>
            <a:r>
              <a:rPr lang="en-US" sz="2400" dirty="0" err="1"/>
              <a:t>pasal</a:t>
            </a:r>
            <a:r>
              <a:rPr lang="en-US" sz="2400" dirty="0"/>
              <a:t> </a:t>
            </a:r>
            <a:r>
              <a:rPr lang="en-US" sz="2400" dirty="0" err="1"/>
              <a:t>ketentuan</a:t>
            </a:r>
            <a:r>
              <a:rPr lang="en-US" sz="2400" dirty="0"/>
              <a:t> </a:t>
            </a:r>
            <a:r>
              <a:rPr lang="en-US" sz="2400" dirty="0" err="1"/>
              <a:t>umum</a:t>
            </a:r>
            <a:r>
              <a:rPr lang="en-US" sz="2400" dirty="0"/>
              <a:t>.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en-US" sz="2400" dirty="0" err="1"/>
              <a:t>Pembagian</a:t>
            </a:r>
            <a:r>
              <a:rPr lang="en-US" sz="2400" dirty="0"/>
              <a:t> </a:t>
            </a:r>
            <a:r>
              <a:rPr lang="en-US" sz="2400" dirty="0" err="1"/>
              <a:t>materi</a:t>
            </a:r>
            <a:r>
              <a:rPr lang="en-US" sz="2400" dirty="0"/>
              <a:t> </a:t>
            </a:r>
            <a:r>
              <a:rPr lang="en-US" sz="2400" dirty="0" err="1"/>
              <a:t>pokok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kelompok</a:t>
            </a:r>
            <a:r>
              <a:rPr lang="en-US" sz="2400" dirty="0"/>
              <a:t> yang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kecil</a:t>
            </a:r>
            <a:r>
              <a:rPr lang="en-US" sz="2400" dirty="0"/>
              <a:t> 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menurut</a:t>
            </a:r>
            <a:r>
              <a:rPr lang="en-US" sz="2400" dirty="0"/>
              <a:t> </a:t>
            </a:r>
            <a:r>
              <a:rPr lang="en-US" sz="2400" dirty="0" err="1"/>
              <a:t>kriteria</a:t>
            </a:r>
            <a:r>
              <a:rPr lang="en-US" sz="2400" dirty="0"/>
              <a:t> yang </a:t>
            </a:r>
            <a:r>
              <a:rPr lang="en-US" sz="2400" dirty="0" err="1"/>
              <a:t>dijadikan</a:t>
            </a:r>
            <a:r>
              <a:rPr lang="en-US" sz="2400" dirty="0"/>
              <a:t> </a:t>
            </a:r>
            <a:r>
              <a:rPr lang="en-US" sz="2400" dirty="0" err="1"/>
              <a:t>dasar</a:t>
            </a:r>
            <a:r>
              <a:rPr lang="en-US" sz="2400" dirty="0"/>
              <a:t> </a:t>
            </a:r>
            <a:r>
              <a:rPr lang="en-US" sz="2400" dirty="0" err="1"/>
              <a:t>pembagian</a:t>
            </a:r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412BA5-9C65-4ACA-BF65-C1B4F09C6F6E}" type="datetime1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HandOut Mk Proleg, By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330256-CA9E-4BA0-9391-2B46F8D8FC2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 err="1" smtClean="0"/>
              <a:t>Contoh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325" y="2286001"/>
            <a:ext cx="7543800" cy="3733800"/>
          </a:xfrm>
        </p:spPr>
        <p:txBody>
          <a:bodyPr/>
          <a:lstStyle/>
          <a:p>
            <a:pPr lvl="0" algn="just"/>
            <a:r>
              <a:rPr lang="en-US" dirty="0" err="1"/>
              <a:t>Pembagian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yang </a:t>
            </a:r>
            <a:r>
              <a:rPr lang="en-US" dirty="0" err="1"/>
              <a:t>dilindungi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pembagian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Kitab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.</a:t>
            </a:r>
          </a:p>
          <a:p>
            <a:pPr marL="457200" lvl="0" indent="-457200" algn="just">
              <a:buFont typeface="+mj-lt"/>
              <a:buAutoNum type="arabicParenR"/>
            </a:pPr>
            <a:r>
              <a:rPr lang="en-US" dirty="0" err="1"/>
              <a:t>Kejahatan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keamanan</a:t>
            </a:r>
            <a:r>
              <a:rPr lang="en-US" dirty="0"/>
              <a:t> Negara;</a:t>
            </a:r>
          </a:p>
          <a:p>
            <a:pPr marL="457200" lvl="0" indent="-457200" algn="just">
              <a:buFont typeface="+mj-lt"/>
              <a:buAutoNum type="arabicParenR"/>
            </a:pPr>
            <a:r>
              <a:rPr lang="en-US" dirty="0" err="1"/>
              <a:t>Kejahatan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martabat</a:t>
            </a:r>
            <a:r>
              <a:rPr lang="en-US" dirty="0"/>
              <a:t> </a:t>
            </a:r>
            <a:r>
              <a:rPr lang="en-US" dirty="0" err="1"/>
              <a:t>presiden</a:t>
            </a:r>
            <a:r>
              <a:rPr lang="en-US" dirty="0"/>
              <a:t>;</a:t>
            </a:r>
          </a:p>
          <a:p>
            <a:pPr marL="457200" lvl="0" indent="-457200" algn="just">
              <a:buFont typeface="+mj-lt"/>
              <a:buAutoNum type="arabicParenR"/>
            </a:pPr>
            <a:r>
              <a:rPr lang="en-US" dirty="0" err="1"/>
              <a:t>Kejahatan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Negara </a:t>
            </a:r>
            <a:r>
              <a:rPr lang="en-US" dirty="0" err="1"/>
              <a:t>sahabat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wakilnya</a:t>
            </a:r>
            <a:r>
              <a:rPr lang="en-US" dirty="0"/>
              <a:t>;</a:t>
            </a:r>
          </a:p>
          <a:p>
            <a:pPr marL="457200" lvl="0" indent="-457200" algn="just">
              <a:buFont typeface="+mj-lt"/>
              <a:buAutoNum type="arabicParenR"/>
            </a:pPr>
            <a:r>
              <a:rPr lang="en-US" dirty="0" err="1"/>
              <a:t>Kejahatan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kewajiban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kenegaraan</a:t>
            </a:r>
            <a:r>
              <a:rPr lang="en-US" dirty="0"/>
              <a:t>;</a:t>
            </a:r>
          </a:p>
          <a:p>
            <a:pPr marL="457200" lvl="0" indent="-457200" algn="just">
              <a:buFont typeface="+mj-lt"/>
              <a:buAutoNum type="arabicParenR"/>
            </a:pPr>
            <a:r>
              <a:rPr lang="en-US" dirty="0" err="1"/>
              <a:t>Kejahatan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ketertiban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seterusnya</a:t>
            </a:r>
            <a:r>
              <a:rPr lang="en-US" dirty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893ED3-1B13-477F-8368-7F8E9E203010}" type="datetime1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HandOut Mk Proleg, By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330256-CA9E-4BA0-9391-2B46F8D8FC2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Contoh</a:t>
            </a:r>
            <a:r>
              <a:rPr lang="en-US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en-US" sz="4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lanjutan</a:t>
            </a:r>
            <a:r>
              <a:rPr lang="en-US" sz="4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endParaRPr lang="en-US" sz="4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81200"/>
            <a:ext cx="7543800" cy="4022725"/>
          </a:xfrm>
        </p:spPr>
        <p:txBody>
          <a:bodyPr/>
          <a:lstStyle/>
          <a:p>
            <a:pPr lvl="0" algn="just"/>
            <a:r>
              <a:rPr lang="en-US" sz="2800" dirty="0" err="1" smtClean="0"/>
              <a:t>Pembagian</a:t>
            </a:r>
            <a:r>
              <a:rPr lang="en-US" sz="2800" dirty="0" smtClean="0"/>
              <a:t> </a:t>
            </a:r>
            <a:r>
              <a:rPr lang="en-US" sz="2800" dirty="0" err="1"/>
              <a:t>berdasarkan</a:t>
            </a:r>
            <a:r>
              <a:rPr lang="en-US" sz="2800" dirty="0"/>
              <a:t> </a:t>
            </a:r>
            <a:r>
              <a:rPr lang="en-US" sz="2800" dirty="0" err="1"/>
              <a:t>urutan</a:t>
            </a:r>
            <a:r>
              <a:rPr lang="en-US" sz="2800" dirty="0"/>
              <a:t>/</a:t>
            </a:r>
            <a:r>
              <a:rPr lang="en-US" sz="2800" dirty="0" err="1"/>
              <a:t>kronologis</a:t>
            </a:r>
            <a:r>
              <a:rPr lang="en-US" sz="2800" dirty="0"/>
              <a:t>, </a:t>
            </a:r>
            <a:r>
              <a:rPr lang="en-US" sz="2800" dirty="0" err="1"/>
              <a:t>seperti</a:t>
            </a:r>
            <a:r>
              <a:rPr lang="en-US" sz="2800" dirty="0"/>
              <a:t> </a:t>
            </a:r>
            <a:r>
              <a:rPr lang="en-US" sz="2800" dirty="0" err="1"/>
              <a:t>pembagian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hukum</a:t>
            </a:r>
            <a:r>
              <a:rPr lang="en-US" sz="2800" dirty="0"/>
              <a:t> </a:t>
            </a:r>
            <a:r>
              <a:rPr lang="en-US" sz="2800" dirty="0" err="1"/>
              <a:t>acara</a:t>
            </a:r>
            <a:r>
              <a:rPr lang="en-US" sz="2800" dirty="0"/>
              <a:t> </a:t>
            </a:r>
            <a:r>
              <a:rPr lang="en-US" sz="2800" dirty="0" err="1"/>
              <a:t>pidana</a:t>
            </a:r>
            <a:r>
              <a:rPr lang="en-US" sz="2800" dirty="0"/>
              <a:t>, </a:t>
            </a:r>
            <a:r>
              <a:rPr lang="en-US" sz="2800" dirty="0" err="1"/>
              <a:t>dimulai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penyelidikan</a:t>
            </a:r>
            <a:r>
              <a:rPr lang="en-US" sz="2800" dirty="0"/>
              <a:t>, </a:t>
            </a:r>
            <a:r>
              <a:rPr lang="en-US" sz="2800" dirty="0" err="1"/>
              <a:t>penyidikan</a:t>
            </a:r>
            <a:r>
              <a:rPr lang="en-US" sz="2800" dirty="0"/>
              <a:t>, </a:t>
            </a:r>
            <a:r>
              <a:rPr lang="en-US" sz="2800" dirty="0" err="1"/>
              <a:t>penuntutan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pemeriksaan</a:t>
            </a:r>
            <a:r>
              <a:rPr lang="en-US" sz="2800" dirty="0"/>
              <a:t> di </a:t>
            </a:r>
            <a:r>
              <a:rPr lang="en-US" sz="2800" dirty="0" err="1" smtClean="0"/>
              <a:t>sidang</a:t>
            </a:r>
            <a:r>
              <a:rPr lang="en-US" sz="2800" dirty="0" smtClean="0"/>
              <a:t> </a:t>
            </a:r>
            <a:r>
              <a:rPr lang="en-US" sz="2800" dirty="0" err="1"/>
              <a:t>pengadilan</a:t>
            </a:r>
            <a:r>
              <a:rPr lang="en-US" sz="2800" dirty="0"/>
              <a:t> </a:t>
            </a:r>
            <a:r>
              <a:rPr lang="en-US" sz="2800" dirty="0" err="1"/>
              <a:t>tingkat</a:t>
            </a:r>
            <a:r>
              <a:rPr lang="en-US" sz="2800" dirty="0"/>
              <a:t> </a:t>
            </a:r>
            <a:r>
              <a:rPr lang="en-US" sz="2800" dirty="0" err="1"/>
              <a:t>pertama</a:t>
            </a:r>
            <a:r>
              <a:rPr lang="en-US" sz="2800" dirty="0"/>
              <a:t>, </a:t>
            </a:r>
            <a:r>
              <a:rPr lang="en-US" sz="2800" dirty="0" err="1"/>
              <a:t>tingkat</a:t>
            </a:r>
            <a:r>
              <a:rPr lang="en-US" sz="2800" dirty="0"/>
              <a:t> banding, </a:t>
            </a:r>
            <a:r>
              <a:rPr lang="en-US" sz="2800" dirty="0" err="1"/>
              <a:t>tingkat</a:t>
            </a:r>
            <a:r>
              <a:rPr lang="en-US" sz="2800" dirty="0"/>
              <a:t> </a:t>
            </a:r>
            <a:r>
              <a:rPr lang="en-US" sz="2800" dirty="0" err="1"/>
              <a:t>kasasi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peninjauan</a:t>
            </a:r>
            <a:r>
              <a:rPr lang="en-US" sz="2800" dirty="0"/>
              <a:t> </a:t>
            </a:r>
            <a:r>
              <a:rPr lang="en-US" sz="2800" dirty="0" err="1"/>
              <a:t>kembali</a:t>
            </a:r>
            <a:r>
              <a:rPr lang="en-US" sz="2800" dirty="0"/>
              <a:t>.</a:t>
            </a:r>
          </a:p>
          <a:p>
            <a:pPr lvl="0" algn="just"/>
            <a:r>
              <a:rPr lang="en-US" sz="2800" dirty="0" err="1"/>
              <a:t>Pembagian</a:t>
            </a:r>
            <a:r>
              <a:rPr lang="en-US" sz="2800" dirty="0"/>
              <a:t> </a:t>
            </a:r>
            <a:r>
              <a:rPr lang="en-US" sz="2800" dirty="0" err="1"/>
              <a:t>berdasarkan</a:t>
            </a:r>
            <a:r>
              <a:rPr lang="en-US" sz="2800" dirty="0"/>
              <a:t> </a:t>
            </a:r>
            <a:r>
              <a:rPr lang="en-US" sz="2800" dirty="0" err="1"/>
              <a:t>urutan</a:t>
            </a:r>
            <a:r>
              <a:rPr lang="en-US" sz="2800" dirty="0"/>
              <a:t> </a:t>
            </a:r>
            <a:r>
              <a:rPr lang="en-US" sz="2800" dirty="0" err="1"/>
              <a:t>jenjang</a:t>
            </a:r>
            <a:r>
              <a:rPr lang="en-US" sz="2800" dirty="0"/>
              <a:t> </a:t>
            </a:r>
            <a:r>
              <a:rPr lang="en-US" sz="2800" dirty="0" err="1"/>
              <a:t>jabatan</a:t>
            </a:r>
            <a:r>
              <a:rPr lang="en-US" sz="2800" dirty="0"/>
              <a:t>, </a:t>
            </a:r>
            <a:r>
              <a:rPr lang="en-US" sz="2800" dirty="0" err="1"/>
              <a:t>seperti</a:t>
            </a:r>
            <a:r>
              <a:rPr lang="en-US" sz="2800" dirty="0"/>
              <a:t> </a:t>
            </a:r>
            <a:r>
              <a:rPr lang="en-US" sz="2800" dirty="0" err="1"/>
              <a:t>Jaksa</a:t>
            </a:r>
            <a:r>
              <a:rPr lang="en-US" sz="2800" dirty="0"/>
              <a:t> </a:t>
            </a:r>
            <a:r>
              <a:rPr lang="en-US" sz="2800" dirty="0" err="1"/>
              <a:t>Agung</a:t>
            </a:r>
            <a:r>
              <a:rPr lang="en-US" sz="2800" dirty="0"/>
              <a:t>, </a:t>
            </a:r>
            <a:r>
              <a:rPr lang="en-US" sz="2800" dirty="0" err="1"/>
              <a:t>Wakil</a:t>
            </a:r>
            <a:r>
              <a:rPr lang="en-US" sz="2800" dirty="0"/>
              <a:t> </a:t>
            </a:r>
            <a:r>
              <a:rPr lang="en-US" sz="2800" dirty="0" err="1"/>
              <a:t>Jaksa</a:t>
            </a:r>
            <a:r>
              <a:rPr lang="en-US" sz="2800" dirty="0"/>
              <a:t> </a:t>
            </a:r>
            <a:r>
              <a:rPr lang="en-US" sz="2800" dirty="0" err="1"/>
              <a:t>Agung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Jaksa</a:t>
            </a:r>
            <a:r>
              <a:rPr lang="en-US" sz="2800" dirty="0"/>
              <a:t> </a:t>
            </a:r>
            <a:r>
              <a:rPr lang="en-US" sz="2800" dirty="0" err="1"/>
              <a:t>Agung</a:t>
            </a:r>
            <a:r>
              <a:rPr lang="en-US" sz="2800" dirty="0"/>
              <a:t> </a:t>
            </a:r>
            <a:r>
              <a:rPr lang="en-US" sz="2800" dirty="0" err="1"/>
              <a:t>Muda</a:t>
            </a:r>
            <a:r>
              <a:rPr lang="en-US" sz="2800" dirty="0"/>
              <a:t>.</a:t>
            </a:r>
          </a:p>
          <a:p>
            <a:pPr algn="just"/>
            <a:endParaRPr lang="en-US" sz="2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9E1B93-D60C-4668-9A8E-7AEC140326BB}" type="datetime1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HandOut Mk Proleg, By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330256-CA9E-4BA0-9391-2B46F8D8FC2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2060448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ALHAMDULILLAH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b="1" dirty="0" smtClean="0"/>
              <a:t>TERIMAKASIH</a:t>
            </a:r>
          </a:p>
          <a:p>
            <a:pPr algn="ctr"/>
            <a:r>
              <a:rPr lang="en-US" b="1" dirty="0" smtClean="0"/>
              <a:t>SEMOGA BERMANFAAT.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F0CED-3EF2-41EB-8EE6-14BB7FCDEE37}" type="datetime1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HandOut Mk Proleg, By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B44E91-1181-4A69-BB7A-A535E17C9C2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09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E3DA18C2-75F1-4980-A5F0-165F6F71DE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590</TotalTime>
  <Words>287</Words>
  <Application>Microsoft Office PowerPoint</Application>
  <PresentationFormat>On-screen Show 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Retrospect</vt:lpstr>
      <vt:lpstr>KETERAMPILAN PENYUSUNAN PERATURAN PERUNDANG-UNDANGAN</vt:lpstr>
      <vt:lpstr>RANGKA DASAR PERATURAN PERUNDANG-UNDANGAN</vt:lpstr>
      <vt:lpstr>ASPEK MATERIL/SUBSTANSIAL YANG BERKAITAN DENGAN STRUKTUR, SIFAT DAN JENIS KAIDAH HUKUM YANG AKAN DIRUMUSKAN.</vt:lpstr>
      <vt:lpstr>Contoh</vt:lpstr>
      <vt:lpstr>Contoh (lanjutan)</vt:lpstr>
      <vt:lpstr>ALHAMDULILLAH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Rizky</dc:creator>
  <cp:lastModifiedBy>user</cp:lastModifiedBy>
  <cp:revision>47</cp:revision>
  <dcterms:created xsi:type="dcterms:W3CDTF">2017-05-18T08:41:28Z</dcterms:created>
  <dcterms:modified xsi:type="dcterms:W3CDTF">2017-06-05T03:02:32Z</dcterms:modified>
</cp:coreProperties>
</file>