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C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0" d="100"/>
          <a:sy n="70" d="100"/>
        </p:scale>
        <p:origin x="66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8792F7-9386-43FE-B494-E6D22579CF5B}" type="datetimeFigureOut">
              <a:rPr lang="en-US" smtClean="0"/>
              <a:t>7/8/2020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7384DF-203B-49A7-9973-6BF7CD7291AB}" type="slidenum">
              <a:rPr lang="en-US" smtClean="0"/>
              <a:t>‹#›</a:t>
            </a:fld>
            <a:endParaRPr lang="en-US"/>
          </a:p>
        </p:txBody>
      </p:sp>
    </p:spTree>
    <p:extLst>
      <p:ext uri="{BB962C8B-B14F-4D97-AF65-F5344CB8AC3E}">
        <p14:creationId xmlns:p14="http://schemas.microsoft.com/office/powerpoint/2010/main" val="3829725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Selamat</a:t>
            </a:r>
            <a:r>
              <a:rPr lang="en-US" baseline="0" dirty="0" smtClean="0"/>
              <a:t> </a:t>
            </a:r>
            <a:r>
              <a:rPr lang="en-US" baseline="0" dirty="0" err="1" smtClean="0"/>
              <a:t>datang</a:t>
            </a:r>
            <a:r>
              <a:rPr lang="en-US" baseline="0" dirty="0" smtClean="0"/>
              <a:t> </a:t>
            </a:r>
            <a:r>
              <a:rPr lang="en-US" baseline="0" dirty="0" err="1" smtClean="0"/>
              <a:t>kembali</a:t>
            </a:r>
            <a:r>
              <a:rPr lang="en-US" baseline="0" dirty="0" smtClean="0"/>
              <a:t> </a:t>
            </a:r>
            <a:r>
              <a:rPr lang="en-US" baseline="0" dirty="0" err="1" smtClean="0"/>
              <a:t>pada</a:t>
            </a:r>
            <a:r>
              <a:rPr lang="en-US" baseline="0" dirty="0" smtClean="0"/>
              <a:t> </a:t>
            </a:r>
            <a:r>
              <a:rPr lang="en-US" baseline="0" dirty="0" err="1" smtClean="0"/>
              <a:t>perkuliahan</a:t>
            </a:r>
            <a:r>
              <a:rPr lang="en-US" baseline="0" dirty="0" smtClean="0"/>
              <a:t> </a:t>
            </a:r>
            <a:r>
              <a:rPr lang="en-US" baseline="0" dirty="0" err="1" smtClean="0"/>
              <a:t>Morfologi</a:t>
            </a:r>
            <a:r>
              <a:rPr lang="en-US" baseline="0" dirty="0" smtClean="0"/>
              <a:t> Bahasa </a:t>
            </a:r>
            <a:r>
              <a:rPr lang="en-US" baseline="0" dirty="0" err="1" smtClean="0"/>
              <a:t>Inggris</a:t>
            </a:r>
            <a:r>
              <a:rPr lang="en-US" baseline="0" dirty="0" smtClean="0"/>
              <a:t> </a:t>
            </a:r>
            <a:r>
              <a:rPr lang="en-US" baseline="0" dirty="0" err="1" smtClean="0"/>
              <a:t>bersama</a:t>
            </a:r>
            <a:r>
              <a:rPr lang="en-US" baseline="0" dirty="0" smtClean="0"/>
              <a:t> kami. </a:t>
            </a:r>
            <a:r>
              <a:rPr lang="en-US" baseline="0" dirty="0" err="1" smtClean="0"/>
              <a:t>Ini</a:t>
            </a:r>
            <a:r>
              <a:rPr lang="en-US" baseline="0" dirty="0" smtClean="0"/>
              <a:t> </a:t>
            </a:r>
            <a:r>
              <a:rPr lang="en-US" baseline="0" dirty="0" err="1" smtClean="0"/>
              <a:t>adalah</a:t>
            </a:r>
            <a:r>
              <a:rPr lang="en-US" baseline="0" dirty="0" smtClean="0"/>
              <a:t> </a:t>
            </a:r>
            <a:r>
              <a:rPr lang="en-US" baseline="0" dirty="0" err="1" smtClean="0"/>
              <a:t>pertemuan</a:t>
            </a:r>
            <a:r>
              <a:rPr lang="en-US" baseline="0" dirty="0" smtClean="0"/>
              <a:t> </a:t>
            </a:r>
            <a:r>
              <a:rPr lang="en-US" baseline="0" dirty="0" err="1" smtClean="0"/>
              <a:t>ke</a:t>
            </a:r>
            <a:r>
              <a:rPr lang="en-US" baseline="0" dirty="0" smtClean="0"/>
              <a:t> 11 </a:t>
            </a:r>
            <a:r>
              <a:rPr lang="en-US" baseline="0" dirty="0" err="1" smtClean="0"/>
              <a:t>dengan</a:t>
            </a:r>
            <a:r>
              <a:rPr lang="en-US" baseline="0" dirty="0" smtClean="0"/>
              <a:t> </a:t>
            </a:r>
            <a:r>
              <a:rPr lang="en-US" baseline="0" dirty="0" err="1" smtClean="0"/>
              <a:t>tema</a:t>
            </a:r>
            <a:r>
              <a:rPr lang="en-US" baseline="0" dirty="0" smtClean="0"/>
              <a:t> yang </a:t>
            </a:r>
            <a:r>
              <a:rPr lang="en-US" baseline="0" dirty="0" err="1" smtClean="0"/>
              <a:t>masih</a:t>
            </a:r>
            <a:r>
              <a:rPr lang="en-US" baseline="0" dirty="0" smtClean="0"/>
              <a:t> </a:t>
            </a:r>
            <a:r>
              <a:rPr lang="en-US" baseline="0" dirty="0" err="1" smtClean="0"/>
              <a:t>sama</a:t>
            </a:r>
            <a:r>
              <a:rPr lang="en-US" baseline="0" dirty="0" smtClean="0"/>
              <a:t> </a:t>
            </a:r>
            <a:r>
              <a:rPr lang="en-US" baseline="0" dirty="0" err="1" smtClean="0"/>
              <a:t>yaitu</a:t>
            </a:r>
            <a:r>
              <a:rPr lang="en-US" baseline="0" dirty="0" smtClean="0"/>
              <a:t> </a:t>
            </a:r>
            <a:r>
              <a:rPr lang="en-US" baseline="0" dirty="0" err="1" smtClean="0"/>
              <a:t>Produktifitas</a:t>
            </a:r>
            <a:r>
              <a:rPr lang="en-US" baseline="0" dirty="0" smtClean="0"/>
              <a:t>, </a:t>
            </a:r>
            <a:r>
              <a:rPr lang="en-US" baseline="0" dirty="0" err="1" smtClean="0"/>
              <a:t>namun</a:t>
            </a:r>
            <a:r>
              <a:rPr lang="en-US" baseline="0" dirty="0" smtClean="0"/>
              <a:t> kali </a:t>
            </a:r>
            <a:r>
              <a:rPr lang="en-US" baseline="0" dirty="0" err="1" smtClean="0"/>
              <a:t>ini</a:t>
            </a:r>
            <a:r>
              <a:rPr lang="en-US" baseline="0" dirty="0" smtClean="0"/>
              <a:t> </a:t>
            </a:r>
            <a:r>
              <a:rPr lang="en-US" baseline="0" dirty="0" err="1" smtClean="0"/>
              <a:t>bahasan</a:t>
            </a:r>
            <a:r>
              <a:rPr lang="en-US" baseline="0" dirty="0" smtClean="0"/>
              <a:t> </a:t>
            </a:r>
            <a:r>
              <a:rPr lang="en-US" baseline="0" dirty="0" err="1" smtClean="0"/>
              <a:t>kita</a:t>
            </a:r>
            <a:r>
              <a:rPr lang="en-US" baseline="0" dirty="0" smtClean="0"/>
              <a:t> </a:t>
            </a:r>
            <a:r>
              <a:rPr lang="en-US" baseline="0" dirty="0" err="1" smtClean="0"/>
              <a:t>akan</a:t>
            </a:r>
            <a:r>
              <a:rPr lang="en-US" baseline="0" dirty="0" smtClean="0"/>
              <a:t> </a:t>
            </a:r>
            <a:r>
              <a:rPr lang="en-US" baseline="0" dirty="0" err="1" smtClean="0"/>
              <a:t>mengarah</a:t>
            </a:r>
            <a:r>
              <a:rPr lang="en-US" baseline="0" dirty="0" smtClean="0"/>
              <a:t> </a:t>
            </a:r>
            <a:r>
              <a:rPr lang="en-US" baseline="0" dirty="0" err="1" smtClean="0"/>
              <a:t>pada</a:t>
            </a:r>
            <a:r>
              <a:rPr lang="en-US" baseline="0" dirty="0" smtClean="0"/>
              <a:t> proses </a:t>
            </a:r>
            <a:r>
              <a:rPr lang="en-US" baseline="0" dirty="0" err="1" smtClean="0"/>
              <a:t>penggabungan</a:t>
            </a:r>
            <a:r>
              <a:rPr lang="en-US" baseline="0" dirty="0" smtClean="0"/>
              <a:t> yang </a:t>
            </a:r>
            <a:r>
              <a:rPr lang="en-US" baseline="0" dirty="0" err="1" smtClean="0"/>
              <a:t>bersifat</a:t>
            </a:r>
            <a:r>
              <a:rPr lang="en-US" baseline="0" dirty="0" smtClean="0"/>
              <a:t> compounding </a:t>
            </a:r>
            <a:r>
              <a:rPr lang="en-US" baseline="0" dirty="0" err="1" smtClean="0"/>
              <a:t>atau</a:t>
            </a:r>
            <a:r>
              <a:rPr lang="en-US" baseline="0" dirty="0" smtClean="0"/>
              <a:t> </a:t>
            </a:r>
            <a:r>
              <a:rPr lang="en-US" baseline="0" dirty="0" err="1" smtClean="0"/>
              <a:t>pemajemukan</a:t>
            </a:r>
            <a:r>
              <a:rPr lang="en-US" baseline="0" dirty="0" smtClean="0"/>
              <a:t>. </a:t>
            </a:r>
            <a:r>
              <a:rPr lang="en-US" baseline="0" dirty="0" err="1" smtClean="0"/>
              <a:t>Silakan</a:t>
            </a:r>
            <a:r>
              <a:rPr lang="en-US" baseline="0" dirty="0" smtClean="0"/>
              <a:t> </a:t>
            </a:r>
            <a:r>
              <a:rPr lang="en-US" baseline="0" dirty="0" err="1" smtClean="0"/>
              <a:t>tuliskan</a:t>
            </a:r>
            <a:r>
              <a:rPr lang="en-US" baseline="0" dirty="0" smtClean="0"/>
              <a:t> </a:t>
            </a:r>
            <a:r>
              <a:rPr lang="en-US" baseline="0" dirty="0" err="1" smtClean="0"/>
              <a:t>tanggapan</a:t>
            </a:r>
            <a:r>
              <a:rPr lang="en-US" baseline="0" dirty="0" smtClean="0"/>
              <a:t>/</a:t>
            </a:r>
            <a:r>
              <a:rPr lang="en-US" baseline="0" dirty="0" err="1" smtClean="0"/>
              <a:t>pertanyaan</a:t>
            </a:r>
            <a:r>
              <a:rPr lang="en-US" baseline="0" dirty="0" smtClean="0"/>
              <a:t> </a:t>
            </a:r>
            <a:r>
              <a:rPr lang="en-US" baseline="0" dirty="0" err="1" smtClean="0"/>
              <a:t>pada</a:t>
            </a:r>
            <a:r>
              <a:rPr lang="en-US" baseline="0" dirty="0" smtClean="0"/>
              <a:t> </a:t>
            </a:r>
            <a:r>
              <a:rPr lang="en-US" baseline="0" dirty="0" err="1" smtClean="0"/>
              <a:t>kolom</a:t>
            </a:r>
            <a:r>
              <a:rPr lang="en-US" baseline="0" dirty="0" smtClean="0"/>
              <a:t> </a:t>
            </a:r>
            <a:r>
              <a:rPr lang="en-US" baseline="0" dirty="0" err="1" smtClean="0"/>
              <a:t>komentar</a:t>
            </a:r>
            <a:r>
              <a:rPr lang="en-US" baseline="0" dirty="0" smtClean="0"/>
              <a:t>. </a:t>
            </a:r>
            <a:r>
              <a:rPr lang="en-US" baseline="0" dirty="0" err="1" smtClean="0"/>
              <a:t>Namun</a:t>
            </a:r>
            <a:r>
              <a:rPr lang="en-US" baseline="0" dirty="0" smtClean="0"/>
              <a:t>, </a:t>
            </a:r>
            <a:r>
              <a:rPr lang="en-US" baseline="0" dirty="0" err="1" smtClean="0"/>
              <a:t>sebelum</a:t>
            </a:r>
            <a:r>
              <a:rPr lang="en-US" baseline="0" dirty="0" smtClean="0"/>
              <a:t> </a:t>
            </a:r>
            <a:r>
              <a:rPr lang="en-US" baseline="0" dirty="0" err="1" smtClean="0"/>
              <a:t>melakukannya</a:t>
            </a:r>
            <a:r>
              <a:rPr lang="en-US" baseline="0" dirty="0" smtClean="0"/>
              <a:t>, </a:t>
            </a:r>
            <a:r>
              <a:rPr lang="en-US" baseline="0" dirty="0" err="1" smtClean="0"/>
              <a:t>tolong</a:t>
            </a:r>
            <a:r>
              <a:rPr lang="en-US" baseline="0" dirty="0" smtClean="0"/>
              <a:t> </a:t>
            </a:r>
            <a:r>
              <a:rPr lang="en-US" baseline="0" dirty="0" err="1" smtClean="0"/>
              <a:t>periksa</a:t>
            </a:r>
            <a:r>
              <a:rPr lang="en-US" baseline="0" dirty="0" smtClean="0"/>
              <a:t> </a:t>
            </a:r>
            <a:r>
              <a:rPr lang="en-US" baseline="0" dirty="0" err="1" smtClean="0"/>
              <a:t>kolom</a:t>
            </a:r>
            <a:r>
              <a:rPr lang="en-US" baseline="0" dirty="0" smtClean="0"/>
              <a:t> </a:t>
            </a:r>
            <a:r>
              <a:rPr lang="en-US" baseline="0" dirty="0" err="1" smtClean="0"/>
              <a:t>komentar</a:t>
            </a:r>
            <a:r>
              <a:rPr lang="en-US" baseline="0" dirty="0" smtClean="0"/>
              <a:t> </a:t>
            </a:r>
            <a:r>
              <a:rPr lang="en-US" baseline="0" dirty="0" err="1" smtClean="0"/>
              <a:t>dan</a:t>
            </a:r>
            <a:r>
              <a:rPr lang="en-US" baseline="0" dirty="0" smtClean="0"/>
              <a:t> </a:t>
            </a:r>
            <a:r>
              <a:rPr lang="en-US" baseline="0" dirty="0" err="1" smtClean="0"/>
              <a:t>pastikan</a:t>
            </a:r>
            <a:r>
              <a:rPr lang="en-US" baseline="0" dirty="0" smtClean="0"/>
              <a:t> </a:t>
            </a:r>
            <a:r>
              <a:rPr lang="en-US" baseline="0" dirty="0" err="1" smtClean="0"/>
              <a:t>anda</a:t>
            </a:r>
            <a:r>
              <a:rPr lang="en-US" baseline="0" dirty="0" smtClean="0"/>
              <a:t> </a:t>
            </a:r>
            <a:r>
              <a:rPr lang="en-US" baseline="0" dirty="0" err="1" smtClean="0"/>
              <a:t>tidak</a:t>
            </a:r>
            <a:r>
              <a:rPr lang="en-US" baseline="0" dirty="0" smtClean="0"/>
              <a:t> </a:t>
            </a:r>
            <a:r>
              <a:rPr lang="en-US" baseline="0" dirty="0" err="1" smtClean="0"/>
              <a:t>membuat</a:t>
            </a:r>
            <a:r>
              <a:rPr lang="en-US" baseline="0" dirty="0" smtClean="0"/>
              <a:t> </a:t>
            </a:r>
            <a:r>
              <a:rPr lang="en-US" baseline="0" dirty="0" err="1" smtClean="0"/>
              <a:t>pertanyaan</a:t>
            </a:r>
            <a:r>
              <a:rPr lang="en-US" baseline="0" dirty="0" smtClean="0"/>
              <a:t> yang </a:t>
            </a:r>
            <a:r>
              <a:rPr lang="en-US" baseline="0" dirty="0" err="1" smtClean="0"/>
              <a:t>sama</a:t>
            </a:r>
            <a:r>
              <a:rPr lang="en-US" baseline="0" dirty="0" smtClean="0"/>
              <a:t>. </a:t>
            </a:r>
            <a:r>
              <a:rPr lang="en-US" baseline="0" dirty="0" err="1" smtClean="0"/>
              <a:t>Jika</a:t>
            </a:r>
            <a:r>
              <a:rPr lang="en-US" baseline="0" dirty="0" smtClean="0"/>
              <a:t> </a:t>
            </a:r>
            <a:r>
              <a:rPr lang="en-US" baseline="0" dirty="0" err="1" smtClean="0"/>
              <a:t>pertanyaan</a:t>
            </a:r>
            <a:r>
              <a:rPr lang="en-US" baseline="0" dirty="0" smtClean="0"/>
              <a:t> yang </a:t>
            </a:r>
            <a:r>
              <a:rPr lang="en-US" baseline="0" dirty="0" err="1" smtClean="0"/>
              <a:t>ada</a:t>
            </a:r>
            <a:r>
              <a:rPr lang="en-US" baseline="0" dirty="0" smtClean="0"/>
              <a:t> </a:t>
            </a:r>
            <a:r>
              <a:rPr lang="en-US" baseline="0" dirty="0" err="1" smtClean="0"/>
              <a:t>ajukan</a:t>
            </a:r>
            <a:r>
              <a:rPr lang="en-US" baseline="0" dirty="0" smtClean="0"/>
              <a:t> </a:t>
            </a:r>
            <a:r>
              <a:rPr lang="en-US" baseline="0" dirty="0" err="1" smtClean="0"/>
              <a:t>sama</a:t>
            </a:r>
            <a:r>
              <a:rPr lang="en-US" baseline="0" dirty="0" smtClean="0"/>
              <a:t>, </a:t>
            </a:r>
            <a:r>
              <a:rPr lang="en-US" baseline="0" dirty="0" err="1" smtClean="0"/>
              <a:t>silahkan</a:t>
            </a:r>
            <a:r>
              <a:rPr lang="en-US" baseline="0" dirty="0" smtClean="0"/>
              <a:t> </a:t>
            </a:r>
            <a:r>
              <a:rPr lang="en-US" baseline="0" dirty="0" err="1" smtClean="0"/>
              <a:t>komentar</a:t>
            </a:r>
            <a:r>
              <a:rPr lang="en-US" baseline="0" dirty="0" smtClean="0"/>
              <a:t> di </a:t>
            </a:r>
            <a:r>
              <a:rPr lang="en-US" baseline="0" dirty="0" err="1" smtClean="0"/>
              <a:t>kolom</a:t>
            </a:r>
            <a:r>
              <a:rPr lang="en-US" baseline="0" dirty="0" smtClean="0"/>
              <a:t> </a:t>
            </a:r>
            <a:r>
              <a:rPr lang="en-US" baseline="0" dirty="0" err="1" smtClean="0"/>
              <a:t>tersebut</a:t>
            </a:r>
            <a:r>
              <a:rPr lang="en-US" baseline="0" dirty="0" smtClean="0"/>
              <a:t> </a:t>
            </a:r>
            <a:r>
              <a:rPr lang="en-US" baseline="0" dirty="0" err="1" smtClean="0"/>
              <a:t>dengan</a:t>
            </a:r>
            <a:r>
              <a:rPr lang="en-US" baseline="0" dirty="0" smtClean="0"/>
              <a:t> </a:t>
            </a:r>
            <a:r>
              <a:rPr lang="en-US" baseline="0" dirty="0" err="1" smtClean="0"/>
              <a:t>menambahkan</a:t>
            </a:r>
            <a:r>
              <a:rPr lang="en-US" baseline="0" dirty="0" smtClean="0"/>
              <a:t> </a:t>
            </a:r>
            <a:r>
              <a:rPr lang="en-US" baseline="0" dirty="0" err="1" smtClean="0"/>
              <a:t>spesifikasi</a:t>
            </a:r>
            <a:r>
              <a:rPr lang="en-US" baseline="0" dirty="0" smtClean="0"/>
              <a:t> </a:t>
            </a:r>
            <a:r>
              <a:rPr lang="en-US" baseline="0" dirty="0" err="1" smtClean="0"/>
              <a:t>pertanyaan</a:t>
            </a:r>
            <a:r>
              <a:rPr lang="en-US" baseline="0" dirty="0" smtClean="0"/>
              <a:t> yang </a:t>
            </a:r>
            <a:r>
              <a:rPr lang="en-US" baseline="0" dirty="0" err="1" smtClean="0"/>
              <a:t>dianggap</a:t>
            </a:r>
            <a:r>
              <a:rPr lang="en-US" baseline="0" dirty="0" smtClean="0"/>
              <a:t> </a:t>
            </a:r>
            <a:r>
              <a:rPr lang="en-US" baseline="0" dirty="0" err="1" smtClean="0"/>
              <a:t>kurang</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BFD5CDB-73F3-4B40-9D7A-7CFC8E5DF694}" type="slidenum">
              <a:rPr lang="en-US" smtClean="0"/>
              <a:t>1</a:t>
            </a:fld>
            <a:endParaRPr lang="en-US"/>
          </a:p>
        </p:txBody>
      </p:sp>
    </p:spTree>
    <p:extLst>
      <p:ext uri="{BB962C8B-B14F-4D97-AF65-F5344CB8AC3E}">
        <p14:creationId xmlns:p14="http://schemas.microsoft.com/office/powerpoint/2010/main" val="2686190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DA685-DFCA-430A-9059-69F403B16F4B}"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318213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DA685-DFCA-430A-9059-69F403B16F4B}"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1688573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DA685-DFCA-430A-9059-69F403B16F4B}"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1381184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DA685-DFCA-430A-9059-69F403B16F4B}"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246965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9DA685-DFCA-430A-9059-69F403B16F4B}" type="datetimeFigureOut">
              <a:rPr lang="en-US" smtClean="0"/>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56040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9DA685-DFCA-430A-9059-69F403B16F4B}"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311894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9DA685-DFCA-430A-9059-69F403B16F4B}" type="datetimeFigureOut">
              <a:rPr lang="en-US" smtClean="0"/>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1721990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DA685-DFCA-430A-9059-69F403B16F4B}" type="datetimeFigureOut">
              <a:rPr lang="en-US" smtClean="0"/>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350944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DA685-DFCA-430A-9059-69F403B16F4B}" type="datetimeFigureOut">
              <a:rPr lang="en-US" smtClean="0"/>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184949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9DA685-DFCA-430A-9059-69F403B16F4B}"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397936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9DA685-DFCA-430A-9059-69F403B16F4B}"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97A0E-A294-46BD-8AF5-8907526C51E0}" type="slidenum">
              <a:rPr lang="en-US" smtClean="0"/>
              <a:t>‹#›</a:t>
            </a:fld>
            <a:endParaRPr lang="en-US"/>
          </a:p>
        </p:txBody>
      </p:sp>
    </p:spTree>
    <p:extLst>
      <p:ext uri="{BB962C8B-B14F-4D97-AF65-F5344CB8AC3E}">
        <p14:creationId xmlns:p14="http://schemas.microsoft.com/office/powerpoint/2010/main" val="43929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DA685-DFCA-430A-9059-69F403B16F4B}" type="datetimeFigureOut">
              <a:rPr lang="en-US" smtClean="0"/>
              <a:t>7/8/2020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97A0E-A294-46BD-8AF5-8907526C51E0}" type="slidenum">
              <a:rPr lang="en-US" smtClean="0"/>
              <a:t>‹#›</a:t>
            </a:fld>
            <a:endParaRPr lang="en-US"/>
          </a:p>
        </p:txBody>
      </p:sp>
    </p:spTree>
    <p:extLst>
      <p:ext uri="{BB962C8B-B14F-4D97-AF65-F5344CB8AC3E}">
        <p14:creationId xmlns:p14="http://schemas.microsoft.com/office/powerpoint/2010/main" val="1142728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Morphology; Productivity in Word Formation</a:t>
            </a:r>
            <a:endParaRPr lang="en-US" b="1" dirty="0"/>
          </a:p>
        </p:txBody>
      </p:sp>
      <p:sp>
        <p:nvSpPr>
          <p:cNvPr id="3" name="Subtitle 2"/>
          <p:cNvSpPr>
            <a:spLocks noGrp="1"/>
          </p:cNvSpPr>
          <p:nvPr>
            <p:ph type="subTitle" idx="1"/>
          </p:nvPr>
        </p:nvSpPr>
        <p:spPr/>
        <p:txBody>
          <a:bodyPr/>
          <a:lstStyle/>
          <a:p>
            <a:r>
              <a:rPr lang="en-US" b="1" dirty="0" smtClean="0"/>
              <a:t>Dr. </a:t>
            </a:r>
            <a:r>
              <a:rPr lang="en-US" b="1" dirty="0" err="1" smtClean="0"/>
              <a:t>Retno</a:t>
            </a:r>
            <a:r>
              <a:rPr lang="en-US" b="1" dirty="0" smtClean="0"/>
              <a:t> </a:t>
            </a:r>
            <a:r>
              <a:rPr lang="en-US" b="1" dirty="0" err="1" smtClean="0"/>
              <a:t>Purwani</a:t>
            </a:r>
            <a:r>
              <a:rPr lang="en-US" b="1" dirty="0" smtClean="0"/>
              <a:t> Sari, </a:t>
            </a:r>
            <a:r>
              <a:rPr lang="en-US" b="1" dirty="0" err="1" smtClean="0"/>
              <a:t>M.Hum</a:t>
            </a:r>
            <a:endParaRPr lang="en-US" b="1" dirty="0" smtClean="0"/>
          </a:p>
          <a:p>
            <a:r>
              <a:rPr lang="en-US" b="1" dirty="0" err="1" smtClean="0"/>
              <a:t>Tatan</a:t>
            </a:r>
            <a:r>
              <a:rPr lang="en-US" b="1" dirty="0" smtClean="0"/>
              <a:t> </a:t>
            </a:r>
            <a:r>
              <a:rPr lang="en-US" b="1" dirty="0" err="1" smtClean="0"/>
              <a:t>Tawami</a:t>
            </a:r>
            <a:r>
              <a:rPr lang="en-US" b="1" dirty="0" smtClean="0"/>
              <a:t>, </a:t>
            </a:r>
            <a:r>
              <a:rPr lang="en-US" b="1" dirty="0" err="1" smtClean="0"/>
              <a:t>M.Hum</a:t>
            </a:r>
            <a:r>
              <a:rPr lang="en-US" b="1" dirty="0" smtClean="0"/>
              <a:t>. </a:t>
            </a:r>
            <a:endParaRPr lang="en-US" b="1" dirty="0"/>
          </a:p>
        </p:txBody>
      </p:sp>
    </p:spTree>
    <p:extLst>
      <p:ext uri="{BB962C8B-B14F-4D97-AF65-F5344CB8AC3E}">
        <p14:creationId xmlns:p14="http://schemas.microsoft.com/office/powerpoint/2010/main" val="2904903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Faktor </a:t>
            </a:r>
            <a:r>
              <a:rPr lang="en-US" b="1" dirty="0" err="1"/>
              <a:t>Penghambat</a:t>
            </a:r>
            <a:r>
              <a:rPr lang="en-US" b="1" dirty="0"/>
              <a:t> </a:t>
            </a:r>
            <a:r>
              <a:rPr lang="id-ID" b="1" dirty="0"/>
              <a:t>Produktifitas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id-ID" b="1" dirty="0" smtClean="0"/>
              <a:t>Faktor Morfologis</a:t>
            </a:r>
            <a:endParaRPr lang="en-US" dirty="0"/>
          </a:p>
          <a:p>
            <a:pPr marL="0" indent="0">
              <a:buNone/>
            </a:pPr>
            <a:r>
              <a:rPr lang="id-ID" dirty="0" smtClean="0"/>
              <a:t>Dalam </a:t>
            </a:r>
            <a:r>
              <a:rPr lang="id-ID" dirty="0"/>
              <a:t>bahasa tertentu, terdapat pola morfologis yang menuntut kebersesuaian dengan bentuk dasarnya. Misalnya, dalam bahasa Ibrani pola nomina yang menunjukkan perbuatan berbentuk </a:t>
            </a:r>
            <a:r>
              <a:rPr lang="id-ID" i="1" dirty="0"/>
              <a:t>(CiC(C)uC) </a:t>
            </a:r>
            <a:r>
              <a:rPr lang="id-ID" dirty="0"/>
              <a:t>hanya dapat diturunkan dari verba yang berpola (CiC(C)eC), maka kata seperti </a:t>
            </a:r>
            <a:r>
              <a:rPr lang="id-ID" i="1" dirty="0"/>
              <a:t>tixnut</a:t>
            </a:r>
            <a:r>
              <a:rPr lang="id-ID" dirty="0"/>
              <a:t> ‘pemrograman’ dan </a:t>
            </a:r>
            <a:r>
              <a:rPr lang="id-ID" i="1" dirty="0"/>
              <a:t>dibur</a:t>
            </a:r>
            <a:r>
              <a:rPr lang="id-ID" dirty="0"/>
              <a:t> ’pembicaraan’ hanya dapat diturunkan dari bentuk verba </a:t>
            </a:r>
            <a:r>
              <a:rPr lang="id-ID" i="1" dirty="0"/>
              <a:t>tixnet</a:t>
            </a:r>
            <a:r>
              <a:rPr lang="id-ID" dirty="0"/>
              <a:t>‘memrogram’ dan </a:t>
            </a:r>
            <a:r>
              <a:rPr lang="id-ID" i="1" dirty="0"/>
              <a:t>diber</a:t>
            </a:r>
            <a:r>
              <a:rPr lang="id-ID" dirty="0"/>
              <a:t> ‘berbicara’ (Haspelmath 2002: 106). Bentuk seperti ini juga terdapat dalam bahasa Arab, bentuk transfiks </a:t>
            </a:r>
            <a:r>
              <a:rPr lang="id-ID" i="1" dirty="0"/>
              <a:t>ya-u-</a:t>
            </a:r>
            <a:r>
              <a:rPr lang="id-ID" dirty="0"/>
              <a:t> pada verba berkala kini hanya akan menghasilkan transfiks </a:t>
            </a:r>
            <a:r>
              <a:rPr lang="id-ID" i="1" dirty="0"/>
              <a:t>-u--u-</a:t>
            </a:r>
            <a:r>
              <a:rPr lang="id-ID" dirty="0"/>
              <a:t> verba imperatif, misalnya </a:t>
            </a:r>
            <a:r>
              <a:rPr lang="id-ID" i="1" dirty="0"/>
              <a:t>yaktubu</a:t>
            </a:r>
            <a:r>
              <a:rPr lang="id-ID" dirty="0"/>
              <a:t> ‘ia (seorang laki-laki) menulis’ hanya akan menghasilkan </a:t>
            </a:r>
            <a:r>
              <a:rPr lang="id-ID" i="1" dirty="0"/>
              <a:t>uktub</a:t>
            </a:r>
            <a:r>
              <a:rPr lang="id-ID" dirty="0"/>
              <a:t> ‘(kepada seorang laki-laki) tulislah!’ (al-Ghulayayn 1912: 210).</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390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Faktor </a:t>
            </a:r>
            <a:r>
              <a:rPr lang="en-US" b="1" dirty="0" err="1"/>
              <a:t>Penghambat</a:t>
            </a:r>
            <a:r>
              <a:rPr lang="en-US" b="1" dirty="0"/>
              <a:t> </a:t>
            </a:r>
            <a:r>
              <a:rPr lang="id-ID" b="1" dirty="0"/>
              <a:t>Produktifitas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id-ID" b="1" dirty="0" smtClean="0"/>
              <a:t>Faktor </a:t>
            </a:r>
            <a:r>
              <a:rPr lang="id-ID" b="1" dirty="0"/>
              <a:t>Semantis</a:t>
            </a:r>
            <a:endParaRPr lang="en-US" dirty="0"/>
          </a:p>
          <a:p>
            <a:pPr marL="0" indent="0">
              <a:buNone/>
            </a:pPr>
            <a:r>
              <a:rPr lang="id-ID" dirty="0"/>
              <a:t>Proses morfologis kadang tidak menjadi produktif jika dihadapkan pada persoalan semantik. Contoh, penggunaan prefiks –</a:t>
            </a:r>
            <a:r>
              <a:rPr lang="id-ID" i="1" dirty="0"/>
              <a:t>un</a:t>
            </a:r>
            <a:r>
              <a:rPr lang="id-ID" dirty="0"/>
              <a:t> pada kata </a:t>
            </a:r>
            <a:r>
              <a:rPr lang="id-ID" i="1" dirty="0"/>
              <a:t>unill</a:t>
            </a:r>
            <a:r>
              <a:rPr lang="id-ID" dirty="0"/>
              <a:t>, </a:t>
            </a:r>
            <a:r>
              <a:rPr lang="id-ID" i="1" dirty="0"/>
              <a:t>unsad, unpessimistic, undirty</a:t>
            </a:r>
            <a:r>
              <a:rPr lang="id-ID" dirty="0"/>
              <a:t> dirasakan janggal. Hal ini disebabkan karena prefiks negative </a:t>
            </a:r>
            <a:r>
              <a:rPr lang="id-ID" i="1" dirty="0"/>
              <a:t>–un</a:t>
            </a:r>
            <a:r>
              <a:rPr lang="id-ID" dirty="0"/>
              <a:t>biasanya diimbuhkan pada </a:t>
            </a:r>
            <a:r>
              <a:rPr lang="id-ID" i="1" dirty="0"/>
              <a:t>ajektiva </a:t>
            </a:r>
            <a:r>
              <a:rPr lang="id-ID" dirty="0"/>
              <a:t>positif yang bentuk aslinya telah mengandung arti dari bentuk yang diberi afiks negatif tersebut. Contohnya:</a:t>
            </a:r>
            <a:endParaRPr lang="en-US" dirty="0"/>
          </a:p>
          <a:p>
            <a:pPr marL="811213" indent="0">
              <a:buNone/>
            </a:pPr>
            <a:r>
              <a:rPr lang="id-ID" b="1" dirty="0"/>
              <a:t>Benar</a:t>
            </a:r>
            <a:r>
              <a:rPr lang="en-US" b="1" dirty="0"/>
              <a:t>		</a:t>
            </a:r>
            <a:r>
              <a:rPr lang="id-ID" b="1" dirty="0"/>
              <a:t> salah</a:t>
            </a:r>
            <a:r>
              <a:rPr lang="en-US" dirty="0"/>
              <a:t>	</a:t>
            </a:r>
          </a:p>
          <a:p>
            <a:pPr marL="811213" indent="0">
              <a:buNone/>
            </a:pPr>
            <a:r>
              <a:rPr lang="id-ID" i="1" dirty="0"/>
              <a:t>unwell </a:t>
            </a:r>
            <a:r>
              <a:rPr lang="en-US" i="1" dirty="0"/>
              <a:t>		</a:t>
            </a:r>
            <a:r>
              <a:rPr lang="id-ID" i="1" dirty="0"/>
              <a:t>unill</a:t>
            </a:r>
            <a:endParaRPr lang="en-US" dirty="0"/>
          </a:p>
          <a:p>
            <a:pPr marL="811213" indent="0">
              <a:buNone/>
            </a:pPr>
            <a:r>
              <a:rPr lang="id-ID" i="1" dirty="0"/>
              <a:t>unloved</a:t>
            </a:r>
            <a:r>
              <a:rPr lang="en-US" i="1" dirty="0"/>
              <a:t>	</a:t>
            </a:r>
            <a:r>
              <a:rPr lang="id-ID" i="1" dirty="0" smtClean="0"/>
              <a:t>unhated</a:t>
            </a:r>
            <a:endParaRPr lang="en-US" dirty="0"/>
          </a:p>
          <a:p>
            <a:pPr marL="811213" indent="0">
              <a:buNone/>
            </a:pPr>
            <a:r>
              <a:rPr lang="id-ID" i="1" dirty="0"/>
              <a:t>unhapp</a:t>
            </a:r>
            <a:r>
              <a:rPr lang="en-US" i="1" dirty="0"/>
              <a:t>y	</a:t>
            </a:r>
            <a:r>
              <a:rPr lang="id-ID" i="1" dirty="0" smtClean="0"/>
              <a:t>unsad</a:t>
            </a:r>
            <a:endParaRPr lang="en-US" dirty="0"/>
          </a:p>
          <a:p>
            <a:pPr marL="811213" indent="0">
              <a:buNone/>
            </a:pPr>
            <a:r>
              <a:rPr lang="id-ID" i="1" dirty="0"/>
              <a:t>unclean </a:t>
            </a:r>
            <a:r>
              <a:rPr lang="en-US" i="1" dirty="0"/>
              <a:t>	</a:t>
            </a:r>
            <a:r>
              <a:rPr lang="id-ID" i="1" dirty="0" smtClean="0"/>
              <a:t>undirty</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13022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Faktor </a:t>
            </a:r>
            <a:r>
              <a:rPr lang="en-US" b="1" dirty="0" err="1"/>
              <a:t>Penghambat</a:t>
            </a:r>
            <a:r>
              <a:rPr lang="en-US" b="1" dirty="0"/>
              <a:t> </a:t>
            </a:r>
            <a:r>
              <a:rPr lang="id-ID" b="1" dirty="0"/>
              <a:t>Produktifitas</a:t>
            </a:r>
            <a:endParaRPr lang="en-US" dirty="0"/>
          </a:p>
        </p:txBody>
      </p:sp>
      <p:sp>
        <p:nvSpPr>
          <p:cNvPr id="3" name="Content Placeholder 2"/>
          <p:cNvSpPr>
            <a:spLocks noGrp="1"/>
          </p:cNvSpPr>
          <p:nvPr>
            <p:ph idx="1"/>
          </p:nvPr>
        </p:nvSpPr>
        <p:spPr/>
        <p:txBody>
          <a:bodyPr>
            <a:normAutofit fontScale="92500"/>
          </a:bodyPr>
          <a:lstStyle/>
          <a:p>
            <a:pPr marL="0" indent="0">
              <a:buNone/>
            </a:pPr>
            <a:r>
              <a:rPr lang="id-ID" b="1" dirty="0" smtClean="0"/>
              <a:t>Faktor </a:t>
            </a:r>
            <a:r>
              <a:rPr lang="id-ID" b="1" dirty="0"/>
              <a:t>Fonologis</a:t>
            </a:r>
            <a:endParaRPr lang="en-US" dirty="0"/>
          </a:p>
          <a:p>
            <a:r>
              <a:rPr lang="id-ID" dirty="0"/>
              <a:t>Bentuk yang kompleks tidak dapat dibentuk jika menimbulkan kesukaran secara fonetis (Haspelmath 2002: 104) Misalnya, sufiks –</a:t>
            </a:r>
            <a:r>
              <a:rPr lang="id-ID" i="1" dirty="0"/>
              <a:t>ly</a:t>
            </a:r>
            <a:r>
              <a:rPr lang="id-ID" dirty="0"/>
              <a:t> merupakan sufiks derivasi yang dapat diberikan pada adjektiva untuk membentuk adverbia, seperti </a:t>
            </a:r>
            <a:r>
              <a:rPr lang="id-ID" i="1" dirty="0"/>
              <a:t>kind </a:t>
            </a:r>
            <a:r>
              <a:rPr lang="id-ID" dirty="0"/>
              <a:t>menjadi</a:t>
            </a:r>
            <a:r>
              <a:rPr lang="id-ID" i="1" dirty="0"/>
              <a:t> kindly, fierce </a:t>
            </a:r>
            <a:r>
              <a:rPr lang="id-ID" dirty="0"/>
              <a:t>menjadi </a:t>
            </a:r>
            <a:r>
              <a:rPr lang="id-ID" i="1" dirty="0"/>
              <a:t>fiercely, </a:t>
            </a:r>
            <a:r>
              <a:rPr lang="id-ID" dirty="0"/>
              <a:t>dan </a:t>
            </a:r>
            <a:r>
              <a:rPr lang="id-ID" i="1" dirty="0"/>
              <a:t>serious </a:t>
            </a:r>
            <a:r>
              <a:rPr lang="id-ID" dirty="0"/>
              <a:t>menjadi</a:t>
            </a:r>
            <a:r>
              <a:rPr lang="id-ID" i="1" dirty="0"/>
              <a:t> seriously</a:t>
            </a:r>
            <a:r>
              <a:rPr lang="id-ID" dirty="0"/>
              <a:t>. </a:t>
            </a:r>
            <a:endParaRPr lang="en-US" dirty="0"/>
          </a:p>
          <a:p>
            <a:r>
              <a:rPr lang="id-ID" dirty="0"/>
              <a:t>Namun sufiks ini tidak dapat diimbuhkan pada kata </a:t>
            </a:r>
            <a:r>
              <a:rPr lang="id-ID" i="1" dirty="0"/>
              <a:t>silly </a:t>
            </a:r>
            <a:r>
              <a:rPr lang="id-ID" dirty="0"/>
              <a:t>menjadi </a:t>
            </a:r>
            <a:r>
              <a:rPr lang="id-ID" i="1" dirty="0"/>
              <a:t>sillily</a:t>
            </a:r>
            <a:r>
              <a:rPr lang="id-ID" dirty="0"/>
              <a:t>, </a:t>
            </a:r>
            <a:r>
              <a:rPr lang="id-ID" i="1" dirty="0"/>
              <a:t>friendly</a:t>
            </a:r>
            <a:r>
              <a:rPr lang="id-ID" dirty="0"/>
              <a:t> menjadi </a:t>
            </a:r>
            <a:r>
              <a:rPr lang="id-ID" i="1" dirty="0"/>
              <a:t>friendlily</a:t>
            </a:r>
            <a:r>
              <a:rPr lang="id-ID" dirty="0"/>
              <a:t>, </a:t>
            </a:r>
            <a:r>
              <a:rPr lang="id-ID" i="1" dirty="0"/>
              <a:t>miserly </a:t>
            </a:r>
            <a:r>
              <a:rPr lang="id-ID" dirty="0"/>
              <a:t>menjadi </a:t>
            </a:r>
            <a:r>
              <a:rPr lang="id-ID" i="1" dirty="0"/>
              <a:t>miserlily</a:t>
            </a:r>
            <a:r>
              <a:rPr lang="id-ID" dirty="0"/>
              <a:t>. Nampaknya sufiks –</a:t>
            </a:r>
            <a:r>
              <a:rPr lang="id-ID" i="1" dirty="0"/>
              <a:t>ly </a:t>
            </a:r>
            <a:r>
              <a:rPr lang="id-ID" dirty="0"/>
              <a:t>ini cenderung dihindari bila suatu adjektiva berakhiran </a:t>
            </a:r>
            <a:r>
              <a:rPr lang="id-ID" i="1" dirty="0"/>
              <a:t>–ly</a:t>
            </a:r>
            <a:r>
              <a:rPr lang="id-ID" dirty="0"/>
              <a:t> agar tidak ada pengulangan pengucapan </a:t>
            </a:r>
            <a:r>
              <a:rPr lang="id-ID" i="1" dirty="0"/>
              <a:t>li</a:t>
            </a:r>
            <a:r>
              <a:rPr lang="id-ID" dirty="0"/>
              <a:t> /-lili/. Sufiks </a:t>
            </a:r>
            <a:r>
              <a:rPr lang="id-ID" i="1" dirty="0"/>
              <a:t>–ly</a:t>
            </a:r>
            <a:r>
              <a:rPr lang="id-ID" dirty="0"/>
              <a:t> ini banyak digunakan pada ajektiva yang tidak berakhiran </a:t>
            </a:r>
            <a:r>
              <a:rPr lang="id-ID" i="1" dirty="0"/>
              <a:t>–ly.</a:t>
            </a:r>
            <a:r>
              <a:rPr lang="id-ID" dirty="0"/>
              <a:t> </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98091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Produktifitas</a:t>
            </a:r>
            <a:r>
              <a:rPr lang="en-US" dirty="0" smtClean="0"/>
              <a:t> </a:t>
            </a:r>
            <a:r>
              <a:rPr lang="en-US" dirty="0" err="1" smtClean="0"/>
              <a:t>dalam</a:t>
            </a:r>
            <a:r>
              <a:rPr lang="en-US" dirty="0" smtClean="0"/>
              <a:t> </a:t>
            </a:r>
            <a:r>
              <a:rPr lang="en-US" dirty="0" err="1" smtClean="0"/>
              <a:t>pemajemukan</a:t>
            </a:r>
            <a:r>
              <a:rPr lang="en-US" dirty="0" smtClean="0"/>
              <a:t> kata</a:t>
            </a:r>
            <a:endParaRPr lang="en-US" dirty="0"/>
          </a:p>
        </p:txBody>
      </p:sp>
      <p:sp>
        <p:nvSpPr>
          <p:cNvPr id="3" name="Content Placeholder 2"/>
          <p:cNvSpPr>
            <a:spLocks noGrp="1"/>
          </p:cNvSpPr>
          <p:nvPr>
            <p:ph idx="1"/>
          </p:nvPr>
        </p:nvSpPr>
        <p:spPr/>
        <p:txBody>
          <a:bodyPr>
            <a:normAutofit fontScale="92500" lnSpcReduction="10000"/>
          </a:bodyPr>
          <a:lstStyle/>
          <a:p>
            <a:r>
              <a:rPr lang="id-ID" dirty="0"/>
              <a:t>Kebanyakan jenis compound dalam bahasa Inggris adalah compound noun, baik itu primary (e.g. hairnet) atau secondary (e.g. hair restorer). Primary dan secondary compound adalah formaly regular, tetapi hanya secondary compound yang regular sematic. Contohnya, secondary ompound adalah reular semantically: “hair restorer” di intrepasikan sebagai zat yang di gunakan untuk membantu perkembangan rambut. Komponen pertama (hair) diinteprasikan sebagai objek dari verb komponen kedua (restorer). </a:t>
            </a:r>
            <a:endParaRPr lang="en-US" dirty="0"/>
          </a:p>
          <a:p>
            <a:r>
              <a:rPr lang="id-ID" dirty="0"/>
              <a:t>Tetapi ada juga semantically iregular compound, misalnya “machine-washing, globe-trotter, voice-activation”. Pada kata “globe – trotter”, maknanya adalah seseorang yang menjelajah mengelilingi dunia, bukan orang yang memutar “globe” (peta). Kata “voice – activation” bukan berarti suara yang di aktifkan, melainkan sesuatu (misalnya komputer) yang di aktifkan dengan mengunakan suara</a:t>
            </a:r>
            <a:r>
              <a:rPr lang="id-ID"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728088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Mengukur</a:t>
            </a:r>
            <a:r>
              <a:rPr lang="en-US" dirty="0" smtClean="0"/>
              <a:t> </a:t>
            </a:r>
            <a:r>
              <a:rPr lang="en-US" dirty="0" err="1" smtClean="0"/>
              <a:t>produktifitas</a:t>
            </a:r>
            <a:r>
              <a:rPr lang="en-US" dirty="0" smtClean="0"/>
              <a:t> kata</a:t>
            </a:r>
            <a:endParaRPr lang="en-US" dirty="0"/>
          </a:p>
        </p:txBody>
      </p:sp>
      <p:sp>
        <p:nvSpPr>
          <p:cNvPr id="3" name="Content Placeholder 2"/>
          <p:cNvSpPr>
            <a:spLocks noGrp="1"/>
          </p:cNvSpPr>
          <p:nvPr>
            <p:ph idx="1"/>
          </p:nvPr>
        </p:nvSpPr>
        <p:spPr/>
        <p:txBody>
          <a:bodyPr/>
          <a:lstStyle/>
          <a:p>
            <a:r>
              <a:rPr lang="id-ID" dirty="0"/>
              <a:t>Untuk mengukur tingkatan pada produktifitas secara pola morfologis, kita harus menghitung jumlah perbedaan kata (jenis kata) pada jenis morfologis tertentu</a:t>
            </a:r>
            <a:r>
              <a:rPr lang="en-US" dirty="0"/>
              <a:t>. </a:t>
            </a:r>
            <a:r>
              <a:rPr lang="en-US" dirty="0" err="1"/>
              <a:t>Sebelumnya</a:t>
            </a:r>
            <a:r>
              <a:rPr lang="en-US" dirty="0"/>
              <a:t> </a:t>
            </a:r>
            <a:r>
              <a:rPr lang="en-US" dirty="0" err="1"/>
              <a:t>kita</a:t>
            </a:r>
            <a:r>
              <a:rPr lang="en-US" dirty="0"/>
              <a:t> </a:t>
            </a:r>
            <a:r>
              <a:rPr lang="en-US" dirty="0" err="1"/>
              <a:t>harus</a:t>
            </a:r>
            <a:r>
              <a:rPr lang="en-US" dirty="0"/>
              <a:t> </a:t>
            </a:r>
            <a:r>
              <a:rPr lang="en-US" dirty="0" err="1"/>
              <a:t>mengetahui</a:t>
            </a:r>
            <a:r>
              <a:rPr lang="en-US" dirty="0"/>
              <a:t> </a:t>
            </a:r>
            <a:r>
              <a:rPr lang="en-US" dirty="0" err="1"/>
              <a:t>frekuensi</a:t>
            </a:r>
            <a:r>
              <a:rPr lang="en-US" dirty="0"/>
              <a:t> </a:t>
            </a:r>
            <a:r>
              <a:rPr lang="en-US" dirty="0" err="1"/>
              <a:t>dari</a:t>
            </a:r>
            <a:r>
              <a:rPr lang="en-US" dirty="0"/>
              <a:t> kata-kata </a:t>
            </a:r>
            <a:r>
              <a:rPr lang="en-US" dirty="0" err="1"/>
              <a:t>tersebut</a:t>
            </a:r>
            <a:r>
              <a:rPr lang="en-US" dirty="0"/>
              <a:t>. Agar </a:t>
            </a:r>
            <a:r>
              <a:rPr lang="en-US" dirty="0" err="1"/>
              <a:t>kita</a:t>
            </a:r>
            <a:r>
              <a:rPr lang="en-US" dirty="0"/>
              <a:t> </a:t>
            </a:r>
            <a:r>
              <a:rPr lang="en-US" dirty="0" err="1"/>
              <a:t>dapat</a:t>
            </a:r>
            <a:r>
              <a:rPr lang="en-US" dirty="0"/>
              <a:t> </a:t>
            </a:r>
            <a:r>
              <a:rPr lang="en-US" dirty="0" err="1"/>
              <a:t>mengetahui</a:t>
            </a:r>
            <a:r>
              <a:rPr lang="en-US" dirty="0"/>
              <a:t> </a:t>
            </a:r>
            <a:r>
              <a:rPr lang="en-US" dirty="0" err="1"/>
              <a:t>frekuensi</a:t>
            </a:r>
            <a:r>
              <a:rPr lang="en-US" dirty="0"/>
              <a:t> kata </a:t>
            </a:r>
            <a:r>
              <a:rPr lang="en-US" dirty="0" err="1"/>
              <a:t>tersebut</a:t>
            </a:r>
            <a:r>
              <a:rPr lang="en-US" dirty="0"/>
              <a:t> </a:t>
            </a:r>
            <a:r>
              <a:rPr lang="en-US" dirty="0" err="1"/>
              <a:t>atau</a:t>
            </a:r>
            <a:r>
              <a:rPr lang="en-US" dirty="0"/>
              <a:t> </a:t>
            </a:r>
            <a:r>
              <a:rPr lang="en-US" dirty="0" err="1"/>
              <a:t>seberapa</a:t>
            </a:r>
            <a:r>
              <a:rPr lang="en-US" dirty="0"/>
              <a:t> </a:t>
            </a:r>
            <a:r>
              <a:rPr lang="en-US" dirty="0" err="1"/>
              <a:t>sering</a:t>
            </a:r>
            <a:r>
              <a:rPr lang="en-US" dirty="0"/>
              <a:t> kata </a:t>
            </a:r>
            <a:r>
              <a:rPr lang="en-US" dirty="0" err="1"/>
              <a:t>tersebut</a:t>
            </a:r>
            <a:r>
              <a:rPr lang="en-US" dirty="0"/>
              <a:t> </a:t>
            </a:r>
            <a:r>
              <a:rPr lang="en-US" dirty="0" err="1"/>
              <a:t>digunakan</a:t>
            </a:r>
            <a:r>
              <a:rPr lang="en-US" dirty="0"/>
              <a:t> </a:t>
            </a:r>
            <a:r>
              <a:rPr lang="en-US" dirty="0" err="1"/>
              <a:t>adalah</a:t>
            </a:r>
            <a:r>
              <a:rPr lang="en-US" dirty="0"/>
              <a:t> </a:t>
            </a:r>
            <a:r>
              <a:rPr lang="id-ID" dirty="0"/>
              <a:t>dengan</a:t>
            </a:r>
            <a:r>
              <a:rPr lang="en-US" dirty="0"/>
              <a:t> corpora/corpus </a:t>
            </a:r>
            <a:r>
              <a:rPr lang="en-US" dirty="0" err="1"/>
              <a:t>yaitu</a:t>
            </a:r>
            <a:r>
              <a:rPr lang="en-US" dirty="0"/>
              <a:t> </a:t>
            </a:r>
            <a:r>
              <a:rPr lang="en-US" dirty="0" err="1"/>
              <a:t>kumpulan</a:t>
            </a:r>
            <a:r>
              <a:rPr lang="en-US" dirty="0"/>
              <a:t> data yang </a:t>
            </a:r>
            <a:r>
              <a:rPr lang="en-US" dirty="0" err="1"/>
              <a:t>sangat</a:t>
            </a:r>
            <a:r>
              <a:rPr lang="en-US" dirty="0"/>
              <a:t> </a:t>
            </a:r>
            <a:r>
              <a:rPr lang="en-US" dirty="0" err="1"/>
              <a:t>besar</a:t>
            </a:r>
            <a:r>
              <a:rPr lang="en-US" dirty="0"/>
              <a:t>/</a:t>
            </a:r>
            <a:r>
              <a:rPr lang="en-US" dirty="0" err="1"/>
              <a:t>luas</a:t>
            </a:r>
            <a:r>
              <a:rPr lang="en-US" dirty="0"/>
              <a:t> yang </a:t>
            </a:r>
            <a:r>
              <a:rPr lang="en-US" dirty="0" err="1"/>
              <a:t>diantaranya</a:t>
            </a:r>
            <a:r>
              <a:rPr lang="en-US" dirty="0"/>
              <a:t> </a:t>
            </a:r>
            <a:r>
              <a:rPr lang="en-US" dirty="0" err="1"/>
              <a:t>berisi</a:t>
            </a:r>
            <a:r>
              <a:rPr lang="en-US" dirty="0"/>
              <a:t> spoken </a:t>
            </a:r>
            <a:r>
              <a:rPr lang="en-US" dirty="0" err="1"/>
              <a:t>dan</a:t>
            </a:r>
            <a:r>
              <a:rPr lang="en-US" dirty="0"/>
              <a:t> written text yang </a:t>
            </a:r>
            <a:r>
              <a:rPr lang="en-US" dirty="0" err="1"/>
              <a:t>digunakan</a:t>
            </a:r>
            <a:r>
              <a:rPr lang="en-US" dirty="0"/>
              <a:t> </a:t>
            </a:r>
            <a:r>
              <a:rPr lang="en-US" dirty="0" err="1"/>
              <a:t>unuk</a:t>
            </a:r>
            <a:r>
              <a:rPr lang="en-US" dirty="0"/>
              <a:t> </a:t>
            </a:r>
            <a:r>
              <a:rPr lang="en-US" dirty="0" err="1"/>
              <a:t>mempelajari</a:t>
            </a:r>
            <a:r>
              <a:rPr lang="en-US" dirty="0"/>
              <a:t> vocabulary, syntax, semantic </a:t>
            </a:r>
            <a:r>
              <a:rPr lang="en-US" dirty="0" err="1"/>
              <a:t>atau</a:t>
            </a:r>
            <a:r>
              <a:rPr lang="en-US" dirty="0"/>
              <a:t> lain-lain, </a:t>
            </a:r>
            <a:r>
              <a:rPr lang="en-US" dirty="0" err="1"/>
              <a:t>juga</a:t>
            </a:r>
            <a:r>
              <a:rPr lang="en-US" dirty="0"/>
              <a:t> </a:t>
            </a:r>
            <a:r>
              <a:rPr lang="en-US" dirty="0" err="1"/>
              <a:t>dapat</a:t>
            </a:r>
            <a:r>
              <a:rPr lang="en-US" dirty="0"/>
              <a:t> </a:t>
            </a:r>
            <a:r>
              <a:rPr lang="en-US" dirty="0" err="1"/>
              <a:t>digunakan</a:t>
            </a:r>
            <a:r>
              <a:rPr lang="en-US" dirty="0"/>
              <a:t> </a:t>
            </a:r>
            <a:r>
              <a:rPr lang="en-US" dirty="0" err="1"/>
              <a:t>untuk</a:t>
            </a:r>
            <a:r>
              <a:rPr lang="en-US" dirty="0"/>
              <a:t> </a:t>
            </a:r>
            <a:r>
              <a:rPr lang="en-US" dirty="0" err="1"/>
              <a:t>membuat</a:t>
            </a:r>
            <a:r>
              <a:rPr lang="en-US" dirty="0"/>
              <a:t> </a:t>
            </a:r>
            <a:r>
              <a:rPr lang="en-US" dirty="0" err="1"/>
              <a:t>kamus</a:t>
            </a:r>
            <a:r>
              <a:rPr lang="en-US" dirty="0"/>
              <a:t>. </a:t>
            </a:r>
            <a:r>
              <a:rPr lang="en-US" dirty="0" err="1"/>
              <a:t>Sebagai</a:t>
            </a:r>
            <a:r>
              <a:rPr lang="en-US" dirty="0"/>
              <a:t> </a:t>
            </a:r>
            <a:r>
              <a:rPr lang="en-US" dirty="0" err="1"/>
              <a:t>contoh</a:t>
            </a:r>
            <a:r>
              <a:rPr lang="en-US" dirty="0"/>
              <a:t> </a:t>
            </a:r>
            <a:r>
              <a:rPr lang="en-US" dirty="0" err="1"/>
              <a:t>adalah</a:t>
            </a:r>
            <a:r>
              <a:rPr lang="en-US" dirty="0"/>
              <a:t> British National Corpus (BNC).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842827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Mengukur</a:t>
            </a:r>
            <a:r>
              <a:rPr lang="en-US" dirty="0"/>
              <a:t> </a:t>
            </a:r>
            <a:r>
              <a:rPr lang="en-US" dirty="0" err="1"/>
              <a:t>produktifitas</a:t>
            </a:r>
            <a:r>
              <a:rPr lang="en-US" dirty="0"/>
              <a:t> kata</a:t>
            </a:r>
          </a:p>
        </p:txBody>
      </p:sp>
      <p:sp>
        <p:nvSpPr>
          <p:cNvPr id="3" name="Content Placeholder 2"/>
          <p:cNvSpPr>
            <a:spLocks noGrp="1"/>
          </p:cNvSpPr>
          <p:nvPr>
            <p:ph idx="1"/>
          </p:nvPr>
        </p:nvSpPr>
        <p:spPr/>
        <p:txBody>
          <a:bodyPr>
            <a:normAutofit lnSpcReduction="10000"/>
          </a:bodyPr>
          <a:lstStyle/>
          <a:p>
            <a:r>
              <a:rPr lang="en-US" dirty="0" err="1"/>
              <a:t>Untuk</a:t>
            </a:r>
            <a:r>
              <a:rPr lang="en-US" dirty="0"/>
              <a:t> </a:t>
            </a:r>
            <a:r>
              <a:rPr lang="en-US" dirty="0" err="1"/>
              <a:t>lebih</a:t>
            </a:r>
            <a:r>
              <a:rPr lang="en-US" dirty="0"/>
              <a:t> </a:t>
            </a:r>
            <a:r>
              <a:rPr lang="en-US" dirty="0" err="1"/>
              <a:t>jelasnya</a:t>
            </a:r>
            <a:r>
              <a:rPr lang="en-US" dirty="0"/>
              <a:t> </a:t>
            </a:r>
            <a:r>
              <a:rPr lang="en-US" dirty="0" err="1"/>
              <a:t>kita</a:t>
            </a:r>
            <a:r>
              <a:rPr lang="en-US" dirty="0"/>
              <a:t> </a:t>
            </a:r>
            <a:r>
              <a:rPr lang="en-US" dirty="0" err="1"/>
              <a:t>harus</a:t>
            </a:r>
            <a:r>
              <a:rPr lang="en-US" dirty="0"/>
              <a:t> </a:t>
            </a:r>
            <a:r>
              <a:rPr lang="en-US" dirty="0" err="1"/>
              <a:t>membedakan</a:t>
            </a:r>
            <a:r>
              <a:rPr lang="en-US" dirty="0"/>
              <a:t> </a:t>
            </a:r>
            <a:r>
              <a:rPr lang="en-US" dirty="0" err="1"/>
              <a:t>antara</a:t>
            </a:r>
            <a:r>
              <a:rPr lang="en-US" dirty="0"/>
              <a:t> type </a:t>
            </a:r>
            <a:r>
              <a:rPr lang="en-US" dirty="0" err="1"/>
              <a:t>dan</a:t>
            </a:r>
            <a:r>
              <a:rPr lang="en-US" dirty="0"/>
              <a:t> token. Type </a:t>
            </a:r>
            <a:r>
              <a:rPr lang="en-US" dirty="0" err="1"/>
              <a:t>adalah</a:t>
            </a:r>
            <a:r>
              <a:rPr lang="en-US" dirty="0"/>
              <a:t> </a:t>
            </a:r>
            <a:r>
              <a:rPr lang="en-US" dirty="0" err="1"/>
              <a:t>sejumlah</a:t>
            </a:r>
            <a:r>
              <a:rPr lang="en-US" dirty="0"/>
              <a:t> kata yang </a:t>
            </a:r>
            <a:r>
              <a:rPr lang="en-US" dirty="0" err="1"/>
              <a:t>berbeda</a:t>
            </a:r>
            <a:r>
              <a:rPr lang="en-US" dirty="0"/>
              <a:t>. </a:t>
            </a:r>
            <a:r>
              <a:rPr lang="en-US" dirty="0" err="1"/>
              <a:t>Sedangkan</a:t>
            </a:r>
            <a:r>
              <a:rPr lang="en-US" dirty="0"/>
              <a:t> token </a:t>
            </a:r>
            <a:r>
              <a:rPr lang="en-US" dirty="0" err="1"/>
              <a:t>adalah</a:t>
            </a:r>
            <a:r>
              <a:rPr lang="en-US" dirty="0"/>
              <a:t> </a:t>
            </a:r>
            <a:r>
              <a:rPr lang="en-US" dirty="0" err="1"/>
              <a:t>keseluruhan</a:t>
            </a:r>
            <a:r>
              <a:rPr lang="en-US" dirty="0"/>
              <a:t> </a:t>
            </a:r>
            <a:r>
              <a:rPr lang="en-US" dirty="0" err="1"/>
              <a:t>jumlah</a:t>
            </a:r>
            <a:r>
              <a:rPr lang="en-US" dirty="0"/>
              <a:t> kata </a:t>
            </a:r>
            <a:r>
              <a:rPr lang="en-US" dirty="0" err="1"/>
              <a:t>dalam</a:t>
            </a:r>
            <a:r>
              <a:rPr lang="en-US" dirty="0"/>
              <a:t> corpus. </a:t>
            </a:r>
            <a:r>
              <a:rPr lang="en-US" dirty="0" err="1"/>
              <a:t>Contohnya</a:t>
            </a:r>
            <a:r>
              <a:rPr lang="en-US" dirty="0"/>
              <a:t>, </a:t>
            </a:r>
            <a:r>
              <a:rPr lang="en-US" dirty="0" err="1"/>
              <a:t>jika</a:t>
            </a:r>
            <a:r>
              <a:rPr lang="en-US" dirty="0"/>
              <a:t> </a:t>
            </a:r>
            <a:r>
              <a:rPr lang="en-US" dirty="0" err="1"/>
              <a:t>ada</a:t>
            </a:r>
            <a:r>
              <a:rPr lang="en-US" dirty="0"/>
              <a:t> 100 adjective yang </a:t>
            </a:r>
            <a:r>
              <a:rPr lang="en-US" dirty="0" err="1"/>
              <a:t>dipasangkan</a:t>
            </a:r>
            <a:r>
              <a:rPr lang="en-US" dirty="0"/>
              <a:t> </a:t>
            </a:r>
            <a:r>
              <a:rPr lang="en-US" dirty="0" err="1"/>
              <a:t>dengan</a:t>
            </a:r>
            <a:r>
              <a:rPr lang="en-US" dirty="0"/>
              <a:t> –able, </a:t>
            </a:r>
            <a:r>
              <a:rPr lang="en-US" dirty="0" err="1"/>
              <a:t>maka</a:t>
            </a:r>
            <a:r>
              <a:rPr lang="en-US" dirty="0"/>
              <a:t> </a:t>
            </a:r>
            <a:r>
              <a:rPr lang="en-US" dirty="0" err="1"/>
              <a:t>frekuensi</a:t>
            </a:r>
            <a:r>
              <a:rPr lang="en-US" dirty="0"/>
              <a:t> </a:t>
            </a:r>
            <a:r>
              <a:rPr lang="en-US" dirty="0" err="1"/>
              <a:t>typenya</a:t>
            </a:r>
            <a:r>
              <a:rPr lang="en-US" dirty="0"/>
              <a:t> </a:t>
            </a:r>
            <a:r>
              <a:rPr lang="en-US" dirty="0" err="1"/>
              <a:t>adalah</a:t>
            </a:r>
            <a:r>
              <a:rPr lang="en-US" dirty="0"/>
              <a:t> 100. </a:t>
            </a:r>
            <a:r>
              <a:rPr lang="en-US" dirty="0" err="1"/>
              <a:t>Tetapi</a:t>
            </a:r>
            <a:r>
              <a:rPr lang="en-US" dirty="0"/>
              <a:t> </a:t>
            </a:r>
            <a:r>
              <a:rPr lang="en-US" dirty="0" err="1"/>
              <a:t>frekuensi</a:t>
            </a:r>
            <a:r>
              <a:rPr lang="en-US" dirty="0"/>
              <a:t> </a:t>
            </a:r>
            <a:r>
              <a:rPr lang="en-US" dirty="0" err="1"/>
              <a:t>tokennya</a:t>
            </a:r>
            <a:r>
              <a:rPr lang="en-US" dirty="0"/>
              <a:t> </a:t>
            </a:r>
            <a:r>
              <a:rPr lang="en-US" dirty="0" err="1"/>
              <a:t>akan</a:t>
            </a:r>
            <a:r>
              <a:rPr lang="en-US" dirty="0"/>
              <a:t> </a:t>
            </a:r>
            <a:r>
              <a:rPr lang="en-US" dirty="0" err="1"/>
              <a:t>lebih</a:t>
            </a:r>
            <a:r>
              <a:rPr lang="en-US" dirty="0"/>
              <a:t> </a:t>
            </a:r>
            <a:r>
              <a:rPr lang="en-US" dirty="0" err="1"/>
              <a:t>tinggi</a:t>
            </a:r>
            <a:r>
              <a:rPr lang="en-US" dirty="0"/>
              <a:t> </a:t>
            </a:r>
            <a:r>
              <a:rPr lang="en-US" dirty="0" err="1"/>
              <a:t>karena</a:t>
            </a:r>
            <a:r>
              <a:rPr lang="en-US" dirty="0"/>
              <a:t> adjective </a:t>
            </a:r>
            <a:r>
              <a:rPr lang="en-US" dirty="0" err="1"/>
              <a:t>dalam</a:t>
            </a:r>
            <a:r>
              <a:rPr lang="en-US" dirty="0"/>
              <a:t> –able </a:t>
            </a:r>
            <a:r>
              <a:rPr lang="en-US" dirty="0" err="1"/>
              <a:t>pasti</a:t>
            </a:r>
            <a:r>
              <a:rPr lang="en-US" dirty="0"/>
              <a:t> </a:t>
            </a:r>
            <a:r>
              <a:rPr lang="en-US" dirty="0" err="1"/>
              <a:t>digunakan</a:t>
            </a:r>
            <a:r>
              <a:rPr lang="en-US" dirty="0"/>
              <a:t> </a:t>
            </a:r>
            <a:r>
              <a:rPr lang="en-US" dirty="0" err="1"/>
              <a:t>lebih</a:t>
            </a:r>
            <a:r>
              <a:rPr lang="en-US" dirty="0"/>
              <a:t> </a:t>
            </a:r>
            <a:r>
              <a:rPr lang="en-US" dirty="0" err="1"/>
              <a:t>dari</a:t>
            </a:r>
            <a:r>
              <a:rPr lang="en-US" dirty="0"/>
              <a:t> </a:t>
            </a:r>
            <a:r>
              <a:rPr lang="en-US" dirty="0" err="1"/>
              <a:t>sekali</a:t>
            </a:r>
            <a:r>
              <a:rPr lang="en-US" dirty="0"/>
              <a:t> </a:t>
            </a:r>
            <a:r>
              <a:rPr lang="en-US" dirty="0" err="1"/>
              <a:t>dalam</a:t>
            </a:r>
            <a:r>
              <a:rPr lang="en-US" dirty="0"/>
              <a:t> spoken </a:t>
            </a:r>
            <a:r>
              <a:rPr lang="en-US" dirty="0" err="1"/>
              <a:t>atau</a:t>
            </a:r>
            <a:r>
              <a:rPr lang="en-US" dirty="0"/>
              <a:t> written text </a:t>
            </a:r>
            <a:r>
              <a:rPr lang="en-US" dirty="0" err="1"/>
              <a:t>dalam</a:t>
            </a:r>
            <a:r>
              <a:rPr lang="en-US" dirty="0"/>
              <a:t> corpus </a:t>
            </a:r>
            <a:r>
              <a:rPr lang="en-US" dirty="0" err="1"/>
              <a:t>tersebut</a:t>
            </a:r>
            <a:r>
              <a:rPr lang="en-US" dirty="0"/>
              <a:t>.</a:t>
            </a:r>
          </a:p>
          <a:p>
            <a:r>
              <a:rPr lang="en-US" dirty="0" err="1"/>
              <a:t>Untuk</a:t>
            </a:r>
            <a:r>
              <a:rPr lang="en-US" dirty="0"/>
              <a:t> </a:t>
            </a:r>
            <a:r>
              <a:rPr lang="en-US" dirty="0" err="1"/>
              <a:t>mengetahui</a:t>
            </a:r>
            <a:r>
              <a:rPr lang="en-US" dirty="0"/>
              <a:t> </a:t>
            </a:r>
            <a:r>
              <a:rPr lang="en-US" dirty="0" err="1"/>
              <a:t>tingkatan</a:t>
            </a:r>
            <a:r>
              <a:rPr lang="en-US" dirty="0"/>
              <a:t> </a:t>
            </a:r>
            <a:r>
              <a:rPr lang="en-US" dirty="0" err="1"/>
              <a:t>produktivitas</a:t>
            </a:r>
            <a:r>
              <a:rPr lang="en-US" dirty="0"/>
              <a:t>, </a:t>
            </a:r>
            <a:r>
              <a:rPr lang="en-US" dirty="0" err="1"/>
              <a:t>kita</a:t>
            </a:r>
            <a:r>
              <a:rPr lang="en-US" dirty="0"/>
              <a:t> </a:t>
            </a:r>
            <a:r>
              <a:rPr lang="en-US" dirty="0" err="1"/>
              <a:t>harus</a:t>
            </a:r>
            <a:r>
              <a:rPr lang="en-US" dirty="0"/>
              <a:t> </a:t>
            </a:r>
            <a:r>
              <a:rPr lang="en-US" dirty="0" err="1"/>
              <a:t>mengetahui</a:t>
            </a:r>
            <a:r>
              <a:rPr lang="en-US" dirty="0"/>
              <a:t> </a:t>
            </a:r>
            <a:r>
              <a:rPr lang="en-US" dirty="0" err="1"/>
              <a:t>frekuensi</a:t>
            </a:r>
            <a:r>
              <a:rPr lang="en-US" dirty="0"/>
              <a:t> type </a:t>
            </a:r>
            <a:r>
              <a:rPr lang="en-US" dirty="0" err="1"/>
              <a:t>dan</a:t>
            </a:r>
            <a:r>
              <a:rPr lang="en-US" dirty="0"/>
              <a:t> </a:t>
            </a:r>
            <a:r>
              <a:rPr lang="en-US" dirty="0" err="1"/>
              <a:t>frekuensi</a:t>
            </a:r>
            <a:r>
              <a:rPr lang="en-US" dirty="0"/>
              <a:t> token, </a:t>
            </a:r>
            <a:r>
              <a:rPr lang="en-US" dirty="0" err="1"/>
              <a:t>juga</a:t>
            </a:r>
            <a:r>
              <a:rPr lang="en-US" dirty="0"/>
              <a:t> </a:t>
            </a:r>
            <a:r>
              <a:rPr lang="en-US" dirty="0" err="1"/>
              <a:t>sejumlah</a:t>
            </a:r>
            <a:r>
              <a:rPr lang="en-US" dirty="0"/>
              <a:t> </a:t>
            </a:r>
            <a:r>
              <a:rPr lang="en-US" dirty="0" err="1"/>
              <a:t>hapax</a:t>
            </a:r>
            <a:r>
              <a:rPr lang="en-US" dirty="0"/>
              <a:t> </a:t>
            </a:r>
            <a:r>
              <a:rPr lang="en-US" dirty="0" err="1"/>
              <a:t>dari</a:t>
            </a:r>
            <a:r>
              <a:rPr lang="en-US" dirty="0"/>
              <a:t> type </a:t>
            </a:r>
            <a:r>
              <a:rPr lang="en-US" dirty="0" err="1"/>
              <a:t>tersebut</a:t>
            </a:r>
            <a:r>
              <a:rPr lang="en-US" dirty="0"/>
              <a:t>. </a:t>
            </a:r>
            <a:r>
              <a:rPr lang="en-US" dirty="0" err="1"/>
              <a:t>Hapax</a:t>
            </a:r>
            <a:r>
              <a:rPr lang="en-US" dirty="0"/>
              <a:t> </a:t>
            </a:r>
            <a:r>
              <a:rPr lang="en-US" dirty="0" err="1"/>
              <a:t>legomena</a:t>
            </a:r>
            <a:r>
              <a:rPr lang="en-US" dirty="0"/>
              <a:t> </a:t>
            </a:r>
            <a:r>
              <a:rPr lang="en-US" dirty="0" err="1"/>
              <a:t>adalah</a:t>
            </a:r>
            <a:r>
              <a:rPr lang="en-US" dirty="0"/>
              <a:t> kata </a:t>
            </a:r>
            <a:r>
              <a:rPr lang="en-US" dirty="0" err="1"/>
              <a:t>baru</a:t>
            </a:r>
            <a:r>
              <a:rPr lang="en-US" dirty="0"/>
              <a:t> yang </a:t>
            </a:r>
            <a:r>
              <a:rPr lang="en-US" dirty="0" err="1"/>
              <a:t>hanya</a:t>
            </a:r>
            <a:r>
              <a:rPr lang="en-US" dirty="0"/>
              <a:t> </a:t>
            </a:r>
            <a:r>
              <a:rPr lang="en-US" dirty="0" err="1"/>
              <a:t>terjadi</a:t>
            </a:r>
            <a:r>
              <a:rPr lang="en-US" dirty="0"/>
              <a:t> </a:t>
            </a:r>
            <a:r>
              <a:rPr lang="en-US" dirty="0" err="1"/>
              <a:t>sekali</a:t>
            </a:r>
            <a:r>
              <a:rPr lang="en-US" dirty="0"/>
              <a:t> </a:t>
            </a:r>
            <a:r>
              <a:rPr lang="en-US" dirty="0" err="1"/>
              <a:t>dalam</a:t>
            </a:r>
            <a:r>
              <a:rPr lang="en-US" dirty="0"/>
              <a:t> corpus. </a:t>
            </a:r>
            <a:r>
              <a:rPr lang="en-US" dirty="0" err="1"/>
              <a:t>Contoh</a:t>
            </a:r>
            <a:r>
              <a:rPr lang="en-US" dirty="0"/>
              <a:t> absorbable </a:t>
            </a:r>
            <a:r>
              <a:rPr lang="en-US" dirty="0" err="1"/>
              <a:t>dan</a:t>
            </a:r>
            <a:r>
              <a:rPr lang="en-US" dirty="0"/>
              <a:t> accruable.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456093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Mengukur</a:t>
            </a:r>
            <a:r>
              <a:rPr lang="en-US" dirty="0"/>
              <a:t> </a:t>
            </a:r>
            <a:r>
              <a:rPr lang="en-US" dirty="0" err="1"/>
              <a:t>produktifitas</a:t>
            </a:r>
            <a:r>
              <a:rPr lang="en-US" dirty="0"/>
              <a:t> kata</a:t>
            </a:r>
          </a:p>
        </p:txBody>
      </p:sp>
      <p:sp>
        <p:nvSpPr>
          <p:cNvPr id="3" name="Content Placeholder 2"/>
          <p:cNvSpPr>
            <a:spLocks noGrp="1"/>
          </p:cNvSpPr>
          <p:nvPr>
            <p:ph idx="1"/>
          </p:nvPr>
        </p:nvSpPr>
        <p:spPr/>
        <p:txBody>
          <a:bodyPr>
            <a:normAutofit fontScale="92500" lnSpcReduction="10000"/>
          </a:bodyPr>
          <a:lstStyle/>
          <a:p>
            <a:r>
              <a:rPr lang="en-US" dirty="0" err="1"/>
              <a:t>Untuk</a:t>
            </a:r>
            <a:r>
              <a:rPr lang="en-US" dirty="0"/>
              <a:t> </a:t>
            </a:r>
            <a:r>
              <a:rPr lang="en-US" dirty="0" err="1"/>
              <a:t>mengetahui</a:t>
            </a:r>
            <a:r>
              <a:rPr lang="en-US" dirty="0"/>
              <a:t> </a:t>
            </a:r>
            <a:r>
              <a:rPr lang="en-US" dirty="0" err="1"/>
              <a:t>tingkatan</a:t>
            </a:r>
            <a:r>
              <a:rPr lang="en-US" dirty="0"/>
              <a:t> </a:t>
            </a:r>
            <a:r>
              <a:rPr lang="en-US" dirty="0" err="1"/>
              <a:t>produktivitas</a:t>
            </a:r>
            <a:r>
              <a:rPr lang="en-US" dirty="0"/>
              <a:t> suffix –</a:t>
            </a:r>
            <a:r>
              <a:rPr lang="en-US" dirty="0" err="1"/>
              <a:t>ity</a:t>
            </a:r>
            <a:r>
              <a:rPr lang="en-US" dirty="0"/>
              <a:t> </a:t>
            </a:r>
            <a:r>
              <a:rPr lang="en-US" dirty="0" err="1"/>
              <a:t>dan</a:t>
            </a:r>
            <a:r>
              <a:rPr lang="en-US" dirty="0"/>
              <a:t> –ness, </a:t>
            </a:r>
            <a:r>
              <a:rPr lang="en-US" dirty="0" err="1"/>
              <a:t>disini</a:t>
            </a:r>
            <a:r>
              <a:rPr lang="en-US" dirty="0"/>
              <a:t> </a:t>
            </a:r>
            <a:r>
              <a:rPr lang="en-US" dirty="0" err="1"/>
              <a:t>kita</a:t>
            </a:r>
            <a:r>
              <a:rPr lang="en-US" dirty="0"/>
              <a:t> </a:t>
            </a:r>
            <a:r>
              <a:rPr lang="en-US" dirty="0" err="1"/>
              <a:t>menggunakan</a:t>
            </a:r>
            <a:r>
              <a:rPr lang="en-US" dirty="0"/>
              <a:t> English </a:t>
            </a:r>
            <a:r>
              <a:rPr lang="en-US" dirty="0" err="1"/>
              <a:t>Cobuild</a:t>
            </a:r>
            <a:r>
              <a:rPr lang="en-US" dirty="0"/>
              <a:t> Corpus </a:t>
            </a:r>
            <a:r>
              <a:rPr lang="en-US" dirty="0" err="1"/>
              <a:t>untuk</a:t>
            </a:r>
            <a:r>
              <a:rPr lang="en-US" dirty="0"/>
              <a:t> </a:t>
            </a:r>
            <a:r>
              <a:rPr lang="en-US" dirty="0" err="1"/>
              <a:t>mengetahui</a:t>
            </a:r>
            <a:r>
              <a:rPr lang="en-US" dirty="0"/>
              <a:t> </a:t>
            </a:r>
            <a:r>
              <a:rPr lang="en-US" dirty="0" err="1"/>
              <a:t>frekuensi</a:t>
            </a:r>
            <a:r>
              <a:rPr lang="en-US" dirty="0"/>
              <a:t> </a:t>
            </a:r>
            <a:r>
              <a:rPr lang="en-US" dirty="0" err="1"/>
              <a:t>dari</a:t>
            </a:r>
            <a:r>
              <a:rPr lang="en-US" dirty="0"/>
              <a:t> suffix </a:t>
            </a:r>
            <a:r>
              <a:rPr lang="en-US" dirty="0" err="1"/>
              <a:t>trsebut</a:t>
            </a:r>
            <a:r>
              <a:rPr lang="en-US" dirty="0"/>
              <a:t>. Corpus </a:t>
            </a:r>
            <a:r>
              <a:rPr lang="en-US" dirty="0" err="1"/>
              <a:t>ini</a:t>
            </a:r>
            <a:r>
              <a:rPr lang="en-US" dirty="0"/>
              <a:t> </a:t>
            </a:r>
            <a:r>
              <a:rPr lang="en-US" dirty="0" err="1"/>
              <a:t>mengandung</a:t>
            </a:r>
            <a:r>
              <a:rPr lang="en-US" dirty="0"/>
              <a:t> 18 </a:t>
            </a:r>
            <a:r>
              <a:rPr lang="en-US" dirty="0" err="1"/>
              <a:t>juta</a:t>
            </a:r>
            <a:r>
              <a:rPr lang="en-US" dirty="0"/>
              <a:t> </a:t>
            </a:r>
            <a:r>
              <a:rPr lang="en-US" dirty="0" err="1"/>
              <a:t>bentuk</a:t>
            </a:r>
            <a:r>
              <a:rPr lang="en-US" dirty="0"/>
              <a:t> kata British English.</a:t>
            </a:r>
          </a:p>
          <a:p>
            <a:r>
              <a:rPr lang="en-US" dirty="0" err="1"/>
              <a:t>Rumusnya</a:t>
            </a:r>
            <a:r>
              <a:rPr lang="en-US" dirty="0"/>
              <a:t> </a:t>
            </a:r>
            <a:r>
              <a:rPr lang="en-US" dirty="0" err="1"/>
              <a:t>adalah</a:t>
            </a:r>
            <a:r>
              <a:rPr lang="en-US" dirty="0"/>
              <a:t>:	P = </a:t>
            </a:r>
            <a:r>
              <a:rPr lang="en-US" i="1" dirty="0" smtClean="0"/>
              <a:t>n1/</a:t>
            </a:r>
            <a:r>
              <a:rPr lang="en-US" dirty="0" smtClean="0"/>
              <a:t>N</a:t>
            </a:r>
          </a:p>
          <a:p>
            <a:endParaRPr lang="en-US" dirty="0" smtClean="0"/>
          </a:p>
          <a:p>
            <a:endParaRPr lang="en-US" dirty="0"/>
          </a:p>
          <a:p>
            <a:endParaRPr lang="en-US" dirty="0" smtClean="0"/>
          </a:p>
          <a:p>
            <a:endParaRPr lang="en-US" dirty="0"/>
          </a:p>
          <a:p>
            <a:r>
              <a:rPr lang="en-US" dirty="0"/>
              <a:t>V = type frequency, N = token frequency, n1 = </a:t>
            </a:r>
            <a:r>
              <a:rPr lang="en-US" dirty="0" err="1"/>
              <a:t>hapax</a:t>
            </a:r>
            <a:r>
              <a:rPr lang="en-US" dirty="0"/>
              <a:t> frequency,</a:t>
            </a:r>
          </a:p>
          <a:p>
            <a:r>
              <a:rPr lang="en-US" i="1" dirty="0"/>
              <a:t>P </a:t>
            </a:r>
            <a:r>
              <a:rPr lang="en-US" dirty="0"/>
              <a:t>= n1/N ‘productivity in the narrow sense’</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68012523"/>
              </p:ext>
            </p:extLst>
          </p:nvPr>
        </p:nvGraphicFramePr>
        <p:xfrm>
          <a:off x="2667001" y="3581400"/>
          <a:ext cx="6934201" cy="1295400"/>
        </p:xfrm>
        <a:graphic>
          <a:graphicData uri="http://schemas.openxmlformats.org/drawingml/2006/table">
            <a:tbl>
              <a:tblPr firstRow="1" firstCol="1" bandRow="1">
                <a:tableStyleId>{5C22544A-7EE6-4342-B048-85BDC9FD1C3A}</a:tableStyleId>
              </a:tblPr>
              <a:tblGrid>
                <a:gridCol w="1386205">
                  <a:extLst>
                    <a:ext uri="{9D8B030D-6E8A-4147-A177-3AD203B41FA5}">
                      <a16:colId xmlns:a16="http://schemas.microsoft.com/office/drawing/2014/main" val="20000"/>
                    </a:ext>
                  </a:extLst>
                </a:gridCol>
                <a:gridCol w="1386999">
                  <a:extLst>
                    <a:ext uri="{9D8B030D-6E8A-4147-A177-3AD203B41FA5}">
                      <a16:colId xmlns:a16="http://schemas.microsoft.com/office/drawing/2014/main" val="20001"/>
                    </a:ext>
                  </a:extLst>
                </a:gridCol>
                <a:gridCol w="1386999">
                  <a:extLst>
                    <a:ext uri="{9D8B030D-6E8A-4147-A177-3AD203B41FA5}">
                      <a16:colId xmlns:a16="http://schemas.microsoft.com/office/drawing/2014/main" val="20002"/>
                    </a:ext>
                  </a:extLst>
                </a:gridCol>
                <a:gridCol w="1386999">
                  <a:extLst>
                    <a:ext uri="{9D8B030D-6E8A-4147-A177-3AD203B41FA5}">
                      <a16:colId xmlns:a16="http://schemas.microsoft.com/office/drawing/2014/main" val="20003"/>
                    </a:ext>
                  </a:extLst>
                </a:gridCol>
                <a:gridCol w="1386999">
                  <a:extLst>
                    <a:ext uri="{9D8B030D-6E8A-4147-A177-3AD203B41FA5}">
                      <a16:colId xmlns:a16="http://schemas.microsoft.com/office/drawing/2014/main" val="20004"/>
                    </a:ext>
                  </a:extLst>
                </a:gridCol>
              </a:tblGrid>
              <a:tr h="431800">
                <a:tc>
                  <a:txBody>
                    <a:bodyPr/>
                    <a:lstStyle/>
                    <a:p>
                      <a:pPr algn="ctr">
                        <a:lnSpc>
                          <a:spcPct val="150000"/>
                        </a:lnSpc>
                        <a:spcAft>
                          <a:spcPts val="0"/>
                        </a:spcAft>
                      </a:pPr>
                      <a:r>
                        <a:rPr lang="en-US" sz="1200" dirty="0">
                          <a:effectLst/>
                        </a:rPr>
                        <a:t>Affix</a:t>
                      </a:r>
                      <a:endParaRPr lang="en-US" sz="1100" dirty="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dirty="0">
                          <a:effectLst/>
                        </a:rPr>
                        <a:t>N</a:t>
                      </a:r>
                      <a:endParaRPr lang="en-US" sz="1100" dirty="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a:effectLst/>
                        </a:rPr>
                        <a:t>V</a:t>
                      </a:r>
                      <a:endParaRPr lang="en-US" sz="110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dirty="0">
                          <a:effectLst/>
                        </a:rPr>
                        <a:t>n1</a:t>
                      </a:r>
                      <a:endParaRPr lang="en-US" sz="1100" dirty="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dirty="0">
                          <a:effectLst/>
                        </a:rPr>
                        <a:t>P</a:t>
                      </a:r>
                      <a:endParaRPr lang="en-US" sz="1100" dirty="0">
                        <a:effectLst/>
                        <a:latin typeface="Calibri"/>
                        <a:ea typeface="Times New Roman"/>
                        <a:cs typeface="Times New Roman"/>
                      </a:endParaRPr>
                    </a:p>
                  </a:txBody>
                  <a:tcPr marL="68580" marR="68580" marT="0" marB="0">
                    <a:solidFill>
                      <a:srgbClr val="CCCC00"/>
                    </a:solidFill>
                  </a:tcPr>
                </a:tc>
                <a:extLst>
                  <a:ext uri="{0D108BD9-81ED-4DB2-BD59-A6C34878D82A}">
                    <a16:rowId xmlns:a16="http://schemas.microsoft.com/office/drawing/2014/main" val="10000"/>
                  </a:ext>
                </a:extLst>
              </a:tr>
              <a:tr h="431800">
                <a:tc>
                  <a:txBody>
                    <a:bodyPr/>
                    <a:lstStyle/>
                    <a:p>
                      <a:pPr algn="ctr">
                        <a:lnSpc>
                          <a:spcPct val="150000"/>
                        </a:lnSpc>
                        <a:spcAft>
                          <a:spcPts val="0"/>
                        </a:spcAft>
                      </a:pPr>
                      <a:r>
                        <a:rPr lang="en-US" sz="1200">
                          <a:effectLst/>
                        </a:rPr>
                        <a:t>-ity</a:t>
                      </a:r>
                      <a:endParaRPr lang="en-US" sz="110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a:effectLst/>
                        </a:rPr>
                        <a:t>42,252</a:t>
                      </a:r>
                      <a:endParaRPr lang="en-US" sz="110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dirty="0">
                          <a:effectLst/>
                        </a:rPr>
                        <a:t>405</a:t>
                      </a:r>
                      <a:endParaRPr lang="en-US" sz="1100" dirty="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a:effectLst/>
                        </a:rPr>
                        <a:t>29</a:t>
                      </a:r>
                      <a:endParaRPr lang="en-US" sz="110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a:effectLst/>
                        </a:rPr>
                        <a:t>0,0007</a:t>
                      </a:r>
                      <a:endParaRPr lang="en-US" sz="1100">
                        <a:effectLst/>
                        <a:latin typeface="Calibri"/>
                        <a:ea typeface="Times New Roman"/>
                        <a:cs typeface="Times New Roman"/>
                      </a:endParaRPr>
                    </a:p>
                  </a:txBody>
                  <a:tcPr marL="68580" marR="68580" marT="0" marB="0">
                    <a:solidFill>
                      <a:srgbClr val="CCCC00"/>
                    </a:solidFill>
                  </a:tcPr>
                </a:tc>
                <a:extLst>
                  <a:ext uri="{0D108BD9-81ED-4DB2-BD59-A6C34878D82A}">
                    <a16:rowId xmlns:a16="http://schemas.microsoft.com/office/drawing/2014/main" val="10001"/>
                  </a:ext>
                </a:extLst>
              </a:tr>
              <a:tr h="431800">
                <a:tc>
                  <a:txBody>
                    <a:bodyPr/>
                    <a:lstStyle/>
                    <a:p>
                      <a:pPr algn="ctr">
                        <a:lnSpc>
                          <a:spcPct val="150000"/>
                        </a:lnSpc>
                        <a:spcAft>
                          <a:spcPts val="0"/>
                        </a:spcAft>
                      </a:pPr>
                      <a:r>
                        <a:rPr lang="en-US" sz="1200">
                          <a:effectLst/>
                        </a:rPr>
                        <a:t>-ness</a:t>
                      </a:r>
                      <a:endParaRPr lang="en-US" sz="110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a:effectLst/>
                        </a:rPr>
                        <a:t>17,481</a:t>
                      </a:r>
                      <a:endParaRPr lang="en-US" sz="110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dirty="0">
                          <a:effectLst/>
                        </a:rPr>
                        <a:t>407</a:t>
                      </a:r>
                      <a:endParaRPr lang="en-US" sz="1100" dirty="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a:effectLst/>
                        </a:rPr>
                        <a:t>77</a:t>
                      </a:r>
                      <a:endParaRPr lang="en-US" sz="1100">
                        <a:effectLst/>
                        <a:latin typeface="Calibri"/>
                        <a:ea typeface="Times New Roman"/>
                        <a:cs typeface="Times New Roman"/>
                      </a:endParaRPr>
                    </a:p>
                  </a:txBody>
                  <a:tcPr marL="68580" marR="68580" marT="0" marB="0">
                    <a:solidFill>
                      <a:srgbClr val="CCCC00"/>
                    </a:solidFill>
                  </a:tcPr>
                </a:tc>
                <a:tc>
                  <a:txBody>
                    <a:bodyPr/>
                    <a:lstStyle/>
                    <a:p>
                      <a:pPr algn="ctr">
                        <a:lnSpc>
                          <a:spcPct val="150000"/>
                        </a:lnSpc>
                        <a:spcAft>
                          <a:spcPts val="0"/>
                        </a:spcAft>
                      </a:pPr>
                      <a:r>
                        <a:rPr lang="en-US" sz="1200" dirty="0">
                          <a:effectLst/>
                        </a:rPr>
                        <a:t>0,0044</a:t>
                      </a:r>
                      <a:endParaRPr lang="en-US" sz="1100" dirty="0">
                        <a:effectLst/>
                        <a:latin typeface="Calibri"/>
                        <a:ea typeface="Times New Roman"/>
                        <a:cs typeface="Times New Roman"/>
                      </a:endParaRPr>
                    </a:p>
                  </a:txBody>
                  <a:tcPr marL="68580" marR="68580" marT="0" marB="0">
                    <a:solidFill>
                      <a:srgbClr val="CCCC00"/>
                    </a:solidFill>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135589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Mengukur</a:t>
            </a:r>
            <a:r>
              <a:rPr lang="en-US" dirty="0"/>
              <a:t> </a:t>
            </a:r>
            <a:r>
              <a:rPr lang="en-US" dirty="0" err="1"/>
              <a:t>produktifitas</a:t>
            </a:r>
            <a:r>
              <a:rPr lang="en-US" dirty="0"/>
              <a:t> kata</a:t>
            </a:r>
          </a:p>
        </p:txBody>
      </p:sp>
      <p:sp>
        <p:nvSpPr>
          <p:cNvPr id="3" name="Content Placeholder 2"/>
          <p:cNvSpPr>
            <a:spLocks noGrp="1"/>
          </p:cNvSpPr>
          <p:nvPr>
            <p:ph idx="1"/>
          </p:nvPr>
        </p:nvSpPr>
        <p:spPr/>
        <p:txBody>
          <a:bodyPr>
            <a:normAutofit fontScale="85000" lnSpcReduction="20000"/>
          </a:bodyPr>
          <a:lstStyle/>
          <a:p>
            <a:r>
              <a:rPr lang="en-US" dirty="0" err="1"/>
              <a:t>Tabel</a:t>
            </a:r>
            <a:r>
              <a:rPr lang="en-US" dirty="0"/>
              <a:t> </a:t>
            </a:r>
            <a:r>
              <a:rPr lang="en-US" dirty="0" err="1"/>
              <a:t>diatas</a:t>
            </a:r>
            <a:r>
              <a:rPr lang="en-US" dirty="0"/>
              <a:t> </a:t>
            </a:r>
            <a:r>
              <a:rPr lang="en-US" dirty="0" err="1"/>
              <a:t>menunjukkan</a:t>
            </a:r>
            <a:r>
              <a:rPr lang="en-US" dirty="0"/>
              <a:t> </a:t>
            </a:r>
            <a:r>
              <a:rPr lang="en-US" dirty="0" err="1"/>
              <a:t>bahwa</a:t>
            </a:r>
            <a:r>
              <a:rPr lang="en-US" dirty="0"/>
              <a:t> </a:t>
            </a:r>
            <a:r>
              <a:rPr lang="en-US" dirty="0" err="1"/>
              <a:t>jumlah</a:t>
            </a:r>
            <a:r>
              <a:rPr lang="en-US" dirty="0"/>
              <a:t> token </a:t>
            </a:r>
            <a:r>
              <a:rPr lang="en-US" dirty="0" err="1"/>
              <a:t>dalam</a:t>
            </a:r>
            <a:r>
              <a:rPr lang="en-US" dirty="0"/>
              <a:t> –</a:t>
            </a:r>
            <a:r>
              <a:rPr lang="en-US" dirty="0" err="1"/>
              <a:t>ity</a:t>
            </a:r>
            <a:r>
              <a:rPr lang="en-US" dirty="0"/>
              <a:t> </a:t>
            </a:r>
            <a:r>
              <a:rPr lang="en-US" dirty="0" err="1"/>
              <a:t>lebih</a:t>
            </a:r>
            <a:r>
              <a:rPr lang="en-US" dirty="0"/>
              <a:t> </a:t>
            </a:r>
            <a:r>
              <a:rPr lang="en-US" dirty="0" err="1"/>
              <a:t>tinggi</a:t>
            </a:r>
            <a:r>
              <a:rPr lang="en-US" dirty="0"/>
              <a:t> </a:t>
            </a:r>
            <a:r>
              <a:rPr lang="en-US" dirty="0" err="1"/>
              <a:t>daripada</a:t>
            </a:r>
            <a:r>
              <a:rPr lang="en-US" dirty="0"/>
              <a:t> </a:t>
            </a:r>
            <a:r>
              <a:rPr lang="en-US" dirty="0" err="1"/>
              <a:t>jumlah</a:t>
            </a:r>
            <a:r>
              <a:rPr lang="en-US" dirty="0"/>
              <a:t> token </a:t>
            </a:r>
            <a:r>
              <a:rPr lang="en-US" dirty="0" err="1"/>
              <a:t>dalam</a:t>
            </a:r>
            <a:r>
              <a:rPr lang="en-US" dirty="0"/>
              <a:t> –ness. Akan </a:t>
            </a:r>
            <a:r>
              <a:rPr lang="en-US" dirty="0" err="1"/>
              <a:t>tetapi</a:t>
            </a:r>
            <a:r>
              <a:rPr lang="en-US" dirty="0"/>
              <a:t>, </a:t>
            </a:r>
            <a:r>
              <a:rPr lang="en-US" dirty="0" err="1"/>
              <a:t>jumlah</a:t>
            </a:r>
            <a:r>
              <a:rPr lang="en-US" dirty="0"/>
              <a:t> type </a:t>
            </a:r>
            <a:r>
              <a:rPr lang="en-US" dirty="0" err="1"/>
              <a:t>dengan</a:t>
            </a:r>
            <a:r>
              <a:rPr lang="en-US" dirty="0"/>
              <a:t> –ness </a:t>
            </a:r>
            <a:r>
              <a:rPr lang="en-US" dirty="0" err="1"/>
              <a:t>lebih</a:t>
            </a:r>
            <a:r>
              <a:rPr lang="en-US" dirty="0"/>
              <a:t> </a:t>
            </a:r>
            <a:r>
              <a:rPr lang="en-US" dirty="0" err="1"/>
              <a:t>tinggi</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suffiks</a:t>
            </a:r>
            <a:r>
              <a:rPr lang="en-US" dirty="0"/>
              <a:t> –ness </a:t>
            </a:r>
            <a:r>
              <a:rPr lang="en-US" dirty="0" err="1"/>
              <a:t>lebih</a:t>
            </a:r>
            <a:r>
              <a:rPr lang="en-US" dirty="0"/>
              <a:t> </a:t>
            </a:r>
            <a:r>
              <a:rPr lang="en-US" dirty="0" err="1"/>
              <a:t>produktif</a:t>
            </a:r>
            <a:r>
              <a:rPr lang="en-US" dirty="0"/>
              <a:t> </a:t>
            </a:r>
            <a:r>
              <a:rPr lang="en-US" dirty="0" err="1"/>
              <a:t>daripada</a:t>
            </a:r>
            <a:r>
              <a:rPr lang="en-US" dirty="0"/>
              <a:t> –</a:t>
            </a:r>
            <a:r>
              <a:rPr lang="en-US" dirty="0" err="1"/>
              <a:t>ity</a:t>
            </a:r>
            <a:r>
              <a:rPr lang="en-US" dirty="0"/>
              <a:t>. </a:t>
            </a:r>
            <a:r>
              <a:rPr lang="en-US" dirty="0" err="1"/>
              <a:t>Contohnya</a:t>
            </a:r>
            <a:r>
              <a:rPr lang="en-US" dirty="0"/>
              <a:t>,  </a:t>
            </a:r>
            <a:r>
              <a:rPr lang="en-US" dirty="0" err="1"/>
              <a:t>suffiks</a:t>
            </a:r>
            <a:r>
              <a:rPr lang="en-US" dirty="0"/>
              <a:t> –ness </a:t>
            </a:r>
            <a:r>
              <a:rPr lang="en-US" dirty="0" err="1"/>
              <a:t>dapat</a:t>
            </a:r>
            <a:r>
              <a:rPr lang="en-US" dirty="0"/>
              <a:t> </a:t>
            </a:r>
            <a:r>
              <a:rPr lang="en-US" dirty="0" err="1"/>
              <a:t>digunakan</a:t>
            </a:r>
            <a:r>
              <a:rPr lang="en-US" dirty="0"/>
              <a:t> </a:t>
            </a:r>
            <a:r>
              <a:rPr lang="en-US" dirty="0" err="1"/>
              <a:t>dengan</a:t>
            </a:r>
            <a:r>
              <a:rPr lang="en-US" dirty="0"/>
              <a:t> </a:t>
            </a:r>
            <a:r>
              <a:rPr lang="en-US" dirty="0" err="1"/>
              <a:t>semua</a:t>
            </a:r>
            <a:r>
              <a:rPr lang="en-US" dirty="0"/>
              <a:t> </a:t>
            </a:r>
            <a:r>
              <a:rPr lang="en-US" dirty="0" err="1" smtClean="0"/>
              <a:t>macam</a:t>
            </a:r>
            <a:r>
              <a:rPr lang="en-US" dirty="0" smtClean="0"/>
              <a:t> </a:t>
            </a:r>
            <a:r>
              <a:rPr lang="en-US" dirty="0"/>
              <a:t>stem, </a:t>
            </a:r>
            <a:r>
              <a:rPr lang="en-US" dirty="0" err="1"/>
              <a:t>sedangkan</a:t>
            </a:r>
            <a:r>
              <a:rPr lang="en-US" dirty="0"/>
              <a:t> </a:t>
            </a:r>
            <a:r>
              <a:rPr lang="en-US" dirty="0" err="1"/>
              <a:t>suffiks</a:t>
            </a:r>
            <a:r>
              <a:rPr lang="en-US" dirty="0"/>
              <a:t> </a:t>
            </a:r>
            <a:r>
              <a:rPr lang="en-US" dirty="0" err="1"/>
              <a:t>ity</a:t>
            </a:r>
            <a:r>
              <a:rPr lang="en-US" dirty="0"/>
              <a:t> </a:t>
            </a:r>
            <a:r>
              <a:rPr lang="en-US" dirty="0" err="1"/>
              <a:t>tidak</a:t>
            </a:r>
            <a:r>
              <a:rPr lang="en-US" dirty="0"/>
              <a:t>. </a:t>
            </a:r>
            <a:r>
              <a:rPr lang="en-US" dirty="0" err="1"/>
              <a:t>Contoh</a:t>
            </a:r>
            <a:r>
              <a:rPr lang="en-US" dirty="0"/>
              <a:t>: </a:t>
            </a:r>
            <a:r>
              <a:rPr lang="en-US" dirty="0" err="1"/>
              <a:t>ada</a:t>
            </a:r>
            <a:r>
              <a:rPr lang="en-US" dirty="0"/>
              <a:t> kata redness </a:t>
            </a:r>
            <a:r>
              <a:rPr lang="en-US" dirty="0" err="1"/>
              <a:t>tetapi</a:t>
            </a:r>
            <a:r>
              <a:rPr lang="en-US" dirty="0"/>
              <a:t> </a:t>
            </a:r>
            <a:r>
              <a:rPr lang="en-US" dirty="0" err="1"/>
              <a:t>tidak</a:t>
            </a:r>
            <a:r>
              <a:rPr lang="en-US" dirty="0"/>
              <a:t> </a:t>
            </a:r>
            <a:r>
              <a:rPr lang="en-US" dirty="0" err="1"/>
              <a:t>ada</a:t>
            </a:r>
            <a:r>
              <a:rPr lang="en-US" dirty="0"/>
              <a:t> kata </a:t>
            </a:r>
            <a:r>
              <a:rPr lang="en-US" dirty="0" err="1"/>
              <a:t>reddity</a:t>
            </a:r>
            <a:r>
              <a:rPr lang="en-US" dirty="0"/>
              <a:t>.</a:t>
            </a:r>
          </a:p>
          <a:p>
            <a:r>
              <a:rPr lang="en-US" dirty="0"/>
              <a:t>Neologism </a:t>
            </a:r>
            <a:r>
              <a:rPr lang="en-US" dirty="0" err="1"/>
              <a:t>adalah</a:t>
            </a:r>
            <a:r>
              <a:rPr lang="en-US" dirty="0"/>
              <a:t> kata </a:t>
            </a:r>
            <a:r>
              <a:rPr lang="en-US" dirty="0" err="1"/>
              <a:t>baru</a:t>
            </a:r>
            <a:r>
              <a:rPr lang="en-US" dirty="0"/>
              <a:t> (brand new). Neologism </a:t>
            </a:r>
            <a:r>
              <a:rPr lang="en-US" dirty="0" err="1"/>
              <a:t>dapat</a:t>
            </a:r>
            <a:r>
              <a:rPr lang="en-US" dirty="0"/>
              <a:t> </a:t>
            </a:r>
            <a:r>
              <a:rPr lang="en-US" dirty="0" err="1"/>
              <a:t>menjadi</a:t>
            </a:r>
            <a:r>
              <a:rPr lang="en-US" dirty="0"/>
              <a:t> </a:t>
            </a:r>
            <a:r>
              <a:rPr lang="en-US" dirty="0" err="1"/>
              <a:t>produktif</a:t>
            </a:r>
            <a:r>
              <a:rPr lang="en-US" dirty="0"/>
              <a:t> </a:t>
            </a:r>
            <a:r>
              <a:rPr lang="en-US" dirty="0" err="1"/>
              <a:t>dalam</a:t>
            </a:r>
            <a:r>
              <a:rPr lang="en-US" dirty="0"/>
              <a:t> </a:t>
            </a:r>
            <a:r>
              <a:rPr lang="en-US" dirty="0" err="1"/>
              <a:t>kurun</a:t>
            </a:r>
            <a:r>
              <a:rPr lang="en-US" dirty="0"/>
              <a:t> </a:t>
            </a:r>
            <a:r>
              <a:rPr lang="en-US" dirty="0" err="1"/>
              <a:t>waktu</a:t>
            </a:r>
            <a:r>
              <a:rPr lang="en-US" dirty="0"/>
              <a:t> </a:t>
            </a:r>
            <a:r>
              <a:rPr lang="en-US" dirty="0" err="1"/>
              <a:t>tertentu</a:t>
            </a:r>
            <a:r>
              <a:rPr lang="en-US" dirty="0"/>
              <a:t> </a:t>
            </a:r>
            <a:r>
              <a:rPr lang="en-US" dirty="0" err="1"/>
              <a:t>dan</a:t>
            </a:r>
            <a:r>
              <a:rPr lang="en-US" dirty="0"/>
              <a:t> </a:t>
            </a:r>
            <a:r>
              <a:rPr lang="en-US" dirty="0" err="1"/>
              <a:t>dapat</a:t>
            </a:r>
            <a:r>
              <a:rPr lang="en-US" dirty="0"/>
              <a:t> </a:t>
            </a:r>
            <a:r>
              <a:rPr lang="en-US" dirty="0" err="1"/>
              <a:t>juga</a:t>
            </a:r>
            <a:r>
              <a:rPr lang="en-US" dirty="0"/>
              <a:t> </a:t>
            </a:r>
            <a:r>
              <a:rPr lang="en-US" dirty="0" err="1"/>
              <a:t>menjadi</a:t>
            </a:r>
            <a:r>
              <a:rPr lang="en-US" dirty="0"/>
              <a:t> </a:t>
            </a:r>
            <a:r>
              <a:rPr lang="en-US" dirty="0" err="1"/>
              <a:t>tidak</a:t>
            </a:r>
            <a:r>
              <a:rPr lang="en-US" dirty="0"/>
              <a:t> </a:t>
            </a:r>
            <a:r>
              <a:rPr lang="en-US" dirty="0" err="1"/>
              <a:t>produktif</a:t>
            </a:r>
            <a:r>
              <a:rPr lang="en-US" dirty="0"/>
              <a:t> </a:t>
            </a:r>
            <a:r>
              <a:rPr lang="en-US" dirty="0" err="1"/>
              <a:t>dalam</a:t>
            </a:r>
            <a:r>
              <a:rPr lang="en-US" dirty="0"/>
              <a:t> </a:t>
            </a:r>
            <a:r>
              <a:rPr lang="en-US" dirty="0" err="1"/>
              <a:t>kurun</a:t>
            </a:r>
            <a:r>
              <a:rPr lang="en-US" dirty="0"/>
              <a:t> </a:t>
            </a:r>
            <a:r>
              <a:rPr lang="en-US" dirty="0" err="1"/>
              <a:t>waktu</a:t>
            </a:r>
            <a:r>
              <a:rPr lang="en-US" dirty="0"/>
              <a:t> </a:t>
            </a:r>
            <a:r>
              <a:rPr lang="en-US" dirty="0" err="1"/>
              <a:t>selanjutnya</a:t>
            </a:r>
            <a:r>
              <a:rPr lang="en-US" dirty="0"/>
              <a:t>. </a:t>
            </a:r>
            <a:r>
              <a:rPr lang="en-US" dirty="0" err="1"/>
              <a:t>Misalnya</a:t>
            </a:r>
            <a:r>
              <a:rPr lang="en-US" dirty="0"/>
              <a:t>, </a:t>
            </a:r>
            <a:r>
              <a:rPr lang="en-US" dirty="0" err="1"/>
              <a:t>sebuah</a:t>
            </a:r>
            <a:r>
              <a:rPr lang="en-US" dirty="0"/>
              <a:t> </a:t>
            </a:r>
            <a:r>
              <a:rPr lang="en-US" dirty="0" err="1"/>
              <a:t>affiks</a:t>
            </a:r>
            <a:r>
              <a:rPr lang="en-US" dirty="0"/>
              <a:t> </a:t>
            </a:r>
            <a:r>
              <a:rPr lang="en-US" dirty="0" err="1"/>
              <a:t>dapat</a:t>
            </a:r>
            <a:r>
              <a:rPr lang="en-US" dirty="0"/>
              <a:t> </a:t>
            </a:r>
            <a:r>
              <a:rPr lang="en-US" dirty="0" err="1"/>
              <a:t>menciptakan</a:t>
            </a:r>
            <a:r>
              <a:rPr lang="en-US" dirty="0"/>
              <a:t> </a:t>
            </a:r>
            <a:r>
              <a:rPr lang="en-US" dirty="0" err="1"/>
              <a:t>banyak</a:t>
            </a:r>
            <a:r>
              <a:rPr lang="en-US" dirty="0"/>
              <a:t> neologism </a:t>
            </a:r>
            <a:r>
              <a:rPr lang="en-US" dirty="0" err="1"/>
              <a:t>pada</a:t>
            </a:r>
            <a:r>
              <a:rPr lang="en-US" dirty="0"/>
              <a:t> </a:t>
            </a:r>
            <a:r>
              <a:rPr lang="en-US" dirty="0" err="1"/>
              <a:t>abad</a:t>
            </a:r>
            <a:r>
              <a:rPr lang="en-US" dirty="0"/>
              <a:t> ke-18 </a:t>
            </a:r>
            <a:r>
              <a:rPr lang="en-US" dirty="0" err="1"/>
              <a:t>tetapi</a:t>
            </a:r>
            <a:r>
              <a:rPr lang="en-US" dirty="0"/>
              <a:t> </a:t>
            </a:r>
            <a:r>
              <a:rPr lang="en-US" dirty="0" err="1"/>
              <a:t>tidak</a:t>
            </a:r>
            <a:r>
              <a:rPr lang="en-US" dirty="0"/>
              <a:t> </a:t>
            </a:r>
            <a:r>
              <a:rPr lang="en-US" dirty="0" err="1"/>
              <a:t>pada</a:t>
            </a:r>
            <a:r>
              <a:rPr lang="en-US" dirty="0"/>
              <a:t> </a:t>
            </a:r>
            <a:r>
              <a:rPr lang="en-US" dirty="0" err="1"/>
              <a:t>abad</a:t>
            </a:r>
            <a:r>
              <a:rPr lang="en-US" dirty="0"/>
              <a:t> ke-20.sejumlah </a:t>
            </a:r>
            <a:r>
              <a:rPr lang="en-US" dirty="0" err="1"/>
              <a:t>hapax</a:t>
            </a:r>
            <a:r>
              <a:rPr lang="en-US" dirty="0"/>
              <a:t> </a:t>
            </a:r>
            <a:r>
              <a:rPr lang="en-US" dirty="0" err="1"/>
              <a:t>akan</a:t>
            </a:r>
            <a:r>
              <a:rPr lang="en-US" dirty="0"/>
              <a:t> </a:t>
            </a:r>
            <a:r>
              <a:rPr lang="en-US" dirty="0" err="1"/>
              <a:t>berkaitan</a:t>
            </a:r>
            <a:r>
              <a:rPr lang="en-US" dirty="0"/>
              <a:t> </a:t>
            </a:r>
            <a:r>
              <a:rPr lang="en-US" dirty="0" err="1"/>
              <a:t>dengan</a:t>
            </a:r>
            <a:r>
              <a:rPr lang="en-US" dirty="0"/>
              <a:t> </a:t>
            </a:r>
            <a:r>
              <a:rPr lang="en-US" dirty="0" err="1"/>
              <a:t>sejumlah</a:t>
            </a:r>
            <a:r>
              <a:rPr lang="en-US" dirty="0"/>
              <a:t> neologism. </a:t>
            </a:r>
            <a:r>
              <a:rPr lang="en-US" dirty="0" err="1"/>
              <a:t>Tetapi</a:t>
            </a:r>
            <a:r>
              <a:rPr lang="en-US" dirty="0"/>
              <a:t> </a:t>
            </a:r>
            <a:r>
              <a:rPr lang="en-US" dirty="0" err="1"/>
              <a:t>hapax</a:t>
            </a:r>
            <a:r>
              <a:rPr lang="en-US" dirty="0"/>
              <a:t> </a:t>
            </a:r>
            <a:r>
              <a:rPr lang="en-US" dirty="0" err="1"/>
              <a:t>juga</a:t>
            </a:r>
            <a:r>
              <a:rPr lang="en-US" dirty="0"/>
              <a:t> </a:t>
            </a:r>
            <a:r>
              <a:rPr lang="en-US" dirty="0" err="1"/>
              <a:t>bukan</a:t>
            </a:r>
            <a:r>
              <a:rPr lang="en-US" dirty="0"/>
              <a:t> </a:t>
            </a:r>
            <a:r>
              <a:rPr lang="en-US" dirty="0" err="1"/>
              <a:t>berarti</a:t>
            </a:r>
            <a:r>
              <a:rPr lang="en-US" dirty="0"/>
              <a:t> neologism. </a:t>
            </a:r>
            <a:r>
              <a:rPr lang="en-US" dirty="0" err="1"/>
              <a:t>Untuk</a:t>
            </a:r>
            <a:r>
              <a:rPr lang="en-US" dirty="0"/>
              <a:t> </a:t>
            </a:r>
            <a:r>
              <a:rPr lang="en-US" dirty="0" err="1"/>
              <a:t>menentukan</a:t>
            </a:r>
            <a:r>
              <a:rPr lang="en-US" dirty="0"/>
              <a:t> </a:t>
            </a:r>
            <a:r>
              <a:rPr lang="en-US" dirty="0" err="1"/>
              <a:t>hapax</a:t>
            </a:r>
            <a:r>
              <a:rPr lang="en-US" dirty="0"/>
              <a:t> </a:t>
            </a:r>
            <a:r>
              <a:rPr lang="en-US" dirty="0" err="1"/>
              <a:t>dalam</a:t>
            </a:r>
            <a:r>
              <a:rPr lang="en-US" dirty="0"/>
              <a:t> </a:t>
            </a:r>
            <a:r>
              <a:rPr lang="en-US" dirty="0" err="1"/>
              <a:t>periode</a:t>
            </a:r>
            <a:r>
              <a:rPr lang="en-US" dirty="0"/>
              <a:t> </a:t>
            </a:r>
            <a:r>
              <a:rPr lang="en-US" dirty="0" err="1"/>
              <a:t>tertentu</a:t>
            </a:r>
            <a:r>
              <a:rPr lang="en-US" dirty="0"/>
              <a:t>, </a:t>
            </a:r>
            <a:r>
              <a:rPr lang="en-US" dirty="0" err="1"/>
              <a:t>kita</a:t>
            </a:r>
            <a:r>
              <a:rPr lang="en-US" dirty="0"/>
              <a:t> </a:t>
            </a:r>
            <a:r>
              <a:rPr lang="en-US" dirty="0" err="1"/>
              <a:t>dapat</a:t>
            </a:r>
            <a:r>
              <a:rPr lang="en-US" dirty="0"/>
              <a:t> </a:t>
            </a:r>
            <a:r>
              <a:rPr lang="en-US" dirty="0" err="1"/>
              <a:t>menggunakan</a:t>
            </a:r>
            <a:r>
              <a:rPr lang="en-US" dirty="0"/>
              <a:t> Oxford English Dictionary (OED). </a:t>
            </a:r>
            <a:r>
              <a:rPr lang="en-US" dirty="0" err="1"/>
              <a:t>Kamus</a:t>
            </a:r>
            <a:r>
              <a:rPr lang="en-US" dirty="0"/>
              <a:t> </a:t>
            </a:r>
            <a:r>
              <a:rPr lang="en-US" dirty="0" err="1"/>
              <a:t>ini</a:t>
            </a:r>
            <a:r>
              <a:rPr lang="en-US" dirty="0"/>
              <a:t> </a:t>
            </a:r>
            <a:r>
              <a:rPr lang="en-US" dirty="0" err="1"/>
              <a:t>memiliki</a:t>
            </a:r>
            <a:r>
              <a:rPr lang="en-US" dirty="0"/>
              <a:t> 500.000 </a:t>
            </a:r>
            <a:r>
              <a:rPr lang="en-US" dirty="0" err="1"/>
              <a:t>entri</a:t>
            </a:r>
            <a:r>
              <a:rPr lang="en-US" dirty="0"/>
              <a:t> </a:t>
            </a:r>
            <a:r>
              <a:rPr lang="en-US" dirty="0" err="1"/>
              <a:t>dan</a:t>
            </a:r>
            <a:r>
              <a:rPr lang="en-US" dirty="0"/>
              <a:t> </a:t>
            </a:r>
            <a:r>
              <a:rPr lang="en-US" dirty="0" err="1"/>
              <a:t>mengacu</a:t>
            </a:r>
            <a:r>
              <a:rPr lang="en-US" dirty="0"/>
              <a:t> </a:t>
            </a:r>
            <a:r>
              <a:rPr lang="en-US" dirty="0" err="1"/>
              <a:t>pada</a:t>
            </a:r>
            <a:r>
              <a:rPr lang="en-US" dirty="0"/>
              <a:t> </a:t>
            </a:r>
            <a:r>
              <a:rPr lang="en-US" dirty="0" err="1"/>
              <a:t>informasi</a:t>
            </a:r>
            <a:r>
              <a:rPr lang="en-US" dirty="0"/>
              <a:t> yang </a:t>
            </a:r>
            <a:r>
              <a:rPr lang="en-US" dirty="0" err="1"/>
              <a:t>lengkap</a:t>
            </a:r>
            <a:r>
              <a:rPr lang="en-US" dirty="0"/>
              <a:t> </a:t>
            </a:r>
            <a:r>
              <a:rPr lang="en-US" dirty="0" err="1"/>
              <a:t>pada</a:t>
            </a:r>
            <a:r>
              <a:rPr lang="en-US" dirty="0"/>
              <a:t> </a:t>
            </a:r>
            <a:r>
              <a:rPr lang="en-US" dirty="0" err="1"/>
              <a:t>semua</a:t>
            </a:r>
            <a:r>
              <a:rPr lang="en-US" dirty="0"/>
              <a:t> kata </a:t>
            </a:r>
            <a:r>
              <a:rPr lang="en-US" dirty="0" err="1"/>
              <a:t>dan</a:t>
            </a:r>
            <a:r>
              <a:rPr lang="en-US" dirty="0"/>
              <a:t> </a:t>
            </a:r>
            <a:r>
              <a:rPr lang="en-US" dirty="0" err="1"/>
              <a:t>perkembangan</a:t>
            </a:r>
            <a:r>
              <a:rPr lang="en-US" dirty="0"/>
              <a:t> vocabulary </a:t>
            </a:r>
            <a:r>
              <a:rPr lang="en-US" dirty="0" err="1"/>
              <a:t>bahasa</a:t>
            </a:r>
            <a:r>
              <a:rPr lang="en-US" dirty="0"/>
              <a:t> </a:t>
            </a:r>
            <a:r>
              <a:rPr lang="en-US" dirty="0" err="1"/>
              <a:t>Inggris</a:t>
            </a:r>
            <a:r>
              <a:rPr lang="en-US" dirty="0"/>
              <a:t>. </a:t>
            </a:r>
            <a:r>
              <a:rPr lang="en-US" dirty="0" err="1"/>
              <a:t>Jadi</a:t>
            </a:r>
            <a:r>
              <a:rPr lang="en-US" dirty="0"/>
              <a:t> </a:t>
            </a:r>
            <a:r>
              <a:rPr lang="en-US" dirty="0" err="1"/>
              <a:t>itu</a:t>
            </a:r>
            <a:r>
              <a:rPr lang="en-US" dirty="0"/>
              <a:t> </a:t>
            </a:r>
            <a:r>
              <a:rPr lang="en-US" dirty="0" err="1"/>
              <a:t>memungkinkan</a:t>
            </a:r>
            <a:r>
              <a:rPr lang="en-US" dirty="0"/>
              <a:t> </a:t>
            </a:r>
            <a:r>
              <a:rPr lang="en-US" dirty="0" err="1"/>
              <a:t>untuk</a:t>
            </a:r>
            <a:r>
              <a:rPr lang="en-US" dirty="0"/>
              <a:t> </a:t>
            </a:r>
            <a:r>
              <a:rPr lang="en-US" dirty="0" err="1"/>
              <a:t>dapat</a:t>
            </a:r>
            <a:r>
              <a:rPr lang="en-US" dirty="0"/>
              <a:t> </a:t>
            </a:r>
            <a:r>
              <a:rPr lang="en-US" dirty="0" err="1"/>
              <a:t>memperoleh</a:t>
            </a:r>
            <a:r>
              <a:rPr lang="en-US" dirty="0"/>
              <a:t> </a:t>
            </a:r>
            <a:r>
              <a:rPr lang="en-US" dirty="0" err="1"/>
              <a:t>daftar</a:t>
            </a:r>
            <a:r>
              <a:rPr lang="en-US" dirty="0"/>
              <a:t> neologism </a:t>
            </a:r>
            <a:r>
              <a:rPr lang="en-US" dirty="0" err="1"/>
              <a:t>untuk</a:t>
            </a:r>
            <a:r>
              <a:rPr lang="en-US" dirty="0"/>
              <a:t> </a:t>
            </a:r>
            <a:r>
              <a:rPr lang="en-US" dirty="0" err="1"/>
              <a:t>periode</a:t>
            </a:r>
            <a:r>
              <a:rPr lang="en-US" dirty="0"/>
              <a:t> </a:t>
            </a:r>
            <a:r>
              <a:rPr lang="en-US" dirty="0" err="1"/>
              <a:t>waktu</a:t>
            </a:r>
            <a:r>
              <a:rPr lang="en-US" dirty="0"/>
              <a:t> yang </a:t>
            </a:r>
            <a:r>
              <a:rPr lang="en-US" dirty="0" err="1"/>
              <a:t>diberikan</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25754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sz="2400" b="1" dirty="0"/>
              <a:t>Produ</a:t>
            </a:r>
            <a:r>
              <a:rPr lang="en-US" sz="2400" b="1" dirty="0" err="1"/>
              <a:t>ktifitas</a:t>
            </a:r>
            <a:r>
              <a:rPr lang="en-US" sz="2400" b="1" dirty="0"/>
              <a:t> </a:t>
            </a:r>
            <a:r>
              <a:rPr lang="en-US" sz="2400" b="1" dirty="0" err="1"/>
              <a:t>dalam</a:t>
            </a:r>
            <a:r>
              <a:rPr lang="en-US" sz="2400" b="1" dirty="0"/>
              <a:t> </a:t>
            </a:r>
            <a:r>
              <a:rPr lang="en-US" sz="2400" b="1" dirty="0" err="1"/>
              <a:t>bentuk</a:t>
            </a:r>
            <a:r>
              <a:rPr lang="en-US" sz="2400" b="1" dirty="0"/>
              <a:t>:</a:t>
            </a:r>
            <a:r>
              <a:rPr lang="id-ID" sz="2400" b="1" dirty="0"/>
              <a:t> </a:t>
            </a:r>
            <a:r>
              <a:rPr lang="id-ID" sz="2400" b="1" dirty="0"/>
              <a:t>formal generality and </a:t>
            </a:r>
            <a:r>
              <a:rPr lang="id-ID" sz="2400" b="1" dirty="0"/>
              <a:t>regurality</a:t>
            </a:r>
            <a:endParaRPr lang="en-US" sz="2400" dirty="0"/>
          </a:p>
        </p:txBody>
      </p:sp>
      <p:sp>
        <p:nvSpPr>
          <p:cNvPr id="3" name="Content Placeholder 2"/>
          <p:cNvSpPr>
            <a:spLocks noGrp="1"/>
          </p:cNvSpPr>
          <p:nvPr>
            <p:ph idx="1"/>
          </p:nvPr>
        </p:nvSpPr>
        <p:spPr/>
        <p:txBody>
          <a:bodyPr>
            <a:normAutofit fontScale="85000" lnSpcReduction="20000"/>
          </a:bodyPr>
          <a:lstStyle/>
          <a:p>
            <a:r>
              <a:rPr lang="en-US" dirty="0"/>
              <a:t>S</a:t>
            </a:r>
            <a:r>
              <a:rPr lang="id-ID" dirty="0"/>
              <a:t>uffix dapat dikatakan sebagai </a:t>
            </a:r>
            <a:r>
              <a:rPr lang="id-ID" i="1" dirty="0"/>
              <a:t>formally general</a:t>
            </a:r>
            <a:r>
              <a:rPr lang="id-ID" dirty="0"/>
              <a:t> </a:t>
            </a:r>
            <a:r>
              <a:rPr lang="en-US" dirty="0"/>
              <a:t>(</a:t>
            </a:r>
            <a:r>
              <a:rPr lang="en-US" dirty="0" err="1"/>
              <a:t>umum</a:t>
            </a:r>
            <a:r>
              <a:rPr lang="en-US" dirty="0"/>
              <a:t> </a:t>
            </a:r>
            <a:r>
              <a:rPr lang="en-US" dirty="0" err="1"/>
              <a:t>secara</a:t>
            </a:r>
            <a:r>
              <a:rPr lang="en-US" dirty="0"/>
              <a:t> formal) </a:t>
            </a:r>
            <a:r>
              <a:rPr lang="id-ID" dirty="0"/>
              <a:t>jika bentuk tersebut selalu dipasangkan pada kategori X dan menderivasi kategori Y</a:t>
            </a:r>
            <a:r>
              <a:rPr lang="id-ID" dirty="0" smtClean="0"/>
              <a:t>.</a:t>
            </a:r>
            <a:r>
              <a:rPr lang="en-US" dirty="0" smtClean="0"/>
              <a:t> </a:t>
            </a:r>
            <a:r>
              <a:rPr lang="en-US" dirty="0" err="1" smtClean="0"/>
              <a:t>Contoh</a:t>
            </a:r>
            <a:r>
              <a:rPr lang="en-US" dirty="0"/>
              <a:t>:</a:t>
            </a:r>
          </a:p>
          <a:p>
            <a:r>
              <a:rPr lang="id-ID" dirty="0"/>
              <a:t> -</a:t>
            </a:r>
            <a:r>
              <a:rPr lang="id-ID" i="1" dirty="0"/>
              <a:t>ness </a:t>
            </a:r>
            <a:r>
              <a:rPr lang="id-ID" dirty="0"/>
              <a:t>selalu terpasang pada semua Adjective dan membentuk abstrak noun yang sudah umum digunakan atau tidak tercantum didalam kamus karena maknanya bisa diprediksi.</a:t>
            </a:r>
            <a:endParaRPr lang="en-US" dirty="0"/>
          </a:p>
          <a:p>
            <a:pPr marL="0" indent="0">
              <a:buNone/>
            </a:pPr>
            <a:r>
              <a:rPr lang="en-US" dirty="0" smtClean="0"/>
              <a:t>	</a:t>
            </a:r>
            <a:r>
              <a:rPr lang="id-ID" dirty="0" smtClean="0"/>
              <a:t>Grey </a:t>
            </a:r>
            <a:r>
              <a:rPr lang="id-ID" dirty="0"/>
              <a:t>+ ness = greyness</a:t>
            </a:r>
            <a:endParaRPr lang="en-US" dirty="0"/>
          </a:p>
          <a:p>
            <a:r>
              <a:rPr lang="en-US" dirty="0"/>
              <a:t>-</a:t>
            </a:r>
            <a:r>
              <a:rPr lang="en-US" dirty="0" err="1"/>
              <a:t>ity</a:t>
            </a:r>
            <a:r>
              <a:rPr lang="en-US" dirty="0"/>
              <a:t> </a:t>
            </a:r>
            <a:r>
              <a:rPr lang="en-US" dirty="0" err="1"/>
              <a:t>dapat</a:t>
            </a:r>
            <a:r>
              <a:rPr lang="en-US" dirty="0"/>
              <a:t> </a:t>
            </a:r>
            <a:r>
              <a:rPr lang="en-US" dirty="0" err="1"/>
              <a:t>dipasangkan</a:t>
            </a:r>
            <a:r>
              <a:rPr lang="en-US" dirty="0"/>
              <a:t> </a:t>
            </a:r>
            <a:r>
              <a:rPr lang="en-US" dirty="0" err="1"/>
              <a:t>hanya</a:t>
            </a:r>
            <a:r>
              <a:rPr lang="en-US" dirty="0"/>
              <a:t> </a:t>
            </a:r>
            <a:r>
              <a:rPr lang="en-US" dirty="0" err="1"/>
              <a:t>pada</a:t>
            </a:r>
            <a:r>
              <a:rPr lang="en-US" dirty="0"/>
              <a:t> </a:t>
            </a:r>
            <a:r>
              <a:rPr lang="en-US" dirty="0" err="1"/>
              <a:t>beberapa</a:t>
            </a:r>
            <a:r>
              <a:rPr lang="en-US" dirty="0"/>
              <a:t> adjective </a:t>
            </a:r>
            <a:r>
              <a:rPr lang="en-US" dirty="0" err="1"/>
              <a:t>untuk</a:t>
            </a:r>
            <a:r>
              <a:rPr lang="en-US" dirty="0"/>
              <a:t> </a:t>
            </a:r>
            <a:r>
              <a:rPr lang="en-US" dirty="0" err="1"/>
              <a:t>membentuk</a:t>
            </a:r>
            <a:r>
              <a:rPr lang="en-US" dirty="0"/>
              <a:t> </a:t>
            </a:r>
            <a:r>
              <a:rPr lang="en-US" dirty="0" err="1"/>
              <a:t>abstrak</a:t>
            </a:r>
            <a:r>
              <a:rPr lang="en-US" dirty="0"/>
              <a:t> noun</a:t>
            </a:r>
          </a:p>
          <a:p>
            <a:pPr marL="0" indent="0">
              <a:buNone/>
            </a:pPr>
            <a:r>
              <a:rPr lang="en-US" dirty="0" smtClean="0"/>
              <a:t>	Pure </a:t>
            </a:r>
            <a:r>
              <a:rPr lang="en-US" dirty="0"/>
              <a:t>+ </a:t>
            </a:r>
            <a:r>
              <a:rPr lang="en-US" dirty="0" err="1"/>
              <a:t>ity</a:t>
            </a:r>
            <a:r>
              <a:rPr lang="en-US" dirty="0"/>
              <a:t> = purity</a:t>
            </a:r>
          </a:p>
          <a:p>
            <a:r>
              <a:rPr lang="en-US" dirty="0"/>
              <a:t>-</a:t>
            </a:r>
            <a:r>
              <a:rPr lang="en-US" dirty="0" err="1"/>
              <a:t>th</a:t>
            </a:r>
            <a:r>
              <a:rPr lang="en-US" dirty="0"/>
              <a:t> </a:t>
            </a:r>
            <a:r>
              <a:rPr lang="en-US" dirty="0" err="1"/>
              <a:t>dapat</a:t>
            </a:r>
            <a:r>
              <a:rPr lang="en-US" dirty="0"/>
              <a:t> </a:t>
            </a:r>
            <a:r>
              <a:rPr lang="en-US" dirty="0" err="1"/>
              <a:t>dipasangkan</a:t>
            </a:r>
            <a:r>
              <a:rPr lang="en-US" dirty="0"/>
              <a:t> </a:t>
            </a:r>
            <a:r>
              <a:rPr lang="en-US" dirty="0" err="1"/>
              <a:t>hanya</a:t>
            </a:r>
            <a:r>
              <a:rPr lang="en-US" dirty="0"/>
              <a:t> </a:t>
            </a:r>
            <a:r>
              <a:rPr lang="en-US" dirty="0" err="1"/>
              <a:t>pada</a:t>
            </a:r>
            <a:r>
              <a:rPr lang="en-US" dirty="0"/>
              <a:t> </a:t>
            </a:r>
            <a:r>
              <a:rPr lang="en-US" dirty="0" err="1"/>
              <a:t>sejumlah</a:t>
            </a:r>
            <a:r>
              <a:rPr lang="en-US" dirty="0"/>
              <a:t> </a:t>
            </a:r>
            <a:r>
              <a:rPr lang="en-US" dirty="0" err="1"/>
              <a:t>kecil</a:t>
            </a:r>
            <a:r>
              <a:rPr lang="en-US" dirty="0"/>
              <a:t> adjective </a:t>
            </a:r>
            <a:r>
              <a:rPr lang="en-US" dirty="0" err="1"/>
              <a:t>untuk</a:t>
            </a:r>
            <a:r>
              <a:rPr lang="en-US" dirty="0"/>
              <a:t> </a:t>
            </a:r>
            <a:r>
              <a:rPr lang="en-US" dirty="0" err="1"/>
              <a:t>membentuk</a:t>
            </a:r>
            <a:r>
              <a:rPr lang="en-US" dirty="0"/>
              <a:t> </a:t>
            </a:r>
            <a:r>
              <a:rPr lang="en-US" dirty="0" err="1"/>
              <a:t>abstrak</a:t>
            </a:r>
            <a:r>
              <a:rPr lang="en-US" dirty="0"/>
              <a:t> noun</a:t>
            </a:r>
          </a:p>
          <a:p>
            <a:pPr marL="0" indent="0">
              <a:buNone/>
            </a:pPr>
            <a:r>
              <a:rPr lang="en-US" dirty="0" smtClean="0"/>
              <a:t>	Long </a:t>
            </a:r>
            <a:r>
              <a:rPr lang="en-US" dirty="0"/>
              <a:t>+ </a:t>
            </a:r>
            <a:r>
              <a:rPr lang="en-US" dirty="0" err="1"/>
              <a:t>th</a:t>
            </a:r>
            <a:r>
              <a:rPr lang="en-US" dirty="0"/>
              <a:t> = length</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31228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b="1" dirty="0"/>
              <a:t>Produ</a:t>
            </a:r>
            <a:r>
              <a:rPr lang="en-US" sz="2400" b="1" dirty="0" err="1"/>
              <a:t>ktifitas</a:t>
            </a:r>
            <a:r>
              <a:rPr lang="en-US" sz="2400" b="1" dirty="0"/>
              <a:t> </a:t>
            </a:r>
            <a:r>
              <a:rPr lang="en-US" sz="2400" b="1" dirty="0" err="1"/>
              <a:t>dalam</a:t>
            </a:r>
            <a:r>
              <a:rPr lang="en-US" sz="2400" b="1" dirty="0"/>
              <a:t> </a:t>
            </a:r>
            <a:r>
              <a:rPr lang="en-US" sz="2400" b="1" dirty="0" err="1"/>
              <a:t>bentuk</a:t>
            </a:r>
            <a:r>
              <a:rPr lang="en-US" sz="2400" b="1" dirty="0"/>
              <a:t>:</a:t>
            </a:r>
            <a:r>
              <a:rPr lang="id-ID" sz="2400" b="1" dirty="0"/>
              <a:t> formal generality and regurality</a:t>
            </a:r>
            <a:endParaRPr lang="en-US" sz="2400" dirty="0"/>
          </a:p>
        </p:txBody>
      </p:sp>
      <p:sp>
        <p:nvSpPr>
          <p:cNvPr id="3" name="Content Placeholder 2"/>
          <p:cNvSpPr>
            <a:spLocks noGrp="1"/>
          </p:cNvSpPr>
          <p:nvPr>
            <p:ph idx="1"/>
          </p:nvPr>
        </p:nvSpPr>
        <p:spPr/>
        <p:txBody>
          <a:bodyPr>
            <a:normAutofit fontScale="92500" lnSpcReduction="20000"/>
          </a:bodyPr>
          <a:lstStyle/>
          <a:p>
            <a:r>
              <a:rPr lang="id-ID" dirty="0"/>
              <a:t>Suffix </a:t>
            </a:r>
            <a:r>
              <a:rPr lang="en-US" dirty="0" err="1"/>
              <a:t>dikatakan</a:t>
            </a:r>
            <a:r>
              <a:rPr lang="id-ID" dirty="0"/>
              <a:t>  formally regular </a:t>
            </a:r>
            <a:r>
              <a:rPr lang="en-US" dirty="0"/>
              <a:t>(</a:t>
            </a:r>
            <a:r>
              <a:rPr lang="en-US" dirty="0" err="1"/>
              <a:t>regiular</a:t>
            </a:r>
            <a:r>
              <a:rPr lang="en-US" dirty="0"/>
              <a:t> </a:t>
            </a:r>
            <a:r>
              <a:rPr lang="en-US" dirty="0" err="1"/>
              <a:t>secara</a:t>
            </a:r>
            <a:r>
              <a:rPr lang="en-US" dirty="0"/>
              <a:t> formal) </a:t>
            </a:r>
            <a:r>
              <a:rPr lang="id-ID" dirty="0"/>
              <a:t>jika bentuk tersebut selalu dipasangkan pada kategori X dari struktur tertentu</a:t>
            </a:r>
            <a:r>
              <a:rPr lang="id-ID" dirty="0" smtClean="0"/>
              <a:t>.</a:t>
            </a:r>
            <a:r>
              <a:rPr lang="en-US" dirty="0" smtClean="0"/>
              <a:t> </a:t>
            </a:r>
            <a:r>
              <a:rPr lang="en-US" dirty="0" err="1" smtClean="0"/>
              <a:t>Contoh</a:t>
            </a:r>
            <a:r>
              <a:rPr lang="en-US" dirty="0" smtClean="0"/>
              <a:t>: </a:t>
            </a:r>
            <a:endParaRPr lang="en-US" dirty="0"/>
          </a:p>
          <a:p>
            <a:r>
              <a:rPr lang="id-ID" dirty="0"/>
              <a:t> -ity bisa dipasangkan pada adjectives pada struktur -ive, -able/ible, -al, -ar, -ic, -id, -ous.</a:t>
            </a:r>
            <a:endParaRPr lang="en-US" dirty="0"/>
          </a:p>
          <a:p>
            <a:pPr marL="0" indent="0">
              <a:buNone/>
            </a:pPr>
            <a:r>
              <a:rPr lang="en-US" dirty="0" smtClean="0"/>
              <a:t>	Selective </a:t>
            </a:r>
            <a:r>
              <a:rPr lang="en-US" dirty="0"/>
              <a:t>+ </a:t>
            </a:r>
            <a:r>
              <a:rPr lang="en-US" dirty="0" err="1"/>
              <a:t>ity</a:t>
            </a:r>
            <a:r>
              <a:rPr lang="en-US" dirty="0"/>
              <a:t> = selectivity</a:t>
            </a:r>
          </a:p>
          <a:p>
            <a:r>
              <a:rPr lang="id-ID" dirty="0"/>
              <a:t>Namun, ada juga beberapa bentuk formally irregular  </a:t>
            </a:r>
            <a:r>
              <a:rPr lang="en-US" dirty="0"/>
              <a:t>(</a:t>
            </a:r>
            <a:r>
              <a:rPr lang="en-US" dirty="0" err="1"/>
              <a:t>tidak</a:t>
            </a:r>
            <a:r>
              <a:rPr lang="en-US" dirty="0"/>
              <a:t> </a:t>
            </a:r>
            <a:r>
              <a:rPr lang="en-US" dirty="0" err="1"/>
              <a:t>beraturan</a:t>
            </a:r>
            <a:r>
              <a:rPr lang="en-US" dirty="0"/>
              <a:t> </a:t>
            </a:r>
            <a:r>
              <a:rPr lang="en-US" dirty="0" err="1"/>
              <a:t>secara</a:t>
            </a:r>
            <a:r>
              <a:rPr lang="en-US" dirty="0"/>
              <a:t> formal</a:t>
            </a:r>
            <a:r>
              <a:rPr lang="en-US" dirty="0" smtClean="0"/>
              <a:t>) </a:t>
            </a:r>
            <a:r>
              <a:rPr lang="en-US" dirty="0" err="1" smtClean="0"/>
              <a:t>Contoh</a:t>
            </a:r>
            <a:r>
              <a:rPr lang="en-US" dirty="0"/>
              <a:t>:</a:t>
            </a:r>
          </a:p>
          <a:p>
            <a:r>
              <a:rPr lang="en-US" dirty="0" err="1" smtClean="0"/>
              <a:t>Beberapa</a:t>
            </a:r>
            <a:r>
              <a:rPr lang="en-US" dirty="0" smtClean="0"/>
              <a:t> </a:t>
            </a:r>
            <a:r>
              <a:rPr lang="en-US" dirty="0"/>
              <a:t>noun </a:t>
            </a:r>
            <a:r>
              <a:rPr lang="en-US" dirty="0" err="1"/>
              <a:t>dalam</a:t>
            </a:r>
            <a:r>
              <a:rPr lang="en-US" dirty="0"/>
              <a:t> –</a:t>
            </a:r>
            <a:r>
              <a:rPr lang="en-US" dirty="0" err="1"/>
              <a:t>ity</a:t>
            </a:r>
            <a:r>
              <a:rPr lang="en-US" dirty="0"/>
              <a:t> yang </a:t>
            </a:r>
            <a:r>
              <a:rPr lang="en-US" dirty="0" err="1"/>
              <a:t>dibentuk</a:t>
            </a:r>
            <a:r>
              <a:rPr lang="en-US" dirty="0"/>
              <a:t> </a:t>
            </a:r>
            <a:r>
              <a:rPr lang="en-US" dirty="0" err="1"/>
              <a:t>dari</a:t>
            </a:r>
            <a:r>
              <a:rPr lang="en-US" dirty="0"/>
              <a:t> adjective </a:t>
            </a:r>
            <a:r>
              <a:rPr lang="en-US" dirty="0" err="1"/>
              <a:t>diluar</a:t>
            </a:r>
            <a:r>
              <a:rPr lang="en-US" dirty="0"/>
              <a:t> </a:t>
            </a:r>
            <a:r>
              <a:rPr lang="en-US" dirty="0" err="1"/>
              <a:t>ruang</a:t>
            </a:r>
            <a:r>
              <a:rPr lang="en-US" dirty="0"/>
              <a:t> </a:t>
            </a:r>
            <a:r>
              <a:rPr lang="en-US" dirty="0" err="1"/>
              <a:t>lingkup</a:t>
            </a:r>
            <a:r>
              <a:rPr lang="en-US" dirty="0"/>
              <a:t> </a:t>
            </a:r>
            <a:r>
              <a:rPr lang="en-US" dirty="0" err="1"/>
              <a:t>ini</a:t>
            </a:r>
            <a:endParaRPr lang="en-US" dirty="0"/>
          </a:p>
          <a:p>
            <a:pPr marL="0" indent="0">
              <a:buNone/>
            </a:pPr>
            <a:r>
              <a:rPr lang="en-US" dirty="0" smtClean="0"/>
              <a:t>	</a:t>
            </a:r>
            <a:r>
              <a:rPr lang="id-ID" dirty="0" smtClean="0"/>
              <a:t>density</a:t>
            </a:r>
            <a:r>
              <a:rPr lang="id-ID" dirty="0"/>
              <a:t>, tensity, </a:t>
            </a:r>
            <a:r>
              <a:rPr lang="id-ID" dirty="0" smtClean="0"/>
              <a:t>tension</a:t>
            </a:r>
            <a:endParaRPr lang="en-US" dirty="0" smtClean="0"/>
          </a:p>
          <a:p>
            <a:r>
              <a:rPr lang="en-US" dirty="0" err="1"/>
              <a:t>Bandingkan</a:t>
            </a:r>
            <a:r>
              <a:rPr lang="en-US" dirty="0"/>
              <a:t> dense </a:t>
            </a:r>
            <a:r>
              <a:rPr lang="en-US" dirty="0" err="1"/>
              <a:t>dengan</a:t>
            </a:r>
            <a:r>
              <a:rPr lang="en-US" dirty="0"/>
              <a:t> tense, </a:t>
            </a:r>
            <a:r>
              <a:rPr lang="en-US" dirty="0" err="1"/>
              <a:t>mereka</a:t>
            </a:r>
            <a:r>
              <a:rPr lang="en-US" dirty="0"/>
              <a:t> </a:t>
            </a:r>
            <a:r>
              <a:rPr lang="en-US" dirty="0" err="1"/>
              <a:t>terlihat</a:t>
            </a:r>
            <a:r>
              <a:rPr lang="en-US" dirty="0"/>
              <a:t> </a:t>
            </a:r>
            <a:r>
              <a:rPr lang="en-US" dirty="0" err="1"/>
              <a:t>sama</a:t>
            </a:r>
            <a:r>
              <a:rPr lang="en-US" dirty="0"/>
              <a:t>, </a:t>
            </a:r>
            <a:r>
              <a:rPr lang="en-US" dirty="0" err="1"/>
              <a:t>tetapi</a:t>
            </a:r>
            <a:r>
              <a:rPr lang="en-US" dirty="0"/>
              <a:t> </a:t>
            </a:r>
            <a:r>
              <a:rPr lang="en-US" dirty="0" err="1"/>
              <a:t>keduanya</a:t>
            </a:r>
            <a:r>
              <a:rPr lang="en-US" dirty="0"/>
              <a:t> </a:t>
            </a:r>
            <a:r>
              <a:rPr lang="en-US" dirty="0" err="1"/>
              <a:t>membentuk</a:t>
            </a:r>
            <a:r>
              <a:rPr lang="en-US" dirty="0"/>
              <a:t> </a:t>
            </a:r>
            <a:r>
              <a:rPr lang="en-US" dirty="0" err="1"/>
              <a:t>abstrak</a:t>
            </a:r>
            <a:r>
              <a:rPr lang="en-US" dirty="0"/>
              <a:t> noun density </a:t>
            </a:r>
            <a:r>
              <a:rPr lang="en-US" dirty="0" err="1"/>
              <a:t>dan</a:t>
            </a:r>
            <a:r>
              <a:rPr lang="en-US" dirty="0"/>
              <a:t> tension </a:t>
            </a:r>
            <a:r>
              <a:rPr lang="en-US" dirty="0" err="1"/>
              <a:t>dengan</a:t>
            </a:r>
            <a:r>
              <a:rPr lang="en-US" dirty="0"/>
              <a:t> </a:t>
            </a:r>
            <a:r>
              <a:rPr lang="en-US" dirty="0" err="1"/>
              <a:t>cara</a:t>
            </a:r>
            <a:r>
              <a:rPr lang="en-US" dirty="0"/>
              <a:t> yang </a:t>
            </a:r>
            <a:r>
              <a:rPr lang="en-US" dirty="0" err="1"/>
              <a:t>berbeda</a:t>
            </a:r>
            <a:r>
              <a:rPr lang="en-US" dirty="0"/>
              <a: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50402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b="1" dirty="0"/>
              <a:t>Produ</a:t>
            </a:r>
            <a:r>
              <a:rPr lang="en-US" sz="2400" b="1" dirty="0" err="1"/>
              <a:t>ktifitas</a:t>
            </a:r>
            <a:r>
              <a:rPr lang="en-US" sz="2400" b="1" dirty="0"/>
              <a:t> </a:t>
            </a:r>
            <a:r>
              <a:rPr lang="en-US" sz="2400" b="1" dirty="0" err="1"/>
              <a:t>dalam</a:t>
            </a:r>
            <a:r>
              <a:rPr lang="en-US" sz="2400" b="1" dirty="0"/>
              <a:t> </a:t>
            </a:r>
            <a:r>
              <a:rPr lang="en-US" sz="2400" b="1" dirty="0" err="1"/>
              <a:t>bentuk</a:t>
            </a:r>
            <a:r>
              <a:rPr lang="en-US" sz="2400" b="1" dirty="0"/>
              <a:t>:</a:t>
            </a:r>
            <a:r>
              <a:rPr lang="id-ID" sz="2400" b="1" dirty="0"/>
              <a:t> formal generality and regurality</a:t>
            </a:r>
            <a:endParaRPr lang="en-US" sz="2400" dirty="0"/>
          </a:p>
        </p:txBody>
      </p:sp>
      <p:sp>
        <p:nvSpPr>
          <p:cNvPr id="3" name="Content Placeholder 2"/>
          <p:cNvSpPr>
            <a:spLocks noGrp="1"/>
          </p:cNvSpPr>
          <p:nvPr>
            <p:ph idx="1"/>
          </p:nvPr>
        </p:nvSpPr>
        <p:spPr/>
        <p:txBody>
          <a:bodyPr>
            <a:normAutofit fontScale="85000" lnSpcReduction="10000"/>
          </a:bodyPr>
          <a:lstStyle/>
          <a:p>
            <a:r>
              <a:rPr lang="id-ID" dirty="0"/>
              <a:t>Sufiks –ness dan –ity menunjukkan bahwa regu</a:t>
            </a:r>
            <a:r>
              <a:rPr lang="en-US" dirty="0"/>
              <a:t>l</a:t>
            </a:r>
            <a:r>
              <a:rPr lang="id-ID" dirty="0"/>
              <a:t>a</a:t>
            </a:r>
            <a:r>
              <a:rPr lang="en-US" dirty="0"/>
              <a:t>r</a:t>
            </a:r>
            <a:r>
              <a:rPr lang="id-ID" dirty="0"/>
              <a:t>ity </a:t>
            </a:r>
            <a:r>
              <a:rPr lang="en-US" dirty="0" err="1"/>
              <a:t>tidak</a:t>
            </a:r>
            <a:r>
              <a:rPr lang="en-US" dirty="0"/>
              <a:t> </a:t>
            </a:r>
            <a:r>
              <a:rPr lang="en-US" dirty="0" err="1"/>
              <a:t>berarti</a:t>
            </a:r>
            <a:r>
              <a:rPr lang="id-ID" dirty="0"/>
              <a:t> generality</a:t>
            </a:r>
            <a:r>
              <a:rPr lang="en-US" dirty="0"/>
              <a:t>. </a:t>
            </a:r>
            <a:r>
              <a:rPr lang="en-US" dirty="0" err="1"/>
              <a:t>Contoh</a:t>
            </a:r>
            <a:r>
              <a:rPr lang="en-US" dirty="0"/>
              <a:t> </a:t>
            </a:r>
            <a:r>
              <a:rPr lang="id-ID" dirty="0"/>
              <a:t>kata offensivity, aggressivity, languadity</a:t>
            </a:r>
            <a:r>
              <a:rPr lang="en-US" dirty="0"/>
              <a:t>. </a:t>
            </a:r>
            <a:r>
              <a:rPr lang="en-US" dirty="0" err="1"/>
              <a:t>Suffiks</a:t>
            </a:r>
            <a:r>
              <a:rPr lang="en-US" dirty="0"/>
              <a:t> –</a:t>
            </a:r>
            <a:r>
              <a:rPr lang="en-US" dirty="0" err="1"/>
              <a:t>ity</a:t>
            </a:r>
            <a:r>
              <a:rPr lang="en-US" dirty="0"/>
              <a:t> </a:t>
            </a:r>
            <a:r>
              <a:rPr lang="en-US" dirty="0" err="1"/>
              <a:t>dalam</a:t>
            </a:r>
            <a:r>
              <a:rPr lang="en-US" dirty="0"/>
              <a:t>  kata-kata </a:t>
            </a:r>
            <a:r>
              <a:rPr lang="en-US" dirty="0" err="1"/>
              <a:t>tersebut</a:t>
            </a:r>
            <a:r>
              <a:rPr lang="en-US" dirty="0"/>
              <a:t> </a:t>
            </a:r>
            <a:r>
              <a:rPr lang="en-US" dirty="0" err="1"/>
              <a:t>merupakan</a:t>
            </a:r>
            <a:r>
              <a:rPr lang="en-US" dirty="0"/>
              <a:t> formally regular </a:t>
            </a:r>
            <a:r>
              <a:rPr lang="en-US" dirty="0" err="1"/>
              <a:t>karena</a:t>
            </a:r>
            <a:r>
              <a:rPr lang="en-US" dirty="0"/>
              <a:t> </a:t>
            </a:r>
            <a:r>
              <a:rPr lang="en-US" dirty="0" err="1"/>
              <a:t>secara</a:t>
            </a:r>
            <a:r>
              <a:rPr lang="en-US" dirty="0"/>
              <a:t> </a:t>
            </a:r>
            <a:r>
              <a:rPr lang="en-US" dirty="0" err="1"/>
              <a:t>struktur</a:t>
            </a:r>
            <a:r>
              <a:rPr lang="en-US" dirty="0"/>
              <a:t> kata-kata </a:t>
            </a:r>
            <a:r>
              <a:rPr lang="en-US" dirty="0" err="1"/>
              <a:t>tersebut</a:t>
            </a:r>
            <a:r>
              <a:rPr lang="en-US" dirty="0"/>
              <a:t> </a:t>
            </a:r>
            <a:r>
              <a:rPr lang="en-US" dirty="0" err="1"/>
              <a:t>beraturan</a:t>
            </a:r>
            <a:r>
              <a:rPr lang="en-US" dirty="0"/>
              <a:t> </a:t>
            </a:r>
            <a:r>
              <a:rPr lang="en-US" dirty="0" err="1"/>
              <a:t>tetapi</a:t>
            </a:r>
            <a:r>
              <a:rPr lang="en-US" dirty="0"/>
              <a:t> </a:t>
            </a:r>
            <a:r>
              <a:rPr lang="id-ID" dirty="0"/>
              <a:t>tidak umum dalam </a:t>
            </a:r>
            <a:r>
              <a:rPr lang="id-ID" dirty="0" smtClean="0"/>
              <a:t>penggunaannya</a:t>
            </a:r>
            <a:r>
              <a:rPr lang="en-US" dirty="0" smtClean="0"/>
              <a:t> </a:t>
            </a:r>
          </a:p>
          <a:p>
            <a:r>
              <a:rPr lang="id-ID" dirty="0"/>
              <a:t>Jenis dari formal regularity mengandung karateristik:</a:t>
            </a:r>
            <a:endParaRPr lang="en-US" dirty="0"/>
          </a:p>
          <a:p>
            <a:pPr marL="530225" indent="-530225">
              <a:buNone/>
            </a:pPr>
            <a:r>
              <a:rPr lang="en-US" dirty="0" smtClean="0"/>
              <a:t>	</a:t>
            </a:r>
            <a:r>
              <a:rPr lang="id-ID" dirty="0" smtClean="0"/>
              <a:t>Sintaktik</a:t>
            </a:r>
            <a:r>
              <a:rPr lang="id-ID" dirty="0"/>
              <a:t>. Contoh: -ness yang dipasangkan pada adjectives. (greyness, richness)</a:t>
            </a:r>
            <a:endParaRPr lang="en-US" dirty="0"/>
          </a:p>
          <a:p>
            <a:pPr marL="530225" indent="-530225">
              <a:buNone/>
            </a:pPr>
            <a:r>
              <a:rPr lang="en-US" dirty="0" smtClean="0"/>
              <a:t>	</a:t>
            </a:r>
            <a:r>
              <a:rPr lang="id-ID" dirty="0" smtClean="0"/>
              <a:t>Partly </a:t>
            </a:r>
            <a:r>
              <a:rPr lang="id-ID" dirty="0"/>
              <a:t>morphological. Contoh: -ity yang dipasangakan pada adjectives yang mengandung sufiks tertentu. (selectivity, capableity) </a:t>
            </a:r>
            <a:endParaRPr lang="en-US" dirty="0"/>
          </a:p>
          <a:p>
            <a:pPr marL="530225" indent="-530225">
              <a:buNone/>
            </a:pPr>
            <a:r>
              <a:rPr lang="en-US" dirty="0" smtClean="0"/>
              <a:t>	</a:t>
            </a:r>
            <a:r>
              <a:rPr lang="id-ID" dirty="0" smtClean="0"/>
              <a:t>Phonology</a:t>
            </a:r>
            <a:r>
              <a:rPr lang="id-ID" dirty="0"/>
              <a:t>: contoh: noun yang dibentuk dari sufiks –al yang dapat dipasangkan pada kata pokok yang akhi</a:t>
            </a:r>
            <a:r>
              <a:rPr lang="en-US" dirty="0"/>
              <a:t>r</a:t>
            </a:r>
            <a:r>
              <a:rPr lang="id-ID" dirty="0"/>
              <a:t>annya mendapat penekanan. (survival) kecuali seperti kata edital, punishal, dan reckonal adalah bukan bentuk regular melainkan bentuk i</a:t>
            </a:r>
            <a:r>
              <a:rPr lang="en-US" dirty="0"/>
              <a:t>r</a:t>
            </a:r>
            <a:r>
              <a:rPr lang="id-ID" dirty="0"/>
              <a:t>regular karena melanggar syarat final stress.</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4741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dirty="0"/>
              <a:t>P</a:t>
            </a:r>
            <a:r>
              <a:rPr lang="id-ID" sz="2800" b="1" dirty="0"/>
              <a:t>rodu</a:t>
            </a:r>
            <a:r>
              <a:rPr lang="en-US" sz="2800" b="1" dirty="0"/>
              <a:t>k</a:t>
            </a:r>
            <a:r>
              <a:rPr lang="id-ID" sz="2800" b="1" dirty="0"/>
              <a:t>iti</a:t>
            </a:r>
            <a:r>
              <a:rPr lang="en-US" sz="2800" b="1" dirty="0" err="1"/>
              <a:t>fitas</a:t>
            </a:r>
            <a:r>
              <a:rPr lang="id-ID" sz="2800" b="1" dirty="0"/>
              <a:t> </a:t>
            </a:r>
            <a:r>
              <a:rPr lang="id-ID" sz="2800" b="1" dirty="0"/>
              <a:t>dalam makna: semantic </a:t>
            </a:r>
            <a:r>
              <a:rPr lang="id-ID" sz="2800" b="1" dirty="0"/>
              <a:t>regularity</a:t>
            </a:r>
            <a:endParaRPr lang="en-US" sz="2800" dirty="0"/>
          </a:p>
        </p:txBody>
      </p:sp>
      <p:sp>
        <p:nvSpPr>
          <p:cNvPr id="3" name="Content Placeholder 2"/>
          <p:cNvSpPr>
            <a:spLocks noGrp="1"/>
          </p:cNvSpPr>
          <p:nvPr>
            <p:ph idx="1"/>
          </p:nvPr>
        </p:nvSpPr>
        <p:spPr/>
        <p:txBody>
          <a:bodyPr>
            <a:normAutofit fontScale="92500" lnSpcReduction="20000"/>
          </a:bodyPr>
          <a:lstStyle/>
          <a:p>
            <a:r>
              <a:rPr lang="id-ID" dirty="0"/>
              <a:t>Jika arti dari leksem yang dihasilkan dari proses derivasi konsisten dan seragam maka proses derivasi tersebut dikatakan sebagai semantically regular. Misalnya adverb yang dibentuk dari sufiks –ly buka hanya sebagai bentuk formally regular, tetap juga semantik regular. Hal itu disebabkan karena adverb yang dibentuk dengan sufiks –ly kebanyakan  selalu memberikan arti “secara” atau “tingkatan”. Misalnya kata roughly dan frequently. </a:t>
            </a:r>
            <a:endParaRPr lang="en-US" dirty="0"/>
          </a:p>
          <a:p>
            <a:r>
              <a:rPr lang="id-ID" dirty="0"/>
              <a:t>Namun, semantik dan regularity bisa menyimpang.  Misalnya Adjective yang dipasangkan dengan sufiks -ity  memilki makna yang tidak tepat atau tidak dapat diprediksi berdasarkan pembentukkan katanya. Misalnya pada kata local yang berarti “confined to small areas” mendapat imbuhan –ity menjadi locality, bukan berarti “confinement to small areas ” melainkan “neighbourhood”. Sedangkan kata partial yan berarti “incomplete” menjadi  partiality yang bermakna “incompleteness” atau “favourable bias</a:t>
            </a:r>
            <a:r>
              <a:rPr lang="id-ID" dirty="0" smtClean="0"/>
              <a:t>”</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434610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a:t>Faktor </a:t>
            </a:r>
            <a:r>
              <a:rPr lang="en-US" b="1" dirty="0" err="1" smtClean="0"/>
              <a:t>Penghambat</a:t>
            </a:r>
            <a:r>
              <a:rPr lang="en-US" b="1" dirty="0" smtClean="0"/>
              <a:t> </a:t>
            </a:r>
            <a:r>
              <a:rPr lang="id-ID" b="1" dirty="0" smtClean="0"/>
              <a:t>Produktifitas</a:t>
            </a:r>
            <a:endParaRPr lang="en-US" dirty="0"/>
          </a:p>
        </p:txBody>
      </p:sp>
      <p:sp>
        <p:nvSpPr>
          <p:cNvPr id="3" name="Content Placeholder 2"/>
          <p:cNvSpPr>
            <a:spLocks noGrp="1"/>
          </p:cNvSpPr>
          <p:nvPr>
            <p:ph idx="1"/>
          </p:nvPr>
        </p:nvSpPr>
        <p:spPr/>
        <p:txBody>
          <a:bodyPr/>
          <a:lstStyle/>
          <a:p>
            <a:r>
              <a:rPr lang="id-ID" sz="3200" dirty="0"/>
              <a:t>Terdapat beberapa faktor yang menghambat produktifitas (</a:t>
            </a:r>
            <a:r>
              <a:rPr lang="id-ID" sz="3200" i="1" dirty="0"/>
              <a:t>blocking,</a:t>
            </a:r>
            <a:r>
              <a:rPr lang="id-ID" sz="3200" dirty="0"/>
              <a:t> </a:t>
            </a:r>
            <a:r>
              <a:rPr lang="id-ID" sz="3200" i="1" dirty="0"/>
              <a:t>preemption, dan atau restriction</a:t>
            </a:r>
            <a:r>
              <a:rPr lang="id-ID" sz="3200" dirty="0"/>
              <a:t>), yaitu faktor fonologis, morfologis, semantis (Katamba 1993: 74), pragmatik, sintaksis, kata pinjaman, dan sinonimi (Haspelmath 2002: 104-109).</a:t>
            </a:r>
            <a:endParaRPr lang="en-US" sz="32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347374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Faktor </a:t>
            </a:r>
            <a:r>
              <a:rPr lang="en-US" b="1" dirty="0" err="1"/>
              <a:t>Penghambat</a:t>
            </a:r>
            <a:r>
              <a:rPr lang="en-US" b="1" dirty="0"/>
              <a:t> </a:t>
            </a:r>
            <a:r>
              <a:rPr lang="id-ID" b="1" dirty="0"/>
              <a:t>Produktifitas</a:t>
            </a:r>
            <a:endParaRPr lang="en-US" dirty="0"/>
          </a:p>
        </p:txBody>
      </p:sp>
      <p:sp>
        <p:nvSpPr>
          <p:cNvPr id="3" name="Content Placeholder 2"/>
          <p:cNvSpPr>
            <a:spLocks noGrp="1"/>
          </p:cNvSpPr>
          <p:nvPr>
            <p:ph idx="1"/>
          </p:nvPr>
        </p:nvSpPr>
        <p:spPr/>
        <p:txBody>
          <a:bodyPr/>
          <a:lstStyle/>
          <a:p>
            <a:pPr marL="0" indent="0">
              <a:buNone/>
            </a:pPr>
            <a:r>
              <a:rPr lang="id-ID" b="1" dirty="0" smtClean="0"/>
              <a:t>Faktor </a:t>
            </a:r>
            <a:r>
              <a:rPr lang="id-ID" b="1" dirty="0"/>
              <a:t>Sinonimi</a:t>
            </a:r>
            <a:endParaRPr lang="en-US" dirty="0"/>
          </a:p>
          <a:p>
            <a:pPr marL="0" indent="0">
              <a:buNone/>
            </a:pPr>
            <a:r>
              <a:rPr lang="id-ID" dirty="0"/>
              <a:t>Hubungan sinonimi dapat juga menghalangi produktifitas bentuk tertentu, kata yang sudah ada dapat menghalangi pembentukan kata baru jika keduanya memiliki makna yang sama. Misalnya sufiks </a:t>
            </a:r>
            <a:r>
              <a:rPr lang="id-ID" i="1" dirty="0"/>
              <a:t>–er </a:t>
            </a:r>
            <a:r>
              <a:rPr lang="id-ID" dirty="0"/>
              <a:t>pada </a:t>
            </a:r>
            <a:r>
              <a:rPr lang="id-ID" i="1" dirty="0"/>
              <a:t>typer </a:t>
            </a:r>
            <a:r>
              <a:rPr lang="id-ID" dirty="0"/>
              <a:t>tidak dapat diterima karena ada bentuk </a:t>
            </a:r>
            <a:r>
              <a:rPr lang="id-ID" i="1" dirty="0"/>
              <a:t>typist </a:t>
            </a:r>
            <a:r>
              <a:rPr lang="id-ID" dirty="0"/>
              <a:t>dalam bahasa Inggris, kata stealer tidak dapat diterima karena dihalangi oleh kata thief. begitu juga prefiks+transfiks </a:t>
            </a:r>
            <a:r>
              <a:rPr lang="id-ID" i="1" dirty="0"/>
              <a:t>ma—a-</a:t>
            </a:r>
            <a:r>
              <a:rPr lang="id-ID" dirty="0"/>
              <a:t> sebagai nomina penanda tempat pada </a:t>
            </a:r>
            <a:r>
              <a:rPr lang="id-ID" i="1" dirty="0"/>
              <a:t>masjad</a:t>
            </a:r>
            <a:r>
              <a:rPr lang="id-ID" dirty="0"/>
              <a:t> ‘tempat sujud’ dalam bahasa Arab tidak produktif karena bersinonim dengan </a:t>
            </a:r>
            <a:r>
              <a:rPr lang="id-ID" i="1" dirty="0"/>
              <a:t>masjid</a:t>
            </a:r>
            <a:r>
              <a:rPr lang="id-ID" dirty="0"/>
              <a:t> ‘tempat </a:t>
            </a:r>
            <a:r>
              <a:rPr lang="id-ID" dirty="0" smtClean="0"/>
              <a:t>sujud’</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87172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Faktor </a:t>
            </a:r>
            <a:r>
              <a:rPr lang="en-US" b="1" dirty="0" err="1"/>
              <a:t>Penghambat</a:t>
            </a:r>
            <a:r>
              <a:rPr lang="en-US" b="1" dirty="0"/>
              <a:t> </a:t>
            </a:r>
            <a:r>
              <a:rPr lang="id-ID" b="1" dirty="0"/>
              <a:t>Produktifitas</a:t>
            </a:r>
            <a:endParaRPr lang="en-US" dirty="0"/>
          </a:p>
        </p:txBody>
      </p:sp>
      <p:sp>
        <p:nvSpPr>
          <p:cNvPr id="3" name="Content Placeholder 2"/>
          <p:cNvSpPr>
            <a:spLocks noGrp="1"/>
          </p:cNvSpPr>
          <p:nvPr>
            <p:ph idx="1"/>
          </p:nvPr>
        </p:nvSpPr>
        <p:spPr/>
        <p:txBody>
          <a:bodyPr/>
          <a:lstStyle/>
          <a:p>
            <a:pPr marL="0" indent="0">
              <a:buNone/>
            </a:pPr>
            <a:r>
              <a:rPr lang="id-ID" b="1" dirty="0" smtClean="0"/>
              <a:t>Faktor </a:t>
            </a:r>
            <a:r>
              <a:rPr lang="id-ID" b="1" dirty="0"/>
              <a:t>Pragmatik</a:t>
            </a:r>
            <a:endParaRPr lang="en-US" dirty="0"/>
          </a:p>
          <a:p>
            <a:pPr marL="0" indent="0">
              <a:buNone/>
            </a:pPr>
            <a:r>
              <a:rPr lang="id-ID" dirty="0"/>
              <a:t>Faktor pragmatik berkaitan dengan kepentingan suatu bentuk tertentu untuk hadir secara </a:t>
            </a:r>
            <a:r>
              <a:rPr lang="id-ID" i="1" dirty="0"/>
              <a:t>well-formed,</a:t>
            </a:r>
            <a:r>
              <a:rPr lang="id-ID" dirty="0"/>
              <a:t> baik secara fonologis maupun secara semantik (Haspelmath 2002: 105). Pemberian sufiks –in sebagai pembeda antara bentuk feminin dan maskulin pada binatang kecil, seperti pada </a:t>
            </a:r>
            <a:r>
              <a:rPr lang="id-ID" i="1" dirty="0"/>
              <a:t>wurm</a:t>
            </a:r>
            <a:r>
              <a:rPr lang="id-ID" dirty="0"/>
              <a:t> ‘cacing jantan’ dari</a:t>
            </a:r>
            <a:r>
              <a:rPr lang="id-ID" i="1" dirty="0"/>
              <a:t> wurmin</a:t>
            </a:r>
            <a:r>
              <a:rPr lang="id-ID" dirty="0"/>
              <a:t> ‘cacing betina’ dalam bahasa Jerman tidaklah produktif, karena pembedaan seperti ini dalam bahasa Jerman tidak terlalu berguna.</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201807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Faktor </a:t>
            </a:r>
            <a:r>
              <a:rPr lang="en-US" b="1" dirty="0" err="1"/>
              <a:t>Penghambat</a:t>
            </a:r>
            <a:r>
              <a:rPr lang="en-US" b="1" dirty="0"/>
              <a:t> </a:t>
            </a:r>
            <a:r>
              <a:rPr lang="id-ID" b="1" dirty="0"/>
              <a:t>Produktifitas</a:t>
            </a:r>
            <a:endParaRPr lang="en-US" dirty="0"/>
          </a:p>
        </p:txBody>
      </p:sp>
      <p:sp>
        <p:nvSpPr>
          <p:cNvPr id="3" name="Content Placeholder 2"/>
          <p:cNvSpPr>
            <a:spLocks noGrp="1"/>
          </p:cNvSpPr>
          <p:nvPr>
            <p:ph idx="1"/>
          </p:nvPr>
        </p:nvSpPr>
        <p:spPr/>
        <p:txBody>
          <a:bodyPr/>
          <a:lstStyle/>
          <a:p>
            <a:pPr marL="0" indent="0">
              <a:buNone/>
            </a:pPr>
            <a:r>
              <a:rPr lang="id-ID" b="1" dirty="0" smtClean="0"/>
              <a:t>Faktor </a:t>
            </a:r>
            <a:r>
              <a:rPr lang="id-ID" b="1" dirty="0"/>
              <a:t>Sintaksis</a:t>
            </a:r>
            <a:endParaRPr lang="en-US" dirty="0"/>
          </a:p>
          <a:p>
            <a:pPr marL="0" indent="0">
              <a:buNone/>
            </a:pPr>
            <a:r>
              <a:rPr lang="id-ID" dirty="0"/>
              <a:t>Haspelmath (2002: 106) mengungkapkan bahwa pada bahasa tertentu kondisi sintaksis menuntut kondisi tertentu dari kata. Dalam bahasa Kiribatese, pembentukan verba kausatif dengan menambah prefiks </a:t>
            </a:r>
            <a:r>
              <a:rPr lang="id-ID" i="1" dirty="0"/>
              <a:t>ka-</a:t>
            </a:r>
            <a:r>
              <a:rPr lang="id-ID" dirty="0"/>
              <a:t> hanya dapat dibentuk dari verba intransitif, misalnya </a:t>
            </a:r>
            <a:r>
              <a:rPr lang="id-ID" i="1" dirty="0"/>
              <a:t>nako</a:t>
            </a:r>
            <a:r>
              <a:rPr lang="id-ID" dirty="0"/>
              <a:t> ‘pergi’ menjadi </a:t>
            </a:r>
            <a:r>
              <a:rPr lang="id-ID" i="1" dirty="0"/>
              <a:t>kanakoa</a:t>
            </a:r>
            <a:r>
              <a:rPr lang="id-ID" dirty="0"/>
              <a:t>‘mengusir.</a:t>
            </a:r>
            <a:r>
              <a:rPr lang="en-US" dirty="0"/>
              <a:t> </a:t>
            </a:r>
            <a:r>
              <a:rPr lang="en-US" dirty="0" err="1"/>
              <a:t>Dalam</a:t>
            </a:r>
            <a:r>
              <a:rPr lang="en-US" dirty="0"/>
              <a:t> </a:t>
            </a:r>
            <a:r>
              <a:rPr lang="en-US" dirty="0" err="1"/>
              <a:t>bahasa</a:t>
            </a:r>
            <a:r>
              <a:rPr lang="en-US" dirty="0"/>
              <a:t> </a:t>
            </a:r>
            <a:r>
              <a:rPr lang="en-US" dirty="0" err="1"/>
              <a:t>Inggris</a:t>
            </a:r>
            <a:r>
              <a:rPr lang="en-US" dirty="0"/>
              <a:t> </a:t>
            </a:r>
            <a:r>
              <a:rPr lang="en-US" dirty="0" err="1"/>
              <a:t>misalnya</a:t>
            </a:r>
            <a:r>
              <a:rPr lang="en-US" dirty="0"/>
              <a:t> </a:t>
            </a:r>
            <a:r>
              <a:rPr lang="en-US" dirty="0" err="1"/>
              <a:t>suffiks</a:t>
            </a:r>
            <a:r>
              <a:rPr lang="en-US" dirty="0"/>
              <a:t> –ness </a:t>
            </a:r>
            <a:r>
              <a:rPr lang="en-US" dirty="0" err="1"/>
              <a:t>selalu</a:t>
            </a:r>
            <a:r>
              <a:rPr lang="en-US" dirty="0"/>
              <a:t> </a:t>
            </a:r>
            <a:r>
              <a:rPr lang="en-US" dirty="0" err="1"/>
              <a:t>dipasangkan</a:t>
            </a:r>
            <a:r>
              <a:rPr lang="en-US" dirty="0"/>
              <a:t> </a:t>
            </a:r>
            <a:r>
              <a:rPr lang="en-US" dirty="0" err="1"/>
              <a:t>pada</a:t>
            </a:r>
            <a:r>
              <a:rPr lang="en-US" dirty="0"/>
              <a:t> adjective, </a:t>
            </a:r>
            <a:r>
              <a:rPr lang="en-US" dirty="0" err="1"/>
              <a:t>prefiks</a:t>
            </a:r>
            <a:r>
              <a:rPr lang="en-US" dirty="0"/>
              <a:t> re- </a:t>
            </a:r>
            <a:r>
              <a:rPr lang="en-US" dirty="0" err="1"/>
              <a:t>dipasangkan</a:t>
            </a:r>
            <a:r>
              <a:rPr lang="en-US" dirty="0"/>
              <a:t> </a:t>
            </a:r>
            <a:r>
              <a:rPr lang="en-US" dirty="0" err="1"/>
              <a:t>pada</a:t>
            </a:r>
            <a:r>
              <a:rPr lang="en-US" dirty="0"/>
              <a:t> verb. </a:t>
            </a:r>
            <a:r>
              <a:rPr lang="en-US" dirty="0" err="1"/>
              <a:t>Jika</a:t>
            </a:r>
            <a:r>
              <a:rPr lang="en-US" dirty="0"/>
              <a:t> </a:t>
            </a:r>
            <a:r>
              <a:rPr lang="en-US" dirty="0" err="1"/>
              <a:t>sebuah</a:t>
            </a:r>
            <a:r>
              <a:rPr lang="en-US" dirty="0"/>
              <a:t> kata </a:t>
            </a:r>
            <a:r>
              <a:rPr lang="en-US" dirty="0" err="1"/>
              <a:t>baru</a:t>
            </a:r>
            <a:r>
              <a:rPr lang="en-US" dirty="0"/>
              <a:t> yang </a:t>
            </a:r>
            <a:r>
              <a:rPr lang="en-US" dirty="0" err="1"/>
              <a:t>dibentuk</a:t>
            </a:r>
            <a:r>
              <a:rPr lang="en-US" dirty="0"/>
              <a:t> </a:t>
            </a:r>
            <a:r>
              <a:rPr lang="en-US" dirty="0" err="1"/>
              <a:t>tidak</a:t>
            </a:r>
            <a:r>
              <a:rPr lang="en-US" dirty="0"/>
              <a:t> </a:t>
            </a:r>
            <a:r>
              <a:rPr lang="en-US" dirty="0" err="1"/>
              <a:t>mengikuti</a:t>
            </a:r>
            <a:r>
              <a:rPr lang="en-US" dirty="0"/>
              <a:t> </a:t>
            </a:r>
            <a:r>
              <a:rPr lang="en-US" dirty="0" err="1"/>
              <a:t>struktur</a:t>
            </a:r>
            <a:r>
              <a:rPr lang="en-US" dirty="0"/>
              <a:t> </a:t>
            </a:r>
            <a:r>
              <a:rPr lang="en-US" dirty="0" err="1"/>
              <a:t>tersebut</a:t>
            </a:r>
            <a:r>
              <a:rPr lang="en-US" dirty="0"/>
              <a:t>, </a:t>
            </a:r>
            <a:r>
              <a:rPr lang="en-US" dirty="0" err="1"/>
              <a:t>misalnya</a:t>
            </a:r>
            <a:r>
              <a:rPr lang="en-US" dirty="0"/>
              <a:t> </a:t>
            </a:r>
            <a:r>
              <a:rPr lang="en-US" dirty="0" err="1"/>
              <a:t>prefiks</a:t>
            </a:r>
            <a:r>
              <a:rPr lang="en-US" dirty="0"/>
              <a:t> re- </a:t>
            </a:r>
            <a:r>
              <a:rPr lang="en-US" dirty="0" err="1"/>
              <a:t>dipasangkan</a:t>
            </a:r>
            <a:r>
              <a:rPr lang="en-US" dirty="0"/>
              <a:t> </a:t>
            </a:r>
            <a:r>
              <a:rPr lang="en-US" dirty="0" err="1"/>
              <a:t>pada</a:t>
            </a:r>
            <a:r>
              <a:rPr lang="en-US" dirty="0"/>
              <a:t> </a:t>
            </a:r>
            <a:r>
              <a:rPr lang="en-US" dirty="0" err="1"/>
              <a:t>selain</a:t>
            </a:r>
            <a:r>
              <a:rPr lang="en-US" dirty="0"/>
              <a:t> verb, </a:t>
            </a:r>
            <a:r>
              <a:rPr lang="en-US" dirty="0" err="1"/>
              <a:t>maka</a:t>
            </a:r>
            <a:r>
              <a:rPr lang="en-US" dirty="0"/>
              <a:t> kata </a:t>
            </a:r>
            <a:r>
              <a:rPr lang="en-US" dirty="0" err="1"/>
              <a:t>tersebut</a:t>
            </a:r>
            <a:r>
              <a:rPr lang="en-US" dirty="0"/>
              <a:t> </a:t>
            </a:r>
            <a:r>
              <a:rPr lang="en-US" dirty="0" err="1"/>
              <a:t>tidak</a:t>
            </a:r>
            <a:r>
              <a:rPr lang="en-US" dirty="0"/>
              <a:t> </a:t>
            </a:r>
            <a:r>
              <a:rPr lang="en-US" dirty="0" err="1"/>
              <a:t>produktif</a:t>
            </a:r>
            <a:r>
              <a:rPr lang="en-US" dirty="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856663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1231</Words>
  <Application>Microsoft Office PowerPoint</Application>
  <PresentationFormat>Widescreen</PresentationFormat>
  <Paragraphs>107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Morphology; Productivity in Word Formation</vt:lpstr>
      <vt:lpstr>Produktifitas dalam bentuk: formal generality and regurality</vt:lpstr>
      <vt:lpstr>Produktifitas dalam bentuk: formal generality and regurality</vt:lpstr>
      <vt:lpstr>Produktifitas dalam bentuk: formal generality and regurality</vt:lpstr>
      <vt:lpstr>Produkitifitas dalam makna: semantic regularity</vt:lpstr>
      <vt:lpstr>Faktor Penghambat Produktifitas</vt:lpstr>
      <vt:lpstr>Faktor Penghambat Produktifitas</vt:lpstr>
      <vt:lpstr>Faktor Penghambat Produktifitas</vt:lpstr>
      <vt:lpstr>Faktor Penghambat Produktifitas</vt:lpstr>
      <vt:lpstr>Faktor Penghambat Produktifitas</vt:lpstr>
      <vt:lpstr>Faktor Penghambat Produktifitas</vt:lpstr>
      <vt:lpstr>Faktor Penghambat Produktifitas</vt:lpstr>
      <vt:lpstr>Produktifitas dalam pemajemukan kata</vt:lpstr>
      <vt:lpstr>Mengukur produktifitas kata</vt:lpstr>
      <vt:lpstr>Mengukur produktifitas kata</vt:lpstr>
      <vt:lpstr>Mengukur produktifitas kata</vt:lpstr>
      <vt:lpstr>Mengukur produktifitas kata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Morphology; Productivity in Word Formation</dc:title>
  <dc:creator>Anonymous</dc:creator>
  <cp:lastModifiedBy>Anonymous</cp:lastModifiedBy>
  <cp:revision>2</cp:revision>
  <dcterms:created xsi:type="dcterms:W3CDTF">2020-07-08T01:47:03Z</dcterms:created>
  <dcterms:modified xsi:type="dcterms:W3CDTF">2020-07-08T01:54:37Z</dcterms:modified>
</cp:coreProperties>
</file>