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8194418-9773-41AC-93A2-81D2ED05A605}" type="slidenum">
              <a:rPr lang="en-US"/>
              <a:pPr/>
              <a:t>‹#›</a:t>
            </a:fld>
            <a:endParaRPr lang="en-US"/>
          </a:p>
        </p:txBody>
      </p:sp>
    </p:spTree>
    <p:extLst>
      <p:ext uri="{BB962C8B-B14F-4D97-AF65-F5344CB8AC3E}">
        <p14:creationId xmlns:p14="http://schemas.microsoft.com/office/powerpoint/2010/main" val="1585010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en-US" noProof="0" smtClean="0"/>
              <a:t>Click to edit Master subtitle style</a:t>
            </a:r>
          </a:p>
        </p:txBody>
      </p:sp>
      <p:sp>
        <p:nvSpPr>
          <p:cNvPr id="3077" name="Rectangle 5"/>
          <p:cNvSpPr>
            <a:spLocks noGrp="1" noChangeArrowheads="1"/>
          </p:cNvSpPr>
          <p:nvPr>
            <p:ph type="dt" sz="half" idx="2"/>
          </p:nvPr>
        </p:nvSpPr>
        <p:spPr/>
        <p:txBody>
          <a:bodyPr/>
          <a:lstStyle>
            <a:lvl1pPr>
              <a:defRPr/>
            </a:lvl1pPr>
          </a:lstStyle>
          <a:p>
            <a:endParaRPr lang="en-US"/>
          </a:p>
        </p:txBody>
      </p:sp>
      <p:sp>
        <p:nvSpPr>
          <p:cNvPr id="3078" name="Rectangle 6"/>
          <p:cNvSpPr>
            <a:spLocks noGrp="1" noChangeArrowheads="1"/>
          </p:cNvSpPr>
          <p:nvPr>
            <p:ph type="ftr" sz="quarter" idx="3"/>
          </p:nvPr>
        </p:nvSpPr>
        <p:spPr/>
        <p:txBody>
          <a:bodyPr/>
          <a:lstStyle>
            <a:lvl1pPr>
              <a:defRPr/>
            </a:lvl1pPr>
          </a:lstStyle>
          <a:p>
            <a:endParaRPr lang="en-US"/>
          </a:p>
        </p:txBody>
      </p:sp>
      <p:sp>
        <p:nvSpPr>
          <p:cNvPr id="3079" name="Rectangle 7"/>
          <p:cNvSpPr>
            <a:spLocks noGrp="1" noChangeArrowheads="1"/>
          </p:cNvSpPr>
          <p:nvPr>
            <p:ph type="sldNum" sz="quarter" idx="4"/>
          </p:nvPr>
        </p:nvSpPr>
        <p:spPr/>
        <p:txBody>
          <a:bodyPr/>
          <a:lstStyle>
            <a:lvl1pPr>
              <a:defRPr/>
            </a:lvl1pPr>
          </a:lstStyle>
          <a:p>
            <a:fld id="{500C592B-65BA-498A-836A-55C94D01A79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0279B3-23B7-4A14-93A4-2C966EEB4805}" type="slidenum">
              <a:rPr lang="en-US"/>
              <a:pPr/>
              <a:t>‹#›</a:t>
            </a:fld>
            <a:endParaRPr lang="en-US"/>
          </a:p>
        </p:txBody>
      </p:sp>
    </p:spTree>
    <p:extLst>
      <p:ext uri="{BB962C8B-B14F-4D97-AF65-F5344CB8AC3E}">
        <p14:creationId xmlns:p14="http://schemas.microsoft.com/office/powerpoint/2010/main" val="397872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BDD500-599F-486A-B759-6BA36E0F0623}" type="slidenum">
              <a:rPr lang="en-US"/>
              <a:pPr/>
              <a:t>‹#›</a:t>
            </a:fld>
            <a:endParaRPr lang="en-US"/>
          </a:p>
        </p:txBody>
      </p:sp>
    </p:spTree>
    <p:extLst>
      <p:ext uri="{BB962C8B-B14F-4D97-AF65-F5344CB8AC3E}">
        <p14:creationId xmlns:p14="http://schemas.microsoft.com/office/powerpoint/2010/main" val="1928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708B50-472C-4FE8-813E-3DA182FE960F}" type="slidenum">
              <a:rPr lang="en-US"/>
              <a:pPr/>
              <a:t>‹#›</a:t>
            </a:fld>
            <a:endParaRPr lang="en-US"/>
          </a:p>
        </p:txBody>
      </p:sp>
    </p:spTree>
    <p:extLst>
      <p:ext uri="{BB962C8B-B14F-4D97-AF65-F5344CB8AC3E}">
        <p14:creationId xmlns:p14="http://schemas.microsoft.com/office/powerpoint/2010/main" val="326589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86F1F6-EC7D-464F-9137-3F6F1279F879}" type="slidenum">
              <a:rPr lang="en-US"/>
              <a:pPr/>
              <a:t>‹#›</a:t>
            </a:fld>
            <a:endParaRPr lang="en-US"/>
          </a:p>
        </p:txBody>
      </p:sp>
    </p:spTree>
    <p:extLst>
      <p:ext uri="{BB962C8B-B14F-4D97-AF65-F5344CB8AC3E}">
        <p14:creationId xmlns:p14="http://schemas.microsoft.com/office/powerpoint/2010/main" val="294146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CC4F33-6A77-4714-A17B-8D7C135330AC}" type="slidenum">
              <a:rPr lang="en-US"/>
              <a:pPr/>
              <a:t>‹#›</a:t>
            </a:fld>
            <a:endParaRPr lang="en-US"/>
          </a:p>
        </p:txBody>
      </p:sp>
    </p:spTree>
    <p:extLst>
      <p:ext uri="{BB962C8B-B14F-4D97-AF65-F5344CB8AC3E}">
        <p14:creationId xmlns:p14="http://schemas.microsoft.com/office/powerpoint/2010/main" val="181641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7A1B8A-3B49-4BE8-A016-69A41F133775}" type="slidenum">
              <a:rPr lang="en-US"/>
              <a:pPr/>
              <a:t>‹#›</a:t>
            </a:fld>
            <a:endParaRPr lang="en-US"/>
          </a:p>
        </p:txBody>
      </p:sp>
    </p:spTree>
    <p:extLst>
      <p:ext uri="{BB962C8B-B14F-4D97-AF65-F5344CB8AC3E}">
        <p14:creationId xmlns:p14="http://schemas.microsoft.com/office/powerpoint/2010/main" val="382801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C6AA8E2-D271-417F-A8CA-AA3EBB450E2E}" type="slidenum">
              <a:rPr lang="en-US"/>
              <a:pPr/>
              <a:t>‹#›</a:t>
            </a:fld>
            <a:endParaRPr lang="en-US"/>
          </a:p>
        </p:txBody>
      </p:sp>
    </p:spTree>
    <p:extLst>
      <p:ext uri="{BB962C8B-B14F-4D97-AF65-F5344CB8AC3E}">
        <p14:creationId xmlns:p14="http://schemas.microsoft.com/office/powerpoint/2010/main" val="96838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FE7271C-14F6-4F06-A80F-8CC4C16693D6}" type="slidenum">
              <a:rPr lang="en-US"/>
              <a:pPr/>
              <a:t>‹#›</a:t>
            </a:fld>
            <a:endParaRPr lang="en-US"/>
          </a:p>
        </p:txBody>
      </p:sp>
    </p:spTree>
    <p:extLst>
      <p:ext uri="{BB962C8B-B14F-4D97-AF65-F5344CB8AC3E}">
        <p14:creationId xmlns:p14="http://schemas.microsoft.com/office/powerpoint/2010/main" val="1249138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52BAC4-F056-4BB2-959F-6E471F437BAD}" type="slidenum">
              <a:rPr lang="en-US"/>
              <a:pPr/>
              <a:t>‹#›</a:t>
            </a:fld>
            <a:endParaRPr lang="en-US"/>
          </a:p>
        </p:txBody>
      </p:sp>
    </p:spTree>
    <p:extLst>
      <p:ext uri="{BB962C8B-B14F-4D97-AF65-F5344CB8AC3E}">
        <p14:creationId xmlns:p14="http://schemas.microsoft.com/office/powerpoint/2010/main" val="166993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69C057-8436-4C0B-BD76-0BE8A40161D5}" type="slidenum">
              <a:rPr lang="en-US"/>
              <a:pPr/>
              <a:t>‹#›</a:t>
            </a:fld>
            <a:endParaRPr lang="en-US"/>
          </a:p>
        </p:txBody>
      </p:sp>
    </p:spTree>
    <p:extLst>
      <p:ext uri="{BB962C8B-B14F-4D97-AF65-F5344CB8AC3E}">
        <p14:creationId xmlns:p14="http://schemas.microsoft.com/office/powerpoint/2010/main" val="11220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B2C75F3B-DF66-487C-8C42-41111520AC3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Verdana" pitchFamily="34" charset="0"/>
        </a:defRPr>
      </a:lvl2pPr>
      <a:lvl3pPr algn="l" rtl="0" eaLnBrk="1" fontAlgn="base" hangingPunct="1">
        <a:spcBef>
          <a:spcPct val="0"/>
        </a:spcBef>
        <a:spcAft>
          <a:spcPct val="0"/>
        </a:spcAft>
        <a:defRPr sz="3600">
          <a:solidFill>
            <a:schemeClr val="tx2"/>
          </a:solidFill>
          <a:latin typeface="Verdana" pitchFamily="34" charset="0"/>
        </a:defRPr>
      </a:lvl3pPr>
      <a:lvl4pPr algn="l" rtl="0" eaLnBrk="1" fontAlgn="base" hangingPunct="1">
        <a:spcBef>
          <a:spcPct val="0"/>
        </a:spcBef>
        <a:spcAft>
          <a:spcPct val="0"/>
        </a:spcAft>
        <a:defRPr sz="3600">
          <a:solidFill>
            <a:schemeClr val="tx2"/>
          </a:solidFill>
          <a:latin typeface="Verdana" pitchFamily="34" charset="0"/>
        </a:defRPr>
      </a:lvl4pPr>
      <a:lvl5pPr algn="l" rtl="0" eaLnBrk="1" fontAlgn="base" hangingPunct="1">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971600" y="274638"/>
            <a:ext cx="7715200" cy="792162"/>
          </a:xfrm>
        </p:spPr>
        <p:txBody>
          <a:bodyPr/>
          <a:lstStyle/>
          <a:p>
            <a:pPr marL="320040" indent="-320040" eaLnBrk="1" fontAlgn="auto" hangingPunct="1">
              <a:spcAft>
                <a:spcPts val="0"/>
              </a:spcAft>
              <a:buClr>
                <a:schemeClr val="accent6">
                  <a:lumMod val="75000"/>
                </a:schemeClr>
              </a:buClr>
              <a:defRPr/>
            </a:pPr>
            <a:r>
              <a:rPr lang="en-US" sz="2800" b="1" dirty="0" smtClean="0"/>
              <a:t>ISU SOSIAL DAN ETIKA DALAM SI </a:t>
            </a:r>
          </a:p>
        </p:txBody>
      </p:sp>
      <p:sp>
        <p:nvSpPr>
          <p:cNvPr id="3" name="Content Placeholder 2"/>
          <p:cNvSpPr>
            <a:spLocks noGrp="1"/>
          </p:cNvSpPr>
          <p:nvPr>
            <p:ph sz="quarter" idx="4294967295"/>
          </p:nvPr>
        </p:nvSpPr>
        <p:spPr>
          <a:xfrm>
            <a:off x="827584" y="1295400"/>
            <a:ext cx="7859216" cy="5257800"/>
          </a:xfrm>
          <a:prstGeom prst="rect">
            <a:avLst/>
          </a:prstGeom>
        </p:spPr>
        <p:txBody>
          <a:bodyPr rtlCol="0">
            <a:normAutofit/>
          </a:bodyPr>
          <a:lstStyle/>
          <a:p>
            <a:pPr marL="274320" indent="-274320" algn="just" eaLnBrk="1" fontAlgn="auto" hangingPunct="1">
              <a:lnSpc>
                <a:spcPct val="150000"/>
              </a:lnSpc>
              <a:spcAft>
                <a:spcPts val="0"/>
              </a:spcAft>
              <a:buClr>
                <a:schemeClr val="accent3"/>
              </a:buClr>
              <a:buFont typeface="Arial" charset="0"/>
              <a:buNone/>
              <a:defRPr/>
            </a:pPr>
            <a:r>
              <a:rPr lang="en-US" sz="1600" b="1" dirty="0" smtClean="0">
                <a:solidFill>
                  <a:schemeClr val="tx1">
                    <a:lumMod val="75000"/>
                    <a:lumOff val="25000"/>
                  </a:schemeClr>
                </a:solidFill>
              </a:rPr>
              <a:t>ISU ETIKA DAN SOSIAL TERKAIT DENGAN SI</a:t>
            </a:r>
          </a:p>
          <a:p>
            <a:pPr marL="174625" indent="-174625" algn="just" eaLnBrk="1" fontAlgn="auto" hangingPunct="1">
              <a:lnSpc>
                <a:spcPct val="150000"/>
              </a:lnSpc>
              <a:spcAft>
                <a:spcPts val="0"/>
              </a:spcAft>
              <a:buClr>
                <a:schemeClr val="accent3"/>
              </a:buClr>
              <a:buFontTx/>
              <a:buChar char="-"/>
              <a:defRPr/>
            </a:pPr>
            <a:r>
              <a:rPr lang="en-US" sz="1600" b="1" dirty="0" err="1" smtClean="0">
                <a:solidFill>
                  <a:schemeClr val="tx1">
                    <a:lumMod val="75000"/>
                    <a:lumOff val="25000"/>
                  </a:schemeClr>
                </a:solidFill>
              </a:rPr>
              <a:t>Etika</a:t>
            </a:r>
            <a:r>
              <a:rPr lang="en-US" sz="1600" b="1" dirty="0" smtClean="0">
                <a:solidFill>
                  <a:schemeClr val="tx1">
                    <a:lumMod val="75000"/>
                    <a:lumOff val="25000"/>
                  </a:schemeClr>
                </a:solidFill>
              </a:rPr>
              <a:t> </a:t>
            </a:r>
            <a:r>
              <a:rPr lang="id-ID" sz="1600" dirty="0" smtClean="0">
                <a:solidFill>
                  <a:schemeClr val="tx1">
                    <a:lumMod val="75000"/>
                    <a:lumOff val="25000"/>
                  </a:schemeClr>
                </a:solidFill>
              </a:rPr>
              <a:t>: sekumpulan kepercayaan, standar, atau teladan yang mengarahkan, yang merasuk kedalam seseorang atau masyarakat. Semua individu bertanggung jawab terhadap komunitas mereka atas perilaku mereka.</a:t>
            </a:r>
          </a:p>
          <a:p>
            <a:pPr marL="174625" indent="-174625" algn="just" eaLnBrk="1" fontAlgn="auto" hangingPunct="1">
              <a:lnSpc>
                <a:spcPct val="150000"/>
              </a:lnSpc>
              <a:spcAft>
                <a:spcPts val="0"/>
              </a:spcAft>
              <a:buClr>
                <a:schemeClr val="accent3"/>
              </a:buClr>
              <a:buFontTx/>
              <a:buChar char="-"/>
              <a:defRPr/>
            </a:pPr>
            <a:r>
              <a:rPr lang="id-ID" sz="1600" b="1" dirty="0" smtClean="0">
                <a:solidFill>
                  <a:schemeClr val="tx1">
                    <a:lumMod val="75000"/>
                    <a:lumOff val="25000"/>
                  </a:schemeClr>
                </a:solidFill>
              </a:rPr>
              <a:t>Moral</a:t>
            </a:r>
            <a:r>
              <a:rPr lang="id-ID" sz="1600" dirty="0" smtClean="0">
                <a:solidFill>
                  <a:schemeClr val="tx1">
                    <a:lumMod val="75000"/>
                    <a:lumOff val="25000"/>
                  </a:schemeClr>
                </a:solidFill>
              </a:rPr>
              <a:t> adalah tradisi kepercayaan mengenai perilaku yang benar dan yang salah. </a:t>
            </a:r>
            <a:r>
              <a:rPr lang="id-ID" sz="1600" b="1" dirty="0" smtClean="0">
                <a:solidFill>
                  <a:schemeClr val="tx1">
                    <a:lumMod val="75000"/>
                    <a:lumOff val="25000"/>
                  </a:schemeClr>
                </a:solidFill>
              </a:rPr>
              <a:t>Moral</a:t>
            </a:r>
            <a:r>
              <a:rPr lang="id-ID" sz="1600" dirty="0" smtClean="0">
                <a:solidFill>
                  <a:schemeClr val="tx1">
                    <a:lumMod val="75000"/>
                    <a:lumOff val="25000"/>
                  </a:schemeClr>
                </a:solidFill>
              </a:rPr>
              <a:t> adalah “institusi” sosial dengan sejarah dan seperangkat aturan</a:t>
            </a:r>
          </a:p>
          <a:p>
            <a:pPr marL="174625" indent="-174625" algn="just" eaLnBrk="1" fontAlgn="auto" hangingPunct="1">
              <a:lnSpc>
                <a:spcPct val="150000"/>
              </a:lnSpc>
              <a:spcAft>
                <a:spcPts val="0"/>
              </a:spcAft>
              <a:buClr>
                <a:schemeClr val="accent3"/>
              </a:buClr>
              <a:buFontTx/>
              <a:buChar char="-"/>
              <a:defRPr/>
            </a:pPr>
            <a:r>
              <a:rPr lang="id-ID" sz="1600" b="1" dirty="0" smtClean="0">
                <a:solidFill>
                  <a:schemeClr val="tx1">
                    <a:lumMod val="75000"/>
                    <a:lumOff val="25000"/>
                  </a:schemeClr>
                </a:solidFill>
              </a:rPr>
              <a:t>Hukum (law)</a:t>
            </a:r>
            <a:r>
              <a:rPr lang="id-ID" sz="1600" dirty="0" smtClean="0">
                <a:solidFill>
                  <a:schemeClr val="tx1">
                    <a:lumMod val="75000"/>
                    <a:lumOff val="25000"/>
                  </a:schemeClr>
                </a:solidFill>
              </a:rPr>
              <a:t> adalah peraturan perilaku formal yang diterapkan oleh otoritas yang berwenang, seperti pemerintah, terhadap subyek atau warga negaranya.</a:t>
            </a:r>
          </a:p>
          <a:p>
            <a:pPr marL="174625" indent="-174625" algn="just" eaLnBrk="1" fontAlgn="auto" hangingPunct="1">
              <a:lnSpc>
                <a:spcPct val="150000"/>
              </a:lnSpc>
              <a:spcAft>
                <a:spcPts val="0"/>
              </a:spcAft>
              <a:buClr>
                <a:schemeClr val="accent3"/>
              </a:buClr>
              <a:buFont typeface="Wingdings 2" pitchFamily="18" charset="2"/>
              <a:buNone/>
              <a:defRPr/>
            </a:pPr>
            <a:endParaRPr lang="id-ID" sz="1600" dirty="0" smtClean="0">
              <a:solidFill>
                <a:srgbClr val="FF0000"/>
              </a:solidFill>
              <a:sym typeface="Wingdings" pitchFamily="2" charset="2"/>
            </a:endParaRPr>
          </a:p>
          <a:p>
            <a:pPr marL="174625" indent="-174625" algn="just" eaLnBrk="1" fontAlgn="auto" hangingPunct="1">
              <a:lnSpc>
                <a:spcPct val="150000"/>
              </a:lnSpc>
              <a:spcAft>
                <a:spcPts val="0"/>
              </a:spcAft>
              <a:buClr>
                <a:schemeClr val="accent3"/>
              </a:buClr>
              <a:buFont typeface="Wingdings 2" pitchFamily="18" charset="2"/>
              <a:buNone/>
              <a:defRPr/>
            </a:pPr>
            <a:endParaRPr lang="en-US" sz="1600" dirty="0" smtClean="0">
              <a:solidFill>
                <a:srgbClr val="FF0000"/>
              </a:solidFill>
              <a:sym typeface="Wingdings" pitchFamily="2" charset="2"/>
            </a:endParaRPr>
          </a:p>
        </p:txBody>
      </p:sp>
    </p:spTree>
    <p:extLst>
      <p:ext uri="{BB962C8B-B14F-4D97-AF65-F5344CB8AC3E}">
        <p14:creationId xmlns:p14="http://schemas.microsoft.com/office/powerpoint/2010/main" val="4259962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sz="quarter" idx="4294967295"/>
          </p:nvPr>
        </p:nvSpPr>
        <p:spPr>
          <a:xfrm>
            <a:off x="457200" y="620688"/>
            <a:ext cx="8229600" cy="5703912"/>
          </a:xfrm>
          <a:prstGeom prst="rect">
            <a:avLst/>
          </a:prstGeom>
        </p:spPr>
        <p:txBody>
          <a:bodyPr/>
          <a:lstStyle/>
          <a:p>
            <a:pPr algn="just" eaLnBrk="1" hangingPunct="1">
              <a:buFont typeface="Wingdings 2" pitchFamily="18" charset="2"/>
              <a:buNone/>
            </a:pPr>
            <a:r>
              <a:rPr lang="id-ID" sz="1400" dirty="0" smtClean="0"/>
              <a:t>Penjabaran kebutuhan infrastruktur TI :</a:t>
            </a:r>
          </a:p>
          <a:p>
            <a:pPr algn="just" eaLnBrk="1" hangingPunct="1"/>
            <a:r>
              <a:rPr lang="id-ID" sz="1400" b="1" dirty="0" smtClean="0"/>
              <a:t>Platform komputasi </a:t>
            </a:r>
            <a:r>
              <a:rPr lang="id-ID" sz="1400" dirty="0" smtClean="0"/>
              <a:t>yang digunakan untuk menyediakan layanan komputasi yang berhubungan dengan karyawan, pelanggan dan pemasok dalam lingkungan digital yang konsisten yang meliputi mainframe besar, komputer, laptop, serta internet.</a:t>
            </a:r>
          </a:p>
          <a:p>
            <a:pPr algn="just" eaLnBrk="1" hangingPunct="1"/>
            <a:r>
              <a:rPr lang="id-ID" sz="1400" b="1" dirty="0" smtClean="0"/>
              <a:t>Layanan telekomunikasi </a:t>
            </a:r>
            <a:r>
              <a:rPr lang="id-ID" sz="1400" dirty="0" smtClean="0"/>
              <a:t>yang menyediakan data, suara, dan koneksivitas video kepada karyawan, pelanggan, dan pemasok.</a:t>
            </a:r>
          </a:p>
          <a:p>
            <a:pPr algn="just" eaLnBrk="1" hangingPunct="1"/>
            <a:r>
              <a:rPr lang="id-ID" sz="1400" b="1" dirty="0" smtClean="0"/>
              <a:t>Layanan peraturan data </a:t>
            </a:r>
            <a:r>
              <a:rPr lang="id-ID" sz="1400" dirty="0" smtClean="0"/>
              <a:t>yang menyimpan dan mengelola data perusahaan serta menyediakan kemampuan untuk menganalisis data.</a:t>
            </a:r>
          </a:p>
          <a:p>
            <a:pPr algn="just" eaLnBrk="1" hangingPunct="1"/>
            <a:r>
              <a:rPr lang="id-ID" sz="1400" b="1" dirty="0" smtClean="0"/>
              <a:t>Layanan peranti lunak aplikasi </a:t>
            </a:r>
            <a:r>
              <a:rPr lang="id-ID" sz="1400" dirty="0" smtClean="0"/>
              <a:t>yang menyediakan kemampuan untuk keseluruhan kemampuan seperti sistem perencanaan sumber daya perusahaan, manajemen hubungan pelanggan, rantai pemasok, dan sebagainya.</a:t>
            </a:r>
          </a:p>
          <a:p>
            <a:pPr algn="just" eaLnBrk="1" hangingPunct="1"/>
            <a:r>
              <a:rPr lang="id-ID" sz="1400" b="1" dirty="0" smtClean="0"/>
              <a:t>Manajemen fasilitas fisik </a:t>
            </a:r>
            <a:r>
              <a:rPr lang="id-ID" sz="1400" dirty="0" smtClean="0"/>
              <a:t>yang mengembangkan dan mengelola instalasi fisik yang dibutuhkan untuk layanan komputasi, telekomunikasi, dan manajemen data.</a:t>
            </a:r>
          </a:p>
          <a:p>
            <a:pPr algn="just" eaLnBrk="1" hangingPunct="1"/>
            <a:r>
              <a:rPr lang="id-ID" sz="1400" b="1" dirty="0" smtClean="0"/>
              <a:t>Layanan manajemen teknologi informasi </a:t>
            </a:r>
            <a:r>
              <a:rPr lang="id-ID" sz="1400" dirty="0" smtClean="0"/>
              <a:t>yang merencanakan dan mengembangkan infrastruktur, berkoordinasi dengan unit bisnis untuk berbagai layanan teknologi informasi, mengelola akuntansi untuk pengeluaran teknologi informasi dan menyediakan program layanan proyek.</a:t>
            </a:r>
          </a:p>
          <a:p>
            <a:pPr algn="just" eaLnBrk="1" hangingPunct="1"/>
            <a:r>
              <a:rPr lang="id-ID" sz="1400" b="1" dirty="0" smtClean="0"/>
              <a:t>Layanan standar teknologi informasi </a:t>
            </a:r>
            <a:r>
              <a:rPr lang="id-ID" sz="1400" dirty="0" smtClean="0"/>
              <a:t>yang memberikan kebijakan yang menentukan teknologi informasi mana yang akan digunakan, kapan dan bagaimana menggunakannya kepada perusahaan, dan unit-unit bisnis.</a:t>
            </a:r>
          </a:p>
          <a:p>
            <a:pPr algn="just" eaLnBrk="1" hangingPunct="1">
              <a:buFont typeface="Wingdings 2" pitchFamily="18" charset="2"/>
              <a:buNone/>
            </a:pPr>
            <a:endParaRPr lang="id-ID" sz="1400" dirty="0" smtClean="0"/>
          </a:p>
        </p:txBody>
      </p:sp>
    </p:spTree>
    <p:extLst>
      <p:ext uri="{BB962C8B-B14F-4D97-AF65-F5344CB8AC3E}">
        <p14:creationId xmlns:p14="http://schemas.microsoft.com/office/powerpoint/2010/main" val="2119574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sz="quarter" idx="4294967295"/>
          </p:nvPr>
        </p:nvSpPr>
        <p:spPr>
          <a:xfrm>
            <a:off x="457200" y="1143000"/>
            <a:ext cx="8229600" cy="5181600"/>
          </a:xfrm>
          <a:prstGeom prst="rect">
            <a:avLst/>
          </a:prstGeom>
        </p:spPr>
        <p:txBody>
          <a:bodyPr/>
          <a:lstStyle/>
          <a:p>
            <a:pPr algn="just" eaLnBrk="1" hangingPunct="1"/>
            <a:r>
              <a:rPr lang="id-ID" sz="1600" b="1" smtClean="0"/>
              <a:t>Layanan pendidikan teknologi informasi </a:t>
            </a:r>
            <a:r>
              <a:rPr lang="id-ID" sz="1600" smtClean="0"/>
              <a:t>yang menyediakan sistem pelatihan untuk karyawan dan melatih manajer dalam merencanakan dan mengelola investasi teknologi informasi.</a:t>
            </a:r>
          </a:p>
          <a:p>
            <a:pPr algn="just" eaLnBrk="1" hangingPunct="1"/>
            <a:r>
              <a:rPr lang="id-ID" sz="1600" b="1" smtClean="0"/>
              <a:t>Layanan pelatihan dan pengembangan teknologi informasi </a:t>
            </a:r>
            <a:r>
              <a:rPr lang="id-ID" sz="1600" smtClean="0"/>
              <a:t>yang menyediakan perusahaan dengan penelitian mengenai proyek-proyek teknologi informasi yang berpotensi dan investasi yang dapat membantu perusahaan mendiferensiasikan diri di pasar.</a:t>
            </a:r>
          </a:p>
          <a:p>
            <a:pPr algn="just" eaLnBrk="1" hangingPunct="1">
              <a:buFont typeface="Wingdings 2" pitchFamily="18" charset="2"/>
              <a:buNone/>
            </a:pPr>
            <a:endParaRPr lang="id-ID" sz="1600" smtClean="0"/>
          </a:p>
        </p:txBody>
      </p:sp>
    </p:spTree>
    <p:extLst>
      <p:ext uri="{BB962C8B-B14F-4D97-AF65-F5344CB8AC3E}">
        <p14:creationId xmlns:p14="http://schemas.microsoft.com/office/powerpoint/2010/main" val="292165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sz="quarter" idx="4294967295"/>
          </p:nvPr>
        </p:nvSpPr>
        <p:spPr>
          <a:xfrm>
            <a:off x="381000" y="533400"/>
            <a:ext cx="8229600" cy="5867400"/>
          </a:xfrm>
          <a:prstGeom prst="rect">
            <a:avLst/>
          </a:prstGeom>
        </p:spPr>
        <p:txBody>
          <a:bodyPr/>
          <a:lstStyle/>
          <a:p>
            <a:pPr algn="just" eaLnBrk="1" hangingPunct="1">
              <a:lnSpc>
                <a:spcPct val="150000"/>
              </a:lnSpc>
              <a:buFont typeface="Arial" charset="0"/>
              <a:buNone/>
            </a:pPr>
            <a:r>
              <a:rPr lang="en-US" sz="1600" smtClean="0"/>
              <a:t>5.2 KOMPONEN INFRASTRUKTUR</a:t>
            </a:r>
          </a:p>
          <a:p>
            <a:pPr algn="just" eaLnBrk="1" hangingPunct="1">
              <a:lnSpc>
                <a:spcPct val="150000"/>
              </a:lnSpc>
              <a:buFont typeface="Arial" charset="0"/>
              <a:buNone/>
            </a:pPr>
            <a:r>
              <a:rPr lang="en-US" sz="1600" smtClean="0"/>
              <a:t>- Terdapat 7 komponen</a:t>
            </a:r>
          </a:p>
        </p:txBody>
      </p:sp>
      <p:sp>
        <p:nvSpPr>
          <p:cNvPr id="4" name="Oval 3"/>
          <p:cNvSpPr/>
          <p:nvPr/>
        </p:nvSpPr>
        <p:spPr>
          <a:xfrm>
            <a:off x="3886200" y="1143000"/>
            <a:ext cx="13716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Platform internet</a:t>
            </a:r>
          </a:p>
        </p:txBody>
      </p:sp>
      <p:sp>
        <p:nvSpPr>
          <p:cNvPr id="5" name="Oval 4"/>
          <p:cNvSpPr/>
          <p:nvPr/>
        </p:nvSpPr>
        <p:spPr>
          <a:xfrm>
            <a:off x="5867400" y="1600200"/>
            <a:ext cx="13716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Platform </a:t>
            </a:r>
            <a:r>
              <a:rPr lang="en-US" sz="1200" dirty="0" err="1">
                <a:solidFill>
                  <a:schemeClr val="tx1"/>
                </a:solidFill>
              </a:rPr>
              <a:t>perangkat</a:t>
            </a:r>
            <a:r>
              <a:rPr lang="en-US" sz="1200" dirty="0">
                <a:solidFill>
                  <a:schemeClr val="tx1"/>
                </a:solidFill>
              </a:rPr>
              <a:t> </a:t>
            </a:r>
            <a:r>
              <a:rPr lang="en-US" sz="1200" dirty="0" err="1">
                <a:solidFill>
                  <a:schemeClr val="tx1"/>
                </a:solidFill>
              </a:rPr>
              <a:t>keras</a:t>
            </a:r>
            <a:r>
              <a:rPr lang="en-US" sz="1200" dirty="0">
                <a:solidFill>
                  <a:schemeClr val="tx1"/>
                </a:solidFill>
              </a:rPr>
              <a:t> </a:t>
            </a:r>
            <a:r>
              <a:rPr lang="en-US" sz="1200" dirty="0" err="1">
                <a:solidFill>
                  <a:schemeClr val="tx1"/>
                </a:solidFill>
              </a:rPr>
              <a:t>komputer</a:t>
            </a:r>
            <a:endParaRPr lang="en-US" sz="1200" dirty="0">
              <a:solidFill>
                <a:schemeClr val="tx1"/>
              </a:solidFill>
            </a:endParaRPr>
          </a:p>
        </p:txBody>
      </p:sp>
      <p:sp>
        <p:nvSpPr>
          <p:cNvPr id="6" name="Oval 5"/>
          <p:cNvSpPr/>
          <p:nvPr/>
        </p:nvSpPr>
        <p:spPr>
          <a:xfrm>
            <a:off x="1066800" y="3276600"/>
            <a:ext cx="13716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err="1">
                <a:solidFill>
                  <a:schemeClr val="tx1"/>
                </a:solidFill>
              </a:rPr>
              <a:t>Konsultan</a:t>
            </a:r>
            <a:r>
              <a:rPr lang="en-US" sz="1200" dirty="0">
                <a:solidFill>
                  <a:schemeClr val="tx1"/>
                </a:solidFill>
              </a:rPr>
              <a:t> </a:t>
            </a:r>
            <a:r>
              <a:rPr lang="en-US" sz="1200" dirty="0" err="1">
                <a:solidFill>
                  <a:schemeClr val="tx1"/>
                </a:solidFill>
              </a:rPr>
              <a:t>dan</a:t>
            </a:r>
            <a:r>
              <a:rPr lang="en-US" sz="1200" dirty="0">
                <a:solidFill>
                  <a:schemeClr val="tx1"/>
                </a:solidFill>
              </a:rPr>
              <a:t> integrator </a:t>
            </a:r>
            <a:r>
              <a:rPr lang="en-US" sz="1200" dirty="0" err="1">
                <a:solidFill>
                  <a:schemeClr val="tx1"/>
                </a:solidFill>
              </a:rPr>
              <a:t>sistem</a:t>
            </a:r>
            <a:endParaRPr lang="en-US" sz="1200" dirty="0">
              <a:solidFill>
                <a:schemeClr val="tx1"/>
              </a:solidFill>
            </a:endParaRPr>
          </a:p>
        </p:txBody>
      </p:sp>
      <p:sp>
        <p:nvSpPr>
          <p:cNvPr id="7" name="Oval 6"/>
          <p:cNvSpPr/>
          <p:nvPr/>
        </p:nvSpPr>
        <p:spPr>
          <a:xfrm>
            <a:off x="1752600" y="1447800"/>
            <a:ext cx="16002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err="1">
                <a:solidFill>
                  <a:schemeClr val="tx1"/>
                </a:solidFill>
              </a:rPr>
              <a:t>Manajemen</a:t>
            </a:r>
            <a:r>
              <a:rPr lang="en-US" sz="1200" dirty="0">
                <a:solidFill>
                  <a:schemeClr val="tx1"/>
                </a:solidFill>
              </a:rPr>
              <a:t> </a:t>
            </a:r>
            <a:r>
              <a:rPr lang="en-US" sz="1200" dirty="0" err="1">
                <a:solidFill>
                  <a:schemeClr val="tx1"/>
                </a:solidFill>
              </a:rPr>
              <a:t>dan</a:t>
            </a:r>
            <a:r>
              <a:rPr lang="en-US" sz="1200" dirty="0">
                <a:solidFill>
                  <a:schemeClr val="tx1"/>
                </a:solidFill>
              </a:rPr>
              <a:t> </a:t>
            </a:r>
            <a:r>
              <a:rPr lang="en-US" sz="1200" dirty="0" err="1">
                <a:solidFill>
                  <a:schemeClr val="tx1"/>
                </a:solidFill>
              </a:rPr>
              <a:t>penyimpanan</a:t>
            </a:r>
            <a:r>
              <a:rPr lang="en-US" sz="1200" dirty="0">
                <a:solidFill>
                  <a:schemeClr val="tx1"/>
                </a:solidFill>
              </a:rPr>
              <a:t> data</a:t>
            </a:r>
          </a:p>
        </p:txBody>
      </p:sp>
      <p:sp>
        <p:nvSpPr>
          <p:cNvPr id="8" name="Oval 7"/>
          <p:cNvSpPr/>
          <p:nvPr/>
        </p:nvSpPr>
        <p:spPr>
          <a:xfrm>
            <a:off x="6400800" y="3352800"/>
            <a:ext cx="13716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Platform </a:t>
            </a:r>
            <a:r>
              <a:rPr lang="en-US" sz="1200" dirty="0" err="1">
                <a:solidFill>
                  <a:schemeClr val="tx1"/>
                </a:solidFill>
              </a:rPr>
              <a:t>sistem</a:t>
            </a:r>
            <a:r>
              <a:rPr lang="en-US" sz="1200" dirty="0">
                <a:solidFill>
                  <a:schemeClr val="tx1"/>
                </a:solidFill>
              </a:rPr>
              <a:t> </a:t>
            </a:r>
            <a:r>
              <a:rPr lang="en-US" sz="1200" dirty="0" err="1">
                <a:solidFill>
                  <a:schemeClr val="tx1"/>
                </a:solidFill>
              </a:rPr>
              <a:t>operasi</a:t>
            </a:r>
            <a:endParaRPr lang="en-US" sz="1200" dirty="0">
              <a:solidFill>
                <a:schemeClr val="tx1"/>
              </a:solidFill>
            </a:endParaRPr>
          </a:p>
        </p:txBody>
      </p:sp>
      <p:sp>
        <p:nvSpPr>
          <p:cNvPr id="9" name="Oval 8"/>
          <p:cNvSpPr/>
          <p:nvPr/>
        </p:nvSpPr>
        <p:spPr>
          <a:xfrm>
            <a:off x="2590800" y="4495800"/>
            <a:ext cx="16002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err="1">
                <a:solidFill>
                  <a:schemeClr val="tx1"/>
                </a:solidFill>
              </a:rPr>
              <a:t>Jaringan</a:t>
            </a:r>
            <a:r>
              <a:rPr lang="en-US" sz="1100" dirty="0">
                <a:solidFill>
                  <a:schemeClr val="tx1"/>
                </a:solidFill>
              </a:rPr>
              <a:t> </a:t>
            </a:r>
            <a:r>
              <a:rPr lang="en-US" sz="1100" dirty="0" err="1">
                <a:solidFill>
                  <a:schemeClr val="tx1"/>
                </a:solidFill>
              </a:rPr>
              <a:t>telekomunikasi</a:t>
            </a:r>
            <a:endParaRPr lang="en-US" sz="1100" dirty="0">
              <a:solidFill>
                <a:schemeClr val="tx1"/>
              </a:solidFill>
            </a:endParaRPr>
          </a:p>
        </p:txBody>
      </p:sp>
      <p:sp>
        <p:nvSpPr>
          <p:cNvPr id="10" name="Oval 9"/>
          <p:cNvSpPr/>
          <p:nvPr/>
        </p:nvSpPr>
        <p:spPr>
          <a:xfrm>
            <a:off x="4876800" y="4572000"/>
            <a:ext cx="13716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err="1">
                <a:solidFill>
                  <a:schemeClr val="tx1"/>
                </a:solidFill>
              </a:rPr>
              <a:t>Aplikasi</a:t>
            </a:r>
            <a:r>
              <a:rPr lang="en-US" sz="1200" dirty="0">
                <a:solidFill>
                  <a:schemeClr val="tx1"/>
                </a:solidFill>
              </a:rPr>
              <a:t> </a:t>
            </a:r>
            <a:r>
              <a:rPr lang="en-US" sz="1200" dirty="0" err="1">
                <a:solidFill>
                  <a:schemeClr val="tx1"/>
                </a:solidFill>
              </a:rPr>
              <a:t>perangkat</a:t>
            </a:r>
            <a:r>
              <a:rPr lang="en-US" sz="1200" dirty="0">
                <a:solidFill>
                  <a:schemeClr val="tx1"/>
                </a:solidFill>
              </a:rPr>
              <a:t> </a:t>
            </a:r>
            <a:r>
              <a:rPr lang="en-US" sz="1200" dirty="0" err="1">
                <a:solidFill>
                  <a:schemeClr val="tx1"/>
                </a:solidFill>
              </a:rPr>
              <a:t>lunak</a:t>
            </a:r>
            <a:r>
              <a:rPr lang="en-US" sz="1200" dirty="0">
                <a:solidFill>
                  <a:schemeClr val="tx1"/>
                </a:solidFill>
              </a:rPr>
              <a:t> </a:t>
            </a:r>
            <a:r>
              <a:rPr lang="en-US" sz="1200" dirty="0" err="1">
                <a:solidFill>
                  <a:schemeClr val="tx1"/>
                </a:solidFill>
              </a:rPr>
              <a:t>perusahaan</a:t>
            </a:r>
            <a:r>
              <a:rPr lang="en-US" sz="1200" dirty="0">
                <a:solidFill>
                  <a:schemeClr val="tx1"/>
                </a:solidFill>
              </a:rPr>
              <a:t> (SAP, Oracle </a:t>
            </a:r>
            <a:r>
              <a:rPr lang="en-US" sz="1200" dirty="0" err="1">
                <a:solidFill>
                  <a:schemeClr val="tx1"/>
                </a:solidFill>
              </a:rPr>
              <a:t>dll</a:t>
            </a:r>
            <a:r>
              <a:rPr lang="en-US" sz="1200" dirty="0">
                <a:solidFill>
                  <a:schemeClr val="tx1"/>
                </a:solidFill>
              </a:rPr>
              <a:t>)</a:t>
            </a:r>
          </a:p>
        </p:txBody>
      </p:sp>
      <p:cxnSp>
        <p:nvCxnSpPr>
          <p:cNvPr id="17" name="Straight Connector 16"/>
          <p:cNvCxnSpPr/>
          <p:nvPr/>
        </p:nvCxnSpPr>
        <p:spPr>
          <a:xfrm flipV="1">
            <a:off x="3124200" y="1600200"/>
            <a:ext cx="762000" cy="1524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6"/>
          </p:cNvCxnSpPr>
          <p:nvPr/>
        </p:nvCxnSpPr>
        <p:spPr>
          <a:xfrm>
            <a:off x="5257800" y="1752600"/>
            <a:ext cx="685800" cy="1524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0"/>
          </p:cNvCxnSpPr>
          <p:nvPr/>
        </p:nvCxnSpPr>
        <p:spPr>
          <a:xfrm rot="16200000" flipH="1">
            <a:off x="6667500" y="2933700"/>
            <a:ext cx="609600" cy="2286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6172200" y="4495800"/>
            <a:ext cx="609600" cy="457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4114800" y="5334000"/>
            <a:ext cx="7620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0"/>
          </p:cNvCxnSpPr>
          <p:nvPr/>
        </p:nvCxnSpPr>
        <p:spPr>
          <a:xfrm rot="5400000">
            <a:off x="1540669" y="2829719"/>
            <a:ext cx="658812" cy="234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057400" y="4419600"/>
            <a:ext cx="609600" cy="5334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10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33400" y="1196752"/>
            <a:ext cx="8229600" cy="5204048"/>
          </a:xfrm>
          <a:prstGeom prst="rect">
            <a:avLst/>
          </a:prstGeom>
        </p:spPr>
        <p:txBody>
          <a:bodyPr rtlCol="0">
            <a:normAutofit/>
          </a:bodyPr>
          <a:lstStyle/>
          <a:p>
            <a:pPr indent="-182880"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indent="-18288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Sepuluh perintah etika komputer:</a:t>
            </a:r>
          </a:p>
          <a:p>
            <a:pPr marL="0" indent="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1. Tidak menggunakan komputer untuk merugikan orang lain</a:t>
            </a:r>
            <a:br>
              <a:rPr lang="id-ID" sz="1600" dirty="0" smtClean="0">
                <a:solidFill>
                  <a:schemeClr val="tx1">
                    <a:lumMod val="75000"/>
                    <a:lumOff val="25000"/>
                  </a:schemeClr>
                </a:solidFill>
              </a:rPr>
            </a:br>
            <a:r>
              <a:rPr lang="id-ID" sz="1600" dirty="0" smtClean="0">
                <a:solidFill>
                  <a:schemeClr val="tx1">
                    <a:lumMod val="75000"/>
                    <a:lumOff val="25000"/>
                  </a:schemeClr>
                </a:solidFill>
              </a:rPr>
              <a:t>2. Tidak mengganggu pekerjaan komputer orang lain</a:t>
            </a:r>
            <a:br>
              <a:rPr lang="id-ID" sz="1600" dirty="0" smtClean="0">
                <a:solidFill>
                  <a:schemeClr val="tx1">
                    <a:lumMod val="75000"/>
                    <a:lumOff val="25000"/>
                  </a:schemeClr>
                </a:solidFill>
              </a:rPr>
            </a:br>
            <a:r>
              <a:rPr lang="id-ID" sz="1600" dirty="0" smtClean="0">
                <a:solidFill>
                  <a:schemeClr val="tx1">
                    <a:lumMod val="75000"/>
                    <a:lumOff val="25000"/>
                  </a:schemeClr>
                </a:solidFill>
              </a:rPr>
              <a:t>3. Tidak memata-matai file komputer orang lain</a:t>
            </a:r>
            <a:br>
              <a:rPr lang="id-ID" sz="1600" dirty="0" smtClean="0">
                <a:solidFill>
                  <a:schemeClr val="tx1">
                    <a:lumMod val="75000"/>
                    <a:lumOff val="25000"/>
                  </a:schemeClr>
                </a:solidFill>
              </a:rPr>
            </a:br>
            <a:r>
              <a:rPr lang="id-ID" sz="1600" dirty="0" smtClean="0">
                <a:solidFill>
                  <a:schemeClr val="tx1">
                    <a:lumMod val="75000"/>
                    <a:lumOff val="25000"/>
                  </a:schemeClr>
                </a:solidFill>
              </a:rPr>
              <a:t>4. Tidak menggunakan komputer untuk mencuri</a:t>
            </a:r>
            <a:br>
              <a:rPr lang="id-ID" sz="1600" dirty="0" smtClean="0">
                <a:solidFill>
                  <a:schemeClr val="tx1">
                    <a:lumMod val="75000"/>
                    <a:lumOff val="25000"/>
                  </a:schemeClr>
                </a:solidFill>
              </a:rPr>
            </a:br>
            <a:r>
              <a:rPr lang="id-ID" sz="1600" dirty="0" smtClean="0">
                <a:solidFill>
                  <a:schemeClr val="tx1">
                    <a:lumMod val="75000"/>
                    <a:lumOff val="25000"/>
                  </a:schemeClr>
                </a:solidFill>
              </a:rPr>
              <a:t>5. Tidak menggunakan komputer untuk bersaksi palsu</a:t>
            </a:r>
            <a:br>
              <a:rPr lang="id-ID" sz="1600" dirty="0" smtClean="0">
                <a:solidFill>
                  <a:schemeClr val="tx1">
                    <a:lumMod val="75000"/>
                    <a:lumOff val="25000"/>
                  </a:schemeClr>
                </a:solidFill>
              </a:rPr>
            </a:br>
            <a:r>
              <a:rPr lang="id-ID" sz="1600" dirty="0" smtClean="0">
                <a:solidFill>
                  <a:schemeClr val="tx1">
                    <a:lumMod val="75000"/>
                    <a:lumOff val="25000"/>
                  </a:schemeClr>
                </a:solidFill>
              </a:rPr>
              <a:t>6.Tidak menyalin atau menggunakan kepemilikian perangkat lunak dimana anda belum  membayarnya</a:t>
            </a:r>
            <a:br>
              <a:rPr lang="id-ID" sz="1600" dirty="0" smtClean="0">
                <a:solidFill>
                  <a:schemeClr val="tx1">
                    <a:lumMod val="75000"/>
                    <a:lumOff val="25000"/>
                  </a:schemeClr>
                </a:solidFill>
              </a:rPr>
            </a:br>
            <a:r>
              <a:rPr lang="id-ID" sz="1600" dirty="0" smtClean="0">
                <a:solidFill>
                  <a:schemeClr val="tx1">
                    <a:lumMod val="75000"/>
                    <a:lumOff val="25000"/>
                  </a:schemeClr>
                </a:solidFill>
              </a:rPr>
              <a:t>7. Tidak menggunakan sumber daya komputer orang lain tanpa otorisasi atau kompensasi yang sesuai</a:t>
            </a:r>
            <a:br>
              <a:rPr lang="id-ID" sz="1600" dirty="0" smtClean="0">
                <a:solidFill>
                  <a:schemeClr val="tx1">
                    <a:lumMod val="75000"/>
                    <a:lumOff val="25000"/>
                  </a:schemeClr>
                </a:solidFill>
              </a:rPr>
            </a:br>
            <a:r>
              <a:rPr lang="id-ID" sz="1600" dirty="0" smtClean="0">
                <a:solidFill>
                  <a:schemeClr val="tx1">
                    <a:lumMod val="75000"/>
                    <a:lumOff val="25000"/>
                  </a:schemeClr>
                </a:solidFill>
              </a:rPr>
              <a:t>8. Tidak mengambil untuk diri sendiri karya intelektual orang lain</a:t>
            </a:r>
            <a:br>
              <a:rPr lang="id-ID" sz="1600" dirty="0" smtClean="0">
                <a:solidFill>
                  <a:schemeClr val="tx1">
                    <a:lumMod val="75000"/>
                    <a:lumOff val="25000"/>
                  </a:schemeClr>
                </a:solidFill>
              </a:rPr>
            </a:br>
            <a:r>
              <a:rPr lang="id-ID" sz="1600" dirty="0" smtClean="0">
                <a:solidFill>
                  <a:schemeClr val="tx1">
                    <a:lumMod val="75000"/>
                    <a:lumOff val="25000"/>
                  </a:schemeClr>
                </a:solidFill>
              </a:rPr>
              <a:t>9. Harus memikirkan tentang konsekuensi sosial program yang anda tulis bagi sistem yang anda desain</a:t>
            </a:r>
            <a:br>
              <a:rPr lang="id-ID" sz="1600" dirty="0" smtClean="0">
                <a:solidFill>
                  <a:schemeClr val="tx1">
                    <a:lumMod val="75000"/>
                    <a:lumOff val="25000"/>
                  </a:schemeClr>
                </a:solidFill>
              </a:rPr>
            </a:br>
            <a:r>
              <a:rPr lang="id-ID" sz="1600" dirty="0" smtClean="0">
                <a:solidFill>
                  <a:schemeClr val="tx1">
                    <a:lumMod val="75000"/>
                    <a:lumOff val="25000"/>
                  </a:schemeClr>
                </a:solidFill>
              </a:rPr>
              <a:t>10.Harus menggunakan komputer yang menjamin pertimbangan dan bagi sesama manusia.</a:t>
            </a:r>
          </a:p>
          <a:p>
            <a:pPr marL="0" indent="0" eaLnBrk="1" fontAlgn="auto" hangingPunct="1">
              <a:buClr>
                <a:schemeClr val="accent6">
                  <a:lumMod val="75000"/>
                </a:schemeClr>
              </a:buClr>
              <a:buFont typeface="Wingdings 2" pitchFamily="18" charset="2"/>
              <a:buNone/>
              <a:defRPr/>
            </a:pPr>
            <a:endParaRPr lang="id-ID" sz="1600" dirty="0" smtClean="0">
              <a:solidFill>
                <a:schemeClr val="tx1">
                  <a:lumMod val="75000"/>
                  <a:lumOff val="25000"/>
                </a:schemeClr>
              </a:solidFill>
            </a:endParaRPr>
          </a:p>
          <a:p>
            <a:pPr indent="-182880" eaLnBrk="1" fontAlgn="auto" hangingPunct="1">
              <a:buClr>
                <a:schemeClr val="accent6">
                  <a:lumMod val="75000"/>
                </a:schemeClr>
              </a:buClr>
              <a:buFont typeface="Wingdings 2" pitchFamily="18" charset="2"/>
              <a:buNone/>
              <a:defRPr/>
            </a:pPr>
            <a:endParaRPr lang="id-ID" sz="1600" dirty="0">
              <a:solidFill>
                <a:schemeClr val="tx1">
                  <a:lumMod val="75000"/>
                  <a:lumOff val="25000"/>
                </a:schemeClr>
              </a:solidFill>
            </a:endParaRPr>
          </a:p>
        </p:txBody>
      </p:sp>
      <p:pic>
        <p:nvPicPr>
          <p:cNvPr id="91139" name="irc_mi" descr="http://2.bp.blogspot.com/-36bUcQu30mo/UZc8uSdkfYI/AAAAAAAAAA8/wmxr7KFB3Yo/s400/etik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914400"/>
            <a:ext cx="2667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164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457200"/>
            <a:ext cx="8229600" cy="5867400"/>
          </a:xfrm>
          <a:prstGeom prst="rect">
            <a:avLst/>
          </a:prstGeom>
        </p:spPr>
        <p:txBody>
          <a:bodyPr rtlCol="0">
            <a:normAutofit lnSpcReduction="10000"/>
          </a:bodyPr>
          <a:lstStyle/>
          <a:p>
            <a:pPr indent="-182880" eaLnBrk="1" fontAlgn="auto" hangingPunct="1">
              <a:buClr>
                <a:schemeClr val="accent6">
                  <a:lumMod val="75000"/>
                </a:schemeClr>
              </a:buClr>
              <a:buFont typeface="Wingdings 2" pitchFamily="18" charset="2"/>
              <a:buNone/>
              <a:defRPr/>
            </a:pPr>
            <a:r>
              <a:rPr lang="id-ID" sz="1600" b="1" u="sng" dirty="0" smtClean="0">
                <a:solidFill>
                  <a:schemeClr val="tx1">
                    <a:lumMod val="75000"/>
                    <a:lumOff val="25000"/>
                  </a:schemeClr>
                </a:solidFill>
              </a:rPr>
              <a:t>4 Jenis Isu Dalam Etika TI</a:t>
            </a:r>
            <a:endParaRPr lang="id-ID" sz="1600" dirty="0" smtClean="0">
              <a:solidFill>
                <a:schemeClr val="tx1">
                  <a:lumMod val="75000"/>
                  <a:lumOff val="25000"/>
                </a:schemeClr>
              </a:solidFill>
            </a:endParaRPr>
          </a:p>
          <a:p>
            <a:pPr marL="0" indent="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1. </a:t>
            </a:r>
            <a:r>
              <a:rPr lang="id-ID" sz="1600" b="1" dirty="0" smtClean="0">
                <a:solidFill>
                  <a:schemeClr val="tx1">
                    <a:lumMod val="75000"/>
                    <a:lumOff val="25000"/>
                  </a:schemeClr>
                </a:solidFill>
              </a:rPr>
              <a:t>Isu privasi</a:t>
            </a:r>
            <a:r>
              <a:rPr lang="id-ID" sz="1600" dirty="0" smtClean="0">
                <a:solidFill>
                  <a:schemeClr val="tx1">
                    <a:lumMod val="75000"/>
                    <a:lumOff val="25000"/>
                  </a:schemeClr>
                </a:solidFill>
              </a:rPr>
              <a:t>: rahasia pribadi yang sering disalahgunakan orang lain dengan memonitor e-mail, memeriksa komputer orang lain, memonitor perilaku kerja (kamera tersembunyi). Pengumpulan, penyimpanan, dan penyebaran informasi mengenai berbagai individu/pelanggan dan menjualnya kepada pihak lain untuk tujuan komersial. Privasi informasi adalah hak untuk menentukan kapan, dan sejauh mana informasi mengenai diri sendiri dapat dikomunikasikan kepada pihak lain. Hak ini berlaku untuk individu, kelompok, dan institusi.</a:t>
            </a:r>
            <a:br>
              <a:rPr lang="id-ID" sz="1600" dirty="0" smtClean="0">
                <a:solidFill>
                  <a:schemeClr val="tx1">
                    <a:lumMod val="75000"/>
                    <a:lumOff val="25000"/>
                  </a:schemeClr>
                </a:solidFill>
              </a:rPr>
            </a:br>
            <a:r>
              <a:rPr lang="id-ID" sz="1600" dirty="0" smtClean="0">
                <a:solidFill>
                  <a:schemeClr val="tx1">
                    <a:lumMod val="75000"/>
                    <a:lumOff val="25000"/>
                  </a:schemeClr>
                </a:solidFill>
              </a:rPr>
              <a:t/>
            </a:r>
            <a:br>
              <a:rPr lang="id-ID" sz="1600" dirty="0" smtClean="0">
                <a:solidFill>
                  <a:schemeClr val="tx1">
                    <a:lumMod val="75000"/>
                    <a:lumOff val="25000"/>
                  </a:schemeClr>
                </a:solidFill>
              </a:rPr>
            </a:br>
            <a:r>
              <a:rPr lang="id-ID" sz="1600" dirty="0" smtClean="0">
                <a:solidFill>
                  <a:schemeClr val="tx1">
                    <a:lumMod val="75000"/>
                    <a:lumOff val="25000"/>
                  </a:schemeClr>
                </a:solidFill>
              </a:rPr>
              <a:t>2. </a:t>
            </a:r>
            <a:r>
              <a:rPr lang="id-ID" sz="1600" b="1" dirty="0" smtClean="0">
                <a:solidFill>
                  <a:schemeClr val="tx1">
                    <a:lumMod val="75000"/>
                    <a:lumOff val="25000"/>
                  </a:schemeClr>
                </a:solidFill>
              </a:rPr>
              <a:t>Isu akurasi</a:t>
            </a:r>
            <a:r>
              <a:rPr lang="id-ID" sz="1600" dirty="0" smtClean="0">
                <a:solidFill>
                  <a:schemeClr val="tx1">
                    <a:lumMod val="75000"/>
                    <a:lumOff val="25000"/>
                  </a:schemeClr>
                </a:solidFill>
              </a:rPr>
              <a:t>: autentikasi, kebenaran, dan akurasi informasi yang dikumpulkan serta diproses. Siapa yang bertanggung jawab atas berbagai kesalahan dalam informasi dan kompensasi apa yang seharusnya diberikan kepada pihak yang dirugikan</a:t>
            </a:r>
            <a:br>
              <a:rPr lang="id-ID" sz="1600" dirty="0" smtClean="0">
                <a:solidFill>
                  <a:schemeClr val="tx1">
                    <a:lumMod val="75000"/>
                    <a:lumOff val="25000"/>
                  </a:schemeClr>
                </a:solidFill>
              </a:rPr>
            </a:br>
            <a:r>
              <a:rPr lang="id-ID" sz="1600" dirty="0" smtClean="0">
                <a:solidFill>
                  <a:schemeClr val="tx1">
                    <a:lumMod val="75000"/>
                    <a:lumOff val="25000"/>
                  </a:schemeClr>
                </a:solidFill>
              </a:rPr>
              <a:t/>
            </a:r>
            <a:br>
              <a:rPr lang="id-ID" sz="1600" dirty="0" smtClean="0">
                <a:solidFill>
                  <a:schemeClr val="tx1">
                    <a:lumMod val="75000"/>
                    <a:lumOff val="25000"/>
                  </a:schemeClr>
                </a:solidFill>
              </a:rPr>
            </a:br>
            <a:r>
              <a:rPr lang="id-ID" sz="1600" dirty="0" smtClean="0">
                <a:solidFill>
                  <a:schemeClr val="tx1">
                    <a:lumMod val="75000"/>
                    <a:lumOff val="25000"/>
                  </a:schemeClr>
                </a:solidFill>
              </a:rPr>
              <a:t>3. </a:t>
            </a:r>
            <a:r>
              <a:rPr lang="id-ID" sz="1600" b="1" dirty="0" smtClean="0">
                <a:solidFill>
                  <a:schemeClr val="tx1">
                    <a:lumMod val="75000"/>
                    <a:lumOff val="25000"/>
                  </a:schemeClr>
                </a:solidFill>
              </a:rPr>
              <a:t>Isu properti</a:t>
            </a:r>
            <a:r>
              <a:rPr lang="id-ID" sz="1600" dirty="0" smtClean="0">
                <a:solidFill>
                  <a:schemeClr val="tx1">
                    <a:lumMod val="75000"/>
                    <a:lumOff val="25000"/>
                  </a:schemeClr>
                </a:solidFill>
              </a:rPr>
              <a:t>: kepemilikan dan nilai informasi (hak cipta intelektual). Hak cipta intelektual yang paling umum berkaitan dengan TI adalah perangkat lunak. Penggandaan/pembajakan perangkat lunak adalah pelanggaran hak cipta dan merupakan masalah besar bagi para vendor, termasuk juga karya intelektual lainnya seperti musik dan film.</a:t>
            </a:r>
            <a:br>
              <a:rPr lang="id-ID" sz="1600" dirty="0" smtClean="0">
                <a:solidFill>
                  <a:schemeClr val="tx1">
                    <a:lumMod val="75000"/>
                    <a:lumOff val="25000"/>
                  </a:schemeClr>
                </a:solidFill>
              </a:rPr>
            </a:br>
            <a:r>
              <a:rPr lang="id-ID" sz="1600" dirty="0" smtClean="0">
                <a:solidFill>
                  <a:schemeClr val="tx1">
                    <a:lumMod val="75000"/>
                    <a:lumOff val="25000"/>
                  </a:schemeClr>
                </a:solidFill>
              </a:rPr>
              <a:t/>
            </a:r>
            <a:br>
              <a:rPr lang="id-ID" sz="1600" dirty="0" smtClean="0">
                <a:solidFill>
                  <a:schemeClr val="tx1">
                    <a:lumMod val="75000"/>
                    <a:lumOff val="25000"/>
                  </a:schemeClr>
                </a:solidFill>
              </a:rPr>
            </a:br>
            <a:r>
              <a:rPr lang="id-ID" sz="1600" dirty="0" smtClean="0">
                <a:solidFill>
                  <a:schemeClr val="tx1">
                    <a:lumMod val="75000"/>
                    <a:lumOff val="25000"/>
                  </a:schemeClr>
                </a:solidFill>
              </a:rPr>
              <a:t>4. </a:t>
            </a:r>
            <a:r>
              <a:rPr lang="id-ID" sz="1600" b="1" dirty="0" smtClean="0">
                <a:solidFill>
                  <a:schemeClr val="tx1">
                    <a:lumMod val="75000"/>
                    <a:lumOff val="25000"/>
                  </a:schemeClr>
                </a:solidFill>
              </a:rPr>
              <a:t>Isu aksesibilitas</a:t>
            </a:r>
            <a:r>
              <a:rPr lang="id-ID" sz="1600" dirty="0" smtClean="0">
                <a:solidFill>
                  <a:schemeClr val="tx1">
                    <a:lumMod val="75000"/>
                    <a:lumOff val="25000"/>
                  </a:schemeClr>
                </a:solidFill>
              </a:rPr>
              <a:t>: hak untuk mengakses infomasi dan pembayaran biaya untuk mengaksesnya. Hal ini juga menyangkut masalah keamanan sistem dan informasi.</a:t>
            </a:r>
          </a:p>
          <a:p>
            <a:pPr indent="-182880" eaLnBrk="1" fontAlgn="auto" hangingPunct="1">
              <a:buClr>
                <a:schemeClr val="accent6">
                  <a:lumMod val="75000"/>
                </a:schemeClr>
              </a:buClr>
              <a:buFont typeface="Wingdings 2" pitchFamily="18" charset="2"/>
              <a:buNone/>
              <a:defRPr/>
            </a:pPr>
            <a:endParaRPr lang="id-ID" sz="1600" dirty="0">
              <a:solidFill>
                <a:schemeClr val="tx1">
                  <a:lumMod val="75000"/>
                  <a:lumOff val="25000"/>
                </a:schemeClr>
              </a:solidFill>
            </a:endParaRPr>
          </a:p>
        </p:txBody>
      </p:sp>
    </p:spTree>
    <p:extLst>
      <p:ext uri="{BB962C8B-B14F-4D97-AF65-F5344CB8AC3E}">
        <p14:creationId xmlns:p14="http://schemas.microsoft.com/office/powerpoint/2010/main" val="2886079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sz="quarter" idx="4294967295"/>
          </p:nvPr>
        </p:nvSpPr>
        <p:spPr>
          <a:xfrm>
            <a:off x="457200" y="457200"/>
            <a:ext cx="8229600" cy="6019800"/>
          </a:xfrm>
          <a:prstGeom prst="rect">
            <a:avLst/>
          </a:prstGeom>
        </p:spPr>
        <p:txBody>
          <a:bodyPr/>
          <a:lstStyle/>
          <a:p>
            <a:pPr algn="just" eaLnBrk="1" hangingPunct="1">
              <a:lnSpc>
                <a:spcPct val="150000"/>
              </a:lnSpc>
              <a:buFont typeface="Arial" charset="0"/>
              <a:buNone/>
            </a:pPr>
            <a:r>
              <a:rPr lang="en-US" sz="1600" b="1" smtClean="0"/>
              <a:t>LIMA DIMENSI MORAL INFORMASI</a:t>
            </a:r>
          </a:p>
        </p:txBody>
      </p:sp>
      <p:sp>
        <p:nvSpPr>
          <p:cNvPr id="4" name="Oval 3"/>
          <p:cNvSpPr/>
          <p:nvPr/>
        </p:nvSpPr>
        <p:spPr>
          <a:xfrm>
            <a:off x="1676400" y="1143000"/>
            <a:ext cx="5029200" cy="472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209800" y="1676400"/>
            <a:ext cx="3962400" cy="3733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2667000" y="2133600"/>
            <a:ext cx="2971800" cy="2819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3124200" y="2590800"/>
            <a:ext cx="2057400" cy="1905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err="1">
                <a:solidFill>
                  <a:schemeClr val="tx1"/>
                </a:solidFill>
              </a:rPr>
              <a:t>Sistem</a:t>
            </a:r>
            <a:r>
              <a:rPr lang="en-US" sz="1600" dirty="0">
                <a:solidFill>
                  <a:schemeClr val="tx1"/>
                </a:solidFill>
              </a:rPr>
              <a:t> </a:t>
            </a:r>
            <a:r>
              <a:rPr lang="en-US" sz="1600" dirty="0" err="1">
                <a:solidFill>
                  <a:schemeClr val="tx1"/>
                </a:solidFill>
              </a:rPr>
              <a:t>dan</a:t>
            </a:r>
            <a:r>
              <a:rPr lang="en-US" sz="1600" dirty="0">
                <a:solidFill>
                  <a:schemeClr val="tx1"/>
                </a:solidFill>
              </a:rPr>
              <a:t> </a:t>
            </a:r>
            <a:r>
              <a:rPr lang="en-US" sz="1600" dirty="0" err="1">
                <a:solidFill>
                  <a:schemeClr val="tx1"/>
                </a:solidFill>
              </a:rPr>
              <a:t>Teknologi</a:t>
            </a:r>
            <a:r>
              <a:rPr lang="en-US" sz="1600" dirty="0">
                <a:solidFill>
                  <a:schemeClr val="tx1"/>
                </a:solidFill>
              </a:rPr>
              <a:t> </a:t>
            </a:r>
            <a:r>
              <a:rPr lang="en-US" sz="1600" dirty="0" err="1">
                <a:solidFill>
                  <a:schemeClr val="tx1"/>
                </a:solidFill>
              </a:rPr>
              <a:t>Informasi</a:t>
            </a:r>
            <a:endParaRPr lang="en-US" sz="1600" dirty="0">
              <a:solidFill>
                <a:schemeClr val="tx1"/>
              </a:solidFill>
            </a:endParaRPr>
          </a:p>
        </p:txBody>
      </p:sp>
      <p:sp>
        <p:nvSpPr>
          <p:cNvPr id="93191" name="TextBox 7"/>
          <p:cNvSpPr txBox="1">
            <a:spLocks noChangeArrowheads="1"/>
          </p:cNvSpPr>
          <p:nvPr/>
        </p:nvSpPr>
        <p:spPr bwMode="auto">
          <a:xfrm>
            <a:off x="3276600" y="12954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Isu politis</a:t>
            </a:r>
          </a:p>
        </p:txBody>
      </p:sp>
      <p:sp>
        <p:nvSpPr>
          <p:cNvPr id="93192" name="TextBox 8"/>
          <p:cNvSpPr txBox="1">
            <a:spLocks noChangeArrowheads="1"/>
          </p:cNvSpPr>
          <p:nvPr/>
        </p:nvSpPr>
        <p:spPr bwMode="auto">
          <a:xfrm>
            <a:off x="3276600" y="18288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Isu sosial</a:t>
            </a:r>
          </a:p>
        </p:txBody>
      </p:sp>
      <p:sp>
        <p:nvSpPr>
          <p:cNvPr id="93193" name="TextBox 9"/>
          <p:cNvSpPr txBox="1">
            <a:spLocks noChangeArrowheads="1"/>
          </p:cNvSpPr>
          <p:nvPr/>
        </p:nvSpPr>
        <p:spPr bwMode="auto">
          <a:xfrm>
            <a:off x="3276600" y="54102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Negara</a:t>
            </a:r>
          </a:p>
        </p:txBody>
      </p:sp>
      <p:sp>
        <p:nvSpPr>
          <p:cNvPr id="93194" name="TextBox 10"/>
          <p:cNvSpPr txBox="1">
            <a:spLocks noChangeArrowheads="1"/>
          </p:cNvSpPr>
          <p:nvPr/>
        </p:nvSpPr>
        <p:spPr bwMode="auto">
          <a:xfrm>
            <a:off x="3276600" y="22860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Isu etika</a:t>
            </a:r>
          </a:p>
        </p:txBody>
      </p:sp>
      <p:sp>
        <p:nvSpPr>
          <p:cNvPr id="93195" name="TextBox 11"/>
          <p:cNvSpPr txBox="1">
            <a:spLocks noChangeArrowheads="1"/>
          </p:cNvSpPr>
          <p:nvPr/>
        </p:nvSpPr>
        <p:spPr bwMode="auto">
          <a:xfrm>
            <a:off x="3276600" y="44958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Individu</a:t>
            </a:r>
          </a:p>
        </p:txBody>
      </p:sp>
      <p:sp>
        <p:nvSpPr>
          <p:cNvPr id="93196" name="TextBox 12"/>
          <p:cNvSpPr txBox="1">
            <a:spLocks noChangeArrowheads="1"/>
          </p:cNvSpPr>
          <p:nvPr/>
        </p:nvSpPr>
        <p:spPr bwMode="auto">
          <a:xfrm>
            <a:off x="3276600" y="4953000"/>
            <a:ext cx="175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t>Masyarakat</a:t>
            </a:r>
          </a:p>
        </p:txBody>
      </p:sp>
      <p:sp>
        <p:nvSpPr>
          <p:cNvPr id="93197" name="TextBox 14"/>
          <p:cNvSpPr txBox="1">
            <a:spLocks noChangeArrowheads="1"/>
          </p:cNvSpPr>
          <p:nvPr/>
        </p:nvSpPr>
        <p:spPr bwMode="auto">
          <a:xfrm>
            <a:off x="1066800" y="1228725"/>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Akuntabilitas dan Pengendalian</a:t>
            </a:r>
          </a:p>
        </p:txBody>
      </p:sp>
      <p:sp>
        <p:nvSpPr>
          <p:cNvPr id="93198" name="TextBox 15"/>
          <p:cNvSpPr txBox="1">
            <a:spLocks noChangeArrowheads="1"/>
          </p:cNvSpPr>
          <p:nvPr/>
        </p:nvSpPr>
        <p:spPr bwMode="auto">
          <a:xfrm>
            <a:off x="6019800" y="1143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Hak dan Kewajiban Kepemilikan</a:t>
            </a:r>
          </a:p>
        </p:txBody>
      </p:sp>
      <p:sp>
        <p:nvSpPr>
          <p:cNvPr id="93199" name="TextBox 16"/>
          <p:cNvSpPr txBox="1">
            <a:spLocks noChangeArrowheads="1"/>
          </p:cNvSpPr>
          <p:nvPr/>
        </p:nvSpPr>
        <p:spPr bwMode="auto">
          <a:xfrm>
            <a:off x="381000" y="46482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Hak dan kewajiban Informasi</a:t>
            </a:r>
          </a:p>
        </p:txBody>
      </p:sp>
      <p:sp>
        <p:nvSpPr>
          <p:cNvPr id="93200" name="TextBox 17"/>
          <p:cNvSpPr txBox="1">
            <a:spLocks noChangeArrowheads="1"/>
          </p:cNvSpPr>
          <p:nvPr/>
        </p:nvSpPr>
        <p:spPr bwMode="auto">
          <a:xfrm>
            <a:off x="3352800" y="59436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Kualitas hidup</a:t>
            </a:r>
          </a:p>
        </p:txBody>
      </p:sp>
      <p:sp>
        <p:nvSpPr>
          <p:cNvPr id="93201" name="TextBox 18"/>
          <p:cNvSpPr txBox="1">
            <a:spLocks noChangeArrowheads="1"/>
          </p:cNvSpPr>
          <p:nvPr/>
        </p:nvSpPr>
        <p:spPr bwMode="auto">
          <a:xfrm>
            <a:off x="6248400" y="46482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Kualitas Sistem</a:t>
            </a:r>
          </a:p>
        </p:txBody>
      </p:sp>
      <p:cxnSp>
        <p:nvCxnSpPr>
          <p:cNvPr id="21" name="Straight Connector 20"/>
          <p:cNvCxnSpPr>
            <a:stCxn id="4" idx="0"/>
            <a:endCxn id="93194" idx="2"/>
          </p:cNvCxnSpPr>
          <p:nvPr/>
        </p:nvCxnSpPr>
        <p:spPr>
          <a:xfrm rot="16200000" flipH="1" flipV="1">
            <a:off x="3446462" y="1849438"/>
            <a:ext cx="1450975"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05000" y="2590800"/>
            <a:ext cx="12954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105400" y="2590800"/>
            <a:ext cx="13716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3"/>
          </p:cNvCxnSpPr>
          <p:nvPr/>
        </p:nvCxnSpPr>
        <p:spPr>
          <a:xfrm rot="5400000">
            <a:off x="2449513" y="4129087"/>
            <a:ext cx="889000" cy="1063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5"/>
          </p:cNvCxnSpPr>
          <p:nvPr/>
        </p:nvCxnSpPr>
        <p:spPr>
          <a:xfrm rot="16200000" flipH="1">
            <a:off x="4852988" y="4243387"/>
            <a:ext cx="1041400" cy="987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01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sz="quarter" idx="4294967295"/>
          </p:nvPr>
        </p:nvSpPr>
        <p:spPr>
          <a:xfrm>
            <a:off x="457200" y="533400"/>
            <a:ext cx="8229600" cy="5791200"/>
          </a:xfrm>
          <a:prstGeom prst="rect">
            <a:avLst/>
          </a:prstGeom>
        </p:spPr>
        <p:txBody>
          <a:bodyPr/>
          <a:lstStyle/>
          <a:p>
            <a:pPr eaLnBrk="1" hangingPunct="1">
              <a:buFont typeface="Arial" charset="0"/>
              <a:buNone/>
            </a:pPr>
            <a:endParaRPr lang="id-ID" sz="1400" smtClean="0"/>
          </a:p>
        </p:txBody>
      </p:sp>
      <p:sp>
        <p:nvSpPr>
          <p:cNvPr id="94211" name="TextBox 3"/>
          <p:cNvSpPr txBox="1">
            <a:spLocks noChangeArrowheads="1"/>
          </p:cNvSpPr>
          <p:nvPr/>
        </p:nvSpPr>
        <p:spPr bwMode="auto">
          <a:xfrm>
            <a:off x="762000" y="849313"/>
            <a:ext cx="1600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Tanggung jawab</a:t>
            </a:r>
          </a:p>
        </p:txBody>
      </p:sp>
      <p:sp>
        <p:nvSpPr>
          <p:cNvPr id="94212" name="TextBox 4"/>
          <p:cNvSpPr txBox="1">
            <a:spLocks noChangeArrowheads="1"/>
          </p:cNvSpPr>
          <p:nvPr/>
        </p:nvSpPr>
        <p:spPr bwMode="auto">
          <a:xfrm>
            <a:off x="2743200" y="83820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Akuntabilitas </a:t>
            </a:r>
          </a:p>
        </p:txBody>
      </p:sp>
      <p:sp>
        <p:nvSpPr>
          <p:cNvPr id="94213" name="TextBox 5"/>
          <p:cNvSpPr txBox="1">
            <a:spLocks noChangeArrowheads="1"/>
          </p:cNvSpPr>
          <p:nvPr/>
        </p:nvSpPr>
        <p:spPr bwMode="auto">
          <a:xfrm>
            <a:off x="4648200" y="83820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Liabilitas </a:t>
            </a:r>
          </a:p>
        </p:txBody>
      </p:sp>
      <p:sp>
        <p:nvSpPr>
          <p:cNvPr id="94214" name="TextBox 6"/>
          <p:cNvSpPr txBox="1">
            <a:spLocks noChangeArrowheads="1"/>
          </p:cNvSpPr>
          <p:nvPr/>
        </p:nvSpPr>
        <p:spPr bwMode="auto">
          <a:xfrm>
            <a:off x="6400800" y="83820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Proses wajib</a:t>
            </a:r>
          </a:p>
        </p:txBody>
      </p:sp>
      <p:sp>
        <p:nvSpPr>
          <p:cNvPr id="94215" name="TextBox 7"/>
          <p:cNvSpPr txBox="1">
            <a:spLocks noChangeArrowheads="1"/>
          </p:cNvSpPr>
          <p:nvPr/>
        </p:nvSpPr>
        <p:spPr bwMode="auto">
          <a:xfrm>
            <a:off x="838200" y="1981200"/>
            <a:ext cx="746760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buFontTx/>
              <a:buAutoNum type="arabicPeriod"/>
            </a:pPr>
            <a:r>
              <a:rPr lang="en-US" sz="1400"/>
              <a:t>TI disaring melalui institusi sosial, organisasi dan individu. Apapun pengaruh SI yang terjadi merupakan hasil dari tindakan dan perilaku institusi, organisasi dan individu</a:t>
            </a:r>
          </a:p>
          <a:p>
            <a:pPr eaLnBrk="1" hangingPunct="1">
              <a:lnSpc>
                <a:spcPct val="150000"/>
              </a:lnSpc>
              <a:buFontTx/>
              <a:buAutoNum type="arabicPeriod"/>
            </a:pPr>
            <a:r>
              <a:rPr lang="en-US" sz="1400"/>
              <a:t>Tanggung jawab atas konsekuensi teknologi jelas jatuh pada manajer institusi, organisasi dan individu yang memilih untuk menggunakan teknologi tersebut</a:t>
            </a:r>
          </a:p>
          <a:p>
            <a:pPr eaLnBrk="1" hangingPunct="1">
              <a:lnSpc>
                <a:spcPct val="150000"/>
              </a:lnSpc>
              <a:buFontTx/>
              <a:buAutoNum type="arabicPeriod"/>
            </a:pPr>
            <a:r>
              <a:rPr lang="en-US" sz="1400"/>
              <a:t>Dalam sebuah masyarakat politis yang beretika, orang-orang dapat pulih dari kerusakan yang dilakukan terhadap mereka melalui seperangkat undang-undang yang dicirikan oleh proses wajib.</a:t>
            </a:r>
          </a:p>
        </p:txBody>
      </p:sp>
      <p:cxnSp>
        <p:nvCxnSpPr>
          <p:cNvPr id="9" name="Straight Arrow Connector 8"/>
          <p:cNvCxnSpPr>
            <a:stCxn id="94211" idx="2"/>
          </p:cNvCxnSpPr>
          <p:nvPr/>
        </p:nvCxnSpPr>
        <p:spPr>
          <a:xfrm rot="16200000" flipH="1">
            <a:off x="1816894" y="902494"/>
            <a:ext cx="823912" cy="1333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933701" y="1562100"/>
            <a:ext cx="838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305300" y="1257300"/>
            <a:ext cx="9144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5334000" y="1066800"/>
            <a:ext cx="1676400" cy="914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4308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304800"/>
            <a:ext cx="8229600" cy="5821363"/>
          </a:xfrm>
          <a:prstGeom prst="rect">
            <a:avLst/>
          </a:prstGeom>
        </p:spPr>
        <p:txBody>
          <a:bodyPr rtlCol="0">
            <a:normAutofit/>
          </a:bodyPr>
          <a:lstStyle/>
          <a:p>
            <a:pPr marL="274320" indent="-274320"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rPr>
              <a:t>ANALISIS ETIKA</a:t>
            </a:r>
          </a:p>
          <a:p>
            <a:pPr marL="0" indent="0" algn="just" eaLnBrk="1" fontAlgn="auto" hangingPunct="1">
              <a:lnSpc>
                <a:spcPct val="150000"/>
              </a:lnSpc>
              <a:spcAft>
                <a:spcPts val="0"/>
              </a:spcAft>
              <a:buClr>
                <a:schemeClr val="accent3"/>
              </a:buClr>
              <a:buFont typeface="Arial" charset="0"/>
              <a:buNone/>
              <a:defRPr/>
            </a:pPr>
            <a:r>
              <a:rPr lang="en-US" sz="1600" dirty="0" err="1" smtClean="0">
                <a:solidFill>
                  <a:schemeClr val="tx1">
                    <a:lumMod val="75000"/>
                    <a:lumOff val="25000"/>
                  </a:schemeClr>
                </a:solidFill>
              </a:rPr>
              <a:t>Ketika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kita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berhadapan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dengan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suatu</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situasi</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dapat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memunculkan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isu</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etika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maka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kita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mengikuti</a:t>
            </a:r>
            <a:r>
              <a:rPr lang="en-US" sz="1600" dirty="0" smtClean="0">
                <a:solidFill>
                  <a:schemeClr val="tx1">
                    <a:lumMod val="75000"/>
                    <a:lumOff val="25000"/>
                  </a:schemeClr>
                </a:solidFill>
              </a:rPr>
              <a:t> 5 </a:t>
            </a:r>
            <a:r>
              <a:rPr lang="en-US" sz="1600" dirty="0" err="1" smtClean="0">
                <a:solidFill>
                  <a:schemeClr val="tx1">
                    <a:lumMod val="75000"/>
                    <a:lumOff val="25000"/>
                  </a:schemeClr>
                </a:solidFill>
              </a:rPr>
              <a:t>proses</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dapat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membantu</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hal</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tersebut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yaitu</a:t>
            </a:r>
            <a:r>
              <a:rPr lang="en-US" sz="1600" dirty="0" smtClean="0">
                <a:solidFill>
                  <a:schemeClr val="tx1">
                    <a:lumMod val="75000"/>
                    <a:lumOff val="25000"/>
                  </a:schemeClr>
                </a:solidFill>
              </a:rPr>
              <a:t> :</a:t>
            </a:r>
          </a:p>
          <a:p>
            <a:pPr marL="274320" indent="-274320" algn="just" eaLnBrk="1" fontAlgn="auto" hangingPunct="1">
              <a:lnSpc>
                <a:spcPct val="150000"/>
              </a:lnSpc>
              <a:spcAft>
                <a:spcPts val="0"/>
              </a:spcAft>
              <a:buClr>
                <a:schemeClr val="accent3"/>
              </a:buClr>
              <a:buFont typeface="Arial" charset="0"/>
              <a:buAutoNum type="arabicPeriod"/>
              <a:defRPr/>
            </a:pPr>
            <a:r>
              <a:rPr lang="en-US" sz="1600" dirty="0" err="1" smtClean="0">
                <a:solidFill>
                  <a:schemeClr val="tx1">
                    <a:lumMod val="75000"/>
                    <a:lumOff val="25000"/>
                  </a:schemeClr>
                </a:solidFill>
              </a:rPr>
              <a:t>Identifikasi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jelaskan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faktanya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dengan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jelas</a:t>
            </a: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AutoNum type="arabicPeriod"/>
              <a:defRPr/>
            </a:pPr>
            <a:r>
              <a:rPr lang="en-US" sz="1600" dirty="0" err="1" smtClean="0">
                <a:solidFill>
                  <a:schemeClr val="tx1">
                    <a:lumMod val="75000"/>
                    <a:lumOff val="25000"/>
                  </a:schemeClr>
                </a:solidFill>
              </a:rPr>
              <a:t>Definisikan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konflik</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atau</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dilemanya</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identifikasi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nilai-nilai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luhur</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terlibat</a:t>
            </a: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AutoNum type="arabicPeriod"/>
              <a:defRPr/>
            </a:pPr>
            <a:r>
              <a:rPr lang="en-US" sz="1600" dirty="0" err="1" smtClean="0">
                <a:solidFill>
                  <a:schemeClr val="tx1">
                    <a:lumMod val="75000"/>
                    <a:lumOff val="25000"/>
                  </a:schemeClr>
                </a:solidFill>
              </a:rPr>
              <a:t>Identifikasi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pihak-pihak</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berkepentingan</a:t>
            </a: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AutoNum type="arabicPeriod"/>
              <a:defRPr/>
            </a:pPr>
            <a:r>
              <a:rPr lang="en-US" sz="1600" dirty="0" err="1" smtClean="0">
                <a:solidFill>
                  <a:schemeClr val="tx1">
                    <a:lumMod val="75000"/>
                    <a:lumOff val="25000"/>
                  </a:schemeClr>
                </a:solidFill>
              </a:rPr>
              <a:t>Identifikasi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pilihan</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dapat</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diambil</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dengan</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alasannya</a:t>
            </a: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AutoNum type="arabicPeriod"/>
              <a:defRPr/>
            </a:pPr>
            <a:r>
              <a:rPr lang="en-US" sz="1600" dirty="0" err="1" smtClean="0">
                <a:solidFill>
                  <a:schemeClr val="tx1">
                    <a:lumMod val="75000"/>
                    <a:lumOff val="25000"/>
                  </a:schemeClr>
                </a:solidFill>
              </a:rPr>
              <a:t>Identifikasi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konsekuensi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dari</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pilihan</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diambil</a:t>
            </a: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r>
              <a:rPr lang="en-US" sz="1600" dirty="0" smtClean="0">
                <a:solidFill>
                  <a:schemeClr val="tx1">
                    <a:lumMod val="75000"/>
                    <a:lumOff val="25000"/>
                  </a:schemeClr>
                </a:solidFill>
              </a:rPr>
              <a:t> </a:t>
            </a:r>
          </a:p>
          <a:p>
            <a:pPr marL="274320" indent="-274320" algn="just" eaLnBrk="1" fontAlgn="auto" hangingPunct="1">
              <a:lnSpc>
                <a:spcPct val="150000"/>
              </a:lnSpc>
              <a:spcAft>
                <a:spcPts val="0"/>
              </a:spcAft>
              <a:buClr>
                <a:schemeClr val="accent3"/>
              </a:buClr>
              <a:buFont typeface="Arial" charset="0"/>
              <a:buNone/>
              <a:defRPr/>
            </a:pPr>
            <a:endParaRPr lang="en-US" sz="1600" dirty="0">
              <a:solidFill>
                <a:schemeClr val="tx1">
                  <a:lumMod val="75000"/>
                  <a:lumOff val="25000"/>
                </a:schemeClr>
              </a:solidFill>
            </a:endParaRPr>
          </a:p>
        </p:txBody>
      </p:sp>
    </p:spTree>
    <p:extLst>
      <p:ext uri="{BB962C8B-B14F-4D97-AF65-F5344CB8AC3E}">
        <p14:creationId xmlns:p14="http://schemas.microsoft.com/office/powerpoint/2010/main" val="128499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sz="quarter" idx="4294967295"/>
          </p:nvPr>
        </p:nvSpPr>
        <p:spPr>
          <a:xfrm>
            <a:off x="457200" y="304800"/>
            <a:ext cx="8229600" cy="6019800"/>
          </a:xfrm>
          <a:prstGeom prst="rect">
            <a:avLst/>
          </a:prstGeom>
        </p:spPr>
        <p:txBody>
          <a:bodyPr/>
          <a:lstStyle/>
          <a:p>
            <a:pPr algn="just" eaLnBrk="1" hangingPunct="1">
              <a:lnSpc>
                <a:spcPct val="150000"/>
              </a:lnSpc>
              <a:buFont typeface="Arial" charset="0"/>
              <a:buNone/>
            </a:pPr>
            <a:r>
              <a:rPr lang="en-US" sz="1600" smtClean="0"/>
              <a:t>Setelah menganalisis etika, maka ada suatu aturan yang bisa digunakan untuk membuat suatu keputusan :</a:t>
            </a:r>
          </a:p>
          <a:p>
            <a:pPr algn="just" eaLnBrk="1" hangingPunct="1">
              <a:lnSpc>
                <a:spcPct val="150000"/>
              </a:lnSpc>
              <a:buFont typeface="Arial" charset="0"/>
              <a:buAutoNum type="arabicPeriod"/>
            </a:pPr>
            <a:r>
              <a:rPr lang="en-US" sz="1600" smtClean="0"/>
              <a:t>Perlakukan orang lain seperti apa yang anda harapkan orang lain perlakukan anda (golden rule). </a:t>
            </a:r>
            <a:endParaRPr lang="en-US" sz="1600" smtClean="0">
              <a:solidFill>
                <a:srgbClr val="FF0000"/>
              </a:solidFill>
            </a:endParaRPr>
          </a:p>
          <a:p>
            <a:pPr algn="just" eaLnBrk="1" hangingPunct="1">
              <a:lnSpc>
                <a:spcPct val="150000"/>
              </a:lnSpc>
              <a:buFont typeface="Arial" charset="0"/>
              <a:buAutoNum type="arabicPeriod"/>
            </a:pPr>
            <a:r>
              <a:rPr lang="en-US" sz="1600" smtClean="0"/>
              <a:t>Jika sebuah tindakan tidak baik dilakukan oleh semua orang, tindakan itu </a:t>
            </a:r>
            <a:r>
              <a:rPr lang="id-ID" sz="1600" smtClean="0"/>
              <a:t>tidak </a:t>
            </a:r>
            <a:r>
              <a:rPr lang="en-US" sz="1600" smtClean="0"/>
              <a:t>baik untuk dilakukan oleh siapapun.</a:t>
            </a:r>
          </a:p>
          <a:p>
            <a:pPr algn="just" eaLnBrk="1" hangingPunct="1">
              <a:lnSpc>
                <a:spcPct val="150000"/>
              </a:lnSpc>
              <a:buFont typeface="Arial" charset="0"/>
              <a:buAutoNum type="arabicPeriod"/>
            </a:pPr>
            <a:r>
              <a:rPr lang="en-US" sz="1600" smtClean="0"/>
              <a:t>Jika sebuah tindakan tidak dapat dilakukan berulang-ulang, tindakan ini tidak tepat untuk diambil</a:t>
            </a:r>
          </a:p>
          <a:p>
            <a:pPr algn="just" eaLnBrk="1" hangingPunct="1">
              <a:lnSpc>
                <a:spcPct val="150000"/>
              </a:lnSpc>
              <a:buFont typeface="Arial" charset="0"/>
              <a:buAutoNum type="arabicPeriod"/>
            </a:pPr>
            <a:r>
              <a:rPr lang="en-US" sz="1600" smtClean="0"/>
              <a:t>Ambil tindakan yang dapat mencapai sebuah nilai yang lebih besar. </a:t>
            </a:r>
            <a:endParaRPr lang="en-US" sz="1600" smtClean="0">
              <a:solidFill>
                <a:srgbClr val="FF0000"/>
              </a:solidFill>
            </a:endParaRPr>
          </a:p>
          <a:p>
            <a:pPr algn="just" eaLnBrk="1" hangingPunct="1">
              <a:lnSpc>
                <a:spcPct val="150000"/>
              </a:lnSpc>
              <a:buFont typeface="Arial" charset="0"/>
              <a:buAutoNum type="arabicPeriod"/>
            </a:pPr>
            <a:r>
              <a:rPr lang="en-US" sz="1600" smtClean="0"/>
              <a:t>Ambil sebuah tindakan yang mempunyai resiko kecil</a:t>
            </a:r>
          </a:p>
          <a:p>
            <a:pPr algn="just" eaLnBrk="1" hangingPunct="1">
              <a:lnSpc>
                <a:spcPct val="150000"/>
              </a:lnSpc>
              <a:buFont typeface="Arial" charset="0"/>
              <a:buAutoNum type="arabicPeriod"/>
            </a:pPr>
            <a:r>
              <a:rPr lang="en-US" sz="1600" smtClean="0"/>
              <a:t>Asumsikan bahwa sebenarnya semua obyek nyata dan tidak nyata dimiliki oleh seseorang kecuali  jika ada pernyataan khusus yang lain</a:t>
            </a:r>
          </a:p>
        </p:txBody>
      </p:sp>
    </p:spTree>
    <p:extLst>
      <p:ext uri="{BB962C8B-B14F-4D97-AF65-F5344CB8AC3E}">
        <p14:creationId xmlns:p14="http://schemas.microsoft.com/office/powerpoint/2010/main" val="1999883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57200" y="704850"/>
            <a:ext cx="8229600" cy="742950"/>
          </a:xfrm>
        </p:spPr>
        <p:txBody>
          <a:bodyPr/>
          <a:lstStyle/>
          <a:p>
            <a:pPr marL="320040" indent="-320040" eaLnBrk="1" fontAlgn="auto" hangingPunct="1">
              <a:lnSpc>
                <a:spcPct val="150000"/>
              </a:lnSpc>
              <a:spcAft>
                <a:spcPts val="0"/>
              </a:spcAft>
              <a:buClr>
                <a:schemeClr val="accent6">
                  <a:lumMod val="75000"/>
                </a:schemeClr>
              </a:buClr>
              <a:defRPr/>
            </a:pPr>
            <a:r>
              <a:rPr lang="en-US" sz="1800" smtClean="0"/>
              <a:t>BAB 5 </a:t>
            </a:r>
            <a:br>
              <a:rPr lang="en-US" sz="1800" smtClean="0"/>
            </a:br>
            <a:endParaRPr lang="en-US" sz="1800" smtClean="0"/>
          </a:p>
        </p:txBody>
      </p:sp>
      <p:sp>
        <p:nvSpPr>
          <p:cNvPr id="97283" name="Content Placeholder 2"/>
          <p:cNvSpPr>
            <a:spLocks noGrp="1"/>
          </p:cNvSpPr>
          <p:nvPr>
            <p:ph sz="quarter" idx="4294967295"/>
          </p:nvPr>
        </p:nvSpPr>
        <p:spPr>
          <a:xfrm>
            <a:off x="457200" y="2667000"/>
            <a:ext cx="8229600" cy="3657600"/>
          </a:xfrm>
          <a:prstGeom prst="rect">
            <a:avLst/>
          </a:prstGeom>
        </p:spPr>
        <p:txBody>
          <a:bodyPr/>
          <a:lstStyle/>
          <a:p>
            <a:pPr algn="just" eaLnBrk="1" hangingPunct="1">
              <a:lnSpc>
                <a:spcPct val="150000"/>
              </a:lnSpc>
              <a:buFont typeface="Arial" charset="0"/>
              <a:buNone/>
            </a:pPr>
            <a:r>
              <a:rPr lang="en-US" sz="1600" smtClean="0"/>
              <a:t>5.1 INFRASTRUKTUR TI</a:t>
            </a:r>
            <a:endParaRPr lang="en-US" sz="1600" smtClean="0">
              <a:solidFill>
                <a:srgbClr val="FF0000"/>
              </a:solidFill>
              <a:sym typeface="Wingdings" pitchFamily="2" charset="2"/>
            </a:endParaRPr>
          </a:p>
          <a:p>
            <a:pPr algn="just" eaLnBrk="1" hangingPunct="1">
              <a:lnSpc>
                <a:spcPct val="150000"/>
              </a:lnSpc>
              <a:buFontTx/>
              <a:buChar char="-"/>
            </a:pPr>
            <a:r>
              <a:rPr lang="en-US" sz="1600" b="1" smtClean="0">
                <a:sym typeface="Wingdings" pitchFamily="2" charset="2"/>
              </a:rPr>
              <a:t>Mendefinisikan infrastruktur TI</a:t>
            </a:r>
            <a:r>
              <a:rPr lang="id-ID" sz="1600" b="1" smtClean="0">
                <a:sym typeface="Wingdings" pitchFamily="2" charset="2"/>
              </a:rPr>
              <a:t> </a:t>
            </a:r>
            <a:r>
              <a:rPr lang="id-ID" sz="1600" smtClean="0">
                <a:sym typeface="Wingdings" pitchFamily="2" charset="2"/>
              </a:rPr>
              <a:t>: </a:t>
            </a:r>
            <a:r>
              <a:rPr lang="id-ID" sz="1600" smtClean="0"/>
              <a:t>sumber daya teknologi bersama yang menyediakan platform untuk aplikasi sistem informasi perusahaan yang terperinci. Infrastruktur teknologi informasi terdiri dari fasilitas-fasilitas fisik, jasa-jasa, dan manajemen yang mendukung seluruh sumber daya komputasi dalam suatu organisasi. </a:t>
            </a:r>
          </a:p>
          <a:p>
            <a:pPr algn="just" eaLnBrk="1" hangingPunct="1">
              <a:lnSpc>
                <a:spcPct val="150000"/>
              </a:lnSpc>
              <a:buFontTx/>
              <a:buChar char="-"/>
            </a:pPr>
            <a:r>
              <a:rPr lang="id-ID" sz="1600" smtClean="0"/>
              <a:t>Infrastruktur teknologi informasi meliputi investasi dalam peranti keras, peranti lunak, dan layanan seperti : konsultasi, pendidikan, dan pelatihan yang tersebar diseluruh perusahaan atau tersebar diseluruh unit bisnis dalam perusahaan.</a:t>
            </a:r>
            <a:endParaRPr lang="en-US" sz="1600" smtClean="0">
              <a:solidFill>
                <a:srgbClr val="FF0000"/>
              </a:solidFill>
              <a:sym typeface="Wingdings" pitchFamily="2" charset="2"/>
            </a:endParaRPr>
          </a:p>
          <a:p>
            <a:pPr algn="just" eaLnBrk="1" hangingPunct="1">
              <a:lnSpc>
                <a:spcPct val="150000"/>
              </a:lnSpc>
              <a:buFont typeface="Arial" charset="0"/>
              <a:buNone/>
            </a:pPr>
            <a:endParaRPr lang="en-US" sz="1600" smtClean="0"/>
          </a:p>
        </p:txBody>
      </p:sp>
      <p:pic>
        <p:nvPicPr>
          <p:cNvPr id="97284" name="Picture 3" descr="D:\unikom\MSI\ti-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6019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75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990600"/>
            <a:ext cx="8229600" cy="5334000"/>
          </a:xfrm>
          <a:prstGeom prst="rect">
            <a:avLst/>
          </a:prstGeom>
        </p:spPr>
        <p:txBody>
          <a:bodyPr rtlCol="0">
            <a:normAutofit lnSpcReduction="10000"/>
          </a:bodyPr>
          <a:lstStyle/>
          <a:p>
            <a:pPr indent="-182880" algn="just" eaLnBrk="1" fontAlgn="auto" hangingPunct="1">
              <a:lnSpc>
                <a:spcPct val="150000"/>
              </a:lnSpc>
              <a:buClr>
                <a:schemeClr val="accent6">
                  <a:lumMod val="75000"/>
                </a:schemeClr>
              </a:buClr>
              <a:buFontTx/>
              <a:buChar char="-"/>
              <a:defRPr/>
            </a:pPr>
            <a:r>
              <a:rPr lang="en-US" sz="1600" dirty="0" err="1" smtClean="0">
                <a:solidFill>
                  <a:schemeClr val="tx1">
                    <a:lumMod val="75000"/>
                    <a:lumOff val="25000"/>
                  </a:schemeClr>
                </a:solidFill>
                <a:sym typeface="Wingdings" pitchFamily="2" charset="2"/>
              </a:rPr>
              <a:t>Berhubungan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dengan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perkembangan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evolusi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infrastruktur</a:t>
            </a:r>
            <a:r>
              <a:rPr lang="en-US" sz="1600" dirty="0" smtClean="0">
                <a:solidFill>
                  <a:schemeClr val="tx1">
                    <a:lumMod val="75000"/>
                    <a:lumOff val="25000"/>
                  </a:schemeClr>
                </a:solidFill>
                <a:sym typeface="Wingdings" pitchFamily="2" charset="2"/>
              </a:rPr>
              <a:t> TI </a:t>
            </a:r>
            <a:r>
              <a:rPr lang="en-US" sz="1600" dirty="0" err="1" smtClean="0">
                <a:solidFill>
                  <a:schemeClr val="tx1">
                    <a:lumMod val="75000"/>
                    <a:lumOff val="25000"/>
                  </a:schemeClr>
                </a:solidFill>
                <a:sym typeface="Wingdings" pitchFamily="2" charset="2"/>
              </a:rPr>
              <a:t>dari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generasi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ke</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generasi</a:t>
            </a:r>
            <a:endParaRPr lang="id-ID" sz="1600" dirty="0" smtClean="0">
              <a:solidFill>
                <a:schemeClr val="tx1">
                  <a:lumMod val="75000"/>
                  <a:lumOff val="25000"/>
                </a:schemeClr>
              </a:solidFill>
              <a:sym typeface="Wingdings" pitchFamily="2" charset="2"/>
            </a:endParaRPr>
          </a:p>
          <a:p>
            <a:pPr marL="0" indent="0" eaLnBrk="1" fontAlgn="auto" hangingPunct="1">
              <a:buClr>
                <a:schemeClr val="accent6">
                  <a:lumMod val="75000"/>
                </a:schemeClr>
              </a:buClr>
              <a:buFont typeface="Wingdings 2" pitchFamily="18" charset="2"/>
              <a:buNone/>
              <a:defRPr/>
            </a:pPr>
            <a:r>
              <a:rPr lang="id-ID" sz="1600" dirty="0" smtClean="0">
                <a:solidFill>
                  <a:schemeClr val="tx1">
                    <a:lumMod val="75000"/>
                    <a:lumOff val="25000"/>
                  </a:schemeClr>
                </a:solidFill>
              </a:rPr>
              <a:t>Ada beberapa tahap evolusi yang telah dilewati, masing-masing evolusi memberikan konfigurasi daya komputasi dan elemen-elemen infrastruktur yang berbeda. Lima era tersebut adalah mesin akuntansi elektronik, mainframe umum dan komputasi mini komputer, PC, jaringan klien/server, dan komputasi perusahaan, dan internet. Beberapa periode era evolusi infrastruktur :</a:t>
            </a:r>
          </a:p>
          <a:p>
            <a:pPr indent="-182880" eaLnBrk="1" fontAlgn="auto" hangingPunct="1">
              <a:buClr>
                <a:schemeClr val="accent6">
                  <a:lumMod val="75000"/>
                </a:schemeClr>
              </a:buClr>
              <a:defRPr/>
            </a:pPr>
            <a:r>
              <a:rPr lang="id-ID" sz="1600" dirty="0" smtClean="0">
                <a:solidFill>
                  <a:schemeClr val="tx1">
                    <a:lumMod val="75000"/>
                    <a:lumOff val="25000"/>
                  </a:schemeClr>
                </a:solidFill>
              </a:rPr>
              <a:t>Evolusi mesin Akuntansi elektronik 1930-1950</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mainframe umum dan komputer mini dari 1959 sampai sekarang</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PC 1981 sampai sekarang</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klien/server 1983 sampai sekarang</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komputasi internet perusahaan 1992 sampai sekarang</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Notebook sampai sekarang</a:t>
            </a:r>
          </a:p>
          <a:p>
            <a:pPr indent="-182880" eaLnBrk="1" fontAlgn="auto" hangingPunct="1">
              <a:buClr>
                <a:schemeClr val="accent6">
                  <a:lumMod val="75000"/>
                </a:schemeClr>
              </a:buClr>
              <a:defRPr/>
            </a:pPr>
            <a:r>
              <a:rPr lang="id-ID" sz="1600" dirty="0" smtClean="0">
                <a:solidFill>
                  <a:schemeClr val="tx1">
                    <a:lumMod val="75000"/>
                    <a:lumOff val="25000"/>
                  </a:schemeClr>
                </a:solidFill>
              </a:rPr>
              <a:t>Era PC Tab dan ultra book sampai sekarang</a:t>
            </a:r>
          </a:p>
          <a:p>
            <a:pPr indent="-182880" algn="just" eaLnBrk="1" fontAlgn="auto" hangingPunct="1">
              <a:lnSpc>
                <a:spcPct val="150000"/>
              </a:lnSpc>
              <a:buClr>
                <a:schemeClr val="accent6">
                  <a:lumMod val="75000"/>
                </a:schemeClr>
              </a:buClr>
              <a:buFont typeface="Wingdings 2" pitchFamily="18" charset="2"/>
              <a:buNone/>
              <a:defRPr/>
            </a:pPr>
            <a:endParaRPr lang="en-US" sz="1600" dirty="0" smtClean="0">
              <a:solidFill>
                <a:schemeClr val="tx1">
                  <a:lumMod val="75000"/>
                  <a:lumOff val="25000"/>
                </a:schemeClr>
              </a:solidFill>
              <a:sym typeface="Wingdings" pitchFamily="2" charset="2"/>
            </a:endParaRPr>
          </a:p>
          <a:p>
            <a:pPr indent="-182880" algn="just" eaLnBrk="1" fontAlgn="auto" hangingPunct="1">
              <a:lnSpc>
                <a:spcPct val="150000"/>
              </a:lnSpc>
              <a:buClr>
                <a:schemeClr val="accent6">
                  <a:lumMod val="75000"/>
                </a:schemeClr>
              </a:buClr>
              <a:buFontTx/>
              <a:buChar char="-"/>
              <a:defRPr/>
            </a:pPr>
            <a:r>
              <a:rPr lang="en-US" sz="1600" dirty="0" err="1" smtClean="0">
                <a:solidFill>
                  <a:schemeClr val="tx1">
                    <a:lumMod val="75000"/>
                    <a:lumOff val="25000"/>
                  </a:schemeClr>
                </a:solidFill>
                <a:sym typeface="Wingdings" pitchFamily="2" charset="2"/>
              </a:rPr>
              <a:t>Penggerak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teknologi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dari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evolusi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infrastruktur</a:t>
            </a:r>
            <a:r>
              <a:rPr lang="id-ID" sz="1600" dirty="0" smtClean="0">
                <a:solidFill>
                  <a:schemeClr val="tx1">
                    <a:lumMod val="75000"/>
                    <a:lumOff val="25000"/>
                  </a:schemeClr>
                </a:solidFill>
                <a:sym typeface="Wingdings" pitchFamily="2" charset="2"/>
              </a:rPr>
              <a:t> --- adanya perkembangan jaringan dan internet</a:t>
            </a:r>
            <a:endParaRPr lang="en-US" sz="1600" dirty="0" smtClean="0">
              <a:solidFill>
                <a:srgbClr val="FF0000"/>
              </a:solidFill>
            </a:endParaRPr>
          </a:p>
          <a:p>
            <a:pPr indent="-182880" eaLnBrk="1" fontAlgn="auto" hangingPunct="1">
              <a:buClr>
                <a:schemeClr val="accent6">
                  <a:lumMod val="75000"/>
                </a:schemeClr>
              </a:buClr>
              <a:buFont typeface="Wingdings 2" pitchFamily="18" charset="2"/>
              <a:buNone/>
              <a:defRPr/>
            </a:pPr>
            <a:endParaRPr lang="id-ID" sz="1600" dirty="0">
              <a:solidFill>
                <a:schemeClr val="tx1">
                  <a:lumMod val="75000"/>
                  <a:lumOff val="25000"/>
                </a:schemeClr>
              </a:solidFill>
            </a:endParaRPr>
          </a:p>
        </p:txBody>
      </p:sp>
    </p:spTree>
    <p:extLst>
      <p:ext uri="{BB962C8B-B14F-4D97-AF65-F5344CB8AC3E}">
        <p14:creationId xmlns:p14="http://schemas.microsoft.com/office/powerpoint/2010/main" val="3583320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king clock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Ticking clock design template</Template>
  <TotalTime>1</TotalTime>
  <Words>892</Words>
  <Application>Microsoft Office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Verdana</vt:lpstr>
      <vt:lpstr>Ticking clock design template</vt:lpstr>
      <vt:lpstr>ISU SOSIAL DAN ETIKA DALAM SI </vt:lpstr>
      <vt:lpstr>PowerPoint Presentation</vt:lpstr>
      <vt:lpstr>PowerPoint Presentation</vt:lpstr>
      <vt:lpstr>PowerPoint Presentation</vt:lpstr>
      <vt:lpstr>PowerPoint Presentation</vt:lpstr>
      <vt:lpstr>PowerPoint Presentation</vt:lpstr>
      <vt:lpstr>PowerPoint Presentation</vt:lpstr>
      <vt:lpstr>BAB 5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ISU SOSIAL DAN ETIKA DALAM SI </dc:title>
  <dc:creator>Salsabila</dc:creator>
  <cp:lastModifiedBy>Salsabila</cp:lastModifiedBy>
  <cp:revision>1</cp:revision>
  <dcterms:created xsi:type="dcterms:W3CDTF">2020-07-08T00:26:30Z</dcterms:created>
  <dcterms:modified xsi:type="dcterms:W3CDTF">2020-07-08T00:28:15Z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TC011594421033</vt:lpwstr>
  </property>
</Properties>
</file>