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8" r:id="rId3"/>
    <p:sldId id="259" r:id="rId4"/>
    <p:sldId id="272" r:id="rId5"/>
    <p:sldId id="273" r:id="rId6"/>
    <p:sldId id="261" r:id="rId7"/>
    <p:sldId id="262" r:id="rId8"/>
    <p:sldId id="263" r:id="rId9"/>
    <p:sldId id="268" r:id="rId10"/>
    <p:sldId id="269" r:id="rId11"/>
    <p:sldId id="271" r:id="rId12"/>
    <p:sldId id="276" r:id="rId13"/>
    <p:sldId id="277" r:id="rId14"/>
    <p:sldId id="278" r:id="rId15"/>
    <p:sldId id="279" r:id="rId16"/>
    <p:sldId id="280" r:id="rId17"/>
    <p:sldId id="281" r:id="rId18"/>
    <p:sldId id="282" r:id="rId19"/>
    <p:sldId id="283" r:id="rId20"/>
    <p:sldId id="257" r:id="rId21"/>
    <p:sldId id="274" r:id="rId22"/>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2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CD1F2-EF11-44D0-B7FE-00AD0FB996A0}" type="datetimeFigureOut">
              <a:rPr lang="id-ID" smtClean="0"/>
              <a:pPr/>
              <a:t>07/07/2020</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AE498F-BE2B-419C-A71C-2464F7AC54CF}"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AE498F-BE2B-419C-A71C-2464F7AC54CF}" type="slidenum">
              <a:rPr lang="id-ID" smtClean="0"/>
              <a:pPr/>
              <a:t>1</a:t>
            </a:fld>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0274855-FB87-4C2E-8395-3EADFF3298E8}" type="slidenum">
              <a:rPr lang="en-US"/>
              <a:pPr/>
              <a:t>10</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1DBD33D5-DA12-4DA0-8AFD-652C7536021E}" type="slidenum">
              <a:rPr lang="en-US"/>
              <a:pPr/>
              <a:t>11</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ID" sz="1000" dirty="0" smtClean="0"/>
              <a:t>Bos lebih mempunyai karakter yang memerintah bawahan untuk mencapai sebuah tujuan. Sedangakan leader akan bersama sama dalam menggapai sebuah tujuan yang ingin dicapai secara bersama.</a:t>
            </a:r>
            <a:endParaRPr lang="id-ID" sz="1000" dirty="0"/>
          </a:p>
        </p:txBody>
      </p:sp>
      <p:sp>
        <p:nvSpPr>
          <p:cNvPr id="4" name="Slide Number Placeholder 3"/>
          <p:cNvSpPr>
            <a:spLocks noGrp="1"/>
          </p:cNvSpPr>
          <p:nvPr>
            <p:ph type="sldNum" sz="quarter" idx="10"/>
          </p:nvPr>
        </p:nvSpPr>
        <p:spPr/>
        <p:txBody>
          <a:bodyPr/>
          <a:lstStyle/>
          <a:p>
            <a:fld id="{DEAE498F-BE2B-419C-A71C-2464F7AC54CF}" type="slidenum">
              <a:rPr lang="id-ID" smtClean="0"/>
              <a:pPr/>
              <a:t>12</a:t>
            </a:fld>
            <a:endParaRPr lang="id-I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ID" sz="1000" dirty="0" smtClean="0"/>
              <a:t>Seorang Bos memiliki karakter ego yang tinggi. Jika mendapatkan sebuah prestasi hanya akan berkata "AKU dan AKU". Sedangkan seorang Leader akan selalu berkata "KAMI", karena seorang leader mempunyai pandangan bahwa prestasi tersebut bisa dicapai dengan kerjasama tim, bukannya karena kemampuannya sendiri.</a:t>
            </a:r>
            <a:endParaRPr lang="id-ID" sz="1000" dirty="0"/>
          </a:p>
        </p:txBody>
      </p:sp>
      <p:sp>
        <p:nvSpPr>
          <p:cNvPr id="4" name="Slide Number Placeholder 3"/>
          <p:cNvSpPr>
            <a:spLocks noGrp="1"/>
          </p:cNvSpPr>
          <p:nvPr>
            <p:ph type="sldNum" sz="quarter" idx="10"/>
          </p:nvPr>
        </p:nvSpPr>
        <p:spPr/>
        <p:txBody>
          <a:bodyPr/>
          <a:lstStyle/>
          <a:p>
            <a:fld id="{DEAE498F-BE2B-419C-A71C-2464F7AC54CF}" type="slidenum">
              <a:rPr lang="id-ID" smtClean="0"/>
              <a:pPr/>
              <a:t>13</a:t>
            </a:fld>
            <a:endParaRPr lang="id-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ID" sz="1000" dirty="0" smtClean="0"/>
              <a:t>Bos akan lebih sering memanfaatkan bawahannya untuk mencapai target atau tujuan tanpa pandang bulu. Sedangkan seorang Leader akan memberdayakan dan mengajarkan ilmu yang dipunyai dan akan senang jika berhasil memberdayakan orang lain.</a:t>
            </a:r>
            <a:endParaRPr lang="id-ID" sz="1000" dirty="0"/>
          </a:p>
        </p:txBody>
      </p:sp>
      <p:sp>
        <p:nvSpPr>
          <p:cNvPr id="4" name="Slide Number Placeholder 3"/>
          <p:cNvSpPr>
            <a:spLocks noGrp="1"/>
          </p:cNvSpPr>
          <p:nvPr>
            <p:ph type="sldNum" sz="quarter" idx="10"/>
          </p:nvPr>
        </p:nvSpPr>
        <p:spPr/>
        <p:txBody>
          <a:bodyPr/>
          <a:lstStyle/>
          <a:p>
            <a:fld id="{DEAE498F-BE2B-419C-A71C-2464F7AC54CF}" type="slidenum">
              <a:rPr lang="id-ID" smtClean="0"/>
              <a:pPr/>
              <a:t>14</a:t>
            </a:fld>
            <a:endParaRPr lang="id-ID"/>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ID" sz="1000" dirty="0" smtClean="0"/>
              <a:t>Bos</a:t>
            </a:r>
            <a:r>
              <a:rPr lang="id-ID" sz="1000" baseline="0" dirty="0" smtClean="0"/>
              <a:t> cenderung memberi perintah suruhan, tetapi pemimpin akan memberi pertanyaan yang memancing bawahan untuk bisa berikir secara mandiri.</a:t>
            </a:r>
            <a:endParaRPr lang="id-ID" sz="1000" dirty="0"/>
          </a:p>
        </p:txBody>
      </p:sp>
      <p:sp>
        <p:nvSpPr>
          <p:cNvPr id="4" name="Slide Number Placeholder 3"/>
          <p:cNvSpPr>
            <a:spLocks noGrp="1"/>
          </p:cNvSpPr>
          <p:nvPr>
            <p:ph type="sldNum" sz="quarter" idx="10"/>
          </p:nvPr>
        </p:nvSpPr>
        <p:spPr/>
        <p:txBody>
          <a:bodyPr/>
          <a:lstStyle/>
          <a:p>
            <a:fld id="{DEAE498F-BE2B-419C-A71C-2464F7AC54CF}" type="slidenum">
              <a:rPr lang="id-ID" smtClean="0"/>
              <a:pPr/>
              <a:t>15</a:t>
            </a:fld>
            <a:endParaRPr lang="id-ID"/>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ID" sz="1000" dirty="0" smtClean="0"/>
              <a:t>Seorang Bos akan menyalahkan orang lain atau bawahan jika melakukan kesalahan. Bahkan kadang kesalahan Boss akan ditimpakan ke bawahan. Sedangkan Leader akan meperbaiki dan membesarkan hati jika ada orang disekitarnya mengalami kegagalan. Dan seorang leader sejati tidak akan menyalahkan orang orang disekitarnya. </a:t>
            </a:r>
            <a:endParaRPr lang="id-ID" sz="1000" dirty="0"/>
          </a:p>
        </p:txBody>
      </p:sp>
      <p:sp>
        <p:nvSpPr>
          <p:cNvPr id="4" name="Slide Number Placeholder 3"/>
          <p:cNvSpPr>
            <a:spLocks noGrp="1"/>
          </p:cNvSpPr>
          <p:nvPr>
            <p:ph type="sldNum" sz="quarter" idx="10"/>
          </p:nvPr>
        </p:nvSpPr>
        <p:spPr/>
        <p:txBody>
          <a:bodyPr/>
          <a:lstStyle/>
          <a:p>
            <a:fld id="{DEAE498F-BE2B-419C-A71C-2464F7AC54CF}" type="slidenum">
              <a:rPr lang="id-ID" smtClean="0"/>
              <a:pPr/>
              <a:t>16</a:t>
            </a:fld>
            <a:endParaRPr lang="id-ID"/>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ID" sz="1000" dirty="0" smtClean="0"/>
              <a:t>Seorang Bos  hanya akan menjadi orang yang pandai memerintah saja tanpa memberikan contoh yang baik. Lain halnya karakter seorang Leader yang akan memberikan contoh sebelum memerintahkan.</a:t>
            </a:r>
            <a:endParaRPr lang="id-ID" sz="1000" dirty="0"/>
          </a:p>
        </p:txBody>
      </p:sp>
      <p:sp>
        <p:nvSpPr>
          <p:cNvPr id="4" name="Slide Number Placeholder 3"/>
          <p:cNvSpPr>
            <a:spLocks noGrp="1"/>
          </p:cNvSpPr>
          <p:nvPr>
            <p:ph type="sldNum" sz="quarter" idx="10"/>
          </p:nvPr>
        </p:nvSpPr>
        <p:spPr/>
        <p:txBody>
          <a:bodyPr/>
          <a:lstStyle/>
          <a:p>
            <a:fld id="{DEAE498F-BE2B-419C-A71C-2464F7AC54CF}" type="slidenum">
              <a:rPr lang="id-ID" smtClean="0"/>
              <a:pPr/>
              <a:t>17</a:t>
            </a:fld>
            <a:endParaRPr lang="id-ID"/>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ID" dirty="0" smtClean="0"/>
              <a:t>kebanyakan karakter seorang Boss adalah mengintimidasi bawahannya.Sehingga bawahan merasa tertekan. Sedangakan seorang leader akan memberikan kepercayaan tanggung jawab dan tidak akan menyalahkan siapapun jika terjadi kesalahan. karena </a:t>
            </a:r>
            <a:r>
              <a:rPr lang="id-ID" b="1" dirty="0" smtClean="0"/>
              <a:t>ORANG HEBAT TIDAK AKAN PERNAH MENYALAHKAN ORANG LAIN.</a:t>
            </a:r>
            <a:endParaRPr lang="id-ID" dirty="0"/>
          </a:p>
        </p:txBody>
      </p:sp>
      <p:sp>
        <p:nvSpPr>
          <p:cNvPr id="4" name="Slide Number Placeholder 3"/>
          <p:cNvSpPr>
            <a:spLocks noGrp="1"/>
          </p:cNvSpPr>
          <p:nvPr>
            <p:ph type="sldNum" sz="quarter" idx="10"/>
          </p:nvPr>
        </p:nvSpPr>
        <p:spPr/>
        <p:txBody>
          <a:bodyPr/>
          <a:lstStyle/>
          <a:p>
            <a:fld id="{DEAE498F-BE2B-419C-A71C-2464F7AC54CF}" type="slidenum">
              <a:rPr lang="id-ID" smtClean="0"/>
              <a:pPr/>
              <a:t>18</a:t>
            </a:fld>
            <a:endParaRPr lang="id-ID"/>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ID" dirty="0" smtClean="0"/>
              <a:t>Namamu VS Namaku. Boss tidak akan menghargai karya / prestasi bawahan. Namun akan selalu mengatasnamakan prestasi untuk dirinya sendiri. </a:t>
            </a:r>
            <a:r>
              <a:rPr lang="id-ID" smtClean="0"/>
              <a:t>Leader akan selalu menghargai prestasi orang lain dan akan selalu mensupport tanpa mengatasnamakan diri sendiri.</a:t>
            </a:r>
            <a:endParaRPr lang="id-ID"/>
          </a:p>
        </p:txBody>
      </p:sp>
      <p:sp>
        <p:nvSpPr>
          <p:cNvPr id="4" name="Slide Number Placeholder 3"/>
          <p:cNvSpPr>
            <a:spLocks noGrp="1"/>
          </p:cNvSpPr>
          <p:nvPr>
            <p:ph type="sldNum" sz="quarter" idx="10"/>
          </p:nvPr>
        </p:nvSpPr>
        <p:spPr/>
        <p:txBody>
          <a:bodyPr/>
          <a:lstStyle/>
          <a:p>
            <a:fld id="{DEAE498F-BE2B-419C-A71C-2464F7AC54CF}" type="slidenum">
              <a:rPr lang="id-ID" smtClean="0"/>
              <a:pPr/>
              <a:t>19</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BCD969DB-1309-4B48-A92F-BCE4DEFAF4C1}" type="slidenum">
              <a:rPr lang="en-US"/>
              <a:pPr/>
              <a:t>2</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AE498F-BE2B-419C-A71C-2464F7AC54CF}" type="slidenum">
              <a:rPr lang="id-ID" smtClean="0"/>
              <a:pPr/>
              <a:t>20</a:t>
            </a:fld>
            <a:endParaRPr lang="id-ID"/>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3BA8A7C-8D1D-4FD9-A872-D22330C018B9}" type="slidenum">
              <a:rPr lang="en-US" smtClean="0"/>
              <a:pPr>
                <a:defRPr/>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6B1079E-C603-447B-98D7-AD9C07C9999A}" type="slidenum">
              <a:rPr lang="en-US"/>
              <a:pPr/>
              <a:t>3</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3BA8A7C-8D1D-4FD9-A872-D22330C018B9}"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3BA8A7C-8D1D-4FD9-A872-D22330C018B9}"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FCD9D9F1-7618-4888-8761-1BE87EEBB130}" type="slidenum">
              <a:rPr lang="en-US"/>
              <a:pPr/>
              <a:t>6</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2896FB9E-770D-4D0D-8541-CB5C87BFF579}" type="slidenum">
              <a:rPr lang="en-US"/>
              <a:pPr/>
              <a:t>7</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FC94F9F8-06FE-4B2F-8EB9-F064A1DB28E0}" type="slidenum">
              <a:rPr lang="en-US"/>
              <a:pPr/>
              <a:t>8</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9236DDE-237F-49A5-8BBD-E0438BDC58B2}" type="slidenum">
              <a:rPr lang="en-US"/>
              <a:pPr/>
              <a:t>9</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A1DACEE-6442-407C-8131-772CCC7A4CB1}" type="datetimeFigureOut">
              <a:rPr lang="id-ID" smtClean="0"/>
              <a:pPr/>
              <a:t>07/07/2020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ADC2030-BDB1-49A6-B550-D243ED6E68D2}" type="slidenum">
              <a:rPr lang="id-ID" smtClean="0"/>
              <a:pPr/>
              <a:t>‹#›</a:t>
            </a:fld>
            <a:endParaRPr lang="id-ID"/>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1DACEE-6442-407C-8131-772CCC7A4CB1}" type="datetimeFigureOut">
              <a:rPr lang="id-ID" smtClean="0"/>
              <a:pPr/>
              <a:t>07/07/2020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ADC2030-BDB1-49A6-B550-D243ED6E68D2}"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1DACEE-6442-407C-8131-772CCC7A4CB1}" type="datetimeFigureOut">
              <a:rPr lang="id-ID" smtClean="0"/>
              <a:pPr/>
              <a:t>07/07/2020</a:t>
            </a:fld>
            <a:endParaRPr lang="id-ID"/>
          </a:p>
        </p:txBody>
      </p:sp>
      <p:sp>
        <p:nvSpPr>
          <p:cNvPr id="5" name="Footer Placeholder 4"/>
          <p:cNvSpPr>
            <a:spLocks noGrp="1"/>
          </p:cNvSpPr>
          <p:nvPr>
            <p:ph type="ftr" sz="quarter" idx="11"/>
          </p:nvPr>
        </p:nvSpPr>
        <p:spPr>
          <a:xfrm>
            <a:off x="2640597" y="6377459"/>
            <a:ext cx="3836404" cy="365125"/>
          </a:xfrm>
        </p:spPr>
        <p:txBody>
          <a:bodyPr/>
          <a:lstStyle/>
          <a:p>
            <a:endParaRPr lang="id-ID"/>
          </a:p>
        </p:txBody>
      </p:sp>
      <p:sp>
        <p:nvSpPr>
          <p:cNvPr id="6" name="Slide Number Placeholder 5"/>
          <p:cNvSpPr>
            <a:spLocks noGrp="1"/>
          </p:cNvSpPr>
          <p:nvPr>
            <p:ph type="sldNum" sz="quarter" idx="12"/>
          </p:nvPr>
        </p:nvSpPr>
        <p:spPr/>
        <p:txBody>
          <a:bodyPr/>
          <a:lstStyle/>
          <a:p>
            <a:fld id="{8ADC2030-BDB1-49A6-B550-D243ED6E68D2}"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1DACEE-6442-407C-8131-772CCC7A4CB1}" type="datetimeFigureOut">
              <a:rPr lang="id-ID" smtClean="0"/>
              <a:pPr/>
              <a:t>07/07/2020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ADC2030-BDB1-49A6-B550-D243ED6E68D2}"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A1DACEE-6442-407C-8131-772CCC7A4CB1}" type="datetimeFigureOut">
              <a:rPr lang="id-ID" smtClean="0"/>
              <a:pPr/>
              <a:t>07/07/2020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ADC2030-BDB1-49A6-B550-D243ED6E68D2}"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A1DACEE-6442-407C-8131-772CCC7A4CB1}" type="datetimeFigureOut">
              <a:rPr lang="id-ID" smtClean="0"/>
              <a:pPr/>
              <a:t>07/07/2020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ADC2030-BDB1-49A6-B550-D243ED6E68D2}"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A1DACEE-6442-407C-8131-772CCC7A4CB1}" type="datetimeFigureOut">
              <a:rPr lang="id-ID" smtClean="0"/>
              <a:pPr/>
              <a:t>07/07/2020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8ADC2030-BDB1-49A6-B550-D243ED6E68D2}"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A1DACEE-6442-407C-8131-772CCC7A4CB1}" type="datetimeFigureOut">
              <a:rPr lang="id-ID" smtClean="0"/>
              <a:pPr/>
              <a:t>07/07/2020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8ADC2030-BDB1-49A6-B550-D243ED6E68D2}"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1DACEE-6442-407C-8131-772CCC7A4CB1}" type="datetimeFigureOut">
              <a:rPr lang="id-ID" smtClean="0"/>
              <a:pPr/>
              <a:t>07/07/2020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8ADC2030-BDB1-49A6-B550-D243ED6E68D2}"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A1DACEE-6442-407C-8131-772CCC7A4CB1}" type="datetimeFigureOut">
              <a:rPr lang="id-ID" smtClean="0"/>
              <a:pPr/>
              <a:t>07/07/2020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ADC2030-BDB1-49A6-B550-D243ED6E68D2}" type="slidenum">
              <a:rPr lang="id-ID" smtClean="0"/>
              <a:pPr/>
              <a:t>‹#›</a:t>
            </a:fld>
            <a:endParaRPr lang="id-ID"/>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A1DACEE-6442-407C-8131-772CCC7A4CB1}" type="datetimeFigureOut">
              <a:rPr lang="id-ID" smtClean="0"/>
              <a:pPr/>
              <a:t>07/07/2020</a:t>
            </a:fld>
            <a:endParaRPr lang="id-ID"/>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id-ID"/>
          </a:p>
        </p:txBody>
      </p:sp>
      <p:sp>
        <p:nvSpPr>
          <p:cNvPr id="7" name="Slide Number Placeholder 6"/>
          <p:cNvSpPr>
            <a:spLocks noGrp="1"/>
          </p:cNvSpPr>
          <p:nvPr>
            <p:ph type="sldNum" sz="quarter" idx="12"/>
          </p:nvPr>
        </p:nvSpPr>
        <p:spPr>
          <a:xfrm>
            <a:off x="8339328" y="1170432"/>
            <a:ext cx="733864" cy="201168"/>
          </a:xfrm>
        </p:spPr>
        <p:txBody>
          <a:bodyPr/>
          <a:lstStyle/>
          <a:p>
            <a:fld id="{8ADC2030-BDB1-49A6-B550-D243ED6E68D2}"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A1DACEE-6442-407C-8131-772CCC7A4CB1}" type="datetimeFigureOut">
              <a:rPr lang="id-ID" smtClean="0"/>
              <a:pPr/>
              <a:t>07/07/2020</a:t>
            </a:fld>
            <a:endParaRPr lang="id-ID"/>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id-ID"/>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ADC2030-BDB1-49A6-B550-D243ED6E68D2}"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KEPEMIMPINAN</a:t>
            </a:r>
            <a:endParaRPr lang="id-ID" dirty="0"/>
          </a:p>
        </p:txBody>
      </p:sp>
      <p:sp>
        <p:nvSpPr>
          <p:cNvPr id="3" name="Subtitle 2"/>
          <p:cNvSpPr>
            <a:spLocks noGrp="1"/>
          </p:cNvSpPr>
          <p:nvPr>
            <p:ph type="subTitle" idx="1"/>
          </p:nvPr>
        </p:nvSpPr>
        <p:spPr/>
        <p:txBody>
          <a:bodyPr>
            <a:normAutofit/>
          </a:bodyPr>
          <a:lstStyle/>
          <a:p>
            <a:r>
              <a:rPr lang="id-ID" sz="4000" dirty="0" smtClean="0"/>
              <a:t>PERTEMUAN 8</a:t>
            </a:r>
            <a:endParaRPr lang="id-ID"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57158" y="428604"/>
            <a:ext cx="8497887" cy="765175"/>
          </a:xfrm>
        </p:spPr>
        <p:txBody>
          <a:bodyPr>
            <a:normAutofit fontScale="90000"/>
          </a:bodyPr>
          <a:lstStyle/>
          <a:p>
            <a:pPr eaLnBrk="1" hangingPunct="1"/>
            <a:r>
              <a:rPr lang="en-US" b="1" dirty="0" err="1" smtClean="0"/>
              <a:t>Manfaat</a:t>
            </a:r>
            <a:r>
              <a:rPr lang="en-US" b="1" dirty="0" smtClean="0"/>
              <a:t> </a:t>
            </a:r>
            <a:r>
              <a:rPr lang="en-US" b="1" dirty="0" err="1" smtClean="0"/>
              <a:t>Pendelegasian</a:t>
            </a:r>
            <a:endParaRPr lang="en-US" b="1" dirty="0" smtClean="0"/>
          </a:p>
        </p:txBody>
      </p:sp>
      <p:sp>
        <p:nvSpPr>
          <p:cNvPr id="14341" name="Rectangle 3"/>
          <p:cNvSpPr>
            <a:spLocks noGrp="1" noChangeArrowheads="1"/>
          </p:cNvSpPr>
          <p:nvPr>
            <p:ph idx="1"/>
          </p:nvPr>
        </p:nvSpPr>
        <p:spPr>
          <a:xfrm>
            <a:off x="179388" y="2000240"/>
            <a:ext cx="8785225" cy="4021148"/>
          </a:xfrm>
        </p:spPr>
        <p:txBody>
          <a:bodyPr>
            <a:normAutofit/>
          </a:bodyPr>
          <a:lstStyle/>
          <a:p>
            <a:pPr eaLnBrk="1" hangingPunct="1">
              <a:lnSpc>
                <a:spcPct val="90000"/>
              </a:lnSpc>
            </a:pPr>
            <a:r>
              <a:rPr lang="en-US" sz="2800" dirty="0" err="1" smtClean="0">
                <a:latin typeface="Arial" charset="0"/>
              </a:rPr>
              <a:t>Menghendel</a:t>
            </a:r>
            <a:r>
              <a:rPr lang="en-US" sz="2800" dirty="0" smtClean="0">
                <a:latin typeface="Arial" charset="0"/>
              </a:rPr>
              <a:t> </a:t>
            </a:r>
            <a:r>
              <a:rPr lang="en-US" sz="2800" dirty="0" err="1" smtClean="0">
                <a:latin typeface="Arial" charset="0"/>
              </a:rPr>
              <a:t>tugas</a:t>
            </a:r>
            <a:r>
              <a:rPr lang="en-US" sz="2800" dirty="0" smtClean="0">
                <a:latin typeface="Arial" charset="0"/>
              </a:rPr>
              <a:t> </a:t>
            </a:r>
            <a:r>
              <a:rPr lang="en-US" sz="2800" dirty="0" err="1" smtClean="0">
                <a:latin typeface="Arial" charset="0"/>
              </a:rPr>
              <a:t>spesifik</a:t>
            </a:r>
            <a:endParaRPr lang="en-US" sz="2800" dirty="0" smtClean="0">
              <a:latin typeface="Arial" charset="0"/>
            </a:endParaRPr>
          </a:p>
          <a:p>
            <a:pPr eaLnBrk="1" hangingPunct="1">
              <a:lnSpc>
                <a:spcPct val="90000"/>
              </a:lnSpc>
            </a:pPr>
            <a:r>
              <a:rPr lang="en-US" sz="2800" dirty="0" smtClean="0">
                <a:latin typeface="Arial" charset="0"/>
              </a:rPr>
              <a:t>Transfer </a:t>
            </a:r>
            <a:r>
              <a:rPr lang="en-US" sz="2800" dirty="0" err="1" smtClean="0">
                <a:latin typeface="Arial" charset="0"/>
              </a:rPr>
              <a:t>tanggung</a:t>
            </a:r>
            <a:r>
              <a:rPr lang="en-US" sz="2800" dirty="0" smtClean="0">
                <a:latin typeface="Arial" charset="0"/>
              </a:rPr>
              <a:t> </a:t>
            </a:r>
            <a:r>
              <a:rPr lang="en-US" sz="2800" dirty="0" err="1" smtClean="0">
                <a:latin typeface="Arial" charset="0"/>
              </a:rPr>
              <a:t>jawab</a:t>
            </a:r>
            <a:r>
              <a:rPr lang="en-US" sz="2800" dirty="0" smtClean="0">
                <a:latin typeface="Arial" charset="0"/>
              </a:rPr>
              <a:t> </a:t>
            </a:r>
            <a:r>
              <a:rPr lang="en-US" sz="2800" dirty="0" err="1" smtClean="0">
                <a:latin typeface="Arial" charset="0"/>
              </a:rPr>
              <a:t>kepada</a:t>
            </a:r>
            <a:r>
              <a:rPr lang="en-US" sz="2800" dirty="0" smtClean="0">
                <a:latin typeface="Arial" charset="0"/>
              </a:rPr>
              <a:t> </a:t>
            </a:r>
            <a:r>
              <a:rPr lang="en-US" sz="2800" dirty="0" err="1" smtClean="0">
                <a:latin typeface="Arial" charset="0"/>
              </a:rPr>
              <a:t>staf</a:t>
            </a:r>
            <a:r>
              <a:rPr lang="en-US" sz="2800" dirty="0" smtClean="0">
                <a:latin typeface="Arial" charset="0"/>
              </a:rPr>
              <a:t> </a:t>
            </a:r>
          </a:p>
          <a:p>
            <a:pPr eaLnBrk="1" hangingPunct="1">
              <a:lnSpc>
                <a:spcPct val="90000"/>
              </a:lnSpc>
            </a:pPr>
            <a:r>
              <a:rPr lang="en-US" sz="2800" dirty="0" err="1" smtClean="0">
                <a:latin typeface="Arial" charset="0"/>
              </a:rPr>
              <a:t>Meningkatkan</a:t>
            </a:r>
            <a:r>
              <a:rPr lang="en-US" sz="2800" dirty="0" smtClean="0">
                <a:latin typeface="Arial" charset="0"/>
              </a:rPr>
              <a:t> </a:t>
            </a:r>
            <a:r>
              <a:rPr lang="en-US" sz="2800" dirty="0" err="1" smtClean="0">
                <a:latin typeface="Arial" charset="0"/>
              </a:rPr>
              <a:t>kepuasan</a:t>
            </a:r>
            <a:r>
              <a:rPr lang="en-US" sz="2800" dirty="0" smtClean="0">
                <a:latin typeface="Arial" charset="0"/>
              </a:rPr>
              <a:t> </a:t>
            </a:r>
            <a:r>
              <a:rPr lang="en-US" sz="2800" dirty="0" err="1" smtClean="0">
                <a:latin typeface="Arial" charset="0"/>
              </a:rPr>
              <a:t>staf</a:t>
            </a:r>
            <a:r>
              <a:rPr lang="en-US" sz="2800" dirty="0" smtClean="0">
                <a:latin typeface="Arial" charset="0"/>
              </a:rPr>
              <a:t> </a:t>
            </a:r>
          </a:p>
          <a:p>
            <a:pPr eaLnBrk="1" hangingPunct="1">
              <a:lnSpc>
                <a:spcPct val="90000"/>
              </a:lnSpc>
            </a:pPr>
            <a:r>
              <a:rPr lang="en-US" sz="2800" dirty="0" err="1" smtClean="0">
                <a:latin typeface="Arial" charset="0"/>
              </a:rPr>
              <a:t>Mendorong</a:t>
            </a:r>
            <a:r>
              <a:rPr lang="en-US" sz="2800" dirty="0" smtClean="0">
                <a:latin typeface="Arial" charset="0"/>
              </a:rPr>
              <a:t> </a:t>
            </a:r>
            <a:r>
              <a:rPr lang="en-US" sz="2800" dirty="0" err="1" smtClean="0">
                <a:latin typeface="Arial" charset="0"/>
              </a:rPr>
              <a:t>pembuatan</a:t>
            </a:r>
            <a:r>
              <a:rPr lang="en-US" sz="2800" dirty="0" smtClean="0">
                <a:latin typeface="Arial" charset="0"/>
              </a:rPr>
              <a:t> </a:t>
            </a:r>
            <a:r>
              <a:rPr lang="en-US" sz="2800" dirty="0" err="1" smtClean="0">
                <a:latin typeface="Arial" charset="0"/>
              </a:rPr>
              <a:t>keputusan</a:t>
            </a:r>
            <a:r>
              <a:rPr lang="en-US" sz="2800" dirty="0" smtClean="0">
                <a:latin typeface="Arial" charset="0"/>
              </a:rPr>
              <a:t> </a:t>
            </a:r>
            <a:r>
              <a:rPr lang="en-US" sz="2800" dirty="0" err="1" smtClean="0">
                <a:latin typeface="Arial" charset="0"/>
              </a:rPr>
              <a:t>yg</a:t>
            </a:r>
            <a:r>
              <a:rPr lang="en-US" sz="2800" dirty="0" smtClean="0">
                <a:latin typeface="Arial" charset="0"/>
              </a:rPr>
              <a:t> </a:t>
            </a:r>
            <a:r>
              <a:rPr lang="en-US" sz="2800" dirty="0" err="1" smtClean="0">
                <a:latin typeface="Arial" charset="0"/>
              </a:rPr>
              <a:t>lebih</a:t>
            </a:r>
            <a:r>
              <a:rPr lang="en-US" sz="2800" dirty="0" smtClean="0">
                <a:latin typeface="Arial" charset="0"/>
              </a:rPr>
              <a:t> </a:t>
            </a:r>
            <a:r>
              <a:rPr lang="en-US" sz="2800" dirty="0" err="1" smtClean="0">
                <a:latin typeface="Arial" charset="0"/>
              </a:rPr>
              <a:t>baik</a:t>
            </a:r>
            <a:endParaRPr lang="en-US" sz="2800" dirty="0" smtClean="0">
              <a:latin typeface="Arial" charset="0"/>
            </a:endParaRPr>
          </a:p>
          <a:p>
            <a:pPr eaLnBrk="1" hangingPunct="1">
              <a:lnSpc>
                <a:spcPct val="90000"/>
              </a:lnSpc>
            </a:pPr>
            <a:r>
              <a:rPr lang="en-US" sz="2800" dirty="0" err="1" smtClean="0">
                <a:latin typeface="Arial" charset="0"/>
              </a:rPr>
              <a:t>Manajer</a:t>
            </a:r>
            <a:r>
              <a:rPr lang="en-US" sz="2800" dirty="0" smtClean="0">
                <a:latin typeface="Arial" charset="0"/>
              </a:rPr>
              <a:t> </a:t>
            </a:r>
            <a:r>
              <a:rPr lang="en-US" sz="2800" dirty="0" err="1" smtClean="0">
                <a:latin typeface="Arial" charset="0"/>
              </a:rPr>
              <a:t>lebih</a:t>
            </a:r>
            <a:r>
              <a:rPr lang="en-US" sz="2800" dirty="0" smtClean="0">
                <a:latin typeface="Arial" charset="0"/>
              </a:rPr>
              <a:t> </a:t>
            </a:r>
            <a:r>
              <a:rPr lang="en-US" sz="2800" dirty="0" err="1" smtClean="0">
                <a:latin typeface="Arial" charset="0"/>
              </a:rPr>
              <a:t>berkembang</a:t>
            </a:r>
            <a:r>
              <a:rPr lang="en-US" sz="2800" dirty="0" smtClean="0">
                <a:latin typeface="Arial" charset="0"/>
              </a:rPr>
              <a:t> (</a:t>
            </a:r>
            <a:r>
              <a:rPr lang="en-US" sz="2800" dirty="0" err="1" smtClean="0">
                <a:latin typeface="Arial" charset="0"/>
              </a:rPr>
              <a:t>ia</a:t>
            </a:r>
            <a:r>
              <a:rPr lang="en-US" sz="2800" dirty="0" smtClean="0">
                <a:latin typeface="Arial" charset="0"/>
              </a:rPr>
              <a:t> </a:t>
            </a:r>
            <a:r>
              <a:rPr lang="en-US" sz="2800" dirty="0" err="1" smtClean="0">
                <a:latin typeface="Arial" charset="0"/>
              </a:rPr>
              <a:t>menggali</a:t>
            </a:r>
            <a:r>
              <a:rPr lang="en-US" sz="2800" dirty="0" smtClean="0">
                <a:latin typeface="Arial" charset="0"/>
              </a:rPr>
              <a:t> </a:t>
            </a:r>
            <a:r>
              <a:rPr lang="en-US" sz="2800" dirty="0" err="1" smtClean="0">
                <a:latin typeface="Arial" charset="0"/>
              </a:rPr>
              <a:t>ide</a:t>
            </a:r>
            <a:r>
              <a:rPr lang="en-US" sz="2800" dirty="0" smtClean="0">
                <a:latin typeface="Arial" charset="0"/>
              </a:rPr>
              <a:t> </a:t>
            </a:r>
            <a:r>
              <a:rPr lang="en-US" sz="2800" dirty="0" err="1" smtClean="0">
                <a:latin typeface="Arial" charset="0"/>
              </a:rPr>
              <a:t>baru</a:t>
            </a:r>
            <a:r>
              <a:rPr lang="en-US" sz="2800" dirty="0" smtClean="0">
                <a:latin typeface="Arial" charset="0"/>
              </a:rPr>
              <a:t>)</a:t>
            </a:r>
          </a:p>
          <a:p>
            <a:pPr eaLnBrk="1" hangingPunct="1">
              <a:lnSpc>
                <a:spcPct val="90000"/>
              </a:lnSpc>
            </a:pPr>
            <a:r>
              <a:rPr lang="en-US" sz="2800" dirty="0" err="1" smtClean="0">
                <a:latin typeface="Arial" charset="0"/>
              </a:rPr>
              <a:t>Tanda</a:t>
            </a:r>
            <a:r>
              <a:rPr lang="en-US" sz="2800" dirty="0" smtClean="0">
                <a:latin typeface="Arial" charset="0"/>
              </a:rPr>
              <a:t> </a:t>
            </a:r>
            <a:r>
              <a:rPr lang="en-US" sz="2800" dirty="0" err="1" smtClean="0">
                <a:latin typeface="Arial" charset="0"/>
              </a:rPr>
              <a:t>manajer</a:t>
            </a:r>
            <a:r>
              <a:rPr lang="en-US" sz="2800" dirty="0" smtClean="0">
                <a:latin typeface="Arial" charset="0"/>
              </a:rPr>
              <a:t> </a:t>
            </a:r>
            <a:r>
              <a:rPr lang="en-US" sz="2800" dirty="0" err="1" smtClean="0">
                <a:latin typeface="Arial" charset="0"/>
              </a:rPr>
              <a:t>percaya</a:t>
            </a:r>
            <a:r>
              <a:rPr lang="en-US" sz="2800" dirty="0" smtClean="0">
                <a:latin typeface="Arial" charset="0"/>
              </a:rPr>
              <a:t> </a:t>
            </a:r>
            <a:r>
              <a:rPr lang="en-US" sz="2800" dirty="0" err="1" smtClean="0">
                <a:latin typeface="Arial" charset="0"/>
              </a:rPr>
              <a:t>stafnya</a:t>
            </a:r>
            <a:endParaRPr lang="en-US" sz="2800" dirty="0" smtClean="0">
              <a:latin typeface="Arial"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428596" y="214290"/>
            <a:ext cx="8229600" cy="936625"/>
          </a:xfrm>
        </p:spPr>
        <p:txBody>
          <a:bodyPr/>
          <a:lstStyle/>
          <a:p>
            <a:pPr eaLnBrk="1" hangingPunct="1"/>
            <a:r>
              <a:rPr lang="en-US" b="1" smtClean="0"/>
              <a:t>Aktifitas Dalam Pendelegasian</a:t>
            </a:r>
          </a:p>
        </p:txBody>
      </p:sp>
      <p:sp>
        <p:nvSpPr>
          <p:cNvPr id="16389" name="Rectangle 3"/>
          <p:cNvSpPr>
            <a:spLocks noGrp="1" noChangeArrowheads="1"/>
          </p:cNvSpPr>
          <p:nvPr>
            <p:ph idx="1"/>
          </p:nvPr>
        </p:nvSpPr>
        <p:spPr>
          <a:xfrm>
            <a:off x="285720" y="2133600"/>
            <a:ext cx="8572560" cy="3013075"/>
          </a:xfrm>
        </p:spPr>
        <p:txBody>
          <a:bodyPr/>
          <a:lstStyle/>
          <a:p>
            <a:pPr marL="90488" indent="0" eaLnBrk="1" hangingPunct="1">
              <a:buNone/>
            </a:pPr>
            <a:r>
              <a:rPr lang="en-US" dirty="0" err="1" smtClean="0"/>
              <a:t>Pendelegasian</a:t>
            </a:r>
            <a:r>
              <a:rPr lang="en-US" dirty="0" smtClean="0"/>
              <a:t> yang </a:t>
            </a:r>
            <a:r>
              <a:rPr lang="en-US" dirty="0" err="1" smtClean="0"/>
              <a:t>efektif</a:t>
            </a:r>
            <a:r>
              <a:rPr lang="en-US" dirty="0" smtClean="0"/>
              <a:t> </a:t>
            </a:r>
            <a:r>
              <a:rPr lang="en-US" dirty="0" err="1" smtClean="0"/>
              <a:t>memerlukan</a:t>
            </a:r>
            <a:r>
              <a:rPr lang="en-US" dirty="0" smtClean="0"/>
              <a:t> 3</a:t>
            </a:r>
            <a:r>
              <a:rPr lang="id-ID" dirty="0" smtClean="0"/>
              <a:t> </a:t>
            </a:r>
            <a:r>
              <a:rPr lang="en-US" dirty="0" err="1" smtClean="0"/>
              <a:t>aktifitas</a:t>
            </a:r>
            <a:r>
              <a:rPr lang="en-US" dirty="0" smtClean="0"/>
              <a:t> :       </a:t>
            </a:r>
          </a:p>
          <a:p>
            <a:pPr eaLnBrk="1" hangingPunct="1">
              <a:buNone/>
            </a:pPr>
            <a:r>
              <a:rPr lang="id-ID" dirty="0" smtClean="0"/>
              <a:t>	</a:t>
            </a:r>
            <a:r>
              <a:rPr lang="en-US" dirty="0" smtClean="0"/>
              <a:t>1. </a:t>
            </a:r>
            <a:r>
              <a:rPr lang="en-US" dirty="0" err="1" smtClean="0"/>
              <a:t>Pemberian</a:t>
            </a:r>
            <a:r>
              <a:rPr lang="en-US" dirty="0" smtClean="0"/>
              <a:t> </a:t>
            </a:r>
            <a:r>
              <a:rPr lang="en-US" dirty="0" err="1" smtClean="0"/>
              <a:t>tugas</a:t>
            </a:r>
            <a:r>
              <a:rPr lang="en-US" dirty="0" smtClean="0"/>
              <a:t> </a:t>
            </a:r>
            <a:r>
              <a:rPr lang="en-US" dirty="0" err="1" smtClean="0"/>
              <a:t>pertanggung</a:t>
            </a:r>
            <a:r>
              <a:rPr lang="en-US" dirty="0" smtClean="0"/>
              <a:t> </a:t>
            </a:r>
            <a:r>
              <a:rPr lang="en-US" dirty="0" err="1" smtClean="0"/>
              <a:t>jawaban</a:t>
            </a:r>
            <a:r>
              <a:rPr lang="en-US" dirty="0" smtClean="0"/>
              <a:t>                     </a:t>
            </a:r>
          </a:p>
          <a:p>
            <a:pPr eaLnBrk="1" hangingPunct="1">
              <a:buNone/>
            </a:pPr>
            <a:r>
              <a:rPr lang="id-ID" dirty="0" smtClean="0"/>
              <a:t>	</a:t>
            </a:r>
            <a:r>
              <a:rPr lang="en-US" dirty="0" smtClean="0"/>
              <a:t>2. </a:t>
            </a:r>
            <a:r>
              <a:rPr lang="en-US" dirty="0" err="1" smtClean="0"/>
              <a:t>Pembagian</a:t>
            </a:r>
            <a:r>
              <a:rPr lang="en-US" dirty="0" smtClean="0"/>
              <a:t> </a:t>
            </a:r>
            <a:r>
              <a:rPr lang="en-US" dirty="0" err="1" smtClean="0"/>
              <a:t>otoritas</a:t>
            </a:r>
            <a:r>
              <a:rPr lang="en-US" dirty="0" smtClean="0"/>
              <a:t>                                                       </a:t>
            </a:r>
          </a:p>
          <a:p>
            <a:pPr eaLnBrk="1" hangingPunct="1">
              <a:buNone/>
            </a:pPr>
            <a:r>
              <a:rPr lang="id-ID" dirty="0" smtClean="0"/>
              <a:t>	</a:t>
            </a:r>
            <a:r>
              <a:rPr lang="en-US" dirty="0" smtClean="0"/>
              <a:t>3. </a:t>
            </a:r>
            <a:r>
              <a:rPr lang="en-US" dirty="0" err="1" smtClean="0"/>
              <a:t>Pembagian</a:t>
            </a:r>
            <a:r>
              <a:rPr lang="en-US" dirty="0" smtClean="0"/>
              <a:t> </a:t>
            </a:r>
            <a:r>
              <a:rPr lang="en-US" dirty="0" err="1" smtClean="0"/>
              <a:t>Tanggung</a:t>
            </a:r>
            <a:r>
              <a:rPr lang="en-US" dirty="0" smtClean="0"/>
              <a:t> </a:t>
            </a:r>
            <a:r>
              <a:rPr lang="en-US" dirty="0" err="1" smtClean="0"/>
              <a:t>jawab</a:t>
            </a: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PERBEDAAN BOS vs PIMPINAN</a:t>
            </a:r>
            <a:endParaRPr lang="id-ID" dirty="0"/>
          </a:p>
        </p:txBody>
      </p:sp>
      <p:pic>
        <p:nvPicPr>
          <p:cNvPr id="1026" name="Picture 2"/>
          <p:cNvPicPr>
            <a:picLocks noGrp="1" noChangeAspect="1" noChangeArrowheads="1"/>
          </p:cNvPicPr>
          <p:nvPr>
            <p:ph idx="1"/>
          </p:nvPr>
        </p:nvPicPr>
        <p:blipFill>
          <a:blip r:embed="rId3"/>
          <a:srcRect l="30034" t="12587" r="29167" b="13302"/>
          <a:stretch>
            <a:fillRect/>
          </a:stretch>
        </p:blipFill>
        <p:spPr bwMode="auto">
          <a:xfrm>
            <a:off x="285720" y="1571612"/>
            <a:ext cx="8501122" cy="50720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PERBEDAAN BOS vs PIMPINAN</a:t>
            </a:r>
            <a:endParaRPr lang="id-ID" dirty="0"/>
          </a:p>
        </p:txBody>
      </p:sp>
      <p:pic>
        <p:nvPicPr>
          <p:cNvPr id="2050" name="Picture 2"/>
          <p:cNvPicPr>
            <a:picLocks noGrp="1" noChangeAspect="1" noChangeArrowheads="1"/>
          </p:cNvPicPr>
          <p:nvPr>
            <p:ph idx="1"/>
          </p:nvPr>
        </p:nvPicPr>
        <p:blipFill>
          <a:blip r:embed="rId3"/>
          <a:srcRect l="30034" t="12587" r="30035" b="12711"/>
          <a:stretch>
            <a:fillRect/>
          </a:stretch>
        </p:blipFill>
        <p:spPr bwMode="auto">
          <a:xfrm>
            <a:off x="285720" y="1500174"/>
            <a:ext cx="8501122" cy="53578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PERBEDAAN BOS vs PIMPINAN</a:t>
            </a:r>
            <a:endParaRPr lang="id-ID" dirty="0"/>
          </a:p>
        </p:txBody>
      </p:sp>
      <p:pic>
        <p:nvPicPr>
          <p:cNvPr id="3074" name="Picture 2"/>
          <p:cNvPicPr>
            <a:picLocks noGrp="1" noChangeAspect="1" noChangeArrowheads="1"/>
          </p:cNvPicPr>
          <p:nvPr>
            <p:ph idx="1"/>
          </p:nvPr>
        </p:nvPicPr>
        <p:blipFill>
          <a:blip r:embed="rId3"/>
          <a:srcRect l="30902" t="17309" r="30903" b="12373"/>
          <a:stretch>
            <a:fillRect/>
          </a:stretch>
        </p:blipFill>
        <p:spPr bwMode="auto">
          <a:xfrm>
            <a:off x="214282" y="1500174"/>
            <a:ext cx="8643998" cy="53578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PERBEDAAN BOS vs PIMPINAN</a:t>
            </a:r>
            <a:endParaRPr lang="id-ID" dirty="0"/>
          </a:p>
        </p:txBody>
      </p:sp>
      <p:pic>
        <p:nvPicPr>
          <p:cNvPr id="4098" name="Picture 2"/>
          <p:cNvPicPr>
            <a:picLocks noGrp="1" noChangeAspect="1" noChangeArrowheads="1"/>
          </p:cNvPicPr>
          <p:nvPr>
            <p:ph idx="1"/>
          </p:nvPr>
        </p:nvPicPr>
        <p:blipFill>
          <a:blip r:embed="rId3"/>
          <a:srcRect l="30902" t="17420" r="30903" b="12711"/>
          <a:stretch>
            <a:fillRect/>
          </a:stretch>
        </p:blipFill>
        <p:spPr bwMode="auto">
          <a:xfrm>
            <a:off x="357158" y="1571612"/>
            <a:ext cx="8501122" cy="52863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PERBEDAAN BOS vs PIMPINAN</a:t>
            </a:r>
            <a:endParaRPr lang="id-ID" dirty="0"/>
          </a:p>
        </p:txBody>
      </p:sp>
      <p:pic>
        <p:nvPicPr>
          <p:cNvPr id="5122" name="Picture 2"/>
          <p:cNvPicPr>
            <a:picLocks noGrp="1" noChangeAspect="1" noChangeArrowheads="1"/>
          </p:cNvPicPr>
          <p:nvPr>
            <p:ph idx="1"/>
          </p:nvPr>
        </p:nvPicPr>
        <p:blipFill>
          <a:blip r:embed="rId3"/>
          <a:srcRect l="30902" t="17309" r="30903" b="12373"/>
          <a:stretch>
            <a:fillRect/>
          </a:stretch>
        </p:blipFill>
        <p:spPr bwMode="auto">
          <a:xfrm>
            <a:off x="285720" y="1571612"/>
            <a:ext cx="8501122" cy="5286388"/>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PERBEDAAN BOS vs PIMPINAN</a:t>
            </a:r>
            <a:endParaRPr lang="id-ID" dirty="0"/>
          </a:p>
        </p:txBody>
      </p:sp>
      <p:pic>
        <p:nvPicPr>
          <p:cNvPr id="6146" name="Picture 2"/>
          <p:cNvPicPr>
            <a:picLocks noGrp="1" noChangeAspect="1" noChangeArrowheads="1"/>
          </p:cNvPicPr>
          <p:nvPr>
            <p:ph idx="1"/>
          </p:nvPr>
        </p:nvPicPr>
        <p:blipFill>
          <a:blip r:embed="rId3"/>
          <a:srcRect l="30902" t="16633" r="30903" b="12373"/>
          <a:stretch>
            <a:fillRect/>
          </a:stretch>
        </p:blipFill>
        <p:spPr bwMode="auto">
          <a:xfrm>
            <a:off x="357158" y="1571612"/>
            <a:ext cx="8429684" cy="5072099"/>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PERBEDAAN BOS vs PIMPINAN</a:t>
            </a:r>
            <a:endParaRPr lang="id-ID" dirty="0"/>
          </a:p>
        </p:txBody>
      </p:sp>
      <p:pic>
        <p:nvPicPr>
          <p:cNvPr id="7170" name="Picture 2"/>
          <p:cNvPicPr>
            <a:picLocks noGrp="1" noChangeAspect="1" noChangeArrowheads="1"/>
          </p:cNvPicPr>
          <p:nvPr>
            <p:ph idx="1"/>
          </p:nvPr>
        </p:nvPicPr>
        <p:blipFill>
          <a:blip r:embed="rId3"/>
          <a:srcRect l="30902" t="18662" r="30903" b="12711"/>
          <a:stretch>
            <a:fillRect/>
          </a:stretch>
        </p:blipFill>
        <p:spPr bwMode="auto">
          <a:xfrm>
            <a:off x="428596" y="1571612"/>
            <a:ext cx="8358246" cy="5072098"/>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PERBEDAAN BOS vs PIMPINAN</a:t>
            </a:r>
            <a:endParaRPr lang="id-ID" dirty="0"/>
          </a:p>
        </p:txBody>
      </p:sp>
      <p:pic>
        <p:nvPicPr>
          <p:cNvPr id="8194" name="Picture 2"/>
          <p:cNvPicPr>
            <a:picLocks noGrp="1" noChangeAspect="1" noChangeArrowheads="1"/>
          </p:cNvPicPr>
          <p:nvPr>
            <p:ph idx="1"/>
          </p:nvPr>
        </p:nvPicPr>
        <p:blipFill>
          <a:blip r:embed="rId3"/>
          <a:srcRect l="30902" t="17985" r="30903" b="12373"/>
          <a:stretch>
            <a:fillRect/>
          </a:stretch>
        </p:blipFill>
        <p:spPr bwMode="auto">
          <a:xfrm>
            <a:off x="428596" y="1500174"/>
            <a:ext cx="8286808" cy="5357826"/>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214282" y="214290"/>
            <a:ext cx="8713788" cy="1125538"/>
          </a:xfrm>
        </p:spPr>
        <p:txBody>
          <a:bodyPr/>
          <a:lstStyle/>
          <a:p>
            <a:pPr eaLnBrk="1" hangingPunct="1"/>
            <a:r>
              <a:rPr lang="en-US" b="1" smtClean="0"/>
              <a:t>Pengertian Kepemimpinan</a:t>
            </a:r>
          </a:p>
        </p:txBody>
      </p:sp>
      <p:sp>
        <p:nvSpPr>
          <p:cNvPr id="3077" name="Rectangle 3"/>
          <p:cNvSpPr>
            <a:spLocks noGrp="1" noChangeArrowheads="1"/>
          </p:cNvSpPr>
          <p:nvPr>
            <p:ph idx="1"/>
          </p:nvPr>
        </p:nvSpPr>
        <p:spPr>
          <a:xfrm>
            <a:off x="214282" y="1571612"/>
            <a:ext cx="8713787" cy="3929090"/>
          </a:xfrm>
        </p:spPr>
        <p:txBody>
          <a:bodyPr>
            <a:normAutofit fontScale="92500" lnSpcReduction="10000"/>
          </a:bodyPr>
          <a:lstStyle/>
          <a:p>
            <a:pPr eaLnBrk="1" hangingPunct="1"/>
            <a:r>
              <a:rPr lang="en-US" dirty="0" err="1" smtClean="0">
                <a:latin typeface="Arial" charset="0"/>
              </a:rPr>
              <a:t>Proses</a:t>
            </a:r>
            <a:r>
              <a:rPr lang="en-US" dirty="0" smtClean="0">
                <a:latin typeface="Arial" charset="0"/>
              </a:rPr>
              <a:t> </a:t>
            </a:r>
            <a:r>
              <a:rPr lang="en-US" dirty="0" err="1" smtClean="0">
                <a:latin typeface="Arial" charset="0"/>
              </a:rPr>
              <a:t>lingkungan</a:t>
            </a:r>
            <a:r>
              <a:rPr lang="en-US" dirty="0" smtClean="0">
                <a:latin typeface="Arial" charset="0"/>
              </a:rPr>
              <a:t> </a:t>
            </a:r>
            <a:r>
              <a:rPr lang="en-US" dirty="0" err="1" smtClean="0">
                <a:latin typeface="Arial" charset="0"/>
              </a:rPr>
              <a:t>sosial</a:t>
            </a:r>
            <a:r>
              <a:rPr lang="en-US" dirty="0" smtClean="0">
                <a:latin typeface="Arial" charset="0"/>
              </a:rPr>
              <a:t> </a:t>
            </a:r>
            <a:r>
              <a:rPr lang="en-US" dirty="0" err="1" smtClean="0">
                <a:latin typeface="Arial" charset="0"/>
              </a:rPr>
              <a:t>mengarahkan</a:t>
            </a:r>
            <a:r>
              <a:rPr lang="en-US" dirty="0" smtClean="0">
                <a:latin typeface="Arial" charset="0"/>
              </a:rPr>
              <a:t> </a:t>
            </a:r>
            <a:r>
              <a:rPr lang="en-US" dirty="0" err="1" smtClean="0">
                <a:latin typeface="Arial" charset="0"/>
              </a:rPr>
              <a:t>individu</a:t>
            </a:r>
            <a:r>
              <a:rPr lang="en-US" dirty="0" smtClean="0">
                <a:latin typeface="Arial" charset="0"/>
              </a:rPr>
              <a:t> &amp; </a:t>
            </a:r>
            <a:r>
              <a:rPr lang="en-US" dirty="0" err="1" smtClean="0">
                <a:latin typeface="Arial" charset="0"/>
              </a:rPr>
              <a:t>kelompok</a:t>
            </a:r>
            <a:r>
              <a:rPr lang="en-US" dirty="0" smtClean="0">
                <a:latin typeface="Arial" charset="0"/>
              </a:rPr>
              <a:t> </a:t>
            </a:r>
            <a:r>
              <a:rPr lang="en-US" dirty="0" err="1" smtClean="0">
                <a:latin typeface="Arial" charset="0"/>
              </a:rPr>
              <a:t>menuju</a:t>
            </a:r>
            <a:r>
              <a:rPr lang="en-US" dirty="0" smtClean="0">
                <a:latin typeface="Arial" charset="0"/>
              </a:rPr>
              <a:t> </a:t>
            </a:r>
            <a:r>
              <a:rPr lang="en-US" dirty="0" err="1" smtClean="0">
                <a:latin typeface="Arial" charset="0"/>
              </a:rPr>
              <a:t>tujuan</a:t>
            </a:r>
            <a:endParaRPr lang="id-ID" dirty="0" smtClean="0">
              <a:latin typeface="Arial" charset="0"/>
            </a:endParaRPr>
          </a:p>
          <a:p>
            <a:pPr eaLnBrk="1" hangingPunct="1"/>
            <a:endParaRPr lang="en-US" dirty="0" smtClean="0">
              <a:latin typeface="Arial" charset="0"/>
            </a:endParaRPr>
          </a:p>
          <a:p>
            <a:pPr eaLnBrk="1" hangingPunct="1"/>
            <a:r>
              <a:rPr lang="en-US" dirty="0" err="1" smtClean="0">
                <a:latin typeface="Arial" charset="0"/>
              </a:rPr>
              <a:t>Berbagi</a:t>
            </a:r>
            <a:r>
              <a:rPr lang="en-US" dirty="0" smtClean="0">
                <a:latin typeface="Arial" charset="0"/>
              </a:rPr>
              <a:t> </a:t>
            </a:r>
            <a:r>
              <a:rPr lang="en-US" dirty="0" err="1" smtClean="0">
                <a:latin typeface="Arial" charset="0"/>
              </a:rPr>
              <a:t>visi</a:t>
            </a:r>
            <a:r>
              <a:rPr lang="en-US" dirty="0" smtClean="0">
                <a:latin typeface="Arial" charset="0"/>
              </a:rPr>
              <a:t> </a:t>
            </a:r>
            <a:r>
              <a:rPr lang="en-US" dirty="0" err="1" smtClean="0">
                <a:latin typeface="Arial" charset="0"/>
              </a:rPr>
              <a:t>dan</a:t>
            </a:r>
            <a:r>
              <a:rPr lang="en-US" dirty="0" smtClean="0">
                <a:latin typeface="Arial" charset="0"/>
              </a:rPr>
              <a:t> </a:t>
            </a:r>
            <a:r>
              <a:rPr lang="en-US" dirty="0" err="1" smtClean="0">
                <a:latin typeface="Arial" charset="0"/>
              </a:rPr>
              <a:t>menyertakan</a:t>
            </a:r>
            <a:r>
              <a:rPr lang="en-US" dirty="0" smtClean="0">
                <a:latin typeface="Arial" charset="0"/>
              </a:rPr>
              <a:t> </a:t>
            </a:r>
            <a:r>
              <a:rPr lang="en-US" dirty="0" err="1" smtClean="0">
                <a:latin typeface="Arial" charset="0"/>
              </a:rPr>
              <a:t>pengikut</a:t>
            </a:r>
            <a:r>
              <a:rPr lang="en-US" dirty="0" smtClean="0">
                <a:latin typeface="Arial" charset="0"/>
              </a:rPr>
              <a:t> </a:t>
            </a:r>
            <a:r>
              <a:rPr lang="en-US" dirty="0" err="1" smtClean="0">
                <a:latin typeface="Arial" charset="0"/>
              </a:rPr>
              <a:t>dalam</a:t>
            </a:r>
            <a:r>
              <a:rPr lang="en-US" dirty="0" smtClean="0">
                <a:latin typeface="Arial" charset="0"/>
              </a:rPr>
              <a:t> </a:t>
            </a:r>
            <a:r>
              <a:rPr lang="en-US" dirty="0" err="1" smtClean="0">
                <a:latin typeface="Arial" charset="0"/>
              </a:rPr>
              <a:t>visi</a:t>
            </a:r>
            <a:r>
              <a:rPr lang="en-US" dirty="0" smtClean="0">
                <a:latin typeface="Arial" charset="0"/>
              </a:rPr>
              <a:t> </a:t>
            </a:r>
            <a:r>
              <a:rPr lang="en-US" dirty="0" err="1" smtClean="0">
                <a:latin typeface="Arial" charset="0"/>
              </a:rPr>
              <a:t>tersebut</a:t>
            </a:r>
            <a:endParaRPr lang="en-US" dirty="0" smtClean="0">
              <a:latin typeface="Arial" charset="0"/>
            </a:endParaRPr>
          </a:p>
          <a:p>
            <a:pPr eaLnBrk="1" hangingPunct="1"/>
            <a:endParaRPr lang="id-ID" dirty="0" smtClean="0">
              <a:latin typeface="Arial" charset="0"/>
            </a:endParaRPr>
          </a:p>
          <a:p>
            <a:pPr eaLnBrk="1" hangingPunct="1"/>
            <a:r>
              <a:rPr lang="en-US" dirty="0" err="1" smtClean="0">
                <a:latin typeface="Arial" charset="0"/>
              </a:rPr>
              <a:t>Kemampuan</a:t>
            </a:r>
            <a:r>
              <a:rPr lang="en-US" dirty="0" smtClean="0">
                <a:latin typeface="Arial" charset="0"/>
              </a:rPr>
              <a:t> </a:t>
            </a:r>
            <a:r>
              <a:rPr lang="en-US" dirty="0" err="1" smtClean="0">
                <a:latin typeface="Arial" charset="0"/>
              </a:rPr>
              <a:t>menggerakkan</a:t>
            </a:r>
            <a:r>
              <a:rPr lang="en-US" dirty="0" smtClean="0">
                <a:latin typeface="Arial" charset="0"/>
              </a:rPr>
              <a:t> </a:t>
            </a:r>
            <a:r>
              <a:rPr lang="en-US" dirty="0" err="1" smtClean="0">
                <a:latin typeface="Arial" charset="0"/>
              </a:rPr>
              <a:t>organisasi</a:t>
            </a:r>
            <a:r>
              <a:rPr lang="en-US" dirty="0" smtClean="0">
                <a:latin typeface="Arial" charset="0"/>
              </a:rPr>
              <a:t> </a:t>
            </a:r>
            <a:r>
              <a:rPr lang="en-US" dirty="0" err="1" smtClean="0">
                <a:latin typeface="Arial" charset="0"/>
              </a:rPr>
              <a:t>ke</a:t>
            </a:r>
            <a:r>
              <a:rPr lang="en-US" dirty="0" smtClean="0">
                <a:latin typeface="Arial" charset="0"/>
              </a:rPr>
              <a:t> level </a:t>
            </a:r>
            <a:r>
              <a:rPr lang="en-US" dirty="0" err="1" smtClean="0">
                <a:latin typeface="Arial" charset="0"/>
              </a:rPr>
              <a:t>performans</a:t>
            </a:r>
            <a:r>
              <a:rPr lang="en-US" dirty="0" smtClean="0">
                <a:latin typeface="Arial" charset="0"/>
              </a:rPr>
              <a:t> </a:t>
            </a:r>
            <a:r>
              <a:rPr lang="en-US" dirty="0" err="1" smtClean="0">
                <a:latin typeface="Arial" charset="0"/>
              </a:rPr>
              <a:t>lebih</a:t>
            </a:r>
            <a:r>
              <a:rPr lang="en-US" dirty="0" smtClean="0">
                <a:latin typeface="Arial" charset="0"/>
              </a:rPr>
              <a:t> </a:t>
            </a:r>
            <a:r>
              <a:rPr lang="en-US" dirty="0" err="1" smtClean="0">
                <a:latin typeface="Arial" charset="0"/>
              </a:rPr>
              <a:t>tinggi</a:t>
            </a:r>
            <a:r>
              <a:rPr lang="en-US" dirty="0" smtClean="0">
                <a:latin typeface="Arial" charset="0"/>
              </a:rPr>
              <a:t> </a:t>
            </a:r>
            <a:r>
              <a:rPr lang="en-US" dirty="0" err="1" smtClean="0">
                <a:latin typeface="Arial" charset="0"/>
              </a:rPr>
              <a:t>dengan</a:t>
            </a:r>
            <a:r>
              <a:rPr lang="en-US" dirty="0" smtClean="0">
                <a:latin typeface="Arial" charset="0"/>
              </a:rPr>
              <a:t> </a:t>
            </a:r>
            <a:r>
              <a:rPr lang="en-US" dirty="0" err="1" smtClean="0">
                <a:latin typeface="Arial" charset="0"/>
              </a:rPr>
              <a:t>menuangkan</a:t>
            </a:r>
            <a:r>
              <a:rPr lang="en-US" dirty="0" smtClean="0">
                <a:latin typeface="Arial" charset="0"/>
              </a:rPr>
              <a:t> </a:t>
            </a:r>
            <a:r>
              <a:rPr lang="en-US" dirty="0" err="1" smtClean="0">
                <a:latin typeface="Arial" charset="0"/>
              </a:rPr>
              <a:t>visi</a:t>
            </a:r>
            <a:r>
              <a:rPr lang="en-US" dirty="0" smtClean="0">
                <a:latin typeface="Arial" charset="0"/>
              </a:rPr>
              <a:t> </a:t>
            </a:r>
            <a:r>
              <a:rPr lang="en-US" dirty="0" err="1" smtClean="0">
                <a:latin typeface="Arial" charset="0"/>
              </a:rPr>
              <a:t>ke</a:t>
            </a:r>
            <a:r>
              <a:rPr lang="en-US" dirty="0" smtClean="0">
                <a:latin typeface="Arial" charset="0"/>
              </a:rPr>
              <a:t> </a:t>
            </a:r>
            <a:r>
              <a:rPr lang="en-US" dirty="0" err="1" smtClean="0">
                <a:latin typeface="Arial" charset="0"/>
              </a:rPr>
              <a:t>dalam</a:t>
            </a:r>
            <a:r>
              <a:rPr lang="en-US" dirty="0" smtClean="0">
                <a:latin typeface="Arial" charset="0"/>
              </a:rPr>
              <a:t> </a:t>
            </a:r>
            <a:r>
              <a:rPr lang="en-US" dirty="0" err="1" smtClean="0">
                <a:latin typeface="Arial" charset="0"/>
              </a:rPr>
              <a:t>tindakan</a:t>
            </a:r>
            <a:r>
              <a:rPr lang="en-US" dirty="0" smtClean="0">
                <a:latin typeface="Arial" charset="0"/>
              </a:rPr>
              <a:t> yang </a:t>
            </a:r>
            <a:r>
              <a:rPr lang="en-US" dirty="0" err="1" smtClean="0">
                <a:latin typeface="Arial" charset="0"/>
              </a:rPr>
              <a:t>tepat</a:t>
            </a:r>
            <a:r>
              <a:rPr lang="en-US" dirty="0" smtClean="0">
                <a:latin typeface="Arial" charset="0"/>
              </a:rPr>
              <a:t> </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z="3200" smtClean="0"/>
              <a:t>Ketrampilan Pimpinan Organisasi</a:t>
            </a:r>
            <a:br>
              <a:rPr lang="en-US" sz="3200" smtClean="0"/>
            </a:br>
            <a:r>
              <a:rPr lang="en-US" sz="3200" smtClean="0"/>
              <a:t>(Robert L.Kartz )</a:t>
            </a:r>
          </a:p>
        </p:txBody>
      </p:sp>
      <p:sp>
        <p:nvSpPr>
          <p:cNvPr id="66563" name="Rectangle 3"/>
          <p:cNvSpPr>
            <a:spLocks noGrp="1" noChangeArrowheads="1"/>
          </p:cNvSpPr>
          <p:nvPr>
            <p:ph idx="1"/>
          </p:nvPr>
        </p:nvSpPr>
        <p:spPr/>
        <p:txBody>
          <a:bodyPr>
            <a:normAutofit fontScale="92500" lnSpcReduction="10000"/>
          </a:bodyPr>
          <a:lstStyle/>
          <a:p>
            <a:pPr eaLnBrk="1" hangingPunct="1">
              <a:lnSpc>
                <a:spcPct val="80000"/>
              </a:lnSpc>
              <a:buFont typeface="Wingdings" pitchFamily="2" charset="2"/>
              <a:buNone/>
            </a:pPr>
            <a:r>
              <a:rPr lang="en-US" sz="2800" b="1" dirty="0" err="1" smtClean="0"/>
              <a:t>Ketrampilan</a:t>
            </a:r>
            <a:r>
              <a:rPr lang="en-US" sz="2800" b="1" dirty="0" smtClean="0"/>
              <a:t> </a:t>
            </a:r>
            <a:r>
              <a:rPr lang="en-US" sz="2800" b="1" dirty="0" err="1" smtClean="0"/>
              <a:t>Teknikal</a:t>
            </a:r>
            <a:r>
              <a:rPr lang="en-US" sz="2800" b="1" dirty="0" smtClean="0"/>
              <a:t> ( technical skill )</a:t>
            </a:r>
          </a:p>
          <a:p>
            <a:pPr eaLnBrk="1" hangingPunct="1">
              <a:lnSpc>
                <a:spcPct val="80000"/>
              </a:lnSpc>
              <a:buFont typeface="Wingdings" pitchFamily="2" charset="2"/>
              <a:buNone/>
            </a:pPr>
            <a:r>
              <a:rPr lang="en-US" sz="2800" dirty="0" smtClean="0"/>
              <a:t>    </a:t>
            </a:r>
            <a:r>
              <a:rPr lang="en-US" sz="2800" dirty="0" err="1" smtClean="0"/>
              <a:t>kemampuan</a:t>
            </a:r>
            <a:r>
              <a:rPr lang="en-US" sz="2800" dirty="0" smtClean="0"/>
              <a:t> </a:t>
            </a:r>
            <a:r>
              <a:rPr lang="en-US" sz="2800" dirty="0" err="1" smtClean="0"/>
              <a:t>untuk</a:t>
            </a:r>
            <a:r>
              <a:rPr lang="en-US" sz="2800" dirty="0" smtClean="0"/>
              <a:t> </a:t>
            </a:r>
            <a:r>
              <a:rPr lang="en-US" sz="2800" dirty="0" err="1" smtClean="0"/>
              <a:t>menggunakan</a:t>
            </a:r>
            <a:r>
              <a:rPr lang="en-US" sz="2800" dirty="0" smtClean="0"/>
              <a:t> </a:t>
            </a:r>
            <a:r>
              <a:rPr lang="en-US" sz="2800" dirty="0" err="1" smtClean="0"/>
              <a:t>pengetahuan</a:t>
            </a:r>
            <a:r>
              <a:rPr lang="en-US" sz="2800" dirty="0" smtClean="0"/>
              <a:t> </a:t>
            </a:r>
            <a:r>
              <a:rPr lang="en-US" sz="2800" dirty="0" err="1" smtClean="0"/>
              <a:t>metode</a:t>
            </a:r>
            <a:r>
              <a:rPr lang="en-US" sz="2800" dirty="0" smtClean="0"/>
              <a:t>, </a:t>
            </a:r>
            <a:r>
              <a:rPr lang="en-US" sz="2800" dirty="0" err="1" smtClean="0"/>
              <a:t>prosedur</a:t>
            </a:r>
            <a:r>
              <a:rPr lang="en-US" sz="2800" dirty="0" smtClean="0"/>
              <a:t>, </a:t>
            </a:r>
            <a:r>
              <a:rPr lang="en-US" sz="2800" dirty="0" err="1" smtClean="0"/>
              <a:t>teknik</a:t>
            </a:r>
            <a:r>
              <a:rPr lang="en-US" sz="2800" dirty="0" smtClean="0"/>
              <a:t> </a:t>
            </a:r>
            <a:r>
              <a:rPr lang="en-US" sz="2800" dirty="0" err="1" smtClean="0"/>
              <a:t>dan</a:t>
            </a:r>
            <a:r>
              <a:rPr lang="en-US" sz="2800" dirty="0" smtClean="0"/>
              <a:t> </a:t>
            </a:r>
            <a:r>
              <a:rPr lang="en-US" sz="2800" dirty="0" err="1" smtClean="0"/>
              <a:t>peralatan</a:t>
            </a:r>
            <a:r>
              <a:rPr lang="en-US" sz="2800" dirty="0" smtClean="0"/>
              <a:t> </a:t>
            </a:r>
            <a:r>
              <a:rPr lang="en-US" sz="2800" dirty="0" err="1" smtClean="0"/>
              <a:t>dalam</a:t>
            </a:r>
            <a:r>
              <a:rPr lang="en-US" sz="2800" dirty="0" smtClean="0"/>
              <a:t> </a:t>
            </a:r>
            <a:r>
              <a:rPr lang="en-US" sz="2800" dirty="0" err="1" smtClean="0"/>
              <a:t>melaksanakan</a:t>
            </a:r>
            <a:r>
              <a:rPr lang="en-US" sz="2800" dirty="0" smtClean="0"/>
              <a:t> </a:t>
            </a:r>
            <a:r>
              <a:rPr lang="en-US" sz="2800" dirty="0" err="1" smtClean="0"/>
              <a:t>suatu</a:t>
            </a:r>
            <a:r>
              <a:rPr lang="en-US" sz="2800" dirty="0" smtClean="0"/>
              <a:t> </a:t>
            </a:r>
            <a:r>
              <a:rPr lang="en-US" sz="2800" dirty="0" err="1" smtClean="0"/>
              <a:t>tugas</a:t>
            </a:r>
            <a:endParaRPr lang="en-US" sz="2800" dirty="0" smtClean="0"/>
          </a:p>
          <a:p>
            <a:pPr eaLnBrk="1" hangingPunct="1">
              <a:lnSpc>
                <a:spcPct val="80000"/>
              </a:lnSpc>
              <a:buFont typeface="Wingdings" pitchFamily="2" charset="2"/>
              <a:buNone/>
            </a:pPr>
            <a:endParaRPr lang="en-US" sz="2800" dirty="0" smtClean="0"/>
          </a:p>
          <a:p>
            <a:pPr eaLnBrk="1" hangingPunct="1">
              <a:lnSpc>
                <a:spcPct val="80000"/>
              </a:lnSpc>
              <a:buFont typeface="Wingdings" pitchFamily="2" charset="2"/>
              <a:buNone/>
            </a:pPr>
            <a:r>
              <a:rPr lang="en-US" sz="2800" b="1" dirty="0" err="1" smtClean="0"/>
              <a:t>Ketrampilan</a:t>
            </a:r>
            <a:r>
              <a:rPr lang="en-US" sz="2800" b="1" dirty="0" smtClean="0"/>
              <a:t> </a:t>
            </a:r>
            <a:r>
              <a:rPr lang="en-US" sz="2800" b="1" dirty="0" err="1" smtClean="0"/>
              <a:t>Manusiawi</a:t>
            </a:r>
            <a:r>
              <a:rPr lang="en-US" sz="2800" b="1" dirty="0" smtClean="0"/>
              <a:t> (interpersonal skill )</a:t>
            </a:r>
          </a:p>
          <a:p>
            <a:pPr eaLnBrk="1" hangingPunct="1">
              <a:lnSpc>
                <a:spcPct val="80000"/>
              </a:lnSpc>
              <a:buFont typeface="Wingdings" pitchFamily="2" charset="2"/>
              <a:buNone/>
            </a:pPr>
            <a:r>
              <a:rPr lang="en-US" sz="2800" dirty="0" smtClean="0"/>
              <a:t>    </a:t>
            </a:r>
            <a:r>
              <a:rPr lang="en-US" sz="2800" dirty="0" err="1" smtClean="0"/>
              <a:t>kemampuan</a:t>
            </a:r>
            <a:r>
              <a:rPr lang="en-US" sz="2800" dirty="0" smtClean="0"/>
              <a:t> </a:t>
            </a:r>
            <a:r>
              <a:rPr lang="en-US" sz="2800" dirty="0" err="1" smtClean="0"/>
              <a:t>untuk</a:t>
            </a:r>
            <a:r>
              <a:rPr lang="en-US" sz="2800" dirty="0" smtClean="0"/>
              <a:t> </a:t>
            </a:r>
            <a:r>
              <a:rPr lang="en-US" sz="2800" dirty="0" err="1" smtClean="0"/>
              <a:t>memahami</a:t>
            </a:r>
            <a:r>
              <a:rPr lang="en-US" sz="2800" dirty="0" smtClean="0"/>
              <a:t> </a:t>
            </a:r>
            <a:r>
              <a:rPr lang="en-US" sz="2800" dirty="0" err="1" smtClean="0"/>
              <a:t>perasaan</a:t>
            </a:r>
            <a:r>
              <a:rPr lang="en-US" sz="2800" dirty="0" smtClean="0"/>
              <a:t>, </a:t>
            </a:r>
            <a:r>
              <a:rPr lang="en-US" sz="2800" dirty="0" err="1" smtClean="0"/>
              <a:t>sikap</a:t>
            </a:r>
            <a:r>
              <a:rPr lang="en-US" sz="2800" dirty="0" smtClean="0"/>
              <a:t> </a:t>
            </a:r>
            <a:r>
              <a:rPr lang="en-US" sz="2800" dirty="0" err="1" smtClean="0"/>
              <a:t>dan</a:t>
            </a:r>
            <a:r>
              <a:rPr lang="en-US" sz="2800" dirty="0" smtClean="0"/>
              <a:t> motif </a:t>
            </a:r>
            <a:r>
              <a:rPr lang="en-US" sz="2800" dirty="0" err="1" smtClean="0"/>
              <a:t>orang</a:t>
            </a:r>
            <a:r>
              <a:rPr lang="en-US" sz="2800" dirty="0" smtClean="0"/>
              <a:t> lain (</a:t>
            </a:r>
            <a:r>
              <a:rPr lang="en-US" sz="2800" dirty="0" err="1" smtClean="0"/>
              <a:t>empati</a:t>
            </a:r>
            <a:r>
              <a:rPr lang="en-US" sz="2800" dirty="0" smtClean="0"/>
              <a:t>, </a:t>
            </a:r>
            <a:r>
              <a:rPr lang="en-US" sz="2800" dirty="0" err="1" smtClean="0"/>
              <a:t>sensitivitas</a:t>
            </a:r>
            <a:r>
              <a:rPr lang="en-US" sz="2800" dirty="0" smtClean="0"/>
              <a:t> </a:t>
            </a:r>
            <a:r>
              <a:rPr lang="en-US" sz="2800" dirty="0" err="1" smtClean="0"/>
              <a:t>sosial</a:t>
            </a:r>
            <a:r>
              <a:rPr lang="en-US" sz="2800" dirty="0" smtClean="0"/>
              <a:t> ) </a:t>
            </a:r>
            <a:r>
              <a:rPr lang="en-US" sz="2800" dirty="0" err="1" smtClean="0"/>
              <a:t>dan</a:t>
            </a:r>
            <a:r>
              <a:rPr lang="en-US" sz="2800" dirty="0" smtClean="0"/>
              <a:t> </a:t>
            </a:r>
            <a:r>
              <a:rPr lang="en-US" sz="2800" dirty="0" err="1" smtClean="0"/>
              <a:t>kemampuan</a:t>
            </a:r>
            <a:r>
              <a:rPr lang="en-US" sz="2800" dirty="0" smtClean="0"/>
              <a:t> </a:t>
            </a:r>
            <a:r>
              <a:rPr lang="en-US" sz="2800" dirty="0" err="1" smtClean="0"/>
              <a:t>mewujudkan</a:t>
            </a:r>
            <a:r>
              <a:rPr lang="en-US" sz="2800" dirty="0" smtClean="0"/>
              <a:t> </a:t>
            </a:r>
            <a:r>
              <a:rPr lang="en-US" sz="2800" dirty="0" err="1" smtClean="0"/>
              <a:t>hubungan</a:t>
            </a:r>
            <a:r>
              <a:rPr lang="en-US" sz="2800" dirty="0" smtClean="0"/>
              <a:t> yang </a:t>
            </a:r>
            <a:r>
              <a:rPr lang="en-US" sz="2800" dirty="0" err="1" smtClean="0"/>
              <a:t>kooperatif</a:t>
            </a:r>
            <a:r>
              <a:rPr lang="en-US" sz="2800" dirty="0" smtClean="0"/>
              <a:t> </a:t>
            </a:r>
          </a:p>
          <a:p>
            <a:pPr eaLnBrk="1" hangingPunct="1">
              <a:lnSpc>
                <a:spcPct val="80000"/>
              </a:lnSpc>
              <a:buFont typeface="Wingdings" pitchFamily="2" charset="2"/>
              <a:buNone/>
            </a:pPr>
            <a:r>
              <a:rPr lang="en-US" sz="2800" dirty="0" smtClean="0"/>
              <a:t>    ( </a:t>
            </a:r>
            <a:r>
              <a:rPr lang="en-US" sz="2800" dirty="0" err="1" smtClean="0"/>
              <a:t>aksi</a:t>
            </a:r>
            <a:r>
              <a:rPr lang="en-US" sz="2800" dirty="0" smtClean="0"/>
              <a:t> </a:t>
            </a:r>
            <a:r>
              <a:rPr lang="en-US" sz="2800" dirty="0" err="1" smtClean="0"/>
              <a:t>diplomasi</a:t>
            </a:r>
            <a:r>
              <a:rPr lang="en-US" sz="2800" dirty="0" smtClean="0"/>
              <a:t>, </a:t>
            </a:r>
            <a:r>
              <a:rPr lang="en-US" sz="2800" dirty="0" err="1" smtClean="0"/>
              <a:t>ketrampilan</a:t>
            </a:r>
            <a:r>
              <a:rPr lang="en-US" sz="2800" dirty="0" smtClean="0"/>
              <a:t> </a:t>
            </a:r>
            <a:r>
              <a:rPr lang="en-US" sz="2800" dirty="0" err="1" smtClean="0"/>
              <a:t>mendengarkan</a:t>
            </a:r>
            <a:r>
              <a:rPr lang="en-US" sz="2800" dirty="0" smtClean="0"/>
              <a:t> )</a:t>
            </a:r>
          </a:p>
          <a:p>
            <a:pPr eaLnBrk="1" hangingPunct="1">
              <a:lnSpc>
                <a:spcPct val="80000"/>
              </a:lnSpc>
              <a:buFont typeface="Wingdings" pitchFamily="2" charset="2"/>
              <a:buNone/>
            </a:pPr>
            <a:endParaRPr lang="en-US" sz="2800" dirty="0" smtClean="0"/>
          </a:p>
          <a:p>
            <a:pPr eaLnBrk="1" hangingPunct="1">
              <a:lnSpc>
                <a:spcPct val="80000"/>
              </a:lnSpc>
              <a:buFont typeface="Wingdings" pitchFamily="2" charset="2"/>
              <a:buNone/>
            </a:pPr>
            <a:r>
              <a:rPr lang="en-US" sz="2800" b="1" dirty="0" err="1" smtClean="0"/>
              <a:t>Ketrampilan</a:t>
            </a:r>
            <a:r>
              <a:rPr lang="en-US" sz="2800" b="1" dirty="0" smtClean="0"/>
              <a:t> </a:t>
            </a:r>
            <a:r>
              <a:rPr lang="en-US" sz="2800" b="1" dirty="0" err="1" smtClean="0"/>
              <a:t>Konsepsional</a:t>
            </a:r>
            <a:r>
              <a:rPr lang="en-US" sz="2800" b="1" dirty="0" smtClean="0"/>
              <a:t> ( conceptual skill )</a:t>
            </a:r>
          </a:p>
          <a:p>
            <a:pPr eaLnBrk="1" hangingPunct="1">
              <a:lnSpc>
                <a:spcPct val="80000"/>
              </a:lnSpc>
              <a:buFont typeface="Wingdings" pitchFamily="2" charset="2"/>
              <a:buNone/>
            </a:pPr>
            <a:r>
              <a:rPr lang="en-US" sz="2800" dirty="0" smtClean="0"/>
              <a:t>    </a:t>
            </a:r>
            <a:r>
              <a:rPr lang="en-US" sz="2800" dirty="0" err="1" smtClean="0"/>
              <a:t>kemampuan</a:t>
            </a:r>
            <a:r>
              <a:rPr lang="en-US" sz="2800" dirty="0" smtClean="0"/>
              <a:t> </a:t>
            </a:r>
            <a:r>
              <a:rPr lang="en-US" sz="2800" dirty="0" err="1" smtClean="0"/>
              <a:t>untuk</a:t>
            </a:r>
            <a:r>
              <a:rPr lang="en-US" sz="2800" dirty="0" smtClean="0"/>
              <a:t> </a:t>
            </a:r>
            <a:r>
              <a:rPr lang="en-US" sz="2800" dirty="0" err="1" smtClean="0"/>
              <a:t>memahami</a:t>
            </a:r>
            <a:r>
              <a:rPr lang="en-US" sz="2800" dirty="0" smtClean="0"/>
              <a:t> </a:t>
            </a:r>
            <a:r>
              <a:rPr lang="en-US" sz="2800" dirty="0" err="1" smtClean="0"/>
              <a:t>kompleksitas</a:t>
            </a:r>
            <a:r>
              <a:rPr lang="en-US" sz="2800" dirty="0" smtClean="0"/>
              <a:t> </a:t>
            </a:r>
            <a:r>
              <a:rPr lang="en-US" sz="2800" dirty="0" err="1" smtClean="0"/>
              <a:t>organisasi</a:t>
            </a:r>
            <a:r>
              <a:rPr lang="en-US" sz="2800" dirty="0" smtClean="0"/>
              <a:t> </a:t>
            </a:r>
            <a:r>
              <a:rPr lang="en-US" sz="2800" dirty="0" err="1" smtClean="0"/>
              <a:t>dan</a:t>
            </a:r>
            <a:r>
              <a:rPr lang="en-US" sz="2800" dirty="0" smtClean="0"/>
              <a:t> </a:t>
            </a:r>
            <a:r>
              <a:rPr lang="en-US" sz="2800" dirty="0" err="1" smtClean="0"/>
              <a:t>bertindak</a:t>
            </a:r>
            <a:r>
              <a:rPr lang="en-US" sz="2800" dirty="0" smtClean="0"/>
              <a:t> </a:t>
            </a:r>
            <a:r>
              <a:rPr lang="en-US" sz="2800" dirty="0" err="1" smtClean="0"/>
              <a:t>sesuai</a:t>
            </a:r>
            <a:r>
              <a:rPr lang="en-US" sz="2800" dirty="0" smtClean="0"/>
              <a:t> </a:t>
            </a:r>
            <a:r>
              <a:rPr lang="en-US" sz="2800" dirty="0" err="1" smtClean="0"/>
              <a:t>dengan</a:t>
            </a:r>
            <a:r>
              <a:rPr lang="en-US" sz="2800" dirty="0" smtClean="0"/>
              <a:t> </a:t>
            </a:r>
            <a:r>
              <a:rPr lang="en-US" sz="2800" dirty="0" err="1" smtClean="0"/>
              <a:t>tujuan</a:t>
            </a:r>
            <a:r>
              <a:rPr lang="en-US" sz="2800" dirty="0" smtClean="0"/>
              <a:t> </a:t>
            </a:r>
            <a:r>
              <a:rPr lang="en-US" sz="2800" dirty="0" err="1" smtClean="0"/>
              <a:t>menyeluruh</a:t>
            </a:r>
            <a:r>
              <a:rPr lang="en-US" sz="2800" dirty="0" smtClean="0"/>
              <a:t> </a:t>
            </a:r>
            <a:r>
              <a:rPr lang="en-US" sz="2800" dirty="0" err="1" smtClean="0"/>
              <a:t>organisasi</a:t>
            </a:r>
            <a:endParaRPr lang="en-US" sz="2800" dirty="0" smtClean="0"/>
          </a:p>
          <a:p>
            <a:pPr eaLnBrk="1" hangingPunct="1">
              <a:lnSpc>
                <a:spcPct val="80000"/>
              </a:lnSpc>
              <a:buFont typeface="Wingdings" pitchFamily="2" charset="2"/>
              <a:buNone/>
            </a:pPr>
            <a:endParaRPr lang="en-US" sz="2800" dirty="0" smtClean="0"/>
          </a:p>
          <a:p>
            <a:pPr eaLnBrk="1" hangingPunct="1">
              <a:lnSpc>
                <a:spcPct val="80000"/>
              </a:lnSpc>
              <a:buFont typeface="Wingdings" pitchFamily="2" charset="2"/>
              <a:buNone/>
            </a:pPr>
            <a:endParaRPr lang="en-US" sz="19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28662" y="357166"/>
            <a:ext cx="7772400" cy="461963"/>
          </a:xfrm>
        </p:spPr>
        <p:txBody>
          <a:bodyPr/>
          <a:lstStyle/>
          <a:p>
            <a:pPr eaLnBrk="1" hangingPunct="1"/>
            <a:r>
              <a:rPr lang="en-US" sz="2400" b="1" dirty="0" smtClean="0">
                <a:latin typeface="Arial" charset="0"/>
              </a:rPr>
              <a:t>KEPEMIMPINAN STRATEGIS</a:t>
            </a:r>
          </a:p>
        </p:txBody>
      </p:sp>
      <p:sp>
        <p:nvSpPr>
          <p:cNvPr id="18435" name="Rectangle 3"/>
          <p:cNvSpPr>
            <a:spLocks noGrp="1" noChangeArrowheads="1"/>
          </p:cNvSpPr>
          <p:nvPr>
            <p:ph idx="1"/>
          </p:nvPr>
        </p:nvSpPr>
        <p:spPr>
          <a:xfrm>
            <a:off x="214282" y="1643050"/>
            <a:ext cx="8929718" cy="5214950"/>
          </a:xfrm>
        </p:spPr>
        <p:txBody>
          <a:bodyPr>
            <a:normAutofit/>
          </a:bodyPr>
          <a:lstStyle/>
          <a:p>
            <a:pPr marL="0" indent="0" eaLnBrk="1" hangingPunct="1">
              <a:lnSpc>
                <a:spcPct val="80000"/>
              </a:lnSpc>
              <a:buFontTx/>
              <a:buNone/>
            </a:pPr>
            <a:r>
              <a:rPr lang="en-US" sz="2000" dirty="0" err="1" smtClean="0">
                <a:latin typeface="Arial" charset="0"/>
              </a:rPr>
              <a:t>Kepemimpinan</a:t>
            </a:r>
            <a:r>
              <a:rPr lang="en-US" sz="2000" dirty="0" smtClean="0">
                <a:latin typeface="Arial" charset="0"/>
              </a:rPr>
              <a:t> </a:t>
            </a:r>
            <a:r>
              <a:rPr lang="en-US" sz="2000" dirty="0" err="1" smtClean="0">
                <a:latin typeface="Arial" charset="0"/>
              </a:rPr>
              <a:t>strategis</a:t>
            </a:r>
            <a:r>
              <a:rPr lang="en-US" sz="2000" dirty="0" smtClean="0">
                <a:latin typeface="Arial" charset="0"/>
              </a:rPr>
              <a:t> </a:t>
            </a:r>
            <a:r>
              <a:rPr lang="en-US" sz="2000" dirty="0" err="1" smtClean="0">
                <a:latin typeface="Arial" charset="0"/>
              </a:rPr>
              <a:t>adalah</a:t>
            </a:r>
            <a:r>
              <a:rPr lang="en-US" sz="2000" dirty="0" smtClean="0">
                <a:latin typeface="Arial" charset="0"/>
              </a:rPr>
              <a:t> </a:t>
            </a:r>
            <a:r>
              <a:rPr lang="en-US" sz="2000" dirty="0" err="1" smtClean="0">
                <a:latin typeface="Arial" charset="0"/>
              </a:rPr>
              <a:t>kepemimpinan</a:t>
            </a:r>
            <a:r>
              <a:rPr lang="en-US" sz="2000" dirty="0" smtClean="0">
                <a:latin typeface="Arial" charset="0"/>
              </a:rPr>
              <a:t> yang </a:t>
            </a:r>
            <a:r>
              <a:rPr lang="en-US" sz="2000" dirty="0" err="1" smtClean="0">
                <a:latin typeface="Arial" charset="0"/>
              </a:rPr>
              <a:t>berprinsip</a:t>
            </a:r>
            <a:r>
              <a:rPr lang="en-US" sz="2000" dirty="0" smtClean="0">
                <a:latin typeface="Arial" charset="0"/>
              </a:rPr>
              <a:t>. </a:t>
            </a:r>
            <a:r>
              <a:rPr lang="en-US" sz="2000" dirty="0" err="1" smtClean="0">
                <a:latin typeface="Arial" charset="0"/>
              </a:rPr>
              <a:t>Prinsip-prinsip</a:t>
            </a:r>
            <a:r>
              <a:rPr lang="en-US" sz="2000" dirty="0" smtClean="0">
                <a:latin typeface="Arial" charset="0"/>
              </a:rPr>
              <a:t> </a:t>
            </a:r>
            <a:r>
              <a:rPr lang="en-US" sz="2000" dirty="0" err="1" smtClean="0">
                <a:latin typeface="Arial" charset="0"/>
              </a:rPr>
              <a:t>tersebut</a:t>
            </a:r>
            <a:r>
              <a:rPr lang="en-US" sz="2000" dirty="0" smtClean="0">
                <a:latin typeface="Arial" charset="0"/>
              </a:rPr>
              <a:t> </a:t>
            </a:r>
            <a:r>
              <a:rPr lang="en-US" sz="2000" dirty="0" err="1" smtClean="0">
                <a:latin typeface="Arial" charset="0"/>
              </a:rPr>
              <a:t>menurut</a:t>
            </a:r>
            <a:r>
              <a:rPr lang="en-US" sz="2000" dirty="0" smtClean="0">
                <a:latin typeface="Arial" charset="0"/>
              </a:rPr>
              <a:t> Stephen R. Covey (</a:t>
            </a:r>
            <a:r>
              <a:rPr lang="en-US" sz="2000" dirty="0" err="1" smtClean="0">
                <a:latin typeface="Arial" charset="0"/>
              </a:rPr>
              <a:t>dalam</a:t>
            </a:r>
            <a:r>
              <a:rPr lang="en-US" sz="2000" dirty="0" smtClean="0">
                <a:latin typeface="Arial" charset="0"/>
              </a:rPr>
              <a:t> </a:t>
            </a:r>
            <a:r>
              <a:rPr lang="en-US" sz="2000" dirty="0" err="1" smtClean="0">
                <a:latin typeface="Arial" charset="0"/>
              </a:rPr>
              <a:t>Adi</a:t>
            </a:r>
            <a:r>
              <a:rPr lang="en-US" sz="2000" dirty="0" smtClean="0">
                <a:latin typeface="Arial" charset="0"/>
              </a:rPr>
              <a:t> </a:t>
            </a:r>
            <a:r>
              <a:rPr lang="en-US" sz="2000" dirty="0" err="1" smtClean="0">
                <a:latin typeface="Arial" charset="0"/>
              </a:rPr>
              <a:t>Sujatno</a:t>
            </a:r>
            <a:r>
              <a:rPr lang="en-US" sz="2000" dirty="0" smtClean="0">
                <a:latin typeface="Arial" charset="0"/>
              </a:rPr>
              <a:t>, 2006)</a:t>
            </a:r>
            <a:r>
              <a:rPr lang="en-US" sz="2000" b="1" dirty="0" smtClean="0">
                <a:latin typeface="Arial" charset="0"/>
              </a:rPr>
              <a:t> </a:t>
            </a:r>
            <a:r>
              <a:rPr lang="en-US" sz="2000" i="1" dirty="0" smtClean="0">
                <a:latin typeface="Arial" charset="0"/>
              </a:rPr>
              <a:t>Principle Centered Leadership </a:t>
            </a:r>
            <a:r>
              <a:rPr lang="en-US" sz="2000" i="1" dirty="0" err="1" smtClean="0">
                <a:latin typeface="Arial" charset="0"/>
              </a:rPr>
              <a:t>terdiri</a:t>
            </a:r>
            <a:r>
              <a:rPr lang="en-US" sz="2000" dirty="0" smtClean="0">
                <a:latin typeface="Arial" charset="0"/>
              </a:rPr>
              <a:t> </a:t>
            </a:r>
            <a:r>
              <a:rPr lang="en-US" sz="2000" dirty="0" err="1" smtClean="0">
                <a:latin typeface="Arial" charset="0"/>
              </a:rPr>
              <a:t>dari</a:t>
            </a:r>
            <a:r>
              <a:rPr lang="en-US" sz="2000" dirty="0" smtClean="0">
                <a:latin typeface="Arial" charset="0"/>
              </a:rPr>
              <a:t> : </a:t>
            </a:r>
          </a:p>
          <a:p>
            <a:pPr marL="0" indent="0" eaLnBrk="1" hangingPunct="1">
              <a:lnSpc>
                <a:spcPct val="80000"/>
              </a:lnSpc>
              <a:buFontTx/>
              <a:buNone/>
            </a:pPr>
            <a:endParaRPr lang="en-US" sz="2000" dirty="0" smtClean="0">
              <a:latin typeface="Arial" charset="0"/>
            </a:endParaRPr>
          </a:p>
          <a:p>
            <a:pPr marL="0" indent="0" eaLnBrk="1" hangingPunct="1">
              <a:lnSpc>
                <a:spcPct val="80000"/>
              </a:lnSpc>
              <a:buFontTx/>
              <a:buNone/>
            </a:pPr>
            <a:r>
              <a:rPr lang="en-US" sz="2000" dirty="0" smtClean="0">
                <a:latin typeface="Arial" charset="0"/>
              </a:rPr>
              <a:t>1). </a:t>
            </a:r>
            <a:r>
              <a:rPr lang="en-US" sz="2000" u="sng" dirty="0" err="1" smtClean="0">
                <a:latin typeface="Arial" charset="0"/>
              </a:rPr>
              <a:t>Belajar</a:t>
            </a:r>
            <a:r>
              <a:rPr lang="en-US" sz="2000" u="sng" dirty="0" smtClean="0">
                <a:latin typeface="Arial" charset="0"/>
              </a:rPr>
              <a:t> </a:t>
            </a:r>
            <a:r>
              <a:rPr lang="en-US" sz="2000" u="sng" dirty="0" err="1" smtClean="0">
                <a:latin typeface="Arial" charset="0"/>
              </a:rPr>
              <a:t>terus</a:t>
            </a:r>
            <a:r>
              <a:rPr lang="en-US" sz="2000" u="sng" dirty="0" smtClean="0">
                <a:latin typeface="Arial" charset="0"/>
              </a:rPr>
              <a:t> </a:t>
            </a:r>
            <a:r>
              <a:rPr lang="en-US" sz="2000" u="sng" dirty="0" err="1" smtClean="0">
                <a:latin typeface="Arial" charset="0"/>
              </a:rPr>
              <a:t>menerus</a:t>
            </a:r>
            <a:r>
              <a:rPr lang="en-US" sz="2000" dirty="0" smtClean="0">
                <a:latin typeface="Arial" charset="0"/>
              </a:rPr>
              <a:t>, </a:t>
            </a:r>
            <a:r>
              <a:rPr lang="en-US" sz="2000" dirty="0" err="1" smtClean="0">
                <a:latin typeface="Arial" charset="0"/>
              </a:rPr>
              <a:t>mereka</a:t>
            </a:r>
            <a:r>
              <a:rPr lang="en-US" sz="2000" dirty="0" smtClean="0">
                <a:latin typeface="Arial" charset="0"/>
              </a:rPr>
              <a:t> </a:t>
            </a:r>
            <a:r>
              <a:rPr lang="en-US" sz="2000" dirty="0" err="1" smtClean="0">
                <a:latin typeface="Arial" charset="0"/>
              </a:rPr>
              <a:t>membaca</a:t>
            </a:r>
            <a:r>
              <a:rPr lang="en-US" sz="2000" dirty="0" smtClean="0">
                <a:latin typeface="Arial" charset="0"/>
              </a:rPr>
              <a:t>, </a:t>
            </a:r>
            <a:r>
              <a:rPr lang="en-US" sz="2000" dirty="0" err="1" smtClean="0">
                <a:latin typeface="Arial" charset="0"/>
              </a:rPr>
              <a:t>berlatih</a:t>
            </a:r>
            <a:r>
              <a:rPr lang="en-US" sz="2000" dirty="0" smtClean="0">
                <a:latin typeface="Arial" charset="0"/>
              </a:rPr>
              <a:t>, </a:t>
            </a:r>
            <a:r>
              <a:rPr lang="en-US" sz="2000" dirty="0" err="1" smtClean="0">
                <a:latin typeface="Arial" charset="0"/>
              </a:rPr>
              <a:t>dan</a:t>
            </a:r>
            <a:r>
              <a:rPr lang="en-US" sz="2000" dirty="0" smtClean="0">
                <a:latin typeface="Arial" charset="0"/>
              </a:rPr>
              <a:t> </a:t>
            </a:r>
            <a:r>
              <a:rPr lang="en-US" sz="2000" dirty="0" err="1" smtClean="0">
                <a:latin typeface="Arial" charset="0"/>
              </a:rPr>
              <a:t>mendengarkan</a:t>
            </a:r>
            <a:r>
              <a:rPr lang="en-US" sz="2000" dirty="0" smtClean="0">
                <a:latin typeface="Arial" charset="0"/>
              </a:rPr>
              <a:t> </a:t>
            </a:r>
            <a:r>
              <a:rPr lang="en-US" sz="2000" dirty="0" err="1" smtClean="0">
                <a:latin typeface="Arial" charset="0"/>
              </a:rPr>
              <a:t>masukan</a:t>
            </a:r>
            <a:r>
              <a:rPr lang="en-US" sz="2000" dirty="0" smtClean="0">
                <a:latin typeface="Arial" charset="0"/>
              </a:rPr>
              <a:t> </a:t>
            </a:r>
          </a:p>
          <a:p>
            <a:pPr marL="0" indent="0" eaLnBrk="1" hangingPunct="1">
              <a:lnSpc>
                <a:spcPct val="80000"/>
              </a:lnSpc>
              <a:buFontTx/>
              <a:buNone/>
            </a:pPr>
            <a:r>
              <a:rPr lang="en-US" sz="2000" dirty="0" smtClean="0">
                <a:latin typeface="Arial" charset="0"/>
              </a:rPr>
              <a:t>2). </a:t>
            </a:r>
            <a:r>
              <a:rPr lang="en-US" sz="2000" u="sng" dirty="0" err="1" smtClean="0">
                <a:latin typeface="Arial" charset="0"/>
              </a:rPr>
              <a:t>Berorientasi</a:t>
            </a:r>
            <a:r>
              <a:rPr lang="en-US" sz="2000" u="sng" dirty="0" smtClean="0">
                <a:latin typeface="Arial" charset="0"/>
              </a:rPr>
              <a:t> </a:t>
            </a:r>
            <a:r>
              <a:rPr lang="en-US" sz="2000" u="sng" dirty="0" err="1" smtClean="0">
                <a:latin typeface="Arial" charset="0"/>
              </a:rPr>
              <a:t>pada</a:t>
            </a:r>
            <a:r>
              <a:rPr lang="en-US" sz="2000" u="sng" dirty="0" smtClean="0">
                <a:latin typeface="Arial" charset="0"/>
              </a:rPr>
              <a:t> </a:t>
            </a:r>
            <a:r>
              <a:rPr lang="en-US" sz="2000" u="sng" dirty="0" err="1" smtClean="0">
                <a:latin typeface="Arial" charset="0"/>
              </a:rPr>
              <a:t>pelayanan</a:t>
            </a:r>
            <a:r>
              <a:rPr lang="en-US" sz="2000" dirty="0" smtClean="0">
                <a:latin typeface="Arial" charset="0"/>
              </a:rPr>
              <a:t>, </a:t>
            </a:r>
            <a:r>
              <a:rPr lang="en-US" sz="2000" dirty="0" err="1" smtClean="0">
                <a:latin typeface="Arial" charset="0"/>
              </a:rPr>
              <a:t>mereka</a:t>
            </a:r>
            <a:r>
              <a:rPr lang="en-US" sz="2000" dirty="0" smtClean="0">
                <a:latin typeface="Arial" charset="0"/>
              </a:rPr>
              <a:t> </a:t>
            </a:r>
            <a:r>
              <a:rPr lang="en-US" sz="2000" dirty="0" err="1" smtClean="0">
                <a:latin typeface="Arial" charset="0"/>
              </a:rPr>
              <a:t>melihat</a:t>
            </a:r>
            <a:r>
              <a:rPr lang="en-US" sz="2000" dirty="0" smtClean="0">
                <a:latin typeface="Arial" charset="0"/>
              </a:rPr>
              <a:t> </a:t>
            </a:r>
            <a:r>
              <a:rPr lang="en-US" sz="2000" dirty="0" err="1" smtClean="0">
                <a:latin typeface="Arial" charset="0"/>
              </a:rPr>
              <a:t>hidup</a:t>
            </a:r>
            <a:r>
              <a:rPr lang="en-US" sz="2000" dirty="0" smtClean="0">
                <a:latin typeface="Arial" charset="0"/>
              </a:rPr>
              <a:t> </a:t>
            </a:r>
            <a:r>
              <a:rPr lang="en-US" sz="2000" dirty="0" err="1" smtClean="0">
                <a:latin typeface="Arial" charset="0"/>
              </a:rPr>
              <a:t>sebagai</a:t>
            </a:r>
            <a:r>
              <a:rPr lang="en-US" sz="2000" dirty="0" smtClean="0">
                <a:latin typeface="Arial" charset="0"/>
              </a:rPr>
              <a:t> </a:t>
            </a:r>
            <a:r>
              <a:rPr lang="en-US" sz="2000" dirty="0" err="1" smtClean="0">
                <a:latin typeface="Arial" charset="0"/>
              </a:rPr>
              <a:t>suatu</a:t>
            </a:r>
            <a:r>
              <a:rPr lang="en-US" sz="2000" dirty="0" smtClean="0">
                <a:latin typeface="Arial" charset="0"/>
              </a:rPr>
              <a:t> </a:t>
            </a:r>
            <a:r>
              <a:rPr lang="en-US" sz="2000" dirty="0" err="1" smtClean="0">
                <a:latin typeface="Arial" charset="0"/>
              </a:rPr>
              <a:t>misi</a:t>
            </a:r>
            <a:r>
              <a:rPr lang="en-US" sz="2000" dirty="0" smtClean="0">
                <a:latin typeface="Arial" charset="0"/>
              </a:rPr>
              <a:t> </a:t>
            </a:r>
            <a:r>
              <a:rPr lang="en-US" sz="2000" dirty="0" err="1" smtClean="0">
                <a:latin typeface="Arial" charset="0"/>
              </a:rPr>
              <a:t>dan</a:t>
            </a:r>
            <a:r>
              <a:rPr lang="en-US" sz="2000" dirty="0" smtClean="0">
                <a:latin typeface="Arial" charset="0"/>
              </a:rPr>
              <a:t> </a:t>
            </a:r>
            <a:r>
              <a:rPr lang="en-US" sz="2000" dirty="0" err="1" smtClean="0">
                <a:latin typeface="Arial" charset="0"/>
              </a:rPr>
              <a:t>tidak</a:t>
            </a:r>
            <a:r>
              <a:rPr lang="en-US" sz="2000" dirty="0" smtClean="0">
                <a:latin typeface="Arial" charset="0"/>
              </a:rPr>
              <a:t> </a:t>
            </a:r>
            <a:r>
              <a:rPr lang="en-US" sz="2000" dirty="0" err="1" smtClean="0">
                <a:latin typeface="Arial" charset="0"/>
              </a:rPr>
              <a:t>hanya</a:t>
            </a:r>
            <a:r>
              <a:rPr lang="en-US" sz="2000" dirty="0" smtClean="0">
                <a:latin typeface="Arial" charset="0"/>
              </a:rPr>
              <a:t> </a:t>
            </a:r>
            <a:r>
              <a:rPr lang="en-US" sz="2000" dirty="0" err="1" smtClean="0">
                <a:latin typeface="Arial" charset="0"/>
              </a:rPr>
              <a:t>sebagai</a:t>
            </a:r>
            <a:r>
              <a:rPr lang="en-US" sz="2000" dirty="0" smtClean="0">
                <a:latin typeface="Arial" charset="0"/>
              </a:rPr>
              <a:t> </a:t>
            </a:r>
            <a:r>
              <a:rPr lang="en-US" sz="2000" dirty="0" err="1" smtClean="0">
                <a:latin typeface="Arial" charset="0"/>
              </a:rPr>
              <a:t>suatu</a:t>
            </a:r>
            <a:r>
              <a:rPr lang="en-US" sz="2000" dirty="0" smtClean="0">
                <a:latin typeface="Arial" charset="0"/>
              </a:rPr>
              <a:t> </a:t>
            </a:r>
            <a:r>
              <a:rPr lang="en-US" sz="2000" dirty="0" err="1" smtClean="0">
                <a:latin typeface="Arial" charset="0"/>
              </a:rPr>
              <a:t>karir</a:t>
            </a:r>
            <a:r>
              <a:rPr lang="en-US" sz="2000" dirty="0" smtClean="0">
                <a:latin typeface="Arial" charset="0"/>
              </a:rPr>
              <a:t>; </a:t>
            </a:r>
          </a:p>
          <a:p>
            <a:pPr marL="0" indent="0" eaLnBrk="1" hangingPunct="1">
              <a:lnSpc>
                <a:spcPct val="80000"/>
              </a:lnSpc>
              <a:buFontTx/>
              <a:buNone/>
            </a:pPr>
            <a:r>
              <a:rPr lang="en-US" sz="2000" dirty="0" smtClean="0">
                <a:latin typeface="Arial" charset="0"/>
              </a:rPr>
              <a:t>3). </a:t>
            </a:r>
            <a:r>
              <a:rPr lang="en-US" sz="2000" u="sng" dirty="0" err="1" smtClean="0">
                <a:latin typeface="Arial" charset="0"/>
              </a:rPr>
              <a:t>Memancarkan</a:t>
            </a:r>
            <a:r>
              <a:rPr lang="en-US" sz="2000" u="sng" dirty="0" smtClean="0">
                <a:latin typeface="Arial" charset="0"/>
              </a:rPr>
              <a:t> </a:t>
            </a:r>
            <a:r>
              <a:rPr lang="en-US" sz="2000" u="sng" dirty="0" err="1" smtClean="0">
                <a:latin typeface="Arial" charset="0"/>
              </a:rPr>
              <a:t>energi</a:t>
            </a:r>
            <a:r>
              <a:rPr lang="en-US" sz="2000" u="sng" dirty="0" smtClean="0">
                <a:latin typeface="Arial" charset="0"/>
              </a:rPr>
              <a:t> </a:t>
            </a:r>
            <a:r>
              <a:rPr lang="en-US" sz="2000" u="sng" dirty="0" err="1" smtClean="0">
                <a:latin typeface="Arial" charset="0"/>
              </a:rPr>
              <a:t>positif</a:t>
            </a:r>
            <a:r>
              <a:rPr lang="en-US" sz="2000" dirty="0" smtClean="0">
                <a:latin typeface="Arial" charset="0"/>
              </a:rPr>
              <a:t>, </a:t>
            </a:r>
            <a:r>
              <a:rPr lang="en-US" sz="2000" dirty="0" err="1" smtClean="0">
                <a:latin typeface="Arial" charset="0"/>
              </a:rPr>
              <a:t>mereka</a:t>
            </a:r>
            <a:r>
              <a:rPr lang="en-US" sz="2000" dirty="0" smtClean="0">
                <a:latin typeface="Arial" charset="0"/>
              </a:rPr>
              <a:t> </a:t>
            </a:r>
            <a:r>
              <a:rPr lang="en-US" sz="2000" dirty="0" err="1" smtClean="0">
                <a:latin typeface="Arial" charset="0"/>
              </a:rPr>
              <a:t>optimistis</a:t>
            </a:r>
            <a:r>
              <a:rPr lang="en-US" sz="2000" dirty="0" smtClean="0">
                <a:latin typeface="Arial" charset="0"/>
              </a:rPr>
              <a:t>, </a:t>
            </a:r>
            <a:r>
              <a:rPr lang="en-US" sz="2000" dirty="0" err="1" smtClean="0">
                <a:latin typeface="Arial" charset="0"/>
              </a:rPr>
              <a:t>positif</a:t>
            </a:r>
            <a:r>
              <a:rPr lang="en-US" sz="2000" dirty="0" smtClean="0">
                <a:latin typeface="Arial" charset="0"/>
              </a:rPr>
              <a:t>, </a:t>
            </a:r>
            <a:r>
              <a:rPr lang="en-US" sz="2000" dirty="0" err="1" smtClean="0">
                <a:latin typeface="Arial" charset="0"/>
              </a:rPr>
              <a:t>dan</a:t>
            </a:r>
            <a:r>
              <a:rPr lang="en-US" sz="2000" dirty="0" smtClean="0">
                <a:latin typeface="Arial" charset="0"/>
              </a:rPr>
              <a:t> modern;</a:t>
            </a:r>
          </a:p>
          <a:p>
            <a:pPr marL="0" indent="0" eaLnBrk="1" hangingPunct="1">
              <a:lnSpc>
                <a:spcPct val="80000"/>
              </a:lnSpc>
              <a:buFontTx/>
              <a:buNone/>
            </a:pPr>
            <a:r>
              <a:rPr lang="en-US" sz="2000" dirty="0" smtClean="0">
                <a:latin typeface="Arial" charset="0"/>
              </a:rPr>
              <a:t>4). </a:t>
            </a:r>
            <a:r>
              <a:rPr lang="en-US" sz="2000" u="sng" dirty="0" err="1" smtClean="0">
                <a:latin typeface="Arial" charset="0"/>
              </a:rPr>
              <a:t>Mempercayai</a:t>
            </a:r>
            <a:r>
              <a:rPr lang="en-US" sz="2000" u="sng" dirty="0" smtClean="0">
                <a:latin typeface="Arial" charset="0"/>
              </a:rPr>
              <a:t> </a:t>
            </a:r>
            <a:r>
              <a:rPr lang="en-US" sz="2000" u="sng" dirty="0" err="1" smtClean="0">
                <a:latin typeface="Arial" charset="0"/>
              </a:rPr>
              <a:t>orang</a:t>
            </a:r>
            <a:r>
              <a:rPr lang="en-US" sz="2000" u="sng" dirty="0" smtClean="0">
                <a:latin typeface="Arial" charset="0"/>
              </a:rPr>
              <a:t> lain</a:t>
            </a:r>
            <a:r>
              <a:rPr lang="en-US" sz="2000" dirty="0" smtClean="0">
                <a:latin typeface="Arial" charset="0"/>
              </a:rPr>
              <a:t>, </a:t>
            </a:r>
            <a:r>
              <a:rPr lang="en-US" sz="2000" dirty="0" err="1" smtClean="0">
                <a:latin typeface="Arial" charset="0"/>
              </a:rPr>
              <a:t>mereka</a:t>
            </a:r>
            <a:r>
              <a:rPr lang="en-US" sz="2000" dirty="0" smtClean="0">
                <a:latin typeface="Arial" charset="0"/>
              </a:rPr>
              <a:t> </a:t>
            </a:r>
            <a:r>
              <a:rPr lang="en-US" sz="2000" dirty="0" err="1" smtClean="0">
                <a:latin typeface="Arial" charset="0"/>
              </a:rPr>
              <a:t>tidak</a:t>
            </a:r>
            <a:r>
              <a:rPr lang="en-US" sz="2000" dirty="0" smtClean="0">
                <a:latin typeface="Arial" charset="0"/>
              </a:rPr>
              <a:t> </a:t>
            </a:r>
            <a:r>
              <a:rPr lang="en-US" sz="2000" dirty="0" err="1" smtClean="0">
                <a:latin typeface="Arial" charset="0"/>
              </a:rPr>
              <a:t>tidak</a:t>
            </a:r>
            <a:r>
              <a:rPr lang="en-US" sz="2000" dirty="0" smtClean="0">
                <a:latin typeface="Arial" charset="0"/>
              </a:rPr>
              <a:t> </a:t>
            </a:r>
            <a:r>
              <a:rPr lang="en-US" sz="2000" dirty="0" err="1" smtClean="0">
                <a:latin typeface="Arial" charset="0"/>
              </a:rPr>
              <a:t>berekasi</a:t>
            </a:r>
            <a:r>
              <a:rPr lang="en-US" sz="2000" dirty="0" smtClean="0">
                <a:latin typeface="Arial" charset="0"/>
              </a:rPr>
              <a:t> </a:t>
            </a:r>
            <a:r>
              <a:rPr lang="en-US" sz="2000" dirty="0" err="1" smtClean="0">
                <a:latin typeface="Arial" charset="0"/>
              </a:rPr>
              <a:t>berlebihan</a:t>
            </a:r>
            <a:r>
              <a:rPr lang="en-US" sz="2000" dirty="0" smtClean="0">
                <a:latin typeface="Arial" charset="0"/>
              </a:rPr>
              <a:t> </a:t>
            </a:r>
            <a:r>
              <a:rPr lang="en-US" sz="2000" dirty="0" err="1" smtClean="0">
                <a:latin typeface="Arial" charset="0"/>
              </a:rPr>
              <a:t>pada</a:t>
            </a:r>
            <a:r>
              <a:rPr lang="en-US" sz="2000" dirty="0" smtClean="0">
                <a:latin typeface="Arial" charset="0"/>
              </a:rPr>
              <a:t> </a:t>
            </a:r>
            <a:r>
              <a:rPr lang="en-US" sz="2000" dirty="0" err="1" smtClean="0">
                <a:latin typeface="Arial" charset="0"/>
              </a:rPr>
              <a:t>perilaku</a:t>
            </a:r>
            <a:r>
              <a:rPr lang="en-US" sz="2000" dirty="0" smtClean="0">
                <a:latin typeface="Arial" charset="0"/>
              </a:rPr>
              <a:t> </a:t>
            </a:r>
            <a:r>
              <a:rPr lang="en-US" sz="2000" dirty="0" err="1" smtClean="0">
                <a:latin typeface="Arial" charset="0"/>
              </a:rPr>
              <a:t>negatif</a:t>
            </a:r>
            <a:r>
              <a:rPr lang="en-US" sz="2000" dirty="0" smtClean="0">
                <a:latin typeface="Arial" charset="0"/>
              </a:rPr>
              <a:t>, </a:t>
            </a:r>
            <a:r>
              <a:rPr lang="en-US" sz="2000" dirty="0" err="1" smtClean="0">
                <a:latin typeface="Arial" charset="0"/>
              </a:rPr>
              <a:t>kritik</a:t>
            </a:r>
            <a:r>
              <a:rPr lang="en-US" sz="2000" dirty="0" smtClean="0">
                <a:latin typeface="Arial" charset="0"/>
              </a:rPr>
              <a:t> </a:t>
            </a:r>
            <a:r>
              <a:rPr lang="en-US" sz="2000" dirty="0" err="1" smtClean="0">
                <a:latin typeface="Arial" charset="0"/>
              </a:rPr>
              <a:t>dan</a:t>
            </a:r>
            <a:r>
              <a:rPr lang="en-US" sz="2000" dirty="0" smtClean="0">
                <a:latin typeface="Arial" charset="0"/>
              </a:rPr>
              <a:t> </a:t>
            </a:r>
            <a:r>
              <a:rPr lang="en-US" sz="2000" dirty="0" err="1" smtClean="0">
                <a:latin typeface="Arial" charset="0"/>
              </a:rPr>
              <a:t>kelemahan</a:t>
            </a:r>
            <a:r>
              <a:rPr lang="en-US" sz="2000" dirty="0" smtClean="0">
                <a:latin typeface="Arial" charset="0"/>
              </a:rPr>
              <a:t>; </a:t>
            </a:r>
          </a:p>
          <a:p>
            <a:pPr marL="0" indent="0" eaLnBrk="1" hangingPunct="1">
              <a:lnSpc>
                <a:spcPct val="80000"/>
              </a:lnSpc>
              <a:buFontTx/>
              <a:buNone/>
            </a:pPr>
            <a:r>
              <a:rPr lang="en-US" sz="2000" dirty="0" smtClean="0">
                <a:latin typeface="Arial" charset="0"/>
              </a:rPr>
              <a:t>5). </a:t>
            </a:r>
            <a:r>
              <a:rPr lang="sv-SE" sz="2000" u="sng" dirty="0" smtClean="0">
                <a:latin typeface="Arial" charset="0"/>
              </a:rPr>
              <a:t>Hidup seimbang</a:t>
            </a:r>
            <a:r>
              <a:rPr lang="sv-SE" sz="2000" dirty="0" smtClean="0">
                <a:latin typeface="Arial" charset="0"/>
              </a:rPr>
              <a:t>, mereka memperhatian keseimbangan jasmani dan rohani, antara yang tradisionil dan yang modern; </a:t>
            </a:r>
          </a:p>
          <a:p>
            <a:pPr marL="0" indent="0" eaLnBrk="1" hangingPunct="1">
              <a:lnSpc>
                <a:spcPct val="80000"/>
              </a:lnSpc>
              <a:buFontTx/>
              <a:buNone/>
            </a:pPr>
            <a:r>
              <a:rPr lang="sv-SE" sz="2000" dirty="0" smtClean="0">
                <a:latin typeface="Arial" charset="0"/>
              </a:rPr>
              <a:t>6). </a:t>
            </a:r>
            <a:r>
              <a:rPr lang="sv-SE" sz="2000" u="sng" dirty="0" smtClean="0">
                <a:latin typeface="Arial" charset="0"/>
              </a:rPr>
              <a:t>Melihat hidup sebagai petualangan</a:t>
            </a:r>
            <a:r>
              <a:rPr lang="sv-SE" sz="2000" dirty="0" smtClean="0">
                <a:latin typeface="Arial" charset="0"/>
              </a:rPr>
              <a:t>, mereka menghargai hidup di luar kenyamanan; </a:t>
            </a:r>
          </a:p>
          <a:p>
            <a:pPr marL="0" indent="0" eaLnBrk="1" hangingPunct="1">
              <a:lnSpc>
                <a:spcPct val="80000"/>
              </a:lnSpc>
              <a:buFontTx/>
              <a:buNone/>
            </a:pPr>
            <a:r>
              <a:rPr lang="sv-SE" sz="2000" dirty="0" smtClean="0">
                <a:latin typeface="Arial" charset="0"/>
              </a:rPr>
              <a:t>7). </a:t>
            </a:r>
            <a:r>
              <a:rPr lang="sv-SE" sz="2000" u="sng" dirty="0" smtClean="0">
                <a:latin typeface="Arial" charset="0"/>
              </a:rPr>
              <a:t>Sinergistik</a:t>
            </a:r>
            <a:r>
              <a:rPr lang="sv-SE" sz="2000" dirty="0" smtClean="0">
                <a:latin typeface="Arial" charset="0"/>
              </a:rPr>
              <a:t>, mereka memilih untuk memfokuskan diri pada kepentingan orang lain dan mampu membina energi-energi yang dimiliki organisasi; dan </a:t>
            </a:r>
          </a:p>
          <a:p>
            <a:pPr marL="0" indent="0" eaLnBrk="1" hangingPunct="1">
              <a:lnSpc>
                <a:spcPct val="80000"/>
              </a:lnSpc>
              <a:buFontTx/>
              <a:buNone/>
            </a:pPr>
            <a:r>
              <a:rPr lang="sv-SE" sz="2000" dirty="0" smtClean="0">
                <a:latin typeface="Arial" charset="0"/>
              </a:rPr>
              <a:t>8). </a:t>
            </a:r>
            <a:r>
              <a:rPr lang="sv-SE" sz="2000" u="sng" dirty="0" smtClean="0">
                <a:latin typeface="Arial" charset="0"/>
              </a:rPr>
              <a:t>Melaksanakan pembaharuan diri</a:t>
            </a:r>
            <a:r>
              <a:rPr lang="sv-SE" sz="2000" dirty="0" smtClean="0">
                <a:latin typeface="Arial" charset="0"/>
              </a:rPr>
              <a:t>, mereka memiliki karakter yang kuat dan sehat, serta berdisiplin tinggi.</a:t>
            </a:r>
            <a:endParaRPr lang="en-US" sz="2000" dirty="0" smtClean="0">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214282" y="214290"/>
            <a:ext cx="8686800" cy="1052512"/>
          </a:xfrm>
        </p:spPr>
        <p:txBody>
          <a:bodyPr/>
          <a:lstStyle/>
          <a:p>
            <a:pPr eaLnBrk="1" hangingPunct="1"/>
            <a:r>
              <a:rPr lang="en-US" b="1" dirty="0" err="1" smtClean="0">
                <a:latin typeface="Verdana" pitchFamily="34" charset="0"/>
              </a:rPr>
              <a:t>Karakter</a:t>
            </a:r>
            <a:r>
              <a:rPr lang="en-US" b="1" dirty="0" smtClean="0">
                <a:latin typeface="Verdana" pitchFamily="34" charset="0"/>
              </a:rPr>
              <a:t> </a:t>
            </a:r>
            <a:r>
              <a:rPr lang="en-US" b="1" dirty="0" err="1" smtClean="0">
                <a:latin typeface="Verdana" pitchFamily="34" charset="0"/>
              </a:rPr>
              <a:t>Pemimpin</a:t>
            </a:r>
            <a:r>
              <a:rPr lang="en-US" b="1" dirty="0" smtClean="0">
                <a:latin typeface="Verdana" pitchFamily="34" charset="0"/>
              </a:rPr>
              <a:t> </a:t>
            </a:r>
            <a:r>
              <a:rPr lang="en-US" b="1" dirty="0" err="1" smtClean="0">
                <a:latin typeface="Verdana" pitchFamily="34" charset="0"/>
              </a:rPr>
              <a:t>Efektif</a:t>
            </a:r>
            <a:endParaRPr lang="en-US" b="1" dirty="0" smtClean="0">
              <a:latin typeface="Verdana" pitchFamily="34" charset="0"/>
            </a:endParaRPr>
          </a:p>
        </p:txBody>
      </p:sp>
      <p:sp>
        <p:nvSpPr>
          <p:cNvPr id="4101" name="Rectangle 3"/>
          <p:cNvSpPr>
            <a:spLocks noGrp="1" noChangeArrowheads="1"/>
          </p:cNvSpPr>
          <p:nvPr>
            <p:ph idx="1"/>
          </p:nvPr>
        </p:nvSpPr>
        <p:spPr>
          <a:xfrm>
            <a:off x="250825" y="2206625"/>
            <a:ext cx="8713788" cy="3527425"/>
          </a:xfrm>
        </p:spPr>
        <p:txBody>
          <a:bodyPr/>
          <a:lstStyle/>
          <a:p>
            <a:pPr eaLnBrk="1" hangingPunct="1"/>
            <a:r>
              <a:rPr lang="en-US" smtClean="0">
                <a:latin typeface="Arial" charset="0"/>
              </a:rPr>
              <a:t>Memberi waktu terhadap proses</a:t>
            </a:r>
          </a:p>
          <a:p>
            <a:pPr eaLnBrk="1" hangingPunct="1"/>
            <a:r>
              <a:rPr lang="en-US" smtClean="0">
                <a:latin typeface="Arial" charset="0"/>
              </a:rPr>
              <a:t>Menginspirasi visi bersama</a:t>
            </a:r>
          </a:p>
          <a:p>
            <a:pPr eaLnBrk="1" hangingPunct="1"/>
            <a:r>
              <a:rPr lang="en-US" smtClean="0">
                <a:latin typeface="Arial" charset="0"/>
              </a:rPr>
              <a:t>Memberi kesempatan bagi orang lain untuk bertindak</a:t>
            </a:r>
          </a:p>
          <a:p>
            <a:pPr eaLnBrk="1" hangingPunct="1"/>
            <a:r>
              <a:rPr lang="en-US" smtClean="0">
                <a:latin typeface="Arial" charset="0"/>
              </a:rPr>
              <a:t>Memberi contoh dengan tindakan</a:t>
            </a:r>
          </a:p>
          <a:p>
            <a:pPr eaLnBrk="1" hangingPunct="1"/>
            <a:r>
              <a:rPr lang="en-US" smtClean="0">
                <a:latin typeface="Arial" charset="0"/>
              </a:rPr>
              <a:t>Membesarkan hati orang lain </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id-ID" smtClean="0"/>
              <a:t>GAYA KEPEMIMPINAN</a:t>
            </a:r>
          </a:p>
        </p:txBody>
      </p:sp>
      <p:sp>
        <p:nvSpPr>
          <p:cNvPr id="13315" name="Content Placeholder 2"/>
          <p:cNvSpPr>
            <a:spLocks noGrp="1"/>
          </p:cNvSpPr>
          <p:nvPr>
            <p:ph idx="1"/>
          </p:nvPr>
        </p:nvSpPr>
        <p:spPr>
          <a:xfrm>
            <a:off x="685800" y="1828800"/>
            <a:ext cx="7696200" cy="3733800"/>
          </a:xfrm>
        </p:spPr>
        <p:txBody>
          <a:bodyPr/>
          <a:lstStyle/>
          <a:p>
            <a:r>
              <a:rPr lang="id-ID" smtClean="0"/>
              <a:t>Otokratis</a:t>
            </a:r>
          </a:p>
          <a:p>
            <a:pPr>
              <a:buFontTx/>
              <a:buNone/>
            </a:pPr>
            <a:r>
              <a:rPr lang="id-ID" smtClean="0"/>
              <a:t>	Kepemimpinan seperti ini menggunakan metode pendekatan kekuasaan dalam mencapai keputusan dan pengembangan strukturnya.  Jadi kekuasaanlah yang sangat dominan diterapkan.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214282" y="1600200"/>
            <a:ext cx="8643998" cy="5043510"/>
          </a:xfrm>
        </p:spPr>
        <p:txBody>
          <a:bodyPr>
            <a:normAutofit/>
          </a:bodyPr>
          <a:lstStyle/>
          <a:p>
            <a:r>
              <a:rPr lang="id-ID" dirty="0" smtClean="0"/>
              <a:t>Demokrasi</a:t>
            </a:r>
          </a:p>
          <a:p>
            <a:pPr>
              <a:buFontTx/>
              <a:buNone/>
            </a:pPr>
            <a:r>
              <a:rPr lang="id-ID" dirty="0" smtClean="0"/>
              <a:t>	Gaya ini ditandai adanya suatu struktur yang pengembangannya menggunakan pendekatan pengambilan keputusan yang kooperatif. </a:t>
            </a:r>
          </a:p>
          <a:p>
            <a:pPr>
              <a:buFontTx/>
              <a:buNone/>
            </a:pPr>
            <a:endParaRPr lang="id-ID" dirty="0" smtClean="0"/>
          </a:p>
          <a:p>
            <a:r>
              <a:rPr lang="id-ID" dirty="0" smtClean="0"/>
              <a:t>Kendali bebas</a:t>
            </a:r>
          </a:p>
          <a:p>
            <a:pPr>
              <a:buFontTx/>
              <a:buNone/>
            </a:pPr>
            <a:r>
              <a:rPr lang="id-ID" dirty="0" smtClean="0"/>
              <a:t>	Pemimpin memberikan kekuasaan penuh terhadap bawahan, struktur organisasi bersifat longgar dan pemimpin bersifat pasif.</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214282" y="285728"/>
            <a:ext cx="8686800" cy="1052512"/>
          </a:xfrm>
        </p:spPr>
        <p:txBody>
          <a:bodyPr/>
          <a:lstStyle/>
          <a:p>
            <a:pPr eaLnBrk="1" hangingPunct="1"/>
            <a:r>
              <a:rPr lang="en-US" b="1" dirty="0" err="1" smtClean="0"/>
              <a:t>Pengertian</a:t>
            </a:r>
            <a:r>
              <a:rPr lang="en-US" b="1" dirty="0" smtClean="0"/>
              <a:t> </a:t>
            </a:r>
            <a:r>
              <a:rPr lang="en-US" b="1" dirty="0" err="1" smtClean="0"/>
              <a:t>Pemberdayaan</a:t>
            </a:r>
            <a:endParaRPr lang="en-US" b="1" dirty="0" smtClean="0"/>
          </a:p>
        </p:txBody>
      </p:sp>
      <p:sp>
        <p:nvSpPr>
          <p:cNvPr id="6149" name="Rectangle 3"/>
          <p:cNvSpPr>
            <a:spLocks noGrp="1" noChangeArrowheads="1"/>
          </p:cNvSpPr>
          <p:nvPr>
            <p:ph idx="1"/>
          </p:nvPr>
        </p:nvSpPr>
        <p:spPr>
          <a:xfrm>
            <a:off x="214282" y="1643050"/>
            <a:ext cx="8713787" cy="4357718"/>
          </a:xfrm>
        </p:spPr>
        <p:txBody>
          <a:bodyPr>
            <a:normAutofit/>
          </a:bodyPr>
          <a:lstStyle/>
          <a:p>
            <a:pPr eaLnBrk="1" hangingPunct="1"/>
            <a:r>
              <a:rPr lang="en-US" dirty="0" err="1" smtClean="0">
                <a:latin typeface="Arial" charset="0"/>
              </a:rPr>
              <a:t>Proses</a:t>
            </a:r>
            <a:r>
              <a:rPr lang="en-US" dirty="0" smtClean="0">
                <a:latin typeface="Arial" charset="0"/>
              </a:rPr>
              <a:t> </a:t>
            </a:r>
            <a:r>
              <a:rPr lang="en-US" dirty="0" err="1" smtClean="0">
                <a:latin typeface="Arial" charset="0"/>
              </a:rPr>
              <a:t>di</a:t>
            </a:r>
            <a:r>
              <a:rPr lang="en-US" dirty="0" smtClean="0">
                <a:latin typeface="Arial" charset="0"/>
              </a:rPr>
              <a:t> </a:t>
            </a:r>
            <a:r>
              <a:rPr lang="en-US" dirty="0" err="1" smtClean="0">
                <a:latin typeface="Arial" charset="0"/>
              </a:rPr>
              <a:t>mana</a:t>
            </a:r>
            <a:r>
              <a:rPr lang="en-US" dirty="0" smtClean="0">
                <a:latin typeface="Arial" charset="0"/>
              </a:rPr>
              <a:t> </a:t>
            </a:r>
            <a:r>
              <a:rPr lang="en-US" dirty="0" err="1" smtClean="0">
                <a:latin typeface="Arial" charset="0"/>
              </a:rPr>
              <a:t>pemimpin</a:t>
            </a:r>
            <a:r>
              <a:rPr lang="en-US" dirty="0" smtClean="0">
                <a:latin typeface="Arial" charset="0"/>
              </a:rPr>
              <a:t> </a:t>
            </a:r>
            <a:r>
              <a:rPr lang="en-US" dirty="0" err="1" smtClean="0">
                <a:latin typeface="Arial" charset="0"/>
              </a:rPr>
              <a:t>membagi</a:t>
            </a:r>
            <a:r>
              <a:rPr lang="en-US" dirty="0" smtClean="0">
                <a:latin typeface="Arial" charset="0"/>
              </a:rPr>
              <a:t> </a:t>
            </a:r>
            <a:r>
              <a:rPr lang="en-US" dirty="0" err="1" smtClean="0">
                <a:latin typeface="Arial" charset="0"/>
              </a:rPr>
              <a:t>kekuasaan</a:t>
            </a:r>
            <a:r>
              <a:rPr lang="en-US" dirty="0" smtClean="0">
                <a:latin typeface="Arial" charset="0"/>
              </a:rPr>
              <a:t> </a:t>
            </a:r>
            <a:r>
              <a:rPr lang="en-US" dirty="0" err="1" smtClean="0">
                <a:latin typeface="Arial" charset="0"/>
              </a:rPr>
              <a:t>kepada</a:t>
            </a:r>
            <a:r>
              <a:rPr lang="en-US" dirty="0" smtClean="0">
                <a:latin typeface="Arial" charset="0"/>
              </a:rPr>
              <a:t> </a:t>
            </a:r>
            <a:r>
              <a:rPr lang="en-US" dirty="0" err="1" smtClean="0">
                <a:latin typeface="Arial" charset="0"/>
              </a:rPr>
              <a:t>bawahan</a:t>
            </a:r>
            <a:endParaRPr lang="id-ID" dirty="0" smtClean="0">
              <a:latin typeface="Arial" charset="0"/>
            </a:endParaRPr>
          </a:p>
          <a:p>
            <a:pPr eaLnBrk="1" hangingPunct="1"/>
            <a:endParaRPr lang="en-US" dirty="0" smtClean="0">
              <a:latin typeface="Arial" charset="0"/>
            </a:endParaRPr>
          </a:p>
          <a:p>
            <a:pPr eaLnBrk="1" hangingPunct="1"/>
            <a:r>
              <a:rPr lang="en-US" dirty="0" err="1" smtClean="0">
                <a:latin typeface="Arial" charset="0"/>
              </a:rPr>
              <a:t>Dahulu</a:t>
            </a:r>
            <a:r>
              <a:rPr lang="en-US" dirty="0" smtClean="0">
                <a:latin typeface="Arial" charset="0"/>
              </a:rPr>
              <a:t> </a:t>
            </a:r>
            <a:r>
              <a:rPr lang="en-US" dirty="0" err="1" smtClean="0">
                <a:latin typeface="Arial" charset="0"/>
              </a:rPr>
              <a:t>pekerja</a:t>
            </a:r>
            <a:r>
              <a:rPr lang="en-US" dirty="0" smtClean="0">
                <a:latin typeface="Arial" charset="0"/>
              </a:rPr>
              <a:t> </a:t>
            </a:r>
            <a:r>
              <a:rPr lang="en-US" dirty="0" err="1" smtClean="0">
                <a:latin typeface="Arial" charset="0"/>
              </a:rPr>
              <a:t>bekerja</a:t>
            </a:r>
            <a:r>
              <a:rPr lang="en-US" dirty="0" smtClean="0">
                <a:latin typeface="Arial" charset="0"/>
              </a:rPr>
              <a:t> </a:t>
            </a:r>
            <a:r>
              <a:rPr lang="en-US" dirty="0" err="1" smtClean="0">
                <a:latin typeface="Arial" charset="0"/>
              </a:rPr>
              <a:t>atas</a:t>
            </a:r>
            <a:r>
              <a:rPr lang="en-US" dirty="0" smtClean="0">
                <a:latin typeface="Arial" charset="0"/>
              </a:rPr>
              <a:t> </a:t>
            </a:r>
            <a:r>
              <a:rPr lang="en-US" dirty="0" err="1" smtClean="0">
                <a:latin typeface="Arial" charset="0"/>
              </a:rPr>
              <a:t>dasar</a:t>
            </a:r>
            <a:r>
              <a:rPr lang="en-US" dirty="0" smtClean="0">
                <a:latin typeface="Arial" charset="0"/>
              </a:rPr>
              <a:t> </a:t>
            </a:r>
            <a:r>
              <a:rPr lang="en-US" dirty="0" err="1" smtClean="0">
                <a:latin typeface="Arial" charset="0"/>
              </a:rPr>
              <a:t>perintah</a:t>
            </a:r>
            <a:r>
              <a:rPr lang="en-US" dirty="0" smtClean="0">
                <a:latin typeface="Arial" charset="0"/>
              </a:rPr>
              <a:t> </a:t>
            </a:r>
            <a:r>
              <a:rPr lang="en-US" dirty="0" err="1" smtClean="0">
                <a:latin typeface="Arial" charset="0"/>
              </a:rPr>
              <a:t>atasan</a:t>
            </a:r>
            <a:r>
              <a:rPr lang="en-US" dirty="0" smtClean="0">
                <a:latin typeface="Arial" charset="0"/>
              </a:rPr>
              <a:t>, </a:t>
            </a:r>
            <a:r>
              <a:rPr lang="en-US" dirty="0" err="1" smtClean="0">
                <a:latin typeface="Arial" charset="0"/>
              </a:rPr>
              <a:t>sekarang</a:t>
            </a:r>
            <a:r>
              <a:rPr lang="en-US" dirty="0" smtClean="0">
                <a:latin typeface="Arial" charset="0"/>
              </a:rPr>
              <a:t> </a:t>
            </a:r>
            <a:r>
              <a:rPr lang="en-US" dirty="0" err="1" smtClean="0">
                <a:latin typeface="Arial" charset="0"/>
              </a:rPr>
              <a:t>pekerja</a:t>
            </a:r>
            <a:r>
              <a:rPr lang="en-US" dirty="0" smtClean="0">
                <a:latin typeface="Arial" charset="0"/>
              </a:rPr>
              <a:t> </a:t>
            </a:r>
            <a:r>
              <a:rPr lang="en-US" dirty="0" err="1" smtClean="0">
                <a:latin typeface="Arial" charset="0"/>
              </a:rPr>
              <a:t>perlu</a:t>
            </a:r>
            <a:r>
              <a:rPr lang="en-US" dirty="0" smtClean="0">
                <a:latin typeface="Arial" charset="0"/>
              </a:rPr>
              <a:t> </a:t>
            </a:r>
            <a:r>
              <a:rPr lang="en-US" dirty="0" err="1" smtClean="0">
                <a:latin typeface="Arial" charset="0"/>
              </a:rPr>
              <a:t>menguasai</a:t>
            </a:r>
            <a:r>
              <a:rPr lang="en-US" dirty="0" smtClean="0">
                <a:latin typeface="Arial" charset="0"/>
              </a:rPr>
              <a:t> </a:t>
            </a:r>
            <a:r>
              <a:rPr lang="en-US" dirty="0" err="1" smtClean="0">
                <a:latin typeface="Arial" charset="0"/>
              </a:rPr>
              <a:t>informasi</a:t>
            </a:r>
            <a:r>
              <a:rPr lang="en-US" dirty="0" smtClean="0">
                <a:latin typeface="Arial" charset="0"/>
              </a:rPr>
              <a:t> &amp;  </a:t>
            </a:r>
            <a:r>
              <a:rPr lang="en-US" dirty="0" err="1" smtClean="0">
                <a:latin typeface="Arial" charset="0"/>
              </a:rPr>
              <a:t>menggunakan</a:t>
            </a:r>
            <a:r>
              <a:rPr lang="en-US" dirty="0" smtClean="0">
                <a:latin typeface="Arial" charset="0"/>
              </a:rPr>
              <a:t> </a:t>
            </a:r>
            <a:r>
              <a:rPr lang="en-US" dirty="0" err="1" smtClean="0">
                <a:latin typeface="Arial" charset="0"/>
              </a:rPr>
              <a:t>informasi</a:t>
            </a:r>
            <a:r>
              <a:rPr lang="en-US" dirty="0" smtClean="0">
                <a:latin typeface="Arial" charset="0"/>
              </a:rPr>
              <a:t> </a:t>
            </a:r>
            <a:r>
              <a:rPr lang="en-US" dirty="0" err="1" smtClean="0">
                <a:latin typeface="Arial" charset="0"/>
              </a:rPr>
              <a:t>untuk</a:t>
            </a:r>
            <a:r>
              <a:rPr lang="en-US" dirty="0" smtClean="0">
                <a:latin typeface="Arial" charset="0"/>
              </a:rPr>
              <a:t> </a:t>
            </a:r>
            <a:r>
              <a:rPr lang="en-US" dirty="0" err="1" smtClean="0">
                <a:latin typeface="Arial" charset="0"/>
              </a:rPr>
              <a:t>menyelesaikan</a:t>
            </a:r>
            <a:r>
              <a:rPr lang="en-US" dirty="0" smtClean="0">
                <a:latin typeface="Arial" charset="0"/>
              </a:rPr>
              <a:t> </a:t>
            </a:r>
            <a:r>
              <a:rPr lang="en-US" dirty="0" err="1" smtClean="0">
                <a:latin typeface="Arial" charset="0"/>
              </a:rPr>
              <a:t>pekerjaannya</a:t>
            </a:r>
            <a:r>
              <a:rPr lang="en-US" dirty="0" smtClean="0">
                <a:latin typeface="Arial" charset="0"/>
              </a:rPr>
              <a:t>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214282" y="285728"/>
            <a:ext cx="8713788" cy="1052512"/>
          </a:xfrm>
        </p:spPr>
        <p:txBody>
          <a:bodyPr/>
          <a:lstStyle/>
          <a:p>
            <a:pPr eaLnBrk="1" hangingPunct="1"/>
            <a:r>
              <a:rPr lang="en-US" b="1" dirty="0" err="1" smtClean="0"/>
              <a:t>Manfaat</a:t>
            </a:r>
            <a:r>
              <a:rPr lang="en-US" b="1" dirty="0" smtClean="0"/>
              <a:t> </a:t>
            </a:r>
            <a:r>
              <a:rPr lang="en-US" b="1" dirty="0" err="1" smtClean="0"/>
              <a:t>Pemberdayaan</a:t>
            </a:r>
            <a:endParaRPr lang="en-US" b="1" dirty="0" smtClean="0"/>
          </a:p>
        </p:txBody>
      </p:sp>
      <p:sp>
        <p:nvSpPr>
          <p:cNvPr id="7173" name="Rectangle 3"/>
          <p:cNvSpPr>
            <a:spLocks noGrp="1" noChangeArrowheads="1"/>
          </p:cNvSpPr>
          <p:nvPr>
            <p:ph idx="1"/>
          </p:nvPr>
        </p:nvSpPr>
        <p:spPr>
          <a:xfrm>
            <a:off x="179388" y="1928802"/>
            <a:ext cx="8713787" cy="4500594"/>
          </a:xfrm>
        </p:spPr>
        <p:txBody>
          <a:bodyPr>
            <a:noAutofit/>
          </a:bodyPr>
          <a:lstStyle/>
          <a:p>
            <a:pPr algn="just" eaLnBrk="1" hangingPunct="1"/>
            <a:r>
              <a:rPr lang="en-US" sz="2800" dirty="0" err="1" smtClean="0">
                <a:latin typeface="Arial" charset="0"/>
              </a:rPr>
              <a:t>Mendorong</a:t>
            </a:r>
            <a:r>
              <a:rPr lang="en-US" sz="2800" dirty="0" smtClean="0">
                <a:latin typeface="Arial" charset="0"/>
              </a:rPr>
              <a:t> </a:t>
            </a:r>
            <a:r>
              <a:rPr lang="en-US" sz="2800" dirty="0" err="1" smtClean="0">
                <a:latin typeface="Arial" charset="0"/>
              </a:rPr>
              <a:t>partisipasi</a:t>
            </a:r>
            <a:endParaRPr lang="en-US" sz="2800" dirty="0" smtClean="0">
              <a:latin typeface="Arial" charset="0"/>
            </a:endParaRPr>
          </a:p>
          <a:p>
            <a:pPr algn="just" eaLnBrk="1" hangingPunct="1"/>
            <a:r>
              <a:rPr lang="en-US" sz="2800" dirty="0" err="1" smtClean="0">
                <a:latin typeface="Arial" charset="0"/>
              </a:rPr>
              <a:t>Tingkatkan</a:t>
            </a:r>
            <a:r>
              <a:rPr lang="en-US" sz="2800" dirty="0" smtClean="0">
                <a:latin typeface="Arial" charset="0"/>
              </a:rPr>
              <a:t> </a:t>
            </a:r>
            <a:r>
              <a:rPr lang="en-US" sz="2800" dirty="0" err="1" smtClean="0">
                <a:latin typeface="Arial" charset="0"/>
              </a:rPr>
              <a:t>motivasi</a:t>
            </a:r>
            <a:r>
              <a:rPr lang="en-US" sz="2800" dirty="0" smtClean="0">
                <a:latin typeface="Arial" charset="0"/>
              </a:rPr>
              <a:t> </a:t>
            </a:r>
            <a:r>
              <a:rPr lang="en-US" sz="2800" dirty="0" err="1" smtClean="0">
                <a:latin typeface="Arial" charset="0"/>
              </a:rPr>
              <a:t>berprestasi</a:t>
            </a:r>
            <a:r>
              <a:rPr lang="en-US" sz="2800" dirty="0" smtClean="0">
                <a:latin typeface="Arial" charset="0"/>
              </a:rPr>
              <a:t> </a:t>
            </a:r>
            <a:r>
              <a:rPr lang="en-US" sz="2800" dirty="0" err="1" smtClean="0">
                <a:latin typeface="Arial" charset="0"/>
              </a:rPr>
              <a:t>dan</a:t>
            </a:r>
            <a:r>
              <a:rPr lang="en-US" sz="2800" dirty="0" smtClean="0">
                <a:latin typeface="Arial" charset="0"/>
              </a:rPr>
              <a:t> </a:t>
            </a:r>
            <a:r>
              <a:rPr lang="en-US" sz="2800" dirty="0" err="1" smtClean="0">
                <a:latin typeface="Arial" charset="0"/>
              </a:rPr>
              <a:t>harga</a:t>
            </a:r>
            <a:r>
              <a:rPr lang="en-US" sz="2800" dirty="0" smtClean="0">
                <a:latin typeface="Arial" charset="0"/>
              </a:rPr>
              <a:t> </a:t>
            </a:r>
            <a:r>
              <a:rPr lang="en-US" sz="2800" dirty="0" err="1" smtClean="0">
                <a:latin typeface="Arial" charset="0"/>
              </a:rPr>
              <a:t>diri</a:t>
            </a:r>
            <a:endParaRPr lang="en-US" sz="2800" dirty="0" smtClean="0">
              <a:latin typeface="Arial" charset="0"/>
            </a:endParaRPr>
          </a:p>
          <a:p>
            <a:pPr algn="just" eaLnBrk="1" hangingPunct="1"/>
            <a:r>
              <a:rPr lang="en-US" sz="2800" dirty="0" err="1" smtClean="0">
                <a:latin typeface="Arial" charset="0"/>
              </a:rPr>
              <a:t>Mempersingkat</a:t>
            </a:r>
            <a:r>
              <a:rPr lang="en-US" sz="2800" dirty="0" smtClean="0">
                <a:latin typeface="Arial" charset="0"/>
              </a:rPr>
              <a:t> </a:t>
            </a:r>
            <a:r>
              <a:rPr lang="en-US" sz="2800" dirty="0" err="1" smtClean="0">
                <a:latin typeface="Arial" charset="0"/>
              </a:rPr>
              <a:t>keputusan</a:t>
            </a:r>
            <a:endParaRPr lang="en-US" sz="2800" dirty="0" smtClean="0">
              <a:latin typeface="Arial" charset="0"/>
            </a:endParaRPr>
          </a:p>
          <a:p>
            <a:pPr algn="just" eaLnBrk="1" hangingPunct="1"/>
            <a:r>
              <a:rPr lang="en-US" sz="2800" dirty="0" err="1" smtClean="0">
                <a:latin typeface="Arial" charset="0"/>
              </a:rPr>
              <a:t>Karyawan</a:t>
            </a:r>
            <a:r>
              <a:rPr lang="en-US" sz="2800" dirty="0" smtClean="0">
                <a:latin typeface="Arial" charset="0"/>
              </a:rPr>
              <a:t> </a:t>
            </a:r>
            <a:r>
              <a:rPr lang="en-US" sz="2800" dirty="0" err="1" smtClean="0">
                <a:latin typeface="Arial" charset="0"/>
              </a:rPr>
              <a:t>diberdayakan</a:t>
            </a:r>
            <a:r>
              <a:rPr lang="en-US" sz="2800" dirty="0" smtClean="0">
                <a:latin typeface="Arial" charset="0"/>
              </a:rPr>
              <a:t>, </a:t>
            </a:r>
            <a:r>
              <a:rPr lang="en-US" sz="2800" dirty="0" err="1" smtClean="0">
                <a:latin typeface="Arial" charset="0"/>
              </a:rPr>
              <a:t>kreatif</a:t>
            </a:r>
            <a:r>
              <a:rPr lang="en-US" sz="2800" dirty="0" smtClean="0">
                <a:latin typeface="Arial" charset="0"/>
              </a:rPr>
              <a:t>, </a:t>
            </a:r>
            <a:r>
              <a:rPr lang="en-US" sz="2800" dirty="0" err="1" smtClean="0">
                <a:latin typeface="Arial" charset="0"/>
              </a:rPr>
              <a:t>inovatif</a:t>
            </a:r>
            <a:r>
              <a:rPr lang="en-US" sz="2800" dirty="0" smtClean="0">
                <a:latin typeface="Arial" charset="0"/>
              </a:rPr>
              <a:t>, </a:t>
            </a:r>
            <a:r>
              <a:rPr lang="en-US" sz="2800" dirty="0" err="1" smtClean="0">
                <a:latin typeface="Arial" charset="0"/>
              </a:rPr>
              <a:t>produktif</a:t>
            </a:r>
            <a:endParaRPr lang="en-US" sz="2800" dirty="0" smtClean="0">
              <a:latin typeface="Arial" charset="0"/>
            </a:endParaRPr>
          </a:p>
          <a:p>
            <a:pPr algn="just" eaLnBrk="1" hangingPunct="1"/>
            <a:r>
              <a:rPr lang="en-US" sz="2800" dirty="0" err="1" smtClean="0">
                <a:latin typeface="Arial" charset="0"/>
              </a:rPr>
              <a:t>Karyawan</a:t>
            </a:r>
            <a:r>
              <a:rPr lang="en-US" sz="2800" dirty="0" smtClean="0">
                <a:latin typeface="Arial" charset="0"/>
              </a:rPr>
              <a:t> </a:t>
            </a:r>
            <a:r>
              <a:rPr lang="en-US" sz="2800" dirty="0" err="1" smtClean="0">
                <a:latin typeface="Arial" charset="0"/>
              </a:rPr>
              <a:t>lebih</a:t>
            </a:r>
            <a:r>
              <a:rPr lang="en-US" sz="2800" dirty="0" smtClean="0">
                <a:latin typeface="Arial" charset="0"/>
              </a:rPr>
              <a:t> </a:t>
            </a:r>
            <a:r>
              <a:rPr lang="en-US" sz="2800" dirty="0" err="1" smtClean="0">
                <a:latin typeface="Arial" charset="0"/>
              </a:rPr>
              <a:t>bertanggung</a:t>
            </a:r>
            <a:r>
              <a:rPr lang="en-US" sz="2800" dirty="0" smtClean="0">
                <a:latin typeface="Arial" charset="0"/>
              </a:rPr>
              <a:t> </a:t>
            </a:r>
            <a:r>
              <a:rPr lang="en-US" sz="2800" dirty="0" err="1" smtClean="0">
                <a:latin typeface="Arial" charset="0"/>
              </a:rPr>
              <a:t>jawab</a:t>
            </a:r>
            <a:endParaRPr lang="en-US" sz="2800" dirty="0" smtClean="0">
              <a:latin typeface="Arial" charset="0"/>
            </a:endParaRPr>
          </a:p>
          <a:p>
            <a:pPr algn="just" eaLnBrk="1" hangingPunct="1"/>
            <a:r>
              <a:rPr lang="en-US" sz="2800" dirty="0" err="1" smtClean="0">
                <a:latin typeface="Arial" charset="0"/>
              </a:rPr>
              <a:t>Mengurangi</a:t>
            </a:r>
            <a:r>
              <a:rPr lang="en-US" sz="2800" dirty="0" smtClean="0">
                <a:latin typeface="Arial" charset="0"/>
              </a:rPr>
              <a:t> </a:t>
            </a:r>
            <a:r>
              <a:rPr lang="en-US" sz="2800" dirty="0" err="1" smtClean="0">
                <a:latin typeface="Arial" charset="0"/>
              </a:rPr>
              <a:t>biaya</a:t>
            </a:r>
            <a:r>
              <a:rPr lang="en-US" sz="2800" dirty="0" smtClean="0">
                <a:latin typeface="Arial" charset="0"/>
              </a:rPr>
              <a:t> </a:t>
            </a:r>
            <a:r>
              <a:rPr lang="en-US" sz="2800" dirty="0" err="1" smtClean="0">
                <a:latin typeface="Arial" charset="0"/>
              </a:rPr>
              <a:t>operasional</a:t>
            </a:r>
            <a:endParaRPr lang="en-US" sz="2800" dirty="0" smtClean="0">
              <a:latin typeface="Arial" charset="0"/>
            </a:endParaRPr>
          </a:p>
          <a:p>
            <a:pPr algn="just" eaLnBrk="1" hangingPunct="1"/>
            <a:r>
              <a:rPr lang="en-US" sz="2800" dirty="0" err="1" smtClean="0">
                <a:latin typeface="Arial" charset="0"/>
              </a:rPr>
              <a:t>Mengurangi</a:t>
            </a:r>
            <a:r>
              <a:rPr lang="en-US" sz="2800" dirty="0" smtClean="0">
                <a:latin typeface="Arial" charset="0"/>
              </a:rPr>
              <a:t> turnover </a:t>
            </a:r>
            <a:r>
              <a:rPr lang="en-US" sz="2800" dirty="0" err="1" smtClean="0">
                <a:latin typeface="Arial" charset="0"/>
              </a:rPr>
              <a:t>karyawan</a:t>
            </a:r>
            <a:r>
              <a:rPr lang="en-US" sz="2800" dirty="0" smtClean="0">
                <a:latin typeface="Arial" charset="0"/>
              </a:rPr>
              <a:t> </a:t>
            </a:r>
            <a:r>
              <a:rPr lang="en-US" sz="2800" dirty="0" err="1" smtClean="0">
                <a:latin typeface="Arial" charset="0"/>
              </a:rPr>
              <a:t>dan</a:t>
            </a:r>
            <a:r>
              <a:rPr lang="en-US" sz="2800" dirty="0" smtClean="0">
                <a:latin typeface="Arial" charset="0"/>
              </a:rPr>
              <a:t> </a:t>
            </a:r>
            <a:r>
              <a:rPr lang="en-US" sz="2800" dirty="0" err="1" smtClean="0">
                <a:latin typeface="Arial" charset="0"/>
              </a:rPr>
              <a:t>membantu</a:t>
            </a:r>
            <a:r>
              <a:rPr lang="en-US" sz="2800" dirty="0" smtClean="0">
                <a:latin typeface="Arial" charset="0"/>
              </a:rPr>
              <a:t> </a:t>
            </a:r>
            <a:r>
              <a:rPr lang="en-US" sz="2800" dirty="0" err="1" smtClean="0">
                <a:latin typeface="Arial" charset="0"/>
              </a:rPr>
              <a:t>proses</a:t>
            </a:r>
            <a:r>
              <a:rPr lang="en-US" sz="2800" dirty="0" smtClean="0">
                <a:latin typeface="Arial" charset="0"/>
              </a:rPr>
              <a:t> </a:t>
            </a:r>
            <a:r>
              <a:rPr lang="en-US" sz="2800" dirty="0" err="1" smtClean="0">
                <a:latin typeface="Arial" charset="0"/>
              </a:rPr>
              <a:t>retensi</a:t>
            </a:r>
            <a:endParaRPr lang="en-US" sz="2800" dirty="0" smtClean="0">
              <a:latin typeface="Arial"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0" y="357166"/>
            <a:ext cx="9144000" cy="981075"/>
          </a:xfrm>
        </p:spPr>
        <p:txBody>
          <a:bodyPr/>
          <a:lstStyle/>
          <a:p>
            <a:pPr eaLnBrk="1" hangingPunct="1"/>
            <a:r>
              <a:rPr lang="en-US" b="1" dirty="0" err="1" smtClean="0"/>
              <a:t>Keterbatasan</a:t>
            </a:r>
            <a:r>
              <a:rPr lang="en-US" b="1" dirty="0" smtClean="0"/>
              <a:t> </a:t>
            </a:r>
            <a:r>
              <a:rPr lang="en-US" b="1" dirty="0" err="1" smtClean="0"/>
              <a:t>Pemberdayaan</a:t>
            </a:r>
            <a:endParaRPr lang="en-US" b="1" dirty="0" smtClean="0"/>
          </a:p>
        </p:txBody>
      </p:sp>
      <p:sp>
        <p:nvSpPr>
          <p:cNvPr id="8197" name="Rectangle 3"/>
          <p:cNvSpPr>
            <a:spLocks noGrp="1" noChangeArrowheads="1"/>
          </p:cNvSpPr>
          <p:nvPr>
            <p:ph idx="1"/>
          </p:nvPr>
        </p:nvSpPr>
        <p:spPr>
          <a:xfrm>
            <a:off x="107950" y="2214554"/>
            <a:ext cx="8856663" cy="3230571"/>
          </a:xfrm>
        </p:spPr>
        <p:txBody>
          <a:bodyPr/>
          <a:lstStyle/>
          <a:p>
            <a:pPr algn="just" eaLnBrk="1" hangingPunct="1"/>
            <a:r>
              <a:rPr lang="en-US" sz="3200" dirty="0" err="1" smtClean="0">
                <a:latin typeface="Arial" charset="0"/>
              </a:rPr>
              <a:t>Menekan</a:t>
            </a:r>
            <a:r>
              <a:rPr lang="en-US" sz="3200" dirty="0" smtClean="0">
                <a:latin typeface="Arial" charset="0"/>
              </a:rPr>
              <a:t> turnover</a:t>
            </a:r>
          </a:p>
          <a:p>
            <a:pPr algn="just" eaLnBrk="1" hangingPunct="1"/>
            <a:r>
              <a:rPr lang="en-US" sz="3200" dirty="0" err="1" smtClean="0">
                <a:latin typeface="Arial" charset="0"/>
              </a:rPr>
              <a:t>Rumit</a:t>
            </a:r>
            <a:r>
              <a:rPr lang="en-US" sz="3200" dirty="0" smtClean="0">
                <a:latin typeface="Arial" charset="0"/>
              </a:rPr>
              <a:t> </a:t>
            </a:r>
            <a:r>
              <a:rPr lang="en-US" sz="3200" dirty="0" err="1" smtClean="0">
                <a:latin typeface="Arial" charset="0"/>
              </a:rPr>
              <a:t>dalam</a:t>
            </a:r>
            <a:r>
              <a:rPr lang="en-US" sz="3200" dirty="0" smtClean="0">
                <a:latin typeface="Arial" charset="0"/>
              </a:rPr>
              <a:t> </a:t>
            </a:r>
            <a:r>
              <a:rPr lang="en-US" sz="3200" dirty="0" err="1" smtClean="0">
                <a:latin typeface="Arial" charset="0"/>
              </a:rPr>
              <a:t>seleksi</a:t>
            </a:r>
            <a:r>
              <a:rPr lang="en-US" sz="3200" dirty="0" smtClean="0">
                <a:latin typeface="Arial" charset="0"/>
              </a:rPr>
              <a:t> </a:t>
            </a:r>
            <a:r>
              <a:rPr lang="en-US" sz="3200" dirty="0" err="1" smtClean="0">
                <a:latin typeface="Arial" charset="0"/>
              </a:rPr>
              <a:t>karyawan</a:t>
            </a:r>
            <a:endParaRPr lang="en-US" sz="3200" dirty="0" smtClean="0">
              <a:latin typeface="Arial" charset="0"/>
            </a:endParaRPr>
          </a:p>
          <a:p>
            <a:pPr algn="just" eaLnBrk="1" hangingPunct="1"/>
            <a:r>
              <a:rPr lang="en-US" sz="3200" dirty="0" err="1" smtClean="0">
                <a:latin typeface="Arial" charset="0"/>
              </a:rPr>
              <a:t>Individu</a:t>
            </a:r>
            <a:r>
              <a:rPr lang="en-US" sz="3200" dirty="0" smtClean="0">
                <a:latin typeface="Arial" charset="0"/>
              </a:rPr>
              <a:t> </a:t>
            </a:r>
            <a:r>
              <a:rPr lang="en-US" sz="3200" dirty="0" err="1" smtClean="0">
                <a:latin typeface="Arial" charset="0"/>
              </a:rPr>
              <a:t>enggan</a:t>
            </a:r>
            <a:r>
              <a:rPr lang="en-US" sz="3200" dirty="0" smtClean="0">
                <a:latin typeface="Arial" charset="0"/>
              </a:rPr>
              <a:t> </a:t>
            </a:r>
            <a:r>
              <a:rPr lang="en-US" sz="3200" dirty="0" err="1" smtClean="0">
                <a:latin typeface="Arial" charset="0"/>
              </a:rPr>
              <a:t>bertanggung</a:t>
            </a:r>
            <a:r>
              <a:rPr lang="en-US" sz="3200" dirty="0" smtClean="0">
                <a:latin typeface="Arial" charset="0"/>
              </a:rPr>
              <a:t> </a:t>
            </a:r>
            <a:r>
              <a:rPr lang="en-US" sz="3200" dirty="0" err="1" smtClean="0">
                <a:latin typeface="Arial" charset="0"/>
              </a:rPr>
              <a:t>jawab</a:t>
            </a:r>
            <a:endParaRPr lang="en-US" sz="3200" dirty="0" smtClean="0">
              <a:latin typeface="Arial" charset="0"/>
            </a:endParaRPr>
          </a:p>
          <a:p>
            <a:pPr algn="just" eaLnBrk="1" hangingPunct="1"/>
            <a:r>
              <a:rPr lang="en-US" sz="3200" dirty="0" err="1" smtClean="0">
                <a:latin typeface="Arial" charset="0"/>
              </a:rPr>
              <a:t>Takut</a:t>
            </a:r>
            <a:r>
              <a:rPr lang="en-US" sz="3200" dirty="0" smtClean="0">
                <a:latin typeface="Arial" charset="0"/>
              </a:rPr>
              <a:t> </a:t>
            </a:r>
            <a:r>
              <a:rPr lang="en-US" sz="3200" dirty="0" err="1" smtClean="0">
                <a:latin typeface="Arial" charset="0"/>
              </a:rPr>
              <a:t>terhadap</a:t>
            </a:r>
            <a:r>
              <a:rPr lang="en-US" sz="3200" dirty="0" smtClean="0">
                <a:latin typeface="Arial" charset="0"/>
              </a:rPr>
              <a:t> </a:t>
            </a:r>
            <a:r>
              <a:rPr lang="en-US" sz="3200" dirty="0" err="1" smtClean="0">
                <a:latin typeface="Arial" charset="0"/>
              </a:rPr>
              <a:t>perubahan</a:t>
            </a:r>
            <a:endParaRPr lang="en-US" sz="3200" dirty="0" smtClean="0">
              <a:latin typeface="Arial"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a:xfrm>
            <a:off x="428596" y="214290"/>
            <a:ext cx="8229600" cy="1052513"/>
          </a:xfrm>
        </p:spPr>
        <p:txBody>
          <a:bodyPr/>
          <a:lstStyle/>
          <a:p>
            <a:pPr eaLnBrk="1" hangingPunct="1"/>
            <a:r>
              <a:rPr lang="en-US" b="1" dirty="0" err="1" smtClean="0"/>
              <a:t>Delegasi</a:t>
            </a:r>
            <a:r>
              <a:rPr lang="en-US" b="1" dirty="0" smtClean="0"/>
              <a:t> yang </a:t>
            </a:r>
            <a:r>
              <a:rPr lang="en-US" b="1" dirty="0" err="1" smtClean="0"/>
              <a:t>Efektif</a:t>
            </a:r>
            <a:r>
              <a:rPr lang="en-US" b="1" dirty="0" smtClean="0"/>
              <a:t> </a:t>
            </a:r>
          </a:p>
        </p:txBody>
      </p:sp>
      <p:sp>
        <p:nvSpPr>
          <p:cNvPr id="13317" name="Rectangle 3"/>
          <p:cNvSpPr>
            <a:spLocks noGrp="1" noChangeArrowheads="1"/>
          </p:cNvSpPr>
          <p:nvPr>
            <p:ph idx="1"/>
          </p:nvPr>
        </p:nvSpPr>
        <p:spPr>
          <a:xfrm>
            <a:off x="179388" y="2000241"/>
            <a:ext cx="8713787" cy="3805248"/>
          </a:xfrm>
        </p:spPr>
        <p:txBody>
          <a:bodyPr/>
          <a:lstStyle/>
          <a:p>
            <a:pPr eaLnBrk="1" hangingPunct="1"/>
            <a:r>
              <a:rPr lang="en-US" dirty="0" err="1" smtClean="0">
                <a:latin typeface="Arial" charset="0"/>
              </a:rPr>
              <a:t>Pendelegasian</a:t>
            </a:r>
            <a:r>
              <a:rPr lang="en-US" dirty="0" smtClean="0">
                <a:latin typeface="Arial" charset="0"/>
              </a:rPr>
              <a:t> </a:t>
            </a:r>
            <a:r>
              <a:rPr lang="en-US" dirty="0" err="1" smtClean="0">
                <a:latin typeface="Arial" charset="0"/>
              </a:rPr>
              <a:t>adalah</a:t>
            </a:r>
            <a:r>
              <a:rPr lang="en-US" dirty="0" smtClean="0">
                <a:latin typeface="Arial" charset="0"/>
              </a:rPr>
              <a:t> </a:t>
            </a:r>
            <a:r>
              <a:rPr lang="en-US" dirty="0" err="1" smtClean="0">
                <a:latin typeface="Arial" charset="0"/>
              </a:rPr>
              <a:t>penugasan</a:t>
            </a:r>
            <a:r>
              <a:rPr lang="en-US" dirty="0" smtClean="0">
                <a:latin typeface="Arial" charset="0"/>
              </a:rPr>
              <a:t> </a:t>
            </a:r>
            <a:r>
              <a:rPr lang="en-US" dirty="0" err="1" smtClean="0">
                <a:latin typeface="Arial" charset="0"/>
              </a:rPr>
              <a:t>kerja</a:t>
            </a:r>
            <a:r>
              <a:rPr lang="en-US" dirty="0" smtClean="0">
                <a:latin typeface="Arial" charset="0"/>
              </a:rPr>
              <a:t> </a:t>
            </a:r>
            <a:r>
              <a:rPr lang="en-US" dirty="0" err="1" smtClean="0">
                <a:latin typeface="Arial" charset="0"/>
              </a:rPr>
              <a:t>kepada</a:t>
            </a:r>
            <a:r>
              <a:rPr lang="en-US" dirty="0" smtClean="0">
                <a:latin typeface="Arial" charset="0"/>
              </a:rPr>
              <a:t> </a:t>
            </a:r>
            <a:r>
              <a:rPr lang="en-US" dirty="0" err="1" smtClean="0">
                <a:latin typeface="Arial" charset="0"/>
              </a:rPr>
              <a:t>orang</a:t>
            </a:r>
            <a:r>
              <a:rPr lang="en-US" dirty="0" smtClean="0">
                <a:latin typeface="Arial" charset="0"/>
              </a:rPr>
              <a:t> lain </a:t>
            </a:r>
            <a:r>
              <a:rPr lang="en-US" dirty="0" err="1" smtClean="0">
                <a:latin typeface="Arial" charset="0"/>
              </a:rPr>
              <a:t>sekaligus</a:t>
            </a:r>
            <a:r>
              <a:rPr lang="en-US" dirty="0" smtClean="0">
                <a:latin typeface="Arial" charset="0"/>
              </a:rPr>
              <a:t> </a:t>
            </a:r>
            <a:r>
              <a:rPr lang="en-US" dirty="0" err="1" smtClean="0">
                <a:latin typeface="Arial" charset="0"/>
              </a:rPr>
              <a:t>dengan</a:t>
            </a:r>
            <a:r>
              <a:rPr lang="en-US" dirty="0" smtClean="0">
                <a:latin typeface="Arial" charset="0"/>
              </a:rPr>
              <a:t> </a:t>
            </a:r>
            <a:r>
              <a:rPr lang="en-US" dirty="0" err="1" smtClean="0">
                <a:latin typeface="Arial" charset="0"/>
              </a:rPr>
              <a:t>otoritas</a:t>
            </a:r>
            <a:r>
              <a:rPr lang="en-US" dirty="0" smtClean="0">
                <a:latin typeface="Arial" charset="0"/>
              </a:rPr>
              <a:t>/</a:t>
            </a:r>
            <a:r>
              <a:rPr lang="en-US" dirty="0" err="1" smtClean="0">
                <a:latin typeface="Arial" charset="0"/>
              </a:rPr>
              <a:t>tanggung</a:t>
            </a:r>
            <a:r>
              <a:rPr lang="en-US" dirty="0" smtClean="0">
                <a:latin typeface="Arial" charset="0"/>
              </a:rPr>
              <a:t> </a:t>
            </a:r>
            <a:r>
              <a:rPr lang="en-US" dirty="0" err="1" smtClean="0">
                <a:latin typeface="Arial" charset="0"/>
              </a:rPr>
              <a:t>jawab</a:t>
            </a:r>
            <a:r>
              <a:rPr lang="en-US" dirty="0" smtClean="0">
                <a:latin typeface="Arial" charset="0"/>
              </a:rPr>
              <a:t> yang </a:t>
            </a:r>
            <a:r>
              <a:rPr lang="en-US" dirty="0" err="1" smtClean="0">
                <a:latin typeface="Arial" charset="0"/>
              </a:rPr>
              <a:t>melekat</a:t>
            </a:r>
            <a:r>
              <a:rPr lang="en-US" dirty="0" smtClean="0">
                <a:latin typeface="Arial" charset="0"/>
              </a:rPr>
              <a:t> </a:t>
            </a:r>
            <a:r>
              <a:rPr lang="en-US" dirty="0" err="1" smtClean="0">
                <a:latin typeface="Arial" charset="0"/>
              </a:rPr>
              <a:t>erat</a:t>
            </a:r>
            <a:r>
              <a:rPr lang="en-US" dirty="0" smtClean="0">
                <a:latin typeface="Arial" charset="0"/>
              </a:rPr>
              <a:t> </a:t>
            </a:r>
            <a:r>
              <a:rPr lang="en-US" dirty="0" err="1" smtClean="0">
                <a:latin typeface="Arial" charset="0"/>
              </a:rPr>
              <a:t>pada</a:t>
            </a:r>
            <a:r>
              <a:rPr lang="en-US" dirty="0" smtClean="0">
                <a:latin typeface="Arial" charset="0"/>
              </a:rPr>
              <a:t> </a:t>
            </a:r>
            <a:r>
              <a:rPr lang="en-US" dirty="0" err="1" smtClean="0">
                <a:latin typeface="Arial" charset="0"/>
              </a:rPr>
              <a:t>pekerjaan</a:t>
            </a:r>
            <a:r>
              <a:rPr lang="en-US" dirty="0" smtClean="0">
                <a:latin typeface="Arial" charset="0"/>
              </a:rPr>
              <a:t> </a:t>
            </a:r>
            <a:r>
              <a:rPr lang="en-US" dirty="0" err="1" smtClean="0">
                <a:latin typeface="Arial" charset="0"/>
              </a:rPr>
              <a:t>itu</a:t>
            </a:r>
            <a:r>
              <a:rPr lang="en-US" dirty="0" smtClean="0">
                <a:latin typeface="Arial" charset="0"/>
              </a:rPr>
              <a:t> </a:t>
            </a:r>
            <a:endParaRPr lang="id-ID" dirty="0" smtClean="0">
              <a:latin typeface="Arial" charset="0"/>
            </a:endParaRPr>
          </a:p>
          <a:p>
            <a:pPr eaLnBrk="1" hangingPunct="1"/>
            <a:endParaRPr lang="en-US" dirty="0" smtClean="0">
              <a:latin typeface="Arial" charset="0"/>
            </a:endParaRPr>
          </a:p>
          <a:p>
            <a:pPr eaLnBrk="1" hangingPunct="1"/>
            <a:r>
              <a:rPr lang="en-US" dirty="0" err="1" smtClean="0">
                <a:latin typeface="Arial" charset="0"/>
              </a:rPr>
              <a:t>Delegasi</a:t>
            </a:r>
            <a:r>
              <a:rPr lang="en-US" dirty="0" smtClean="0">
                <a:latin typeface="Arial" charset="0"/>
              </a:rPr>
              <a:t> </a:t>
            </a:r>
            <a:r>
              <a:rPr lang="en-US" dirty="0" err="1" smtClean="0">
                <a:latin typeface="Arial" charset="0"/>
              </a:rPr>
              <a:t>merupakan</a:t>
            </a:r>
            <a:r>
              <a:rPr lang="en-US" dirty="0" smtClean="0">
                <a:latin typeface="Arial" charset="0"/>
              </a:rPr>
              <a:t> </a:t>
            </a:r>
            <a:r>
              <a:rPr lang="en-US" dirty="0" err="1" smtClean="0">
                <a:latin typeface="Arial" charset="0"/>
              </a:rPr>
              <a:t>jalan</a:t>
            </a:r>
            <a:r>
              <a:rPr lang="en-US" dirty="0" smtClean="0">
                <a:latin typeface="Arial" charset="0"/>
              </a:rPr>
              <a:t> </a:t>
            </a:r>
            <a:r>
              <a:rPr lang="en-US" dirty="0" err="1" smtClean="0">
                <a:latin typeface="Arial" charset="0"/>
              </a:rPr>
              <a:t>menuju</a:t>
            </a:r>
            <a:r>
              <a:rPr lang="en-US" dirty="0" smtClean="0">
                <a:latin typeface="Arial" charset="0"/>
              </a:rPr>
              <a:t> </a:t>
            </a:r>
            <a:r>
              <a:rPr lang="en-US" dirty="0" err="1" smtClean="0">
                <a:latin typeface="Arial" charset="0"/>
              </a:rPr>
              <a:t>pemberdayaan</a:t>
            </a:r>
            <a:endParaRPr lang="en-US" dirty="0" smtClean="0">
              <a:latin typeface="Arial" charset="0"/>
            </a:endParaRPr>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172</TotalTime>
  <Words>767</Words>
  <Application>Microsoft Office PowerPoint</Application>
  <PresentationFormat>On-screen Show (4:3)</PresentationFormat>
  <Paragraphs>113</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Corbel</vt:lpstr>
      <vt:lpstr>Verdana</vt:lpstr>
      <vt:lpstr>Wingdings</vt:lpstr>
      <vt:lpstr>Wingdings 2</vt:lpstr>
      <vt:lpstr>Wingdings 3</vt:lpstr>
      <vt:lpstr>Module</vt:lpstr>
      <vt:lpstr>KEPEMIMPINAN</vt:lpstr>
      <vt:lpstr>Pengertian Kepemimpinan</vt:lpstr>
      <vt:lpstr>Karakter Pemimpin Efektif</vt:lpstr>
      <vt:lpstr>GAYA KEPEMIMPINAN</vt:lpstr>
      <vt:lpstr>PowerPoint Presentation</vt:lpstr>
      <vt:lpstr>Pengertian Pemberdayaan</vt:lpstr>
      <vt:lpstr>Manfaat Pemberdayaan</vt:lpstr>
      <vt:lpstr>Keterbatasan Pemberdayaan</vt:lpstr>
      <vt:lpstr>Delegasi yang Efektif </vt:lpstr>
      <vt:lpstr>Manfaat Pendelegasian</vt:lpstr>
      <vt:lpstr>Aktifitas Dalam Pendelegasian</vt:lpstr>
      <vt:lpstr>PERBEDAAN BOS vs PIMPINAN</vt:lpstr>
      <vt:lpstr>PERBEDAAN BOS vs PIMPINAN</vt:lpstr>
      <vt:lpstr>PERBEDAAN BOS vs PIMPINAN</vt:lpstr>
      <vt:lpstr>PERBEDAAN BOS vs PIMPINAN</vt:lpstr>
      <vt:lpstr>PERBEDAAN BOS vs PIMPINAN</vt:lpstr>
      <vt:lpstr>PERBEDAAN BOS vs PIMPINAN</vt:lpstr>
      <vt:lpstr>PERBEDAAN BOS vs PIMPINAN</vt:lpstr>
      <vt:lpstr>PERBEDAAN BOS vs PIMPINAN</vt:lpstr>
      <vt:lpstr>Ketrampilan Pimpinan Organisasi (Robert L.Kartz )</vt:lpstr>
      <vt:lpstr>KEPEMIMPINAN STRATEGIS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 abdul ghapur</dc:creator>
  <cp:lastModifiedBy>Kajur SI</cp:lastModifiedBy>
  <cp:revision>20</cp:revision>
  <dcterms:created xsi:type="dcterms:W3CDTF">2014-03-17T11:38:30Z</dcterms:created>
  <dcterms:modified xsi:type="dcterms:W3CDTF">2020-07-07T11:42:05Z</dcterms:modified>
</cp:coreProperties>
</file>