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59" r:id="rId10"/>
    <p:sldId id="266" r:id="rId11"/>
    <p:sldId id="267" r:id="rId12"/>
    <p:sldId id="26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95"/>
  </p:normalViewPr>
  <p:slideViewPr>
    <p:cSldViewPr snapToGrid="0" snapToObjects="1">
      <p:cViewPr>
        <p:scale>
          <a:sx n="84" d="100"/>
          <a:sy n="84" d="100"/>
        </p:scale>
        <p:origin x="776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7/10/20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7/10/20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ictio.id/t/apa-yang-anda-ketahui-tentang-berpikir-analisis/119666" TargetMode="External"/><Relationship Id="rId4" Type="http://schemas.openxmlformats.org/officeDocument/2006/relationships/hyperlink" Target="https://www.dictio.id/t/apa-yang-dimaksud-dengan-kelompok-sosial/119117" TargetMode="External"/><Relationship Id="rId5" Type="http://schemas.openxmlformats.org/officeDocument/2006/relationships/hyperlink" Target="https://www.dictio.id/t/apa-yang-dimaksud-dengan-konsumen-atau-pelanggan/120079" TargetMode="External"/><Relationship Id="rId6" Type="http://schemas.openxmlformats.org/officeDocument/2006/relationships/hyperlink" Target="https://www.dictio.id/t/apa-yang-dimaksud-dengan-laba-dalam-ilmu-ekonomi/94158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dictio.id/t/apa-yang-dimaksud-dengan-model-penelitian/123509" TargetMode="External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hyperlink" Target="https://www.dictio.id/t/apa-yang-dimaksud-dengan-harga/119811" TargetMode="External"/><Relationship Id="rId12" Type="http://schemas.openxmlformats.org/officeDocument/2006/relationships/hyperlink" Target="https://www.dictio.id/t/apa-yang-dimaksud-dengan-perilaku/116744" TargetMode="External"/><Relationship Id="rId13" Type="http://schemas.openxmlformats.org/officeDocument/2006/relationships/hyperlink" Target="https://www.dictio.id/t/apa-yang-dimaksud-dengan-pelanggan/120079" TargetMode="External"/><Relationship Id="rId14" Type="http://schemas.openxmlformats.org/officeDocument/2006/relationships/hyperlink" Target="https://www.dictio.id/t/apakah-yang-dimaksud-dengan-pasar-market/6246" TargetMode="External"/><Relationship Id="rId15" Type="http://schemas.openxmlformats.org/officeDocument/2006/relationships/hyperlink" Target="https://www.dictio.id/t/apa-yang-dimaksud-dengan-minat/120101" TargetMode="External"/><Relationship Id="rId16" Type="http://schemas.openxmlformats.org/officeDocument/2006/relationships/hyperlink" Target="https://www.dictio.id/t/apa-yang-dimaksud-dengan-sifat-manusia/8862" TargetMode="External"/><Relationship Id="rId17" Type="http://schemas.openxmlformats.org/officeDocument/2006/relationships/hyperlink" Target="https://www.dictio.id/t/apa-yang-dimaksud-dengan-fleksibilitas/1512" TargetMode="External"/><Relationship Id="rId18" Type="http://schemas.openxmlformats.org/officeDocument/2006/relationships/hyperlink" Target="https://www.dictio.id/t/apa-yang-dimaksud-dengan-strategi-diferensiasi/116005" TargetMode="External"/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www.dictio.id/t/apa-yang-dimaksud-dengan-strategi/120386" TargetMode="External"/><Relationship Id="rId3" Type="http://schemas.openxmlformats.org/officeDocument/2006/relationships/hyperlink" Target="https://www.dictio.id/t/bagaimana-model-daya-kompetitif-competitive-forces-model-yang-diutarakan-oleh-michael-porter/3717" TargetMode="External"/><Relationship Id="rId4" Type="http://schemas.openxmlformats.org/officeDocument/2006/relationships/hyperlink" Target="https://www.dictio.id/t/apa-yang-dimaksud-dengan-strategi-bersaing-generik-atau-generic-strategies/120657" TargetMode="External"/><Relationship Id="rId5" Type="http://schemas.openxmlformats.org/officeDocument/2006/relationships/hyperlink" Target="https://www.dictio.id/t/apa-yang-dimaksud-dengan-kepemimpinan/69188" TargetMode="External"/><Relationship Id="rId6" Type="http://schemas.openxmlformats.org/officeDocument/2006/relationships/hyperlink" Target="https://www.dictio.id/t/apa-yang-dimaksud-dengan-produk/6661" TargetMode="External"/><Relationship Id="rId7" Type="http://schemas.openxmlformats.org/officeDocument/2006/relationships/hyperlink" Target="https://www.dictio.id/t/apa-yang-dimaksud-dengan-standar/120077" TargetMode="External"/><Relationship Id="rId8" Type="http://schemas.openxmlformats.org/officeDocument/2006/relationships/hyperlink" Target="https://www.dictio.id/t/apa-yang-dimaksud-dengan-barang-menurut-ilmu-ekonomi/119812" TargetMode="External"/><Relationship Id="rId9" Type="http://schemas.openxmlformats.org/officeDocument/2006/relationships/hyperlink" Target="https://www.dictio.id/t/apa-yang-dimaksud-dengan-jasa-atau-layanan/13933" TargetMode="External"/><Relationship Id="rId10" Type="http://schemas.openxmlformats.org/officeDocument/2006/relationships/hyperlink" Target="https://www.dictio.id/t/apa-yang-dimaksud-dengan-konsumen-atau-pelanggan/120079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ictio.id/t/apa-yang-dimaksud-dengan-keunggulan-kompetitif-atau-competitive-advantage/120654" TargetMode="External"/><Relationship Id="rId4" Type="http://schemas.openxmlformats.org/officeDocument/2006/relationships/hyperlink" Target="https://www.dictio.id/t/apakah-yang-dimaksud-dengan-pasar-market/6246" TargetMode="External"/><Relationship Id="rId5" Type="http://schemas.openxmlformats.org/officeDocument/2006/relationships/hyperlink" Target="https://www.dictio.id/t/apa-yang-dimaksud-dengan-konsumen-atau-pelanggan/120079" TargetMode="External"/><Relationship Id="rId6" Type="http://schemas.openxmlformats.org/officeDocument/2006/relationships/hyperlink" Target="https://www.dictio.id/t/apa-yang-dimaksud-dengan-harga/119811" TargetMode="External"/><Relationship Id="rId7" Type="http://schemas.openxmlformats.org/officeDocument/2006/relationships/hyperlink" Target="https://www.dictio.id/t/apa-yang-dimaksud-dengan-strategi-bersaing-generik-atau-generic-strategies/120657" TargetMode="External"/><Relationship Id="rId8" Type="http://schemas.openxmlformats.org/officeDocument/2006/relationships/hyperlink" Target="https://www.dictio.id/t/apa-yang-dimaksud-dengan-produk/6661" TargetMode="External"/><Relationship Id="rId9" Type="http://schemas.openxmlformats.org/officeDocument/2006/relationships/hyperlink" Target="https://www.dictio.id/t/apa-yang-dimaksud-dengan-barang-menurut-ilmu-ekonomi/119812" TargetMode="External"/><Relationship Id="rId10" Type="http://schemas.openxmlformats.org/officeDocument/2006/relationships/hyperlink" Target="https://www.dictio.id/t/apa-yang-dimaksud-dengan-jasa-atau-layanan/13933" TargetMode="External"/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www.dictio.id/t/apa-yang-dimaksud-dengan-strategi/120386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ictio.id/t/apa-yang-dimaksud-dengan-produk/6661" TargetMode="External"/><Relationship Id="rId4" Type="http://schemas.openxmlformats.org/officeDocument/2006/relationships/hyperlink" Target="https://www.dictio.id/t/apa-yang-dimaksud-dengan-pelanggan/120079" TargetMode="External"/><Relationship Id="rId5" Type="http://schemas.openxmlformats.org/officeDocument/2006/relationships/hyperlink" Target="https://www.dictio.id/t/apa-yang-dimaksud-dengan-biaya-perpindahan-atau-switching-cost/120664" TargetMode="External"/><Relationship Id="rId6" Type="http://schemas.openxmlformats.org/officeDocument/2006/relationships/hyperlink" Target="https://www.dictio.id/t/apa-yang-dimaksud-dengan-distribusi/14564" TargetMode="External"/><Relationship Id="rId7" Type="http://schemas.openxmlformats.org/officeDocument/2006/relationships/hyperlink" Target="https://www.dictio.id/t/apa-yang-dimaksud-dengan-pemerintahan/117124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dictio.id/t/apa-yang-dimaksud-dengan-strategi-diferensiasi/116005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Model </a:t>
            </a:r>
            <a:r>
              <a:rPr lang="en-US" dirty="0" err="1" smtClean="0"/>
              <a:t>Kompetitif</a:t>
            </a:r>
            <a:r>
              <a:rPr lang="en-US" dirty="0" smtClean="0"/>
              <a:t> Porter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Kristina </a:t>
            </a:r>
            <a:r>
              <a:rPr lang="en-US" dirty="0" err="1" smtClean="0"/>
              <a:t>Wardhani</a:t>
            </a:r>
            <a:r>
              <a:rPr lang="en-US" dirty="0" smtClean="0"/>
              <a:t> ,S.E. ,M.M.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9711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432" y="609600"/>
            <a:ext cx="8596668" cy="1320800"/>
          </a:xfrm>
        </p:spPr>
        <p:txBody>
          <a:bodyPr/>
          <a:lstStyle/>
          <a:p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Kompetitif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712" y="2206309"/>
            <a:ext cx="8596668" cy="3880773"/>
          </a:xfrm>
        </p:spPr>
        <p:txBody>
          <a:bodyPr/>
          <a:lstStyle/>
          <a:p>
            <a:r>
              <a:rPr lang="en-US" b="1" dirty="0" smtClean="0"/>
              <a:t>BIAYA MANAJEMEN</a:t>
            </a:r>
            <a:endParaRPr lang="en-US" b="1" dirty="0"/>
          </a:p>
          <a:p>
            <a:r>
              <a:rPr lang="en-US" i="1" dirty="0" err="1" smtClean="0"/>
              <a:t>Biaya</a:t>
            </a:r>
            <a:r>
              <a:rPr lang="en-US" i="1" dirty="0" smtClean="0"/>
              <a:t> </a:t>
            </a:r>
            <a:r>
              <a:rPr lang="en-US" i="1" dirty="0" err="1"/>
              <a:t>Kepemimpinan</a:t>
            </a:r>
            <a:r>
              <a:rPr lang="en-US" i="1" dirty="0"/>
              <a:t>/</a:t>
            </a:r>
            <a:r>
              <a:rPr lang="en-US" i="1" dirty="0" err="1"/>
              <a:t>manajemen</a:t>
            </a:r>
            <a:r>
              <a:rPr lang="en-US" i="1" dirty="0"/>
              <a:t> yang </a:t>
            </a:r>
            <a:r>
              <a:rPr lang="en-US" i="1" dirty="0" err="1"/>
              <a:t>rendah</a:t>
            </a:r>
            <a:r>
              <a:rPr lang="en-US" i="1" dirty="0"/>
              <a:t>, 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operasional</a:t>
            </a:r>
            <a:r>
              <a:rPr lang="en-US" dirty="0"/>
              <a:t> yang </a:t>
            </a:r>
            <a:r>
              <a:rPr lang="en-US" dirty="0" err="1"/>
              <a:t>serendah-rendahnya</a:t>
            </a:r>
            <a:r>
              <a:rPr lang="en-US" dirty="0"/>
              <a:t>. </a:t>
            </a:r>
            <a:r>
              <a:rPr lang="en-US" dirty="0" err="1"/>
              <a:t>Contohnya</a:t>
            </a:r>
            <a:r>
              <a:rPr lang="en-US" dirty="0"/>
              <a:t> </a:t>
            </a:r>
            <a:r>
              <a:rPr lang="en-US" b="1" dirty="0" smtClean="0"/>
              <a:t>Walmart </a:t>
            </a:r>
            <a:r>
              <a:rPr lang="en-US" b="1" dirty="0" err="1"/>
              <a:t>bisnis</a:t>
            </a:r>
            <a:r>
              <a:rPr lang="en-US" b="1" dirty="0"/>
              <a:t> </a:t>
            </a:r>
            <a:r>
              <a:rPr lang="en-US" b="1" dirty="0" err="1"/>
              <a:t>ritel</a:t>
            </a:r>
            <a:r>
              <a:rPr lang="en-US" dirty="0"/>
              <a:t> di Amerika </a:t>
            </a:r>
            <a:r>
              <a:rPr lang="en-US" dirty="0" err="1"/>
              <a:t>Serikat</a:t>
            </a:r>
            <a:r>
              <a:rPr lang="en-US" dirty="0"/>
              <a:t>,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smtClean="0"/>
              <a:t>Walmart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murah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rak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dagangan</a:t>
            </a:r>
            <a:r>
              <a:rPr lang="en-US" dirty="0"/>
              <a:t> yang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terisi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ulang</a:t>
            </a:r>
            <a:r>
              <a:rPr lang="en-US" dirty="0"/>
              <a:t> </a:t>
            </a:r>
            <a:r>
              <a:rPr lang="en-US" dirty="0" err="1"/>
              <a:t>berkelanjutan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pemasoknya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pengisian</a:t>
            </a:r>
            <a:r>
              <a:rPr lang="en-US" dirty="0"/>
              <a:t> </a:t>
            </a:r>
            <a:r>
              <a:rPr lang="en-US" dirty="0" err="1"/>
              <a:t>ulang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dagangan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membayar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belanjaannya</a:t>
            </a:r>
            <a:r>
              <a:rPr lang="en-US" dirty="0"/>
              <a:t> di </a:t>
            </a:r>
            <a:r>
              <a:rPr lang="en-US" dirty="0" err="1"/>
              <a:t>kasir</a:t>
            </a:r>
            <a:r>
              <a:rPr lang="en-US" dirty="0"/>
              <a:t>,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konter</a:t>
            </a:r>
            <a:r>
              <a:rPr lang="en-US" dirty="0"/>
              <a:t> </a:t>
            </a:r>
            <a:r>
              <a:rPr lang="en-US" dirty="0" err="1"/>
              <a:t>kasir</a:t>
            </a:r>
            <a:r>
              <a:rPr lang="en-US" dirty="0"/>
              <a:t> </a:t>
            </a:r>
            <a:r>
              <a:rPr lang="en-US" dirty="0" err="1"/>
              <a:t>mengirimkan</a:t>
            </a:r>
            <a:r>
              <a:rPr lang="en-US" dirty="0"/>
              <a:t> data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pembelian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computer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Walmart.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Walmart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mengeluarkan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  </a:t>
            </a:r>
            <a:r>
              <a:rPr lang="en-US" dirty="0" err="1"/>
              <a:t>memelihara</a:t>
            </a:r>
            <a:r>
              <a:rPr lang="en-US" dirty="0"/>
              <a:t> </a:t>
            </a:r>
            <a:r>
              <a:rPr lang="en-US" dirty="0" err="1"/>
              <a:t>gudang</a:t>
            </a:r>
            <a:r>
              <a:rPr lang="en-US" dirty="0"/>
              <a:t> </a:t>
            </a:r>
            <a:r>
              <a:rPr lang="en-US" dirty="0" err="1"/>
              <a:t>penyimpanan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berkapasitas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.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tanggapan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 yang </a:t>
            </a:r>
            <a:r>
              <a:rPr lang="en-US" dirty="0" err="1"/>
              <a:t>efisien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menghubungkan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distribusi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rantai</a:t>
            </a:r>
            <a:r>
              <a:rPr lang="en-US" dirty="0"/>
              <a:t> </a:t>
            </a:r>
            <a:r>
              <a:rPr lang="en-US" dirty="0" err="1"/>
              <a:t>persediaan</a:t>
            </a:r>
            <a:r>
              <a:rPr lang="en-US" dirty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1100" y="609600"/>
            <a:ext cx="3263900" cy="596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5620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7854" y="453709"/>
            <a:ext cx="7354146" cy="5428931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Dell </a:t>
            </a:r>
            <a:r>
              <a:rPr lang="en-US" b="1" dirty="0" smtClean="0"/>
              <a:t>Computers</a:t>
            </a:r>
            <a:endParaRPr lang="en-US" dirty="0"/>
          </a:p>
          <a:p>
            <a:r>
              <a:rPr lang="en-US" dirty="0"/>
              <a:t>P</a:t>
            </a:r>
            <a:r>
              <a:rPr lang="en-US" dirty="0" smtClean="0"/>
              <a:t>erusahaan </a:t>
            </a:r>
            <a:r>
              <a:rPr lang="en-US" dirty="0"/>
              <a:t>yang </a:t>
            </a:r>
            <a:r>
              <a:rPr lang="en-US" dirty="0" err="1"/>
              <a:t>memproduksi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mengandalkan</a:t>
            </a:r>
            <a:r>
              <a:rPr lang="en-US" dirty="0"/>
              <a:t> </a:t>
            </a:r>
            <a:r>
              <a:rPr lang="en-US" dirty="0" err="1"/>
              <a:t>keterlibatan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fitur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dibeli</a:t>
            </a:r>
            <a:r>
              <a:rPr lang="en-US" dirty="0"/>
              <a:t> (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fitur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distandarkan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pabrik</a:t>
            </a:r>
            <a:r>
              <a:rPr lang="en-US" dirty="0"/>
              <a:t>), </a:t>
            </a:r>
            <a:endParaRPr lang="en-US" dirty="0"/>
          </a:p>
          <a:p>
            <a:r>
              <a:rPr lang="en-US" b="1" dirty="0" err="1" smtClean="0"/>
              <a:t>Amazon.com</a:t>
            </a:r>
            <a:endParaRPr lang="en-US" dirty="0"/>
          </a:p>
          <a:p>
            <a:r>
              <a:rPr lang="en-US" dirty="0" smtClean="0"/>
              <a:t>yang </a:t>
            </a:r>
            <a:r>
              <a:rPr lang="en-US" dirty="0"/>
              <a:t>juga </a:t>
            </a:r>
            <a:r>
              <a:rPr lang="en-US" dirty="0" err="1"/>
              <a:t>mengandalkan</a:t>
            </a:r>
            <a:r>
              <a:rPr lang="en-US" dirty="0"/>
              <a:t> </a:t>
            </a:r>
            <a:r>
              <a:rPr lang="en-US" dirty="0" err="1"/>
              <a:t>keterlibatan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”</a:t>
            </a:r>
            <a:r>
              <a:rPr lang="en-US" dirty="0" err="1"/>
              <a:t>swalayan</a:t>
            </a:r>
            <a:r>
              <a:rPr lang="en-US" dirty="0"/>
              <a:t>” (</a:t>
            </a:r>
            <a:r>
              <a:rPr lang="en-US" dirty="0" err="1"/>
              <a:t>pelanggan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dibeli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yang paling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kantong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),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yang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pemanfaatkan</a:t>
            </a:r>
            <a:r>
              <a:rPr lang="en-US" dirty="0"/>
              <a:t> </a:t>
            </a:r>
            <a:r>
              <a:rPr lang="en-US" dirty="0" err="1"/>
              <a:t>kekuatan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ditunjang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yang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memenangkan</a:t>
            </a:r>
            <a:r>
              <a:rPr lang="en-US" dirty="0"/>
              <a:t> </a:t>
            </a:r>
            <a:r>
              <a:rPr lang="en-US" dirty="0" err="1"/>
              <a:t>persaingan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tampil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pemenang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memenangkan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yang </a:t>
            </a:r>
            <a:r>
              <a:rPr lang="en-US" dirty="0" err="1"/>
              <a:t>mengubah</a:t>
            </a:r>
            <a:r>
              <a:rPr lang="en-US" dirty="0"/>
              <a:t> </a:t>
            </a:r>
            <a:r>
              <a:rPr lang="en-US" dirty="0" err="1"/>
              <a:t>paradigmanya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persaingan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persaingan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pemanfaatan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memenangkan</a:t>
            </a:r>
            <a:r>
              <a:rPr lang="en-US" dirty="0"/>
              <a:t> </a:t>
            </a:r>
            <a:r>
              <a:rPr lang="en-US" dirty="0" err="1"/>
              <a:t>persaingan</a:t>
            </a:r>
            <a:r>
              <a:rPr lang="en-US" dirty="0"/>
              <a:t> di </a:t>
            </a:r>
            <a:r>
              <a:rPr lang="en-US" dirty="0" err="1"/>
              <a:t>pasar</a:t>
            </a:r>
            <a:r>
              <a:rPr lang="en-US" dirty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4560" y="110990"/>
            <a:ext cx="3296920" cy="662509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2820" y="2684780"/>
            <a:ext cx="3200400" cy="1732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9329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Chain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960" y="1676401"/>
            <a:ext cx="8832042" cy="4364962"/>
          </a:xfrm>
        </p:spPr>
        <p:txBody>
          <a:bodyPr>
            <a:normAutofit/>
          </a:bodyPr>
          <a:lstStyle/>
          <a:p>
            <a:pPr fontAlgn="base"/>
            <a:r>
              <a:rPr lang="en-US" b="1" dirty="0" err="1">
                <a:solidFill>
                  <a:schemeClr val="accent1"/>
                </a:solidFill>
              </a:rPr>
              <a:t>Keuntungan-keuntungan</a:t>
            </a:r>
            <a:r>
              <a:rPr lang="en-US" b="1" dirty="0">
                <a:solidFill>
                  <a:schemeClr val="accent1"/>
                </a:solidFill>
              </a:rPr>
              <a:t> </a:t>
            </a:r>
            <a:r>
              <a:rPr lang="en-US" b="1" dirty="0" err="1">
                <a:solidFill>
                  <a:schemeClr val="accent1"/>
                </a:solidFill>
              </a:rPr>
              <a:t>penerapan</a:t>
            </a:r>
            <a:r>
              <a:rPr lang="en-US" b="1" dirty="0">
                <a:solidFill>
                  <a:schemeClr val="accent1"/>
                </a:solidFill>
              </a:rPr>
              <a:t> </a:t>
            </a:r>
            <a:r>
              <a:rPr lang="en-US" b="1" dirty="0" err="1">
                <a:solidFill>
                  <a:schemeClr val="accent1"/>
                </a:solidFill>
              </a:rPr>
              <a:t>teknologi</a:t>
            </a:r>
            <a:r>
              <a:rPr lang="en-US" b="1" dirty="0">
                <a:solidFill>
                  <a:schemeClr val="accent1"/>
                </a:solidFill>
              </a:rPr>
              <a:t> IT di </a:t>
            </a:r>
            <a:r>
              <a:rPr lang="en-US" b="1" dirty="0" err="1">
                <a:solidFill>
                  <a:schemeClr val="accent1"/>
                </a:solidFill>
              </a:rPr>
              <a:t>perusahaan</a:t>
            </a:r>
            <a:r>
              <a:rPr lang="en-US" b="1" dirty="0">
                <a:solidFill>
                  <a:schemeClr val="accent1"/>
                </a:solidFill>
              </a:rPr>
              <a:t> </a:t>
            </a:r>
            <a:r>
              <a:rPr lang="en-US" b="1" dirty="0" err="1">
                <a:solidFill>
                  <a:schemeClr val="accent1"/>
                </a:solidFill>
              </a:rPr>
              <a:t>adalah</a:t>
            </a:r>
            <a:r>
              <a:rPr lang="en-US" b="1" dirty="0">
                <a:solidFill>
                  <a:schemeClr val="accent1"/>
                </a:solidFill>
              </a:rPr>
              <a:t> :</a:t>
            </a:r>
          </a:p>
          <a:p>
            <a:pPr fontAlgn="base"/>
            <a:r>
              <a:rPr lang="en-US" b="1" i="1" dirty="0" err="1"/>
              <a:t>Efisiensi</a:t>
            </a:r>
            <a:r>
              <a:rPr lang="en-US" b="1" i="1" dirty="0"/>
              <a:t> </a:t>
            </a:r>
            <a:r>
              <a:rPr lang="en-US" b="1" i="1" dirty="0" err="1"/>
              <a:t>tenaga</a:t>
            </a:r>
            <a:r>
              <a:rPr lang="en-US" b="1" i="1" dirty="0"/>
              <a:t> </a:t>
            </a:r>
            <a:r>
              <a:rPr lang="en-US" b="1" i="1" dirty="0" err="1"/>
              <a:t>kerja</a:t>
            </a:r>
            <a:r>
              <a:rPr lang="en-US" b="1" i="1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yang manual </a:t>
            </a:r>
            <a:r>
              <a:rPr lang="en-US" dirty="0" err="1"/>
              <a:t>diotomatiskan</a:t>
            </a:r>
            <a:r>
              <a:rPr lang="en-US" dirty="0"/>
              <a:t>.</a:t>
            </a:r>
          </a:p>
          <a:p>
            <a:pPr fontAlgn="base"/>
            <a:r>
              <a:rPr lang="en-US" b="1" i="1" dirty="0" err="1"/>
              <a:t>Memperpendek</a:t>
            </a:r>
            <a:r>
              <a:rPr lang="en-US" b="1" i="1" dirty="0"/>
              <a:t> </a:t>
            </a:r>
            <a:r>
              <a:rPr lang="en-US" b="1" i="1" dirty="0" err="1"/>
              <a:t>rantai</a:t>
            </a:r>
            <a:r>
              <a:rPr lang="en-US" b="1" i="1" dirty="0"/>
              <a:t> </a:t>
            </a:r>
            <a:r>
              <a:rPr lang="en-US" b="1" i="1" dirty="0" err="1"/>
              <a:t>birokrasi</a:t>
            </a:r>
            <a:r>
              <a:rPr lang="en-US" b="1" i="1" dirty="0"/>
              <a:t> </a:t>
            </a:r>
            <a:r>
              <a:rPr lang="en-US" b="1" i="1" dirty="0" err="1"/>
              <a:t>dan</a:t>
            </a:r>
            <a:r>
              <a:rPr lang="en-US" b="1" i="1" dirty="0"/>
              <a:t> </a:t>
            </a:r>
            <a:r>
              <a:rPr lang="en-US" b="1" i="1" dirty="0" err="1"/>
              <a:t>waktu</a:t>
            </a:r>
            <a:r>
              <a:rPr lang="en-US" b="1" i="1" dirty="0"/>
              <a:t> </a:t>
            </a:r>
            <a:r>
              <a:rPr lang="en-US" b="1" i="1" dirty="0" err="1"/>
              <a:t>kerja</a:t>
            </a:r>
            <a:r>
              <a:rPr lang="en-US" b="1" i="1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berpengaruh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penghematan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.</a:t>
            </a:r>
          </a:p>
          <a:p>
            <a:pPr fontAlgn="base"/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tersedianya</a:t>
            </a:r>
            <a:r>
              <a:rPr lang="en-US" dirty="0"/>
              <a:t> data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up to date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b="1" i="1" dirty="0" err="1"/>
              <a:t>pengambilan</a:t>
            </a:r>
            <a:r>
              <a:rPr lang="en-US" b="1" i="1" dirty="0"/>
              <a:t> </a:t>
            </a:r>
            <a:r>
              <a:rPr lang="en-US" b="1" i="1" dirty="0" err="1"/>
              <a:t>keputusan</a:t>
            </a:r>
            <a:r>
              <a:rPr lang="en-US" b="1" i="1" dirty="0"/>
              <a:t> </a:t>
            </a:r>
            <a:r>
              <a:rPr lang="en-US" b="1" i="1" dirty="0" err="1"/>
              <a:t>dapat</a:t>
            </a:r>
            <a:r>
              <a:rPr lang="en-US" b="1" i="1" dirty="0"/>
              <a:t> </a:t>
            </a:r>
            <a:r>
              <a:rPr lang="en-US" b="1" i="1" dirty="0" err="1"/>
              <a:t>lebih</a:t>
            </a:r>
            <a:r>
              <a:rPr lang="en-US" b="1" i="1" dirty="0"/>
              <a:t> </a:t>
            </a:r>
            <a:r>
              <a:rPr lang="en-US" b="1" i="1" dirty="0" err="1"/>
              <a:t>cepat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menjadikan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b="1" i="1" dirty="0" err="1"/>
              <a:t>kompetitif</a:t>
            </a:r>
            <a:r>
              <a:rPr lang="en-US" b="1" i="1" dirty="0"/>
              <a:t> </a:t>
            </a:r>
            <a:r>
              <a:rPr lang="en-US" b="1" i="1" dirty="0" err="1"/>
              <a:t>terhadap</a:t>
            </a:r>
            <a:r>
              <a:rPr lang="en-US" b="1" i="1" dirty="0"/>
              <a:t> </a:t>
            </a:r>
            <a:r>
              <a:rPr lang="en-US" b="1" i="1" dirty="0" err="1"/>
              <a:t>pesaingnya</a:t>
            </a:r>
            <a:r>
              <a:rPr lang="en-US" b="1" i="1" dirty="0"/>
              <a:t>.</a:t>
            </a:r>
          </a:p>
          <a:p>
            <a:pPr fontAlgn="base"/>
            <a:r>
              <a:rPr lang="en-US" b="1" i="1" dirty="0" err="1"/>
              <a:t>Penghematan</a:t>
            </a:r>
            <a:r>
              <a:rPr lang="en-US" b="1" i="1" dirty="0"/>
              <a:t> </a:t>
            </a:r>
            <a:r>
              <a:rPr lang="en-US" b="1" i="1" dirty="0" err="1"/>
              <a:t>biaya</a:t>
            </a:r>
            <a:r>
              <a:rPr lang="en-US" b="1" i="1" dirty="0"/>
              <a:t> </a:t>
            </a:r>
            <a:r>
              <a:rPr lang="en-US" b="1" i="1" dirty="0" err="1"/>
              <a:t>pemasaran</a:t>
            </a:r>
            <a:r>
              <a:rPr lang="en-US" b="1" i="1" dirty="0"/>
              <a:t> </a:t>
            </a:r>
            <a:r>
              <a:rPr lang="en-US" b="1" i="1" dirty="0" err="1"/>
              <a:t>dan</a:t>
            </a:r>
            <a:r>
              <a:rPr lang="en-US" b="1" i="1" dirty="0"/>
              <a:t> </a:t>
            </a:r>
            <a:r>
              <a:rPr lang="en-US" b="1" i="1" dirty="0" err="1"/>
              <a:t>promosi</a:t>
            </a:r>
            <a:r>
              <a:rPr lang="en-US" b="1" i="1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yang </a:t>
            </a:r>
            <a:r>
              <a:rPr lang="en-US" dirty="0" err="1"/>
              <a:t>ditawarkan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website </a:t>
            </a:r>
            <a:r>
              <a:rPr lang="en-US" dirty="0" err="1"/>
              <a:t>perusahaan</a:t>
            </a:r>
            <a:r>
              <a:rPr lang="en-US" dirty="0"/>
              <a:t> yang juga 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online company profile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memperluas</a:t>
            </a:r>
            <a:r>
              <a:rPr lang="en-US" dirty="0"/>
              <a:t> </a:t>
            </a:r>
            <a:r>
              <a:rPr lang="en-US" dirty="0" err="1"/>
              <a:t>pangsa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.</a:t>
            </a:r>
          </a:p>
          <a:p>
            <a:pPr fontAlgn="base"/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penerapan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b="1" i="1" dirty="0" err="1"/>
              <a:t>operasional</a:t>
            </a:r>
            <a:r>
              <a:rPr lang="en-US" b="1" i="1" dirty="0"/>
              <a:t> </a:t>
            </a:r>
            <a:r>
              <a:rPr lang="en-US" b="1" i="1" dirty="0" err="1"/>
              <a:t>perusahaan</a:t>
            </a:r>
            <a:r>
              <a:rPr lang="en-US" b="1" i="1" dirty="0"/>
              <a:t> </a:t>
            </a:r>
            <a:r>
              <a:rPr lang="en-US" b="1" i="1" dirty="0" err="1"/>
              <a:t>maka</a:t>
            </a:r>
            <a:r>
              <a:rPr lang="en-US" b="1" i="1" dirty="0"/>
              <a:t> system </a:t>
            </a:r>
            <a:r>
              <a:rPr lang="en-US" b="1" i="1" dirty="0" err="1"/>
              <a:t>dapat</a:t>
            </a:r>
            <a:r>
              <a:rPr lang="en-US" b="1" i="1" dirty="0"/>
              <a:t> </a:t>
            </a:r>
            <a:r>
              <a:rPr lang="en-US" b="1" i="1" dirty="0" err="1"/>
              <a:t>terintegrasi</a:t>
            </a:r>
            <a:r>
              <a:rPr lang="en-US" dirty="0"/>
              <a:t> di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memudahkan</a:t>
            </a:r>
            <a:r>
              <a:rPr lang="en-US" dirty="0"/>
              <a:t> </a:t>
            </a:r>
            <a:r>
              <a:rPr lang="en-US" dirty="0" err="1"/>
              <a:t>arus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kecepatan</a:t>
            </a:r>
            <a:r>
              <a:rPr lang="en-US" dirty="0"/>
              <a:t> </a:t>
            </a:r>
            <a:r>
              <a:rPr lang="en-US" dirty="0" err="1"/>
              <a:t>respon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396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Indikator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, </a:t>
            </a:r>
            <a:r>
              <a:rPr lang="en-US" dirty="0" err="1" smtClean="0"/>
              <a:t>menjelaskan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Model porter </a:t>
            </a:r>
            <a:r>
              <a:rPr lang="en-US" dirty="0" err="1" smtClean="0"/>
              <a:t>dan</a:t>
            </a:r>
            <a:r>
              <a:rPr lang="en-US" dirty="0" smtClean="0"/>
              <a:t> value chain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804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963" y="1266422"/>
            <a:ext cx="7093874" cy="1438141"/>
          </a:xfrm>
        </p:spPr>
        <p:txBody>
          <a:bodyPr>
            <a:normAutofit/>
          </a:bodyPr>
          <a:lstStyle/>
          <a:p>
            <a:r>
              <a:rPr lang="en-US" dirty="0" err="1" smtClean="0"/>
              <a:t>Kerangka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Model </a:t>
            </a:r>
            <a:r>
              <a:rPr lang="en-US" dirty="0" err="1" smtClean="0"/>
              <a:t>Kompetitif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9170" y="304475"/>
            <a:ext cx="8466665" cy="6553525"/>
          </a:xfrm>
        </p:spPr>
      </p:pic>
    </p:spTree>
    <p:extLst>
      <p:ext uri="{BB962C8B-B14F-4D97-AF65-F5344CB8AC3E}">
        <p14:creationId xmlns:p14="http://schemas.microsoft.com/office/powerpoint/2010/main" val="174347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029121" cy="6761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868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Kerangka</a:t>
            </a:r>
            <a:r>
              <a:rPr lang="en-US" dirty="0" smtClean="0"/>
              <a:t> Model </a:t>
            </a:r>
            <a:r>
              <a:rPr lang="en-US" dirty="0" err="1" smtClean="0"/>
              <a:t>Kompetitif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defTabSz="914400">
              <a:spcBef>
                <a:spcPts val="0"/>
              </a:spcBef>
              <a:buClrTx/>
              <a:buSzTx/>
              <a:buNone/>
            </a:pPr>
            <a:r>
              <a:rPr lang="en-US" dirty="0">
                <a:hlinkClick r:id="rId2"/>
              </a:rPr>
              <a:t>Model</a:t>
            </a:r>
            <a:r>
              <a:rPr lang="en-US" dirty="0"/>
              <a:t> lima </a:t>
            </a:r>
            <a:r>
              <a:rPr lang="en-US" dirty="0" err="1"/>
              <a:t>kekuatan</a:t>
            </a:r>
            <a:r>
              <a:rPr lang="en-US" dirty="0"/>
              <a:t> yang </a:t>
            </a:r>
            <a:r>
              <a:rPr lang="en-US" dirty="0" err="1"/>
              <a:t>dikembangkan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Michael Porter, </a:t>
            </a:r>
            <a:r>
              <a:rPr lang="en-US" dirty="0" err="1"/>
              <a:t>memperluas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 </a:t>
            </a:r>
            <a:r>
              <a:rPr lang="en-US" dirty="0">
                <a:hlinkClick r:id="rId3"/>
              </a:rPr>
              <a:t>analisis</a:t>
            </a:r>
            <a:r>
              <a:rPr lang="en-US" dirty="0"/>
              <a:t> </a:t>
            </a:r>
            <a:r>
              <a:rPr lang="en-US" dirty="0" err="1"/>
              <a:t>bersaing</a:t>
            </a:r>
            <a:r>
              <a:rPr lang="en-US" dirty="0"/>
              <a:t>.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historis</a:t>
            </a:r>
            <a:r>
              <a:rPr lang="en-US" dirty="0"/>
              <a:t>,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mengamati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persaingan</a:t>
            </a:r>
            <a:r>
              <a:rPr lang="en-US" dirty="0"/>
              <a:t>,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berkonsentrasi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yang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pesaing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.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persaingan</a:t>
            </a:r>
            <a:r>
              <a:rPr lang="en-US" dirty="0"/>
              <a:t> </a:t>
            </a:r>
            <a:r>
              <a:rPr lang="en-US" dirty="0" err="1"/>
              <a:t>dipandang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 </a:t>
            </a:r>
            <a:r>
              <a:rPr lang="en-US" dirty="0">
                <a:hlinkClick r:id="rId4"/>
              </a:rPr>
              <a:t>kelompok</a:t>
            </a:r>
            <a:r>
              <a:rPr lang="en-US" dirty="0"/>
              <a:t> 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 </a:t>
            </a:r>
            <a:r>
              <a:rPr lang="en-US" dirty="0">
                <a:hlinkClick r:id="rId5"/>
              </a:rPr>
              <a:t>konsumen</a:t>
            </a:r>
            <a:r>
              <a:rPr lang="en-US" dirty="0"/>
              <a:t> 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yang </a:t>
            </a:r>
            <a:r>
              <a:rPr lang="en-US" dirty="0" err="1"/>
              <a:t>diinginkan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pesaing</a:t>
            </a:r>
            <a:r>
              <a:rPr lang="en-US" dirty="0"/>
              <a:t> </a:t>
            </a:r>
            <a:r>
              <a:rPr lang="en-US" dirty="0" err="1"/>
              <a:t>langsung.Secara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,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kuat</a:t>
            </a:r>
            <a:r>
              <a:rPr lang="en-US" dirty="0"/>
              <a:t> </a:t>
            </a:r>
            <a:r>
              <a:rPr lang="en-US" dirty="0" err="1"/>
              <a:t>dorongan</a:t>
            </a:r>
            <a:r>
              <a:rPr lang="en-US" dirty="0"/>
              <a:t> </a:t>
            </a:r>
            <a:r>
              <a:rPr lang="en-US" dirty="0" err="1"/>
              <a:t>bersaing</a:t>
            </a:r>
            <a:r>
              <a:rPr lang="en-US" dirty="0"/>
              <a:t>,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 </a:t>
            </a:r>
            <a:r>
              <a:rPr lang="en-US" dirty="0">
                <a:hlinkClick r:id="rId6"/>
              </a:rPr>
              <a:t>laba</a:t>
            </a:r>
            <a:r>
              <a:rPr lang="en-US" dirty="0"/>
              <a:t> yang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dicapai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industri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985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746066" cy="1320800"/>
          </a:xfrm>
        </p:spPr>
        <p:txBody>
          <a:bodyPr>
            <a:normAutofit fontScale="90000"/>
          </a:bodyPr>
          <a:lstStyle/>
          <a:p>
            <a:r>
              <a:rPr lang="en-US" sz="2200" dirty="0" err="1"/>
              <a:t>Dalam</a:t>
            </a:r>
            <a:r>
              <a:rPr lang="en-US" sz="2200" dirty="0"/>
              <a:t> </a:t>
            </a:r>
            <a:r>
              <a:rPr lang="en-US" sz="2200" dirty="0" err="1"/>
              <a:t>analisanya</a:t>
            </a:r>
            <a:r>
              <a:rPr lang="en-US" sz="2200" dirty="0"/>
              <a:t> </a:t>
            </a:r>
            <a:r>
              <a:rPr lang="en-US" sz="2200" dirty="0" err="1"/>
              <a:t>tentang</a:t>
            </a:r>
            <a:r>
              <a:rPr lang="en-US" sz="2200" dirty="0"/>
              <a:t> </a:t>
            </a:r>
            <a:r>
              <a:rPr lang="en-US" sz="2200" dirty="0">
                <a:hlinkClick r:id="rId2"/>
              </a:rPr>
              <a:t>strategi</a:t>
            </a:r>
            <a:r>
              <a:rPr lang="en-US" sz="2200" dirty="0"/>
              <a:t> </a:t>
            </a:r>
            <a:r>
              <a:rPr lang="en-US" sz="2200" dirty="0" err="1"/>
              <a:t>bersaing</a:t>
            </a:r>
            <a:r>
              <a:rPr lang="en-US" sz="2200" dirty="0"/>
              <a:t> (</a:t>
            </a:r>
            <a:r>
              <a:rPr lang="en-US" sz="2200" i="1" dirty="0"/>
              <a:t>competitive strategy</a:t>
            </a:r>
            <a:r>
              <a:rPr lang="en-US" sz="2200" dirty="0"/>
              <a:t> </a:t>
            </a:r>
            <a:r>
              <a:rPr lang="en-US" sz="2200" dirty="0" err="1"/>
              <a:t>atau</a:t>
            </a:r>
            <a:r>
              <a:rPr lang="en-US" sz="2200" dirty="0"/>
              <a:t> </a:t>
            </a:r>
            <a:r>
              <a:rPr lang="en-US" sz="2200" dirty="0" err="1"/>
              <a:t>disebut</a:t>
            </a:r>
            <a:r>
              <a:rPr lang="en-US" sz="2200" dirty="0"/>
              <a:t> juga </a:t>
            </a:r>
            <a:r>
              <a:rPr lang="en-US" sz="2200" b="1" i="1" dirty="0"/>
              <a:t>Porter’s </a:t>
            </a:r>
            <a:r>
              <a:rPr lang="en-US" sz="2200" b="1" i="1" dirty="0">
                <a:hlinkClick r:id="rId3"/>
              </a:rPr>
              <a:t>Five Forces</a:t>
            </a:r>
            <a:r>
              <a:rPr lang="en-US" sz="2200" dirty="0"/>
              <a:t>) </a:t>
            </a:r>
            <a:r>
              <a:rPr lang="en-US" sz="2200" dirty="0" err="1"/>
              <a:t>suatu</a:t>
            </a:r>
            <a:r>
              <a:rPr lang="en-US" sz="2200" dirty="0"/>
              <a:t> </a:t>
            </a:r>
            <a:r>
              <a:rPr lang="en-US" sz="2200" dirty="0" err="1"/>
              <a:t>perusahaan</a:t>
            </a:r>
            <a:r>
              <a:rPr lang="en-US" sz="2200" dirty="0"/>
              <a:t>, Michael E. Porter </a:t>
            </a:r>
            <a:r>
              <a:rPr lang="en-US" sz="2200" dirty="0" err="1"/>
              <a:t>mengenalkan</a:t>
            </a:r>
            <a:r>
              <a:rPr lang="en-US" sz="2200" dirty="0"/>
              <a:t> 3 </a:t>
            </a:r>
            <a:r>
              <a:rPr lang="en-US" sz="2200" dirty="0" err="1"/>
              <a:t>jenis</a:t>
            </a:r>
            <a:r>
              <a:rPr lang="en-US" sz="2200" dirty="0"/>
              <a:t> </a:t>
            </a:r>
            <a:r>
              <a:rPr lang="en-US" sz="2200" dirty="0">
                <a:hlinkClick r:id="rId4"/>
              </a:rPr>
              <a:t>strategi generik</a:t>
            </a:r>
            <a:r>
              <a:rPr lang="en-US" sz="2200" dirty="0"/>
              <a:t> (1998), </a:t>
            </a:r>
            <a:r>
              <a:rPr lang="en-US" sz="2200" dirty="0" err="1"/>
              <a:t>yaitu</a:t>
            </a:r>
            <a:r>
              <a:rPr lang="en-US" sz="2200" dirty="0"/>
              <a:t>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8089" y="2160589"/>
            <a:ext cx="4693156" cy="3880772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>
                <a:hlinkClick r:id="rId2"/>
              </a:rPr>
              <a:t>Strategi</a:t>
            </a:r>
            <a:r>
              <a:rPr lang="en-US" b="1" dirty="0"/>
              <a:t> </a:t>
            </a:r>
            <a:r>
              <a:rPr lang="en-US" b="1" dirty="0" err="1"/>
              <a:t>Biaya</a:t>
            </a:r>
            <a:r>
              <a:rPr lang="en-US" b="1" dirty="0"/>
              <a:t> </a:t>
            </a:r>
            <a:r>
              <a:rPr lang="en-US" b="1" dirty="0" err="1"/>
              <a:t>Rendah</a:t>
            </a:r>
            <a:r>
              <a:rPr lang="en-US" b="1" dirty="0"/>
              <a:t> (</a:t>
            </a:r>
            <a:r>
              <a:rPr lang="en-US" b="1" i="1" dirty="0"/>
              <a:t>cost </a:t>
            </a:r>
            <a:r>
              <a:rPr lang="en-US" b="1" i="1" dirty="0">
                <a:hlinkClick r:id="rId5"/>
              </a:rPr>
              <a:t>leadership</a:t>
            </a:r>
            <a:r>
              <a:rPr lang="en-US" b="1" dirty="0"/>
              <a:t>)</a:t>
            </a:r>
            <a:endParaRPr lang="en-US" dirty="0"/>
          </a:p>
          <a:p>
            <a:r>
              <a:rPr lang="en-US" dirty="0">
                <a:hlinkClick r:id="rId2"/>
              </a:rPr>
              <a:t>Strategi</a:t>
            </a:r>
            <a:r>
              <a:rPr lang="en-US" dirty="0"/>
              <a:t> 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 </a:t>
            </a:r>
            <a:r>
              <a:rPr lang="en-US" dirty="0" err="1"/>
              <a:t>menekankan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memproduksi</a:t>
            </a:r>
            <a:r>
              <a:rPr lang="en-US" dirty="0"/>
              <a:t> </a:t>
            </a:r>
            <a:r>
              <a:rPr lang="en-US" dirty="0">
                <a:hlinkClick r:id="rId6"/>
              </a:rPr>
              <a:t>produk</a:t>
            </a:r>
            <a:r>
              <a:rPr lang="en-US" dirty="0"/>
              <a:t> </a:t>
            </a:r>
            <a:r>
              <a:rPr lang="en-US" dirty="0">
                <a:hlinkClick r:id="rId7"/>
              </a:rPr>
              <a:t>standar</a:t>
            </a:r>
            <a:r>
              <a:rPr lang="en-US" dirty="0"/>
              <a:t> (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)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per unit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.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(</a:t>
            </a:r>
            <a:r>
              <a:rPr lang="en-US" dirty="0">
                <a:hlinkClick r:id="rId8"/>
              </a:rPr>
              <a:t>barang</a:t>
            </a:r>
            <a:r>
              <a:rPr lang="en-US" dirty="0"/>
              <a:t> </a:t>
            </a:r>
            <a:r>
              <a:rPr lang="en-US" dirty="0" err="1"/>
              <a:t>maupun</a:t>
            </a:r>
            <a:r>
              <a:rPr lang="en-US" dirty="0"/>
              <a:t> </a:t>
            </a:r>
            <a:r>
              <a:rPr lang="en-US" dirty="0">
                <a:hlinkClick r:id="rId9"/>
              </a:rPr>
              <a:t>jasa</a:t>
            </a:r>
            <a:r>
              <a:rPr lang="en-US" dirty="0"/>
              <a:t>)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ditujukan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 </a:t>
            </a:r>
            <a:r>
              <a:rPr lang="en-US" dirty="0">
                <a:hlinkClick r:id="rId10"/>
              </a:rPr>
              <a:t>konsumen</a:t>
            </a:r>
            <a:r>
              <a:rPr lang="en-US" dirty="0"/>
              <a:t> yang </a:t>
            </a:r>
            <a:r>
              <a:rPr lang="en-US" dirty="0" err="1"/>
              <a:t>relatif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terpengaruh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pergeseran</a:t>
            </a:r>
            <a:r>
              <a:rPr lang="en-US" dirty="0"/>
              <a:t> </a:t>
            </a:r>
            <a:r>
              <a:rPr lang="en-US" dirty="0">
                <a:hlinkClick r:id="rId11"/>
              </a:rPr>
              <a:t>harga</a:t>
            </a:r>
            <a:r>
              <a:rPr lang="en-US" dirty="0"/>
              <a:t> 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penentu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. Dari </a:t>
            </a:r>
            <a:r>
              <a:rPr lang="en-US" dirty="0" err="1"/>
              <a:t>sisi</a:t>
            </a:r>
            <a:r>
              <a:rPr lang="en-US" dirty="0"/>
              <a:t> </a:t>
            </a:r>
            <a:r>
              <a:rPr lang="en-US" dirty="0">
                <a:hlinkClick r:id="rId12"/>
              </a:rPr>
              <a:t>perilaku</a:t>
            </a:r>
            <a:r>
              <a:rPr lang="en-US" dirty="0"/>
              <a:t> </a:t>
            </a:r>
            <a:r>
              <a:rPr lang="en-US" dirty="0">
                <a:hlinkClick r:id="rId13"/>
              </a:rPr>
              <a:t>pelanggan</a:t>
            </a:r>
            <a:r>
              <a:rPr lang="en-US" dirty="0"/>
              <a:t>,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amat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 yang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kategori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low- involvement (</a:t>
            </a:r>
            <a:r>
              <a:rPr lang="en-US" dirty="0" err="1"/>
              <a:t>kecilnya</a:t>
            </a:r>
            <a:r>
              <a:rPr lang="en-US" dirty="0"/>
              <a:t> </a:t>
            </a:r>
            <a:r>
              <a:rPr lang="en-US" dirty="0" err="1"/>
              <a:t>keterlibatan</a:t>
            </a:r>
            <a:r>
              <a:rPr lang="en-US" dirty="0"/>
              <a:t>),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(</a:t>
            </a:r>
            <a:r>
              <a:rPr lang="en-US" dirty="0" err="1"/>
              <a:t>terlalu</a:t>
            </a:r>
            <a:r>
              <a:rPr lang="en-US" dirty="0"/>
              <a:t>) </a:t>
            </a:r>
            <a:r>
              <a:rPr lang="en-US" dirty="0" err="1"/>
              <a:t>peduli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merek</a:t>
            </a:r>
            <a:r>
              <a:rPr lang="en-US" dirty="0"/>
              <a:t>, (</a:t>
            </a:r>
            <a:r>
              <a:rPr lang="en-US" dirty="0" err="1"/>
              <a:t>relatif</a:t>
            </a:r>
            <a:r>
              <a:rPr lang="en-US" dirty="0"/>
              <a:t>)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membutuhkan</a:t>
            </a:r>
            <a:r>
              <a:rPr lang="en-US" dirty="0"/>
              <a:t> </a:t>
            </a:r>
            <a:r>
              <a:rPr lang="en-US" dirty="0" err="1"/>
              <a:t>pembedaan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kekuatan</a:t>
            </a:r>
            <a:r>
              <a:rPr lang="en-US" dirty="0"/>
              <a:t> </a:t>
            </a:r>
            <a:r>
              <a:rPr lang="en-US" dirty="0" err="1"/>
              <a:t>tawar-menawar</a:t>
            </a:r>
            <a:r>
              <a:rPr lang="en-US" dirty="0"/>
              <a:t> yang </a:t>
            </a:r>
            <a:r>
              <a:rPr lang="en-US" dirty="0" err="1"/>
              <a:t>signifikan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685095" cy="3880773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>
                <a:hlinkClick r:id="rId2"/>
              </a:rPr>
              <a:t>Strategi</a:t>
            </a:r>
            <a:r>
              <a:rPr lang="en-US" b="1" dirty="0"/>
              <a:t> </a:t>
            </a:r>
            <a:r>
              <a:rPr lang="en-US" b="1" dirty="0" err="1"/>
              <a:t>Pembedaan</a:t>
            </a:r>
            <a:r>
              <a:rPr lang="en-US" b="1" dirty="0"/>
              <a:t> </a:t>
            </a:r>
            <a:r>
              <a:rPr lang="en-US" b="1" dirty="0">
                <a:hlinkClick r:id="rId6"/>
              </a:rPr>
              <a:t>Produk</a:t>
            </a:r>
            <a:r>
              <a:rPr lang="en-US" b="1" dirty="0"/>
              <a:t> (</a:t>
            </a:r>
            <a:r>
              <a:rPr lang="en-US" b="1" i="1" dirty="0"/>
              <a:t>differentiation</a:t>
            </a:r>
            <a:r>
              <a:rPr lang="en-US" b="1" dirty="0"/>
              <a:t>)</a:t>
            </a:r>
            <a:endParaRPr lang="en-US" dirty="0"/>
          </a:p>
          <a:p>
            <a:r>
              <a:rPr lang="en-US" dirty="0">
                <a:hlinkClick r:id="rId2"/>
              </a:rPr>
              <a:t>Strategi</a:t>
            </a:r>
            <a:r>
              <a:rPr lang="en-US" dirty="0"/>
              <a:t> </a:t>
            </a:r>
            <a:r>
              <a:rPr lang="en-US" dirty="0" err="1"/>
              <a:t>Pembedaan</a:t>
            </a:r>
            <a:r>
              <a:rPr lang="en-US" dirty="0"/>
              <a:t> </a:t>
            </a:r>
            <a:r>
              <a:rPr lang="en-US" dirty="0">
                <a:hlinkClick r:id="rId6"/>
              </a:rPr>
              <a:t>Produk</a:t>
            </a:r>
            <a:r>
              <a:rPr lang="en-US" dirty="0"/>
              <a:t> (</a:t>
            </a:r>
            <a:r>
              <a:rPr lang="en-US" i="1" dirty="0"/>
              <a:t>differentiation</a:t>
            </a:r>
            <a:r>
              <a:rPr lang="en-US" dirty="0"/>
              <a:t>), </a:t>
            </a:r>
            <a:r>
              <a:rPr lang="en-US" dirty="0" err="1"/>
              <a:t>mendorong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sanggup</a:t>
            </a:r>
            <a:r>
              <a:rPr lang="en-US" dirty="0"/>
              <a:t>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keunikan</a:t>
            </a:r>
            <a:r>
              <a:rPr lang="en-US" dirty="0"/>
              <a:t> </a:t>
            </a:r>
            <a:r>
              <a:rPr lang="en-US" dirty="0" err="1"/>
              <a:t>tersendiri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 </a:t>
            </a:r>
            <a:r>
              <a:rPr lang="en-US" dirty="0">
                <a:hlinkClick r:id="rId14"/>
              </a:rPr>
              <a:t>pasar</a:t>
            </a:r>
            <a:r>
              <a:rPr lang="en-US" dirty="0"/>
              <a:t> yang </a:t>
            </a: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sasarannya</a:t>
            </a:r>
            <a:r>
              <a:rPr lang="en-US" dirty="0"/>
              <a:t>. </a:t>
            </a:r>
            <a:r>
              <a:rPr lang="en-US" dirty="0" err="1"/>
              <a:t>Keunikan</a:t>
            </a:r>
            <a:r>
              <a:rPr lang="en-US" dirty="0"/>
              <a:t> </a:t>
            </a:r>
            <a:r>
              <a:rPr lang="en-US" dirty="0">
                <a:hlinkClick r:id="rId6"/>
              </a:rPr>
              <a:t>produk</a:t>
            </a:r>
            <a:r>
              <a:rPr lang="en-US" dirty="0"/>
              <a:t> (</a:t>
            </a:r>
            <a:r>
              <a:rPr lang="en-US" dirty="0">
                <a:hlinkClick r:id="rId8"/>
              </a:rPr>
              <a:t>barang</a:t>
            </a:r>
            <a:r>
              <a:rPr lang="en-US" dirty="0"/>
              <a:t> </a:t>
            </a:r>
            <a:r>
              <a:rPr lang="en-US" dirty="0" err="1"/>
              <a:t>atau</a:t>
            </a:r>
            <a:r>
              <a:rPr lang="en-US" dirty="0"/>
              <a:t> </a:t>
            </a:r>
            <a:r>
              <a:rPr lang="en-US" dirty="0">
                <a:hlinkClick r:id="rId9"/>
              </a:rPr>
              <a:t>jasa</a:t>
            </a:r>
            <a:r>
              <a:rPr lang="en-US" dirty="0"/>
              <a:t>) yang </a:t>
            </a:r>
            <a:r>
              <a:rPr lang="en-US" dirty="0" err="1"/>
              <a:t>dikedepankan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menarik</a:t>
            </a:r>
            <a:r>
              <a:rPr lang="en-US" dirty="0"/>
              <a:t> </a:t>
            </a:r>
            <a:r>
              <a:rPr lang="en-US" dirty="0">
                <a:hlinkClick r:id="rId15"/>
              </a:rPr>
              <a:t>minat</a:t>
            </a:r>
            <a:r>
              <a:rPr lang="en-US" dirty="0"/>
              <a:t> </a:t>
            </a:r>
            <a:r>
              <a:rPr lang="en-US" dirty="0" err="1"/>
              <a:t>sebesar-besarnya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 </a:t>
            </a:r>
            <a:r>
              <a:rPr lang="en-US" dirty="0">
                <a:hlinkClick r:id="rId10"/>
              </a:rPr>
              <a:t>konsumen</a:t>
            </a:r>
            <a:r>
              <a:rPr lang="en-US" dirty="0"/>
              <a:t> </a:t>
            </a:r>
            <a:r>
              <a:rPr lang="en-US" dirty="0" err="1"/>
              <a:t>potensialnya</a:t>
            </a:r>
            <a:r>
              <a:rPr lang="en-US" dirty="0"/>
              <a:t>. Cara </a:t>
            </a:r>
            <a:r>
              <a:rPr lang="en-US" dirty="0" err="1"/>
              <a:t>pembedaan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bervariasi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 </a:t>
            </a:r>
            <a:r>
              <a:rPr lang="en-US" dirty="0">
                <a:hlinkClick r:id="rId16"/>
              </a:rPr>
              <a:t>sifat</a:t>
            </a:r>
            <a:r>
              <a:rPr lang="en-US" dirty="0"/>
              <a:t> 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atribut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kepuasan</a:t>
            </a:r>
            <a:r>
              <a:rPr lang="en-US" dirty="0"/>
              <a:t> (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nyata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psikologis</a:t>
            </a:r>
            <a:r>
              <a:rPr lang="en-US" dirty="0"/>
              <a:t>) yang </a:t>
            </a:r>
            <a:r>
              <a:rPr lang="en-US" dirty="0" err="1"/>
              <a:t>didapat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kemudahan</a:t>
            </a:r>
            <a:r>
              <a:rPr lang="en-US" dirty="0"/>
              <a:t> </a:t>
            </a:r>
            <a:r>
              <a:rPr lang="en-US" dirty="0" err="1"/>
              <a:t>pemeliharaan</a:t>
            </a:r>
            <a:r>
              <a:rPr lang="en-US" dirty="0"/>
              <a:t>, </a:t>
            </a:r>
            <a:r>
              <a:rPr lang="en-US" dirty="0" err="1"/>
              <a:t>fitur</a:t>
            </a:r>
            <a:r>
              <a:rPr lang="en-US" dirty="0"/>
              <a:t> </a:t>
            </a:r>
            <a:r>
              <a:rPr lang="en-US" dirty="0" err="1"/>
              <a:t>tambahan</a:t>
            </a:r>
            <a:r>
              <a:rPr lang="en-US" dirty="0"/>
              <a:t>, </a:t>
            </a:r>
            <a:r>
              <a:rPr lang="en-US" dirty="0">
                <a:hlinkClick r:id="rId17"/>
              </a:rPr>
              <a:t>fleksibilitas</a:t>
            </a:r>
            <a:r>
              <a:rPr lang="en-US" dirty="0"/>
              <a:t>, </a:t>
            </a:r>
            <a:r>
              <a:rPr lang="en-US" dirty="0" err="1"/>
              <a:t>kenyamanan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yang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ditiru</a:t>
            </a:r>
            <a:r>
              <a:rPr lang="en-US" dirty="0"/>
              <a:t> </a:t>
            </a:r>
            <a:r>
              <a:rPr lang="en-US" dirty="0" err="1"/>
              <a:t>lawan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sedikit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 </a:t>
            </a:r>
            <a:r>
              <a:rPr lang="en-US" dirty="0">
                <a:hlinkClick r:id="rId18"/>
              </a:rPr>
              <a:t>diferensiasi</a:t>
            </a:r>
            <a:r>
              <a:rPr lang="en-US" dirty="0"/>
              <a:t>. </a:t>
            </a:r>
            <a:r>
              <a:rPr lang="en-US" dirty="0">
                <a:hlinkClick r:id="rId2"/>
              </a:rPr>
              <a:t>Strategi</a:t>
            </a:r>
            <a:r>
              <a:rPr lang="en-US" dirty="0"/>
              <a:t> 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ditujukan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para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potensial</a:t>
            </a:r>
            <a:r>
              <a:rPr lang="en-US" dirty="0"/>
              <a:t> yang </a:t>
            </a:r>
            <a:r>
              <a:rPr lang="en-US" dirty="0" err="1"/>
              <a:t>relatif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mengutamakan</a:t>
            </a:r>
            <a:r>
              <a:rPr lang="en-US" dirty="0"/>
              <a:t> </a:t>
            </a:r>
            <a:r>
              <a:rPr lang="en-US" dirty="0">
                <a:hlinkClick r:id="rId11"/>
              </a:rPr>
              <a:t>harga</a:t>
            </a:r>
            <a:r>
              <a:rPr lang="en-US" dirty="0"/>
              <a:t> 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keputusannya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175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822960"/>
            <a:ext cx="4861369" cy="4364961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>
                <a:hlinkClick r:id="rId2"/>
              </a:rPr>
              <a:t>Strategi</a:t>
            </a:r>
            <a:r>
              <a:rPr lang="en-US" b="1" dirty="0"/>
              <a:t> </a:t>
            </a:r>
            <a:r>
              <a:rPr lang="en-US" b="1" dirty="0" err="1"/>
              <a:t>Fokus</a:t>
            </a:r>
            <a:endParaRPr lang="en-US" dirty="0"/>
          </a:p>
          <a:p>
            <a:r>
              <a:rPr lang="en-US" dirty="0">
                <a:hlinkClick r:id="rId2"/>
              </a:rPr>
              <a:t>Strategi</a:t>
            </a:r>
            <a:r>
              <a:rPr lang="en-US" dirty="0"/>
              <a:t> </a:t>
            </a:r>
            <a:r>
              <a:rPr lang="en-US" dirty="0" err="1"/>
              <a:t>fokus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membangun</a:t>
            </a:r>
            <a:r>
              <a:rPr lang="en-US" dirty="0"/>
              <a:t> </a:t>
            </a:r>
            <a:r>
              <a:rPr lang="en-US" dirty="0">
                <a:hlinkClick r:id="rId3"/>
              </a:rPr>
              <a:t>keunggulan bersaing</a:t>
            </a:r>
            <a:r>
              <a:rPr lang="en-US" dirty="0"/>
              <a:t> 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suatusegmen</a:t>
            </a:r>
            <a:r>
              <a:rPr lang="en-US" dirty="0"/>
              <a:t> </a:t>
            </a:r>
            <a:r>
              <a:rPr lang="en-US" dirty="0">
                <a:hlinkClick r:id="rId4"/>
              </a:rPr>
              <a:t>pasar</a:t>
            </a:r>
            <a:r>
              <a:rPr lang="en-US" dirty="0"/>
              <a:t> 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sempit</a:t>
            </a:r>
            <a:r>
              <a:rPr lang="en-US" dirty="0"/>
              <a:t>.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ditujukan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melayani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 </a:t>
            </a:r>
            <a:r>
              <a:rPr lang="en-US" dirty="0">
                <a:hlinkClick r:id="rId5"/>
              </a:rPr>
              <a:t>konsumen</a:t>
            </a:r>
            <a:r>
              <a:rPr lang="en-US" dirty="0"/>
              <a:t> yang </a:t>
            </a:r>
            <a:r>
              <a:rPr lang="en-US" dirty="0" err="1"/>
              <a:t>jumlahnya</a:t>
            </a:r>
            <a:r>
              <a:rPr lang="en-US" dirty="0"/>
              <a:t> </a:t>
            </a:r>
            <a:r>
              <a:rPr lang="en-US" dirty="0" err="1"/>
              <a:t>relatif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keputusannya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membeli</a:t>
            </a:r>
            <a:r>
              <a:rPr lang="en-US" dirty="0"/>
              <a:t> </a:t>
            </a:r>
            <a:r>
              <a:rPr lang="en-US" dirty="0" err="1"/>
              <a:t>relatif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dipengaruhi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 </a:t>
            </a:r>
            <a:r>
              <a:rPr lang="en-US" dirty="0">
                <a:hlinkClick r:id="rId6"/>
              </a:rPr>
              <a:t>harga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pelaksanaannya</a:t>
            </a:r>
            <a:r>
              <a:rPr lang="en-US" dirty="0"/>
              <a:t> –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skala</a:t>
            </a:r>
            <a:r>
              <a:rPr lang="en-US" dirty="0"/>
              <a:t> </a:t>
            </a:r>
            <a:r>
              <a:rPr lang="en-US" dirty="0" err="1"/>
              <a:t>menengah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,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fokus</a:t>
            </a:r>
            <a:r>
              <a:rPr lang="en-US" dirty="0"/>
              <a:t> </a:t>
            </a:r>
            <a:r>
              <a:rPr lang="en-US" dirty="0" err="1"/>
              <a:t>diintegrasikan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 </a:t>
            </a:r>
            <a:r>
              <a:rPr lang="en-US" dirty="0">
                <a:hlinkClick r:id="rId7"/>
              </a:rPr>
              <a:t>strategi generik</a:t>
            </a:r>
            <a:r>
              <a:rPr lang="en-US" dirty="0"/>
              <a:t> </a:t>
            </a:r>
            <a:r>
              <a:rPr lang="en-US" dirty="0" err="1"/>
              <a:t>lainnya</a:t>
            </a:r>
            <a:r>
              <a:rPr lang="en-US" dirty="0"/>
              <a:t>: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pembedaan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 </a:t>
            </a:r>
            <a:r>
              <a:rPr lang="en-US" dirty="0">
                <a:hlinkClick r:id="rId8"/>
              </a:rPr>
              <a:t>produk</a:t>
            </a:r>
            <a:r>
              <a:rPr lang="en-US" dirty="0"/>
              <a:t>.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pemasok</a:t>
            </a:r>
            <a:r>
              <a:rPr lang="en-US" dirty="0"/>
              <a:t> “</a:t>
            </a:r>
            <a:r>
              <a:rPr lang="en-US" i="1" dirty="0"/>
              <a:t>niche market</a:t>
            </a:r>
            <a:r>
              <a:rPr lang="en-US" dirty="0"/>
              <a:t>” (</a:t>
            </a:r>
            <a:r>
              <a:rPr lang="en-US" dirty="0" err="1"/>
              <a:t>segmen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/</a:t>
            </a:r>
            <a:r>
              <a:rPr lang="en-US" dirty="0" err="1"/>
              <a:t>khas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 </a:t>
            </a:r>
            <a:r>
              <a:rPr lang="en-US" dirty="0">
                <a:hlinkClick r:id="rId4"/>
              </a:rPr>
              <a:t>pasar</a:t>
            </a:r>
            <a:r>
              <a:rPr lang="en-US" dirty="0"/>
              <a:t> </a:t>
            </a:r>
            <a:r>
              <a:rPr lang="en-US" dirty="0" err="1"/>
              <a:t>tertentu</a:t>
            </a:r>
            <a:r>
              <a:rPr lang="en-US" dirty="0"/>
              <a:t>; </a:t>
            </a:r>
            <a:r>
              <a:rPr lang="en-US" dirty="0" err="1"/>
              <a:t>disebut</a:t>
            </a:r>
            <a:r>
              <a:rPr lang="en-US" dirty="0"/>
              <a:t> pula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ceruk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)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 </a:t>
            </a:r>
            <a:r>
              <a:rPr lang="en-US" dirty="0">
                <a:hlinkClick r:id="rId8"/>
              </a:rPr>
              <a:t>produk</a:t>
            </a:r>
            <a:r>
              <a:rPr lang="en-US" dirty="0"/>
              <a:t> </a:t>
            </a:r>
            <a:r>
              <a:rPr lang="en-US" dirty="0">
                <a:hlinkClick r:id="rId9"/>
              </a:rPr>
              <a:t>barang</a:t>
            </a:r>
            <a:r>
              <a:rPr lang="en-US" dirty="0"/>
              <a:t> </a:t>
            </a:r>
            <a:r>
              <a:rPr lang="en-US" dirty="0" err="1"/>
              <a:t>dan</a:t>
            </a:r>
            <a:r>
              <a:rPr lang="en-US" dirty="0"/>
              <a:t> </a:t>
            </a:r>
            <a:r>
              <a:rPr lang="en-US" dirty="0">
                <a:hlinkClick r:id="rId10"/>
              </a:rPr>
              <a:t>jasa</a:t>
            </a:r>
            <a:r>
              <a:rPr lang="en-US" dirty="0"/>
              <a:t> </a:t>
            </a:r>
            <a:r>
              <a:rPr lang="en-US" dirty="0" err="1"/>
              <a:t>khusus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214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Hambatan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memasuki</a:t>
            </a:r>
            <a:r>
              <a:rPr lang="en-US" dirty="0"/>
              <a:t> </a:t>
            </a:r>
            <a:r>
              <a:rPr lang="en-US" dirty="0" err="1"/>
              <a:t>industri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entry barriers</a:t>
            </a:r>
            <a:r>
              <a:rPr lang="en-US" dirty="0" smtClean="0"/>
              <a:t>) </a:t>
            </a:r>
            <a:r>
              <a:rPr lang="en-US" dirty="0" err="1" smtClean="0"/>
              <a:t>menurut</a:t>
            </a:r>
            <a:r>
              <a:rPr lang="en-US" dirty="0" smtClean="0"/>
              <a:t> model porter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 smtClean="0"/>
              <a:t>Skala</a:t>
            </a:r>
            <a:r>
              <a:rPr lang="en-US" b="1" dirty="0" smtClean="0"/>
              <a:t> </a:t>
            </a:r>
            <a:r>
              <a:rPr lang="en-US" b="1" dirty="0" err="1"/>
              <a:t>ekonomi</a:t>
            </a:r>
            <a:r>
              <a:rPr lang="en-US" b="1" dirty="0"/>
              <a:t> (</a:t>
            </a:r>
            <a:r>
              <a:rPr lang="en-US" b="1" i="1" dirty="0"/>
              <a:t>economics scale</a:t>
            </a:r>
            <a:r>
              <a:rPr lang="en-US" b="1" dirty="0"/>
              <a:t>)</a:t>
            </a:r>
            <a:r>
              <a:rPr lang="en-US" dirty="0"/>
              <a:t> : </a:t>
            </a:r>
            <a:r>
              <a:rPr lang="en-US" dirty="0" err="1"/>
              <a:t>skala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menghalangi</a:t>
            </a:r>
            <a:r>
              <a:rPr lang="en-US" dirty="0"/>
              <a:t> </a:t>
            </a:r>
            <a:r>
              <a:rPr lang="en-US" dirty="0" err="1"/>
              <a:t>masuknya</a:t>
            </a:r>
            <a:r>
              <a:rPr lang="en-US" dirty="0"/>
              <a:t> </a:t>
            </a:r>
            <a:r>
              <a:rPr lang="en-US" dirty="0" err="1"/>
              <a:t>pendatang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memaksa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skala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.</a:t>
            </a:r>
          </a:p>
          <a:p>
            <a:r>
              <a:rPr lang="en-US" b="1" dirty="0">
                <a:hlinkClick r:id="rId2"/>
              </a:rPr>
              <a:t>Diferensiasi</a:t>
            </a:r>
            <a:r>
              <a:rPr lang="en-US" b="1" dirty="0"/>
              <a:t> </a:t>
            </a:r>
            <a:r>
              <a:rPr lang="en-US" b="1" dirty="0">
                <a:hlinkClick r:id="rId3"/>
              </a:rPr>
              <a:t>produk</a:t>
            </a:r>
            <a:r>
              <a:rPr lang="en-US" b="1" dirty="0"/>
              <a:t> (</a:t>
            </a:r>
            <a:r>
              <a:rPr lang="en-US" b="1" i="1" dirty="0"/>
              <a:t>product differentiation</a:t>
            </a:r>
            <a:r>
              <a:rPr lang="en-US" b="1" dirty="0"/>
              <a:t>)</a:t>
            </a:r>
            <a:r>
              <a:rPr lang="en-US" dirty="0"/>
              <a:t> : </a:t>
            </a:r>
            <a:r>
              <a:rPr lang="en-US" dirty="0">
                <a:hlinkClick r:id="rId2"/>
              </a:rPr>
              <a:t>diferensiasi</a:t>
            </a:r>
            <a:r>
              <a:rPr lang="en-US" dirty="0"/>
              <a:t> </a:t>
            </a:r>
            <a:r>
              <a:rPr lang="en-US" dirty="0">
                <a:hlinkClick r:id="rId3"/>
              </a:rPr>
              <a:t>produk</a:t>
            </a:r>
            <a:r>
              <a:rPr lang="en-US" dirty="0"/>
              <a:t> 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hambatan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memaksa</a:t>
            </a:r>
            <a:r>
              <a:rPr lang="en-US" dirty="0"/>
              <a:t> </a:t>
            </a:r>
            <a:r>
              <a:rPr lang="en-US" dirty="0" err="1"/>
              <a:t>pendatang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mengeluarkan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yang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mengatasi</a:t>
            </a:r>
            <a:r>
              <a:rPr lang="en-US" dirty="0"/>
              <a:t> </a:t>
            </a:r>
            <a:r>
              <a:rPr lang="en-US" dirty="0" err="1"/>
              <a:t>kesetiaan</a:t>
            </a:r>
            <a:r>
              <a:rPr lang="en-US" dirty="0"/>
              <a:t> </a:t>
            </a:r>
            <a:r>
              <a:rPr lang="en-US" dirty="0">
                <a:hlinkClick r:id="rId4"/>
              </a:rPr>
              <a:t>pelanggan</a:t>
            </a:r>
            <a:r>
              <a:rPr lang="en-US" dirty="0"/>
              <a:t> yang </a:t>
            </a:r>
            <a:r>
              <a:rPr lang="en-US" dirty="0" err="1"/>
              <a:t>ada</a:t>
            </a:r>
            <a:r>
              <a:rPr lang="en-US" dirty="0"/>
              <a:t>.</a:t>
            </a:r>
          </a:p>
          <a:p>
            <a:r>
              <a:rPr lang="en-US" b="1" dirty="0" err="1"/>
              <a:t>Persyaratan</a:t>
            </a:r>
            <a:r>
              <a:rPr lang="en-US" b="1" dirty="0"/>
              <a:t> modal (</a:t>
            </a:r>
            <a:r>
              <a:rPr lang="en-US" b="1" i="1" dirty="0"/>
              <a:t>capital requirement</a:t>
            </a:r>
            <a:r>
              <a:rPr lang="en-US" b="1" dirty="0"/>
              <a:t>)</a:t>
            </a:r>
            <a:endParaRPr lang="en-US" dirty="0"/>
          </a:p>
          <a:p>
            <a:r>
              <a:rPr lang="en-US" b="1" dirty="0" err="1"/>
              <a:t>Biaya</a:t>
            </a:r>
            <a:r>
              <a:rPr lang="en-US" b="1" dirty="0"/>
              <a:t> </a:t>
            </a:r>
            <a:r>
              <a:rPr lang="en-US" b="1" dirty="0" err="1"/>
              <a:t>peralihan</a:t>
            </a:r>
            <a:r>
              <a:rPr lang="en-US" b="1" dirty="0"/>
              <a:t> </a:t>
            </a:r>
            <a:r>
              <a:rPr lang="en-US" b="1" dirty="0" err="1"/>
              <a:t>pemasok</a:t>
            </a:r>
            <a:r>
              <a:rPr lang="en-US" b="1" dirty="0"/>
              <a:t> (</a:t>
            </a:r>
            <a:r>
              <a:rPr lang="en-US" b="1" i="1" dirty="0">
                <a:hlinkClick r:id="rId5"/>
              </a:rPr>
              <a:t>switching cost</a:t>
            </a:r>
            <a:r>
              <a:rPr lang="en-US" b="1" dirty="0"/>
              <a:t>)</a:t>
            </a:r>
            <a:r>
              <a:rPr lang="en-US" dirty="0"/>
              <a:t> : </a:t>
            </a:r>
            <a:r>
              <a:rPr lang="en-US" dirty="0" err="1"/>
              <a:t>biaya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dikeluarkan</a:t>
            </a:r>
            <a:r>
              <a:rPr lang="en-US" dirty="0"/>
              <a:t> </a:t>
            </a:r>
            <a:r>
              <a:rPr lang="en-US" dirty="0" err="1"/>
              <a:t>pembeli</a:t>
            </a:r>
            <a:r>
              <a:rPr lang="en-US" dirty="0"/>
              <a:t> </a:t>
            </a:r>
            <a:r>
              <a:rPr lang="en-US" dirty="0" err="1"/>
              <a:t>bilamana</a:t>
            </a:r>
            <a:r>
              <a:rPr lang="en-US" dirty="0"/>
              <a:t> </a:t>
            </a:r>
            <a:r>
              <a:rPr lang="en-US" dirty="0" err="1"/>
              <a:t>berpindah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 </a:t>
            </a:r>
            <a:r>
              <a:rPr lang="en-US" dirty="0">
                <a:hlinkClick r:id="rId3"/>
              </a:rPr>
              <a:t>produk</a:t>
            </a:r>
            <a:r>
              <a:rPr lang="en-US" dirty="0"/>
              <a:t> </a:t>
            </a:r>
            <a:r>
              <a:rPr lang="en-US" dirty="0" err="1"/>
              <a:t>pemasok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pemasok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</a:t>
            </a:r>
          </a:p>
          <a:p>
            <a:r>
              <a:rPr lang="en-US" dirty="0" err="1"/>
              <a:t>Akses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saluran</a:t>
            </a:r>
            <a:r>
              <a:rPr lang="en-US" dirty="0"/>
              <a:t> </a:t>
            </a:r>
            <a:r>
              <a:rPr lang="en-US" dirty="0">
                <a:hlinkClick r:id="rId6"/>
              </a:rPr>
              <a:t>distribusi</a:t>
            </a:r>
            <a:endParaRPr lang="en-US" dirty="0"/>
          </a:p>
          <a:p>
            <a:r>
              <a:rPr lang="en-US" dirty="0" err="1"/>
              <a:t>Kebijakan</a:t>
            </a:r>
            <a:r>
              <a:rPr lang="en-US" dirty="0"/>
              <a:t> </a:t>
            </a:r>
            <a:r>
              <a:rPr lang="en-US" dirty="0" smtClean="0">
                <a:hlinkClick r:id="rId7"/>
              </a:rPr>
              <a:t>pemerintah</a:t>
            </a: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093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58789"/>
            <a:ext cx="6546426" cy="13208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Kompetitif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359986" cy="4331651"/>
          </a:xfrm>
        </p:spPr>
        <p:txBody>
          <a:bodyPr>
            <a:normAutofit/>
          </a:bodyPr>
          <a:lstStyle/>
          <a:p>
            <a:r>
              <a:rPr lang="en-US" b="1" dirty="0" smtClean="0"/>
              <a:t>ASPEK DIFERENSIASI PRODUK</a:t>
            </a:r>
          </a:p>
          <a:p>
            <a:r>
              <a:rPr lang="en-US" i="1" dirty="0" err="1"/>
              <a:t>Diferensiasi</a:t>
            </a:r>
            <a:r>
              <a:rPr lang="en-US" i="1" dirty="0"/>
              <a:t> </a:t>
            </a:r>
            <a:r>
              <a:rPr lang="en-US" i="1" dirty="0" err="1"/>
              <a:t>Produk</a:t>
            </a:r>
            <a:r>
              <a:rPr lang="en-US" i="1" dirty="0"/>
              <a:t>, 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mengubah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signifikan</a:t>
            </a:r>
            <a:r>
              <a:rPr lang="en-US" dirty="0"/>
              <a:t> </a:t>
            </a:r>
            <a:r>
              <a:rPr lang="en-US" dirty="0" err="1"/>
              <a:t>keyakinan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. </a:t>
            </a:r>
            <a:r>
              <a:rPr lang="en-US" dirty="0" err="1"/>
              <a:t>Contohnya</a:t>
            </a:r>
            <a:r>
              <a:rPr lang="en-US" dirty="0"/>
              <a:t>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– </a:t>
            </a:r>
            <a:r>
              <a:rPr lang="en-US" b="1" i="1" dirty="0"/>
              <a:t>Google</a:t>
            </a:r>
            <a:r>
              <a:rPr lang="en-US" i="1" dirty="0"/>
              <a:t> </a:t>
            </a:r>
            <a:r>
              <a:rPr lang="en-US" i="1" dirty="0" err="1"/>
              <a:t>secara</a:t>
            </a:r>
            <a:r>
              <a:rPr lang="en-US" i="1" dirty="0"/>
              <a:t> </a:t>
            </a:r>
            <a:r>
              <a:rPr lang="en-US" i="1" dirty="0" err="1"/>
              <a:t>terus-menerus</a:t>
            </a:r>
            <a:r>
              <a:rPr lang="en-US" i="1" dirty="0"/>
              <a:t> </a:t>
            </a:r>
            <a:r>
              <a:rPr lang="en-US" i="1" dirty="0" err="1"/>
              <a:t>memperkenalkan</a:t>
            </a:r>
            <a:r>
              <a:rPr lang="en-US" i="1" dirty="0"/>
              <a:t> </a:t>
            </a:r>
            <a:r>
              <a:rPr lang="en-US" i="1" dirty="0" err="1"/>
              <a:t>jasa</a:t>
            </a:r>
            <a:r>
              <a:rPr lang="en-US" i="1" dirty="0"/>
              <a:t> </a:t>
            </a:r>
            <a:r>
              <a:rPr lang="en-US" i="1" dirty="0" err="1"/>
              <a:t>pencarian</a:t>
            </a:r>
            <a:r>
              <a:rPr lang="en-US" i="1" dirty="0"/>
              <a:t> </a:t>
            </a:r>
            <a:r>
              <a:rPr lang="en-US" i="1" dirty="0" err="1"/>
              <a:t>unik</a:t>
            </a:r>
            <a:r>
              <a:rPr lang="en-US" i="1" dirty="0"/>
              <a:t> </a:t>
            </a:r>
            <a:r>
              <a:rPr lang="en-US" i="1" dirty="0" err="1"/>
              <a:t>dan</a:t>
            </a:r>
            <a:r>
              <a:rPr lang="en-US" i="1" dirty="0"/>
              <a:t> </a:t>
            </a:r>
            <a:r>
              <a:rPr lang="en-US" i="1" dirty="0" err="1"/>
              <a:t>baru</a:t>
            </a:r>
            <a:r>
              <a:rPr lang="en-US" i="1" dirty="0"/>
              <a:t> </a:t>
            </a:r>
            <a:r>
              <a:rPr lang="en-US" i="1" dirty="0" err="1"/>
              <a:t>pada</a:t>
            </a:r>
            <a:r>
              <a:rPr lang="en-US" i="1" dirty="0"/>
              <a:t> </a:t>
            </a:r>
            <a:r>
              <a:rPr lang="en-US" i="1" dirty="0" err="1"/>
              <a:t>lokasi</a:t>
            </a:r>
            <a:r>
              <a:rPr lang="en-US" i="1" dirty="0"/>
              <a:t> </a:t>
            </a:r>
            <a:r>
              <a:rPr lang="en-US" i="1" dirty="0" err="1"/>
              <a:t>webnya</a:t>
            </a:r>
            <a:r>
              <a:rPr lang="en-US" i="1" dirty="0"/>
              <a:t>, </a:t>
            </a:r>
            <a:r>
              <a:rPr lang="en-US" i="1" dirty="0" err="1"/>
              <a:t>seperti</a:t>
            </a:r>
            <a:r>
              <a:rPr lang="en-US" i="1" dirty="0"/>
              <a:t> Google Maps</a:t>
            </a:r>
            <a:r>
              <a:rPr lang="en-US" i="1" dirty="0"/>
              <a:t/>
            </a:r>
            <a:br>
              <a:rPr lang="en-US" i="1" dirty="0"/>
            </a:br>
            <a:r>
              <a:rPr lang="en-US" i="1" dirty="0"/>
              <a:t>– </a:t>
            </a:r>
            <a:r>
              <a:rPr lang="en-US" b="1" i="1" dirty="0" err="1"/>
              <a:t>Paypal</a:t>
            </a:r>
            <a:r>
              <a:rPr lang="en-US" i="1" dirty="0"/>
              <a:t>, </a:t>
            </a:r>
            <a:r>
              <a:rPr lang="en-US" i="1" dirty="0" err="1"/>
              <a:t>suatu</a:t>
            </a:r>
            <a:r>
              <a:rPr lang="en-US" i="1" dirty="0"/>
              <a:t> </a:t>
            </a:r>
            <a:r>
              <a:rPr lang="en-US" i="1" dirty="0" err="1"/>
              <a:t>sistem</a:t>
            </a:r>
            <a:r>
              <a:rPr lang="en-US" i="1" dirty="0"/>
              <a:t> </a:t>
            </a:r>
            <a:r>
              <a:rPr lang="en-US" i="1" dirty="0" err="1"/>
              <a:t>pembayaran</a:t>
            </a:r>
            <a:r>
              <a:rPr lang="en-US" i="1" dirty="0"/>
              <a:t> </a:t>
            </a:r>
            <a:r>
              <a:rPr lang="en-US" i="1" dirty="0" err="1"/>
              <a:t>elektronik</a:t>
            </a:r>
            <a:r>
              <a:rPr lang="en-US" i="1" dirty="0"/>
              <a:t>, di 2003, e-Buy </a:t>
            </a:r>
            <a:r>
              <a:rPr lang="en-US" i="1" dirty="0" err="1"/>
              <a:t>membuat</a:t>
            </a:r>
            <a:r>
              <a:rPr lang="en-US" i="1" dirty="0"/>
              <a:t> </a:t>
            </a:r>
            <a:r>
              <a:rPr lang="en-US" i="1" dirty="0" err="1"/>
              <a:t>pelanggan</a:t>
            </a:r>
            <a:r>
              <a:rPr lang="en-US" i="1" dirty="0"/>
              <a:t> </a:t>
            </a:r>
            <a:r>
              <a:rPr lang="en-US" i="1" dirty="0" err="1"/>
              <a:t>mudah</a:t>
            </a:r>
            <a:r>
              <a:rPr lang="en-US" i="1" dirty="0"/>
              <a:t> </a:t>
            </a:r>
            <a:r>
              <a:rPr lang="en-US" i="1" dirty="0" err="1"/>
              <a:t>untuk</a:t>
            </a:r>
            <a:r>
              <a:rPr lang="en-US" i="1" dirty="0"/>
              <a:t> </a:t>
            </a:r>
            <a:r>
              <a:rPr lang="en-US" i="1" dirty="0" err="1"/>
              <a:t>membayar</a:t>
            </a:r>
            <a:r>
              <a:rPr lang="en-US" i="1" dirty="0"/>
              <a:t>.</a:t>
            </a:r>
            <a:r>
              <a:rPr lang="en-US" i="1" dirty="0"/>
              <a:t/>
            </a:r>
            <a:br>
              <a:rPr lang="en-US" i="1" dirty="0"/>
            </a:br>
            <a:r>
              <a:rPr lang="en-US" i="1" dirty="0"/>
              <a:t>– </a:t>
            </a:r>
            <a:r>
              <a:rPr lang="en-US" b="1" i="1" dirty="0" err="1" smtClean="0"/>
              <a:t>Apel</a:t>
            </a:r>
            <a:r>
              <a:rPr lang="en-US" i="1" dirty="0" smtClean="0"/>
              <a:t> </a:t>
            </a:r>
            <a:r>
              <a:rPr lang="en-US" i="1" dirty="0" err="1"/>
              <a:t>menciptakan</a:t>
            </a:r>
            <a:r>
              <a:rPr lang="en-US" i="1" dirty="0"/>
              <a:t> iPod, </a:t>
            </a:r>
            <a:r>
              <a:rPr lang="en-US" i="1" dirty="0" err="1"/>
              <a:t>suatu</a:t>
            </a:r>
            <a:r>
              <a:rPr lang="en-US" i="1" dirty="0"/>
              <a:t> </a:t>
            </a:r>
            <a:r>
              <a:rPr lang="en-US" i="1" dirty="0" err="1"/>
              <a:t>musik</a:t>
            </a:r>
            <a:r>
              <a:rPr lang="en-US" i="1" dirty="0"/>
              <a:t> digital yang </a:t>
            </a:r>
            <a:r>
              <a:rPr lang="en-US" i="1" dirty="0" err="1"/>
              <a:t>unik</a:t>
            </a:r>
            <a:r>
              <a:rPr lang="en-US" i="1" dirty="0"/>
              <a:t>, </a:t>
            </a:r>
            <a:r>
              <a:rPr lang="en-US" i="1" dirty="0" err="1"/>
              <a:t>musik</a:t>
            </a:r>
            <a:r>
              <a:rPr lang="en-US" i="1" dirty="0"/>
              <a:t> online </a:t>
            </a:r>
            <a:r>
              <a:rPr lang="en-US" i="1" dirty="0" err="1"/>
              <a:t>dapat</a:t>
            </a:r>
            <a:r>
              <a:rPr lang="en-US" i="1" dirty="0"/>
              <a:t> </a:t>
            </a:r>
            <a:r>
              <a:rPr lang="en-US" i="1" dirty="0" err="1"/>
              <a:t>dibeli</a:t>
            </a:r>
            <a:r>
              <a:rPr lang="en-US" i="1" dirty="0"/>
              <a:t> </a:t>
            </a:r>
            <a:r>
              <a:rPr lang="en-US" i="1" dirty="0" err="1"/>
              <a:t>dari</a:t>
            </a:r>
            <a:r>
              <a:rPr lang="en-US" i="1" dirty="0"/>
              <a:t> $. 69 </a:t>
            </a:r>
            <a:r>
              <a:rPr lang="en-US" i="1" dirty="0" err="1"/>
              <a:t>sampai</a:t>
            </a:r>
            <a:r>
              <a:rPr lang="en-US" i="1" dirty="0"/>
              <a:t> $ 1.29.</a:t>
            </a:r>
            <a:r>
              <a:rPr lang="en-US" i="1" dirty="0"/>
              <a:t/>
            </a:r>
            <a:br>
              <a:rPr lang="en-US" i="1" dirty="0"/>
            </a:br>
            <a:r>
              <a:rPr lang="en-US" dirty="0"/>
              <a:t>Dari </a:t>
            </a:r>
            <a:r>
              <a:rPr lang="en-US" dirty="0" err="1"/>
              <a:t>ketiga</a:t>
            </a:r>
            <a:r>
              <a:rPr lang="en-US" dirty="0"/>
              <a:t> </a:t>
            </a:r>
            <a:r>
              <a:rPr lang="en-US" dirty="0" err="1"/>
              <a:t>contohnya</a:t>
            </a:r>
            <a:r>
              <a:rPr lang="en-US" dirty="0"/>
              <a:t> </a:t>
            </a:r>
            <a:r>
              <a:rPr lang="en-US" dirty="0" err="1"/>
              <a:t>diatas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lihat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diferensiasi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yang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berbasis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ditiru</a:t>
            </a:r>
            <a:r>
              <a:rPr lang="en-US" dirty="0"/>
              <a:t> </a:t>
            </a:r>
            <a:r>
              <a:rPr lang="en-US" dirty="0" err="1"/>
              <a:t>pesaingnya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butuh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lama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menirunya</a:t>
            </a:r>
            <a:r>
              <a:rPr lang="en-US" dirty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8970" y="458789"/>
            <a:ext cx="4076700" cy="170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77137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97</TotalTime>
  <Words>304</Words>
  <Application>Microsoft Macintosh PowerPoint</Application>
  <PresentationFormat>Widescreen</PresentationFormat>
  <Paragraphs>40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Trebuchet MS</vt:lpstr>
      <vt:lpstr>Wingdings 3</vt:lpstr>
      <vt:lpstr>Arial</vt:lpstr>
      <vt:lpstr>Facet</vt:lpstr>
      <vt:lpstr>Model Kompetitif Porter </vt:lpstr>
      <vt:lpstr>Kriteria Penilaian dan Indikator</vt:lpstr>
      <vt:lpstr>Kerangka dari Model Kompetitif</vt:lpstr>
      <vt:lpstr>PowerPoint Presentation</vt:lpstr>
      <vt:lpstr>Kerangka Model Kompetitif</vt:lpstr>
      <vt:lpstr>Dalam analisanya tentang strategi bersaing (competitive strategy atau disebut juga Porter’s Five Forces) suatu perusahaan, Michael E. Porter mengenalkan 3 jenis strategi generik (1998), yaitu: </vt:lpstr>
      <vt:lpstr>PowerPoint Presentation</vt:lpstr>
      <vt:lpstr>Hambatan untuk memasuki industri  (entry barriers) menurut model porter </vt:lpstr>
      <vt:lpstr>Strategi Sistem Informasi yang Berhubungan dengan Daya Kompetitif </vt:lpstr>
      <vt:lpstr>Strategi Sistem Informasi yang Berhubungan dengan Daya Kompetitif </vt:lpstr>
      <vt:lpstr>PowerPoint Presentation</vt:lpstr>
      <vt:lpstr>Value Chain 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 Kompetitif Porter </dc:title>
  <dc:creator>Microsoft Office User</dc:creator>
  <cp:lastModifiedBy>Microsoft Office User</cp:lastModifiedBy>
  <cp:revision>6</cp:revision>
  <dcterms:created xsi:type="dcterms:W3CDTF">2020-07-10T03:32:34Z</dcterms:created>
  <dcterms:modified xsi:type="dcterms:W3CDTF">2020-07-10T05:10:09Z</dcterms:modified>
</cp:coreProperties>
</file>