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70" r:id="rId10"/>
    <p:sldId id="269" r:id="rId11"/>
    <p:sldId id="264" r:id="rId12"/>
    <p:sldId id="268"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41"/>
    <p:restoredTop sz="92245"/>
  </p:normalViewPr>
  <p:slideViewPr>
    <p:cSldViewPr>
      <p:cViewPr varScale="1">
        <p:scale>
          <a:sx n="112" d="100"/>
          <a:sy n="112" d="100"/>
        </p:scale>
        <p:origin x="194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B2B2450-9079-4DA8-9399-31302C777EB9}" type="datetimeFigureOut">
              <a:rPr lang="en-GB" smtClean="0"/>
              <a:t>11/07/2020</a:t>
            </a:fld>
            <a:endParaRPr lang="en-GB"/>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GB"/>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7E40D8E-B180-4145-A648-6F8BA17806E4}" type="slidenum">
              <a:rPr lang="en-GB" smtClean="0"/>
              <a:t>‹#›</a:t>
            </a:fld>
            <a:endParaRPr lang="en-GB"/>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2B2450-9079-4DA8-9399-31302C777EB9}" type="datetimeFigureOut">
              <a:rPr lang="en-GB" smtClean="0"/>
              <a:t>11/07/2020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E40D8E-B180-4145-A648-6F8BA17806E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2B2450-9079-4DA8-9399-31302C777EB9}" type="datetimeFigureOut">
              <a:rPr lang="en-GB" smtClean="0"/>
              <a:t>11/07/2020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E40D8E-B180-4145-A648-6F8BA17806E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2B2450-9079-4DA8-9399-31302C777EB9}" type="datetimeFigureOut">
              <a:rPr lang="en-GB" smtClean="0"/>
              <a:t>11/07/2020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E40D8E-B180-4145-A648-6F8BA17806E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2B2450-9079-4DA8-9399-31302C777EB9}" type="datetimeFigureOut">
              <a:rPr lang="en-GB" smtClean="0"/>
              <a:t>11/07/2020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E40D8E-B180-4145-A648-6F8BA17806E4}"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AB2B2450-9079-4DA8-9399-31302C777EB9}" type="datetimeFigureOut">
              <a:rPr lang="en-GB" smtClean="0"/>
              <a:t>11/07/2020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E40D8E-B180-4145-A648-6F8BA17806E4}" type="slidenum">
              <a:rPr lang="en-GB" smtClean="0"/>
              <a:t>‹#›</a:t>
            </a:fld>
            <a:endParaRPr lang="en-GB"/>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B2B2450-9079-4DA8-9399-31302C777EB9}" type="datetimeFigureOut">
              <a:rPr lang="en-GB" smtClean="0"/>
              <a:t>11/07/2020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7E40D8E-B180-4145-A648-6F8BA17806E4}"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2B2450-9079-4DA8-9399-31302C777EB9}" type="datetimeFigureOut">
              <a:rPr lang="en-GB" smtClean="0"/>
              <a:t>11/07/2020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7E40D8E-B180-4145-A648-6F8BA17806E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2B2450-9079-4DA8-9399-31302C777EB9}" type="datetimeFigureOut">
              <a:rPr lang="en-GB" smtClean="0"/>
              <a:t>11/07/2020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7E40D8E-B180-4145-A648-6F8BA17806E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B2B2450-9079-4DA8-9399-31302C777EB9}" type="datetimeFigureOut">
              <a:rPr lang="en-GB" smtClean="0"/>
              <a:t>11/07/2020</a:t>
            </a:fld>
            <a:endParaRPr lang="en-GB"/>
          </a:p>
        </p:txBody>
      </p:sp>
      <p:sp>
        <p:nvSpPr>
          <p:cNvPr id="7" name="Slide Number Placeholder 6"/>
          <p:cNvSpPr>
            <a:spLocks noGrp="1"/>
          </p:cNvSpPr>
          <p:nvPr>
            <p:ph type="sldNum" sz="quarter" idx="12"/>
          </p:nvPr>
        </p:nvSpPr>
        <p:spPr/>
        <p:txBody>
          <a:bodyPr/>
          <a:lstStyle/>
          <a:p>
            <a:fld id="{87E40D8E-B180-4145-A648-6F8BA17806E4}" type="slidenum">
              <a:rPr lang="en-GB" smtClean="0"/>
              <a:t>‹#›</a:t>
            </a:fld>
            <a:endParaRPr lang="en-GB"/>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2B2450-9079-4DA8-9399-31302C777EB9}" type="datetimeFigureOut">
              <a:rPr lang="en-GB" smtClean="0"/>
              <a:t>11/07/2020</a:t>
            </a:fld>
            <a:endParaRPr lang="en-GB"/>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GB"/>
          </a:p>
        </p:txBody>
      </p:sp>
      <p:sp>
        <p:nvSpPr>
          <p:cNvPr id="7" name="Slide Number Placeholder 6"/>
          <p:cNvSpPr>
            <a:spLocks noGrp="1"/>
          </p:cNvSpPr>
          <p:nvPr>
            <p:ph type="sldNum" sz="quarter" idx="12"/>
          </p:nvPr>
        </p:nvSpPr>
        <p:spPr/>
        <p:txBody>
          <a:bodyPr/>
          <a:lstStyle/>
          <a:p>
            <a:fld id="{87E40D8E-B180-4145-A648-6F8BA17806E4}"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B2B2450-9079-4DA8-9399-31302C777EB9}" type="datetimeFigureOut">
              <a:rPr lang="en-GB" smtClean="0"/>
              <a:t>11/07/2020</a:t>
            </a:fld>
            <a:endParaRPr lang="en-GB"/>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GB"/>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7E40D8E-B180-4145-A648-6F8BA17806E4}"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7834" y="4725144"/>
            <a:ext cx="3313355" cy="1702160"/>
          </a:xfrm>
        </p:spPr>
        <p:txBody>
          <a:bodyPr>
            <a:noAutofit/>
          </a:bodyPr>
          <a:lstStyle/>
          <a:p>
            <a:pPr algn="ctr"/>
            <a:r>
              <a:rPr lang="en-GB" sz="2000" b="1" dirty="0" err="1"/>
              <a:t>Konsep</a:t>
            </a:r>
            <a:r>
              <a:rPr lang="en-GB" sz="2000" b="1" dirty="0"/>
              <a:t> </a:t>
            </a:r>
            <a:r>
              <a:rPr lang="en-GB" sz="2000" b="1" dirty="0" err="1"/>
              <a:t>Organisasi</a:t>
            </a:r>
            <a:r>
              <a:rPr lang="en-GB" sz="2000" b="1" dirty="0"/>
              <a:t> </a:t>
            </a:r>
            <a:r>
              <a:rPr lang="en-GB" sz="2000" b="1" dirty="0" err="1"/>
              <a:t>Manajemen</a:t>
            </a:r>
            <a:r>
              <a:rPr lang="en-GB" sz="2000" b="1" dirty="0"/>
              <a:t> Global (Developmental State, Global Governance </a:t>
            </a:r>
            <a:r>
              <a:rPr lang="en-GB" sz="2000" b="1" dirty="0" err="1"/>
              <a:t>Kontenporer</a:t>
            </a:r>
            <a:r>
              <a:rPr lang="en-GB" sz="2000" b="1" dirty="0"/>
              <a:t>, Learning Organization, </a:t>
            </a:r>
            <a:r>
              <a:rPr lang="en-GB" sz="2000" b="1" dirty="0" err="1"/>
              <a:t>Pengaruh</a:t>
            </a:r>
            <a:r>
              <a:rPr lang="en-GB" sz="2000" b="1" dirty="0"/>
              <a:t> </a:t>
            </a:r>
            <a:r>
              <a:rPr lang="en-GB" sz="2000" b="1" dirty="0" err="1"/>
              <a:t>Kekuatan</a:t>
            </a:r>
            <a:r>
              <a:rPr lang="en-GB" sz="2000" b="1" dirty="0"/>
              <a:t> </a:t>
            </a:r>
            <a:r>
              <a:rPr lang="en-GB" sz="2000" b="1" dirty="0" err="1"/>
              <a:t>Lingkungan</a:t>
            </a:r>
            <a:r>
              <a:rPr lang="en-GB" sz="2000" b="1" dirty="0"/>
              <a:t>/</a:t>
            </a:r>
            <a:r>
              <a:rPr lang="en-GB" sz="2000" b="1" dirty="0" err="1"/>
              <a:t>Dorongan</a:t>
            </a:r>
            <a:r>
              <a:rPr lang="en-GB" sz="2000" b="1" dirty="0"/>
              <a:t>, </a:t>
            </a:r>
            <a:r>
              <a:rPr lang="en-GB" sz="2000" b="1" dirty="0" err="1"/>
              <a:t>dan</a:t>
            </a:r>
            <a:r>
              <a:rPr lang="en-GB" sz="2000" b="1" dirty="0"/>
              <a:t> </a:t>
            </a:r>
            <a:r>
              <a:rPr lang="en-GB" sz="2000" b="1" dirty="0" err="1"/>
              <a:t>Kendala</a:t>
            </a:r>
            <a:r>
              <a:rPr lang="en-GB" sz="2000" b="1" dirty="0"/>
              <a:t> </a:t>
            </a:r>
            <a:r>
              <a:rPr lang="en-GB" sz="2000" b="1" dirty="0" err="1"/>
              <a:t>Geosentrisme</a:t>
            </a:r>
            <a:r>
              <a:rPr lang="en-GB" sz="2000" b="1" dirty="0"/>
              <a:t>, </a:t>
            </a:r>
            <a:r>
              <a:rPr lang="en-GB" sz="2000" b="1" dirty="0" err="1"/>
              <a:t>Mempelajari</a:t>
            </a:r>
            <a:r>
              <a:rPr lang="en-GB" sz="2000" b="1" dirty="0"/>
              <a:t> </a:t>
            </a:r>
            <a:r>
              <a:rPr lang="en-GB" sz="2000" b="1" dirty="0" err="1"/>
              <a:t>Perbedaan</a:t>
            </a:r>
            <a:r>
              <a:rPr lang="en-GB" sz="2000" b="1" dirty="0"/>
              <a:t> </a:t>
            </a:r>
            <a:r>
              <a:rPr lang="en-GB" sz="2000" b="1" dirty="0" err="1"/>
              <a:t>Bahasa</a:t>
            </a:r>
            <a:br>
              <a:rPr lang="en-GB" sz="2000" dirty="0"/>
            </a:br>
            <a:endParaRPr lang="en-GB" sz="2000" dirty="0"/>
          </a:p>
        </p:txBody>
      </p:sp>
      <p:sp>
        <p:nvSpPr>
          <p:cNvPr id="3" name="Subtitle 2"/>
          <p:cNvSpPr>
            <a:spLocks noGrp="1"/>
          </p:cNvSpPr>
          <p:nvPr>
            <p:ph type="subTitle" idx="1"/>
          </p:nvPr>
        </p:nvSpPr>
        <p:spPr>
          <a:xfrm>
            <a:off x="581116" y="1412776"/>
            <a:ext cx="3309803" cy="1260629"/>
          </a:xfrm>
        </p:spPr>
        <p:txBody>
          <a:bodyPr>
            <a:noAutofit/>
          </a:bodyPr>
          <a:lstStyle/>
          <a:p>
            <a:pPr algn="ctr"/>
            <a:r>
              <a:rPr lang="en-GB" b="1" dirty="0" err="1">
                <a:latin typeface="Times New Roman" pitchFamily="18" charset="0"/>
                <a:cs typeface="Times New Roman" pitchFamily="18" charset="0"/>
              </a:rPr>
              <a:t>Kelompok</a:t>
            </a:r>
            <a:r>
              <a:rPr lang="en-GB" b="1" dirty="0">
                <a:latin typeface="Times New Roman" pitchFamily="18" charset="0"/>
                <a:cs typeface="Times New Roman" pitchFamily="18" charset="0"/>
              </a:rPr>
              <a:t> 4:</a:t>
            </a:r>
          </a:p>
          <a:p>
            <a:endParaRPr lang="id-ID" dirty="0">
              <a:latin typeface="Times New Roman" pitchFamily="18" charset="0"/>
              <a:cs typeface="Times New Roman" pitchFamily="18" charset="0"/>
            </a:endParaRPr>
          </a:p>
          <a:p>
            <a:r>
              <a:rPr lang="en-GB" dirty="0" err="1">
                <a:latin typeface="Times New Roman" pitchFamily="18" charset="0"/>
                <a:cs typeface="Times New Roman" pitchFamily="18" charset="0"/>
              </a:rPr>
              <a:t>Suhendar</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Mustofa</a:t>
            </a:r>
            <a:r>
              <a:rPr lang="en-GB" dirty="0">
                <a:latin typeface="Times New Roman" pitchFamily="18" charset="0"/>
                <a:cs typeface="Times New Roman" pitchFamily="18" charset="0"/>
              </a:rPr>
              <a:t> </a:t>
            </a:r>
            <a:r>
              <a:rPr lang="id-ID" dirty="0">
                <a:solidFill>
                  <a:srgbClr val="FF0000"/>
                </a:solidFill>
                <a:latin typeface="Times New Roman" pitchFamily="18" charset="0"/>
                <a:cs typeface="Times New Roman" pitchFamily="18" charset="0"/>
              </a:rPr>
              <a:t>(</a:t>
            </a:r>
            <a:r>
              <a:rPr lang="en-GB" dirty="0">
                <a:solidFill>
                  <a:srgbClr val="FF0000"/>
                </a:solidFill>
                <a:latin typeface="Times New Roman" pitchFamily="18" charset="0"/>
                <a:cs typeface="Times New Roman" pitchFamily="18" charset="0"/>
              </a:rPr>
              <a:t>2121</a:t>
            </a:r>
            <a:r>
              <a:rPr lang="id-ID" dirty="0">
                <a:solidFill>
                  <a:srgbClr val="FF0000"/>
                </a:solidFill>
                <a:latin typeface="Times New Roman" pitchFamily="18" charset="0"/>
                <a:cs typeface="Times New Roman" pitchFamily="18" charset="0"/>
              </a:rPr>
              <a:t>6326)</a:t>
            </a:r>
            <a:endParaRPr lang="en-GB" dirty="0">
              <a:solidFill>
                <a:srgbClr val="FF0000"/>
              </a:solidFill>
              <a:latin typeface="Times New Roman" pitchFamily="18" charset="0"/>
              <a:cs typeface="Times New Roman" pitchFamily="18" charset="0"/>
            </a:endParaRPr>
          </a:p>
          <a:p>
            <a:r>
              <a:rPr lang="en-GB" dirty="0" err="1">
                <a:latin typeface="Times New Roman" pitchFamily="18" charset="0"/>
                <a:cs typeface="Times New Roman" pitchFamily="18" charset="0"/>
              </a:rPr>
              <a:t>Ulfah</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Gusmira</a:t>
            </a:r>
            <a:r>
              <a:rPr lang="en-GB" dirty="0">
                <a:latin typeface="Times New Roman" pitchFamily="18" charset="0"/>
                <a:cs typeface="Times New Roman" pitchFamily="18" charset="0"/>
              </a:rPr>
              <a:t> </a:t>
            </a:r>
            <a:r>
              <a:rPr lang="id-ID" dirty="0">
                <a:solidFill>
                  <a:srgbClr val="FF0000"/>
                </a:solidFill>
                <a:latin typeface="Times New Roman" pitchFamily="18" charset="0"/>
                <a:cs typeface="Times New Roman" pitchFamily="18" charset="0"/>
              </a:rPr>
              <a:t>(</a:t>
            </a:r>
            <a:r>
              <a:rPr lang="en-GB" dirty="0">
                <a:solidFill>
                  <a:srgbClr val="FF0000"/>
                </a:solidFill>
                <a:latin typeface="Times New Roman" pitchFamily="18" charset="0"/>
                <a:cs typeface="Times New Roman" pitchFamily="18" charset="0"/>
              </a:rPr>
              <a:t>2121</a:t>
            </a:r>
            <a:r>
              <a:rPr lang="id-ID" dirty="0">
                <a:solidFill>
                  <a:srgbClr val="FF0000"/>
                </a:solidFill>
                <a:latin typeface="Times New Roman" pitchFamily="18" charset="0"/>
                <a:cs typeface="Times New Roman" pitchFamily="18" charset="0"/>
              </a:rPr>
              <a:t>6350)</a:t>
            </a:r>
            <a:endParaRPr lang="en-GB" dirty="0">
              <a:solidFill>
                <a:srgbClr val="FF0000"/>
              </a:solidFill>
              <a:latin typeface="Times New Roman" pitchFamily="18" charset="0"/>
              <a:cs typeface="Times New Roman" pitchFamily="18" charset="0"/>
            </a:endParaRPr>
          </a:p>
          <a:p>
            <a:r>
              <a:rPr lang="en-GB" dirty="0" err="1">
                <a:latin typeface="Times New Roman" pitchFamily="18" charset="0"/>
                <a:cs typeface="Times New Roman" pitchFamily="18" charset="0"/>
              </a:rPr>
              <a:t>Dicky</a:t>
            </a:r>
            <a:r>
              <a:rPr lang="en-GB" dirty="0">
                <a:latin typeface="Times New Roman" pitchFamily="18" charset="0"/>
                <a:cs typeface="Times New Roman" pitchFamily="18" charset="0"/>
              </a:rPr>
              <a:t> F. </a:t>
            </a:r>
            <a:r>
              <a:rPr lang="en-GB" dirty="0" err="1">
                <a:latin typeface="Times New Roman" pitchFamily="18" charset="0"/>
                <a:cs typeface="Times New Roman" pitchFamily="18" charset="0"/>
              </a:rPr>
              <a:t>Tumanggor</a:t>
            </a:r>
            <a:r>
              <a:rPr lang="en-GB" dirty="0">
                <a:latin typeface="Times New Roman" pitchFamily="18" charset="0"/>
                <a:cs typeface="Times New Roman" pitchFamily="18" charset="0"/>
              </a:rPr>
              <a:t> </a:t>
            </a:r>
            <a:r>
              <a:rPr lang="id-ID" dirty="0">
                <a:solidFill>
                  <a:srgbClr val="FF0000"/>
                </a:solidFill>
                <a:latin typeface="Times New Roman" pitchFamily="18" charset="0"/>
                <a:cs typeface="Times New Roman" pitchFamily="18" charset="0"/>
              </a:rPr>
              <a:t>(</a:t>
            </a:r>
            <a:r>
              <a:rPr lang="en-GB" dirty="0">
                <a:solidFill>
                  <a:srgbClr val="FF0000"/>
                </a:solidFill>
                <a:latin typeface="Times New Roman" pitchFamily="18" charset="0"/>
                <a:cs typeface="Times New Roman" pitchFamily="18" charset="0"/>
              </a:rPr>
              <a:t>2121</a:t>
            </a:r>
            <a:r>
              <a:rPr lang="id-ID" dirty="0">
                <a:solidFill>
                  <a:srgbClr val="FF0000"/>
                </a:solidFill>
                <a:latin typeface="Times New Roman" pitchFamily="18" charset="0"/>
                <a:cs typeface="Times New Roman" pitchFamily="18" charset="0"/>
              </a:rPr>
              <a:t>6349)</a:t>
            </a:r>
            <a:endParaRPr lang="en-GB" dirty="0">
              <a:solidFill>
                <a:srgbClr val="FF0000"/>
              </a:solidFill>
              <a:latin typeface="Times New Roman" pitchFamily="18" charset="0"/>
              <a:cs typeface="Times New Roman" pitchFamily="18" charset="0"/>
            </a:endParaRPr>
          </a:p>
          <a:p>
            <a:r>
              <a:rPr lang="en-GB" dirty="0" err="1">
                <a:latin typeface="Times New Roman" pitchFamily="18" charset="0"/>
                <a:cs typeface="Times New Roman" pitchFamily="18" charset="0"/>
              </a:rPr>
              <a:t>Lusi</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Nuryanti</a:t>
            </a:r>
            <a:r>
              <a:rPr lang="en-GB" dirty="0">
                <a:latin typeface="Times New Roman" pitchFamily="18" charset="0"/>
                <a:cs typeface="Times New Roman" pitchFamily="18" charset="0"/>
              </a:rPr>
              <a:t> A </a:t>
            </a:r>
            <a:r>
              <a:rPr lang="id-ID" dirty="0">
                <a:solidFill>
                  <a:srgbClr val="FF0000"/>
                </a:solidFill>
                <a:latin typeface="Times New Roman" pitchFamily="18" charset="0"/>
                <a:cs typeface="Times New Roman" pitchFamily="18" charset="0"/>
              </a:rPr>
              <a:t>(</a:t>
            </a:r>
            <a:r>
              <a:rPr lang="en-GB" dirty="0">
                <a:solidFill>
                  <a:srgbClr val="FF0000"/>
                </a:solidFill>
                <a:latin typeface="Times New Roman" pitchFamily="18" charset="0"/>
                <a:cs typeface="Times New Roman" pitchFamily="18" charset="0"/>
              </a:rPr>
              <a:t>212163</a:t>
            </a:r>
            <a:r>
              <a:rPr lang="id-ID" dirty="0">
                <a:solidFill>
                  <a:srgbClr val="FF0000"/>
                </a:solidFill>
                <a:latin typeface="Times New Roman" pitchFamily="18" charset="0"/>
                <a:cs typeface="Times New Roman" pitchFamily="18" charset="0"/>
              </a:rPr>
              <a:t>07)</a:t>
            </a:r>
            <a:endParaRPr lang="en-GB" dirty="0">
              <a:solidFill>
                <a:srgbClr val="FF0000"/>
              </a:solidFill>
              <a:latin typeface="Times New Roman" pitchFamily="18" charset="0"/>
              <a:cs typeface="Times New Roman" pitchFamily="18" charset="0"/>
            </a:endParaRPr>
          </a:p>
          <a:p>
            <a:r>
              <a:rPr lang="en-GB" dirty="0">
                <a:latin typeface="Times New Roman" pitchFamily="18" charset="0"/>
                <a:cs typeface="Times New Roman" pitchFamily="18" charset="0"/>
              </a:rPr>
              <a:t>Nita </a:t>
            </a:r>
            <a:r>
              <a:rPr lang="en-GB" dirty="0" err="1">
                <a:latin typeface="Times New Roman" pitchFamily="18" charset="0"/>
                <a:cs typeface="Times New Roman" pitchFamily="18" charset="0"/>
              </a:rPr>
              <a:t>Natasya</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Aditya</a:t>
            </a:r>
            <a:r>
              <a:rPr lang="en-GB" dirty="0">
                <a:latin typeface="Times New Roman" pitchFamily="18" charset="0"/>
                <a:cs typeface="Times New Roman" pitchFamily="18" charset="0"/>
              </a:rPr>
              <a:t> </a:t>
            </a:r>
            <a:r>
              <a:rPr lang="id-ID" dirty="0">
                <a:solidFill>
                  <a:srgbClr val="FF0000"/>
                </a:solidFill>
                <a:latin typeface="Times New Roman" pitchFamily="18" charset="0"/>
                <a:cs typeface="Times New Roman" pitchFamily="18" charset="0"/>
              </a:rPr>
              <a:t>(</a:t>
            </a:r>
            <a:r>
              <a:rPr lang="en-GB" dirty="0">
                <a:solidFill>
                  <a:srgbClr val="FF0000"/>
                </a:solidFill>
                <a:latin typeface="Times New Roman" pitchFamily="18" charset="0"/>
                <a:cs typeface="Times New Roman" pitchFamily="18" charset="0"/>
              </a:rPr>
              <a:t>2121</a:t>
            </a:r>
            <a:r>
              <a:rPr lang="id-ID" dirty="0">
                <a:solidFill>
                  <a:srgbClr val="FF0000"/>
                </a:solidFill>
                <a:latin typeface="Times New Roman" pitchFamily="18" charset="0"/>
                <a:cs typeface="Times New Roman" pitchFamily="18" charset="0"/>
              </a:rPr>
              <a:t>6650)</a:t>
            </a:r>
            <a:endParaRPr lang="en-GB" dirty="0">
              <a:solidFill>
                <a:srgbClr val="FF0000"/>
              </a:solidFill>
              <a:latin typeface="Times New Roman" pitchFamily="18" charset="0"/>
              <a:cs typeface="Times New Roman" pitchFamily="18" charset="0"/>
            </a:endParaRPr>
          </a:p>
          <a:p>
            <a:r>
              <a:rPr lang="en-GB" dirty="0">
                <a:latin typeface="Times New Roman" pitchFamily="18" charset="0"/>
                <a:cs typeface="Times New Roman" pitchFamily="18" charset="0"/>
              </a:rPr>
              <a:t>M. </a:t>
            </a:r>
            <a:r>
              <a:rPr lang="en-GB" dirty="0" err="1">
                <a:latin typeface="Times New Roman" pitchFamily="18" charset="0"/>
                <a:cs typeface="Times New Roman" pitchFamily="18" charset="0"/>
              </a:rPr>
              <a:t>Riski</a:t>
            </a:r>
            <a:r>
              <a:rPr lang="en-GB" dirty="0">
                <a:latin typeface="Times New Roman" pitchFamily="18" charset="0"/>
                <a:cs typeface="Times New Roman" pitchFamily="18" charset="0"/>
              </a:rPr>
              <a:t> </a:t>
            </a:r>
            <a:r>
              <a:rPr lang="id-ID" dirty="0">
                <a:solidFill>
                  <a:srgbClr val="FF0000"/>
                </a:solidFill>
                <a:latin typeface="Times New Roman" pitchFamily="18" charset="0"/>
                <a:cs typeface="Times New Roman" pitchFamily="18" charset="0"/>
              </a:rPr>
              <a:t>(</a:t>
            </a:r>
            <a:r>
              <a:rPr lang="en-GB" dirty="0">
                <a:solidFill>
                  <a:srgbClr val="FF0000"/>
                </a:solidFill>
                <a:latin typeface="Times New Roman" pitchFamily="18" charset="0"/>
                <a:cs typeface="Times New Roman" pitchFamily="18" charset="0"/>
              </a:rPr>
              <a:t>2121</a:t>
            </a:r>
            <a:r>
              <a:rPr lang="id-ID" dirty="0">
                <a:solidFill>
                  <a:srgbClr val="FF0000"/>
                </a:solidFill>
                <a:latin typeface="Times New Roman" pitchFamily="18" charset="0"/>
                <a:cs typeface="Times New Roman" pitchFamily="18" charset="0"/>
              </a:rPr>
              <a:t>6390)</a:t>
            </a:r>
            <a:endParaRPr lang="en-GB" dirty="0">
              <a:solidFill>
                <a:srgbClr val="FF0000"/>
              </a:solidFill>
              <a:latin typeface="Times New Roman" pitchFamily="18" charset="0"/>
              <a:cs typeface="Times New Roman" pitchFamily="18" charset="0"/>
            </a:endParaRPr>
          </a:p>
          <a:p>
            <a:r>
              <a:rPr lang="en-GB" dirty="0" err="1">
                <a:latin typeface="Times New Roman" pitchFamily="18" charset="0"/>
                <a:cs typeface="Times New Roman" pitchFamily="18" charset="0"/>
              </a:rPr>
              <a:t>Raynanda</a:t>
            </a:r>
            <a:r>
              <a:rPr lang="en-GB" dirty="0">
                <a:latin typeface="Times New Roman" pitchFamily="18" charset="0"/>
                <a:cs typeface="Times New Roman" pitchFamily="18" charset="0"/>
              </a:rPr>
              <a:t> R. </a:t>
            </a:r>
            <a:r>
              <a:rPr lang="id-ID" dirty="0">
                <a:solidFill>
                  <a:srgbClr val="FF0000"/>
                </a:solidFill>
                <a:latin typeface="Times New Roman" pitchFamily="18" charset="0"/>
                <a:cs typeface="Times New Roman" pitchFamily="18" charset="0"/>
              </a:rPr>
              <a:t>(</a:t>
            </a:r>
            <a:r>
              <a:rPr lang="en-GB" dirty="0">
                <a:solidFill>
                  <a:srgbClr val="FF0000"/>
                </a:solidFill>
                <a:latin typeface="Times New Roman" pitchFamily="18" charset="0"/>
                <a:cs typeface="Times New Roman" pitchFamily="18" charset="0"/>
              </a:rPr>
              <a:t>2121</a:t>
            </a:r>
            <a:r>
              <a:rPr lang="id-ID" dirty="0">
                <a:solidFill>
                  <a:srgbClr val="FF0000"/>
                </a:solidFill>
                <a:latin typeface="Times New Roman" pitchFamily="18" charset="0"/>
                <a:cs typeface="Times New Roman" pitchFamily="18" charset="0"/>
              </a:rPr>
              <a:t>6394)</a:t>
            </a:r>
            <a:endParaRPr lang="en-GB" dirty="0">
              <a:solidFill>
                <a:srgbClr val="FF0000"/>
              </a:solidFill>
              <a:latin typeface="Times New Roman" pitchFamily="18" charset="0"/>
              <a:cs typeface="Times New Roman" pitchFamily="18" charset="0"/>
            </a:endParaRPr>
          </a:p>
          <a:p>
            <a:r>
              <a:rPr lang="en-GB" dirty="0">
                <a:latin typeface="Times New Roman" pitchFamily="18" charset="0"/>
                <a:cs typeface="Times New Roman" pitchFamily="18" charset="0"/>
              </a:rPr>
              <a:t>Helen </a:t>
            </a:r>
            <a:r>
              <a:rPr lang="en-GB" dirty="0" err="1">
                <a:latin typeface="Times New Roman" pitchFamily="18" charset="0"/>
                <a:cs typeface="Times New Roman" pitchFamily="18" charset="0"/>
              </a:rPr>
              <a:t>Anggreni</a:t>
            </a:r>
            <a:r>
              <a:rPr lang="en-GB" dirty="0">
                <a:latin typeface="Times New Roman" pitchFamily="18" charset="0"/>
                <a:cs typeface="Times New Roman" pitchFamily="18" charset="0"/>
              </a:rPr>
              <a:t> </a:t>
            </a:r>
            <a:r>
              <a:rPr lang="id-ID" dirty="0">
                <a:solidFill>
                  <a:srgbClr val="FF0000"/>
                </a:solidFill>
                <a:latin typeface="Times New Roman" pitchFamily="18" charset="0"/>
                <a:cs typeface="Times New Roman" pitchFamily="18" charset="0"/>
              </a:rPr>
              <a:t>(</a:t>
            </a:r>
            <a:r>
              <a:rPr lang="en-GB" dirty="0">
                <a:solidFill>
                  <a:srgbClr val="FF0000"/>
                </a:solidFill>
                <a:latin typeface="Times New Roman" pitchFamily="18" charset="0"/>
                <a:cs typeface="Times New Roman" pitchFamily="18" charset="0"/>
              </a:rPr>
              <a:t>21216366</a:t>
            </a:r>
            <a:r>
              <a:rPr lang="id-ID" dirty="0">
                <a:solidFill>
                  <a:srgbClr val="FF0000"/>
                </a:solidFill>
                <a:latin typeface="Times New Roman" pitchFamily="18" charset="0"/>
                <a:cs typeface="Times New Roman" pitchFamily="18" charset="0"/>
              </a:rPr>
              <a:t>)</a:t>
            </a:r>
            <a:endParaRPr lang="en-GB" dirty="0">
              <a:solidFill>
                <a:srgbClr val="FF0000"/>
              </a:solidFill>
              <a:latin typeface="Times New Roman" pitchFamily="18" charset="0"/>
              <a:cs typeface="Times New Roman" pitchFamily="18" charset="0"/>
            </a:endParaRPr>
          </a:p>
          <a:p>
            <a:r>
              <a:rPr lang="en-GB" dirty="0" err="1">
                <a:latin typeface="Times New Roman" pitchFamily="18" charset="0"/>
                <a:cs typeface="Times New Roman" pitchFamily="18" charset="0"/>
              </a:rPr>
              <a:t>Deni</a:t>
            </a:r>
            <a:r>
              <a:rPr lang="en-GB" dirty="0">
                <a:latin typeface="Times New Roman" pitchFamily="18" charset="0"/>
                <a:cs typeface="Times New Roman" pitchFamily="18" charset="0"/>
              </a:rPr>
              <a:t> </a:t>
            </a:r>
            <a:r>
              <a:rPr lang="en-GB" dirty="0" err="1">
                <a:latin typeface="Times New Roman" pitchFamily="18" charset="0"/>
                <a:cs typeface="Times New Roman" pitchFamily="18" charset="0"/>
              </a:rPr>
              <a:t>Abdullatif</a:t>
            </a:r>
            <a:r>
              <a:rPr lang="en-GB" dirty="0">
                <a:latin typeface="Times New Roman" pitchFamily="18" charset="0"/>
                <a:cs typeface="Times New Roman" pitchFamily="18" charset="0"/>
              </a:rPr>
              <a:t> </a:t>
            </a:r>
            <a:r>
              <a:rPr lang="id-ID" dirty="0">
                <a:solidFill>
                  <a:srgbClr val="FF0000"/>
                </a:solidFill>
                <a:latin typeface="Times New Roman" pitchFamily="18" charset="0"/>
                <a:cs typeface="Times New Roman" pitchFamily="18" charset="0"/>
              </a:rPr>
              <a:t>(</a:t>
            </a:r>
            <a:r>
              <a:rPr lang="en-GB" dirty="0">
                <a:solidFill>
                  <a:srgbClr val="FF0000"/>
                </a:solidFill>
                <a:latin typeface="Times New Roman" pitchFamily="18" charset="0"/>
                <a:cs typeface="Times New Roman" pitchFamily="18" charset="0"/>
              </a:rPr>
              <a:t>2121</a:t>
            </a:r>
            <a:r>
              <a:rPr lang="id-ID" dirty="0">
                <a:solidFill>
                  <a:srgbClr val="FF0000"/>
                </a:solidFill>
                <a:latin typeface="Times New Roman" pitchFamily="18" charset="0"/>
                <a:cs typeface="Times New Roman" pitchFamily="18" charset="0"/>
              </a:rPr>
              <a:t>6381)</a:t>
            </a:r>
            <a:endParaRPr lang="en-GB" dirty="0">
              <a:solidFill>
                <a:srgbClr val="FF0000"/>
              </a:solidFill>
              <a:latin typeface="Times New Roman" pitchFamily="18" charset="0"/>
              <a:cs typeface="Times New Roman" pitchFamily="18" charset="0"/>
            </a:endParaRPr>
          </a:p>
          <a:p>
            <a:r>
              <a:rPr lang="en-GB" dirty="0" err="1">
                <a:latin typeface="Times New Roman" pitchFamily="18" charset="0"/>
                <a:cs typeface="Times New Roman" pitchFamily="18" charset="0"/>
              </a:rPr>
              <a:t>Ezha</a:t>
            </a:r>
            <a:r>
              <a:rPr lang="en-GB" dirty="0">
                <a:latin typeface="Times New Roman" pitchFamily="18" charset="0"/>
                <a:cs typeface="Times New Roman" pitchFamily="18" charset="0"/>
              </a:rPr>
              <a:t> </a:t>
            </a:r>
            <a:r>
              <a:rPr lang="id-ID" dirty="0">
                <a:solidFill>
                  <a:srgbClr val="FF0000"/>
                </a:solidFill>
                <a:latin typeface="Times New Roman" pitchFamily="18" charset="0"/>
                <a:cs typeface="Times New Roman" pitchFamily="18" charset="0"/>
              </a:rPr>
              <a:t>(</a:t>
            </a:r>
            <a:r>
              <a:rPr lang="en-GB" dirty="0">
                <a:solidFill>
                  <a:srgbClr val="FF0000"/>
                </a:solidFill>
                <a:latin typeface="Times New Roman" pitchFamily="18" charset="0"/>
                <a:cs typeface="Times New Roman" pitchFamily="18" charset="0"/>
              </a:rPr>
              <a:t>2121</a:t>
            </a:r>
            <a:r>
              <a:rPr lang="id-ID" dirty="0">
                <a:solidFill>
                  <a:srgbClr val="FF0000"/>
                </a:solidFill>
                <a:latin typeface="Times New Roman" pitchFamily="18" charset="0"/>
                <a:cs typeface="Times New Roman" pitchFamily="18" charset="0"/>
              </a:rPr>
              <a:t>6363)</a:t>
            </a:r>
            <a:endParaRPr lang="en-GB" dirty="0">
              <a:solidFill>
                <a:srgbClr val="FF0000"/>
              </a:solidFill>
              <a:latin typeface="Times New Roman" pitchFamily="18" charset="0"/>
              <a:cs typeface="Times New Roman" pitchFamily="18" charset="0"/>
            </a:endParaRPr>
          </a:p>
        </p:txBody>
      </p:sp>
      <p:sp>
        <p:nvSpPr>
          <p:cNvPr id="4" name="Subtitle 2"/>
          <p:cNvSpPr txBox="1">
            <a:spLocks/>
          </p:cNvSpPr>
          <p:nvPr/>
        </p:nvSpPr>
        <p:spPr>
          <a:xfrm>
            <a:off x="539552" y="1628800"/>
            <a:ext cx="3309803" cy="1260629"/>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endParaRPr lang="en-GB" dirty="0"/>
          </a:p>
        </p:txBody>
      </p:sp>
      <p:sp>
        <p:nvSpPr>
          <p:cNvPr id="5" name="Subtitle 2"/>
          <p:cNvSpPr txBox="1">
            <a:spLocks/>
          </p:cNvSpPr>
          <p:nvPr/>
        </p:nvSpPr>
        <p:spPr>
          <a:xfrm>
            <a:off x="555429" y="1268760"/>
            <a:ext cx="3309803" cy="1260629"/>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76000"/>
              <a:buFont typeface="Wingdings 2" pitchFamily="18" charset="2"/>
              <a:buNone/>
              <a:defRPr sz="1800" kern="1200">
                <a:solidFill>
                  <a:srgbClr val="424242"/>
                </a:solidFill>
                <a:latin typeface="+mn-lt"/>
                <a:ea typeface="+mn-ea"/>
                <a:cs typeface="+mn-cs"/>
              </a:defRPr>
            </a:lvl1pPr>
            <a:lvl2pPr marL="457200" indent="0" algn="ctr" defTabSz="914400" rtl="0" eaLnBrk="1" latinLnBrk="0" hangingPunct="1">
              <a:spcBef>
                <a:spcPct val="20000"/>
              </a:spcBef>
              <a:buClr>
                <a:schemeClr val="accent1"/>
              </a:buClr>
              <a:buSzPct val="76000"/>
              <a:buFont typeface="Wingdings 2"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76000"/>
              <a:buFont typeface="Wingdings 2"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76000"/>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76000"/>
              <a:buFont typeface="Wingdings 2" pitchFamily="18" charset="2"/>
              <a:buNone/>
              <a:defRPr sz="16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SzPct val="76000"/>
              <a:buFont typeface="Wingdings 2" pitchFamily="18" charset="2"/>
              <a:buNone/>
              <a:defRPr sz="1400" kern="1200">
                <a:solidFill>
                  <a:schemeClr val="tx1">
                    <a:tint val="75000"/>
                  </a:schemeClr>
                </a:solidFill>
                <a:latin typeface="+mn-lt"/>
                <a:ea typeface="+mn-ea"/>
                <a:cs typeface="+mn-cs"/>
              </a:defRPr>
            </a:lvl9pPr>
          </a:lstStyle>
          <a:p>
            <a:endParaRPr lang="en-GB"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08104" y="260648"/>
            <a:ext cx="1772816" cy="1772816"/>
          </a:xfrm>
          <a:prstGeom prst="rect">
            <a:avLst/>
          </a:prstGeom>
        </p:spPr>
      </p:pic>
    </p:spTree>
    <p:extLst>
      <p:ext uri="{BB962C8B-B14F-4D97-AF65-F5344CB8AC3E}">
        <p14:creationId xmlns:p14="http://schemas.microsoft.com/office/powerpoint/2010/main" val="3479402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692696"/>
            <a:ext cx="7704856" cy="5328592"/>
          </a:xfrm>
        </p:spPr>
        <p:txBody>
          <a:bodyPr>
            <a:normAutofit/>
          </a:bodyPr>
          <a:lstStyle/>
          <a:p>
            <a:pPr marL="85725" lvl="1" indent="0" algn="just">
              <a:buNone/>
            </a:pPr>
            <a:r>
              <a:rPr lang="en-GB" sz="1600" dirty="0"/>
              <a:t>7. </a:t>
            </a:r>
            <a:r>
              <a:rPr lang="en-GB" sz="1600" b="1" dirty="0" err="1"/>
              <a:t>Mempelajari</a:t>
            </a:r>
            <a:r>
              <a:rPr lang="en-GB" sz="1600" b="1" dirty="0"/>
              <a:t> </a:t>
            </a:r>
            <a:r>
              <a:rPr lang="en-GB" sz="1600" b="1" dirty="0" err="1"/>
              <a:t>Perbedaan</a:t>
            </a:r>
            <a:r>
              <a:rPr lang="en-GB" sz="1600" b="1" dirty="0"/>
              <a:t> Bahasa</a:t>
            </a:r>
            <a:endParaRPr lang="en-GB" sz="1600" dirty="0"/>
          </a:p>
          <a:p>
            <a:pPr marL="365760" lvl="1" indent="0" algn="just">
              <a:buNone/>
            </a:pPr>
            <a:r>
              <a:rPr lang="en-GB" sz="1600" dirty="0" err="1"/>
              <a:t>Menurut</a:t>
            </a:r>
            <a:r>
              <a:rPr lang="en-GB" sz="1600" dirty="0"/>
              <a:t> </a:t>
            </a:r>
            <a:r>
              <a:rPr lang="en-GB" sz="1600" dirty="0" err="1"/>
              <a:t>peristilahan</a:t>
            </a:r>
            <a:r>
              <a:rPr lang="en-GB" sz="1600" dirty="0"/>
              <a:t> de Saussure, </a:t>
            </a:r>
            <a:r>
              <a:rPr lang="en-GB" sz="1600" dirty="0" err="1"/>
              <a:t>bahasa</a:t>
            </a:r>
            <a:r>
              <a:rPr lang="en-GB" sz="1600" dirty="0"/>
              <a:t> </a:t>
            </a:r>
            <a:r>
              <a:rPr lang="en-GB" sz="1600" dirty="0" err="1"/>
              <a:t>bisa</a:t>
            </a:r>
            <a:r>
              <a:rPr lang="en-GB" sz="1600" dirty="0"/>
              <a:t> </a:t>
            </a:r>
            <a:r>
              <a:rPr lang="en-GB" sz="1600" dirty="0" err="1"/>
              <a:t>berperan</a:t>
            </a:r>
            <a:r>
              <a:rPr lang="en-GB" sz="1600" dirty="0"/>
              <a:t> </a:t>
            </a:r>
            <a:r>
              <a:rPr lang="en-GB" sz="1600" dirty="0" err="1"/>
              <a:t>sebagai</a:t>
            </a:r>
            <a:r>
              <a:rPr lang="en-GB" sz="1600" dirty="0"/>
              <a:t> parole, langue, </a:t>
            </a:r>
            <a:r>
              <a:rPr lang="en-GB" sz="1600" dirty="0" err="1"/>
              <a:t>langage</a:t>
            </a:r>
            <a:r>
              <a:rPr lang="en-GB" sz="1600" dirty="0"/>
              <a:t>. </a:t>
            </a:r>
            <a:r>
              <a:rPr lang="en-GB" sz="1600" dirty="0" err="1"/>
              <a:t>Sebagai</a:t>
            </a:r>
            <a:r>
              <a:rPr lang="en-GB" sz="1600" dirty="0"/>
              <a:t> </a:t>
            </a:r>
            <a:r>
              <a:rPr lang="en-GB" sz="1600" dirty="0" err="1"/>
              <a:t>objek</a:t>
            </a:r>
            <a:r>
              <a:rPr lang="en-GB" sz="1600" dirty="0"/>
              <a:t> </a:t>
            </a:r>
            <a:r>
              <a:rPr lang="en-GB" sz="1600" dirty="0" err="1"/>
              <a:t>kajian</a:t>
            </a:r>
            <a:r>
              <a:rPr lang="en-GB" sz="1600" dirty="0"/>
              <a:t> </a:t>
            </a:r>
            <a:r>
              <a:rPr lang="en-GB" sz="1600" dirty="0" err="1"/>
              <a:t>linguistik</a:t>
            </a:r>
            <a:r>
              <a:rPr lang="en-GB" sz="1600" dirty="0"/>
              <a:t>, </a:t>
            </a:r>
            <a:r>
              <a:rPr lang="en-GB" sz="1600" dirty="0" err="1"/>
              <a:t>karole</a:t>
            </a:r>
            <a:r>
              <a:rPr lang="en-GB" sz="1600" dirty="0"/>
              <a:t> </a:t>
            </a:r>
            <a:r>
              <a:rPr lang="en-GB" sz="1600" dirty="0" err="1"/>
              <a:t>merupakan</a:t>
            </a:r>
            <a:r>
              <a:rPr lang="en-GB" sz="1600" dirty="0"/>
              <a:t> </a:t>
            </a:r>
            <a:r>
              <a:rPr lang="en-GB" sz="1600" dirty="0" err="1"/>
              <a:t>objek</a:t>
            </a:r>
            <a:r>
              <a:rPr lang="en-GB" sz="1600" dirty="0"/>
              <a:t> </a:t>
            </a:r>
            <a:r>
              <a:rPr lang="en-GB" sz="1600" dirty="0" err="1"/>
              <a:t>konkret</a:t>
            </a:r>
            <a:r>
              <a:rPr lang="en-GB" sz="1600" dirty="0"/>
              <a:t> </a:t>
            </a:r>
            <a:r>
              <a:rPr lang="en-GB" sz="1600" dirty="0" err="1"/>
              <a:t>karena</a:t>
            </a:r>
            <a:r>
              <a:rPr lang="en-GB" sz="1600" dirty="0"/>
              <a:t> parole </a:t>
            </a:r>
            <a:r>
              <a:rPr lang="en-GB" sz="1600" dirty="0" err="1"/>
              <a:t>itu</a:t>
            </a:r>
            <a:r>
              <a:rPr lang="en-GB" sz="1600" dirty="0"/>
              <a:t> </a:t>
            </a:r>
            <a:r>
              <a:rPr lang="en-GB" sz="1600" dirty="0" err="1"/>
              <a:t>berwujud</a:t>
            </a:r>
            <a:r>
              <a:rPr lang="en-GB" sz="1600" dirty="0"/>
              <a:t> </a:t>
            </a:r>
            <a:r>
              <a:rPr lang="en-GB" sz="1600" dirty="0" err="1"/>
              <a:t>ujaran</a:t>
            </a:r>
            <a:r>
              <a:rPr lang="en-GB" sz="1600" dirty="0"/>
              <a:t> </a:t>
            </a:r>
            <a:r>
              <a:rPr lang="en-GB" sz="1600" dirty="0" err="1"/>
              <a:t>nyata</a:t>
            </a:r>
            <a:r>
              <a:rPr lang="en-GB" sz="1600" dirty="0"/>
              <a:t> yang </a:t>
            </a:r>
            <a:r>
              <a:rPr lang="en-GB" sz="1600" dirty="0" err="1"/>
              <a:t>diucapkan</a:t>
            </a:r>
            <a:r>
              <a:rPr lang="en-GB" sz="1600" dirty="0"/>
              <a:t> </a:t>
            </a:r>
            <a:r>
              <a:rPr lang="en-GB" sz="1600" dirty="0" err="1"/>
              <a:t>oleh</a:t>
            </a:r>
            <a:r>
              <a:rPr lang="en-GB" sz="1600" dirty="0"/>
              <a:t> para </a:t>
            </a:r>
            <a:r>
              <a:rPr lang="en-GB" sz="1600" dirty="0" err="1"/>
              <a:t>bahasawan</a:t>
            </a:r>
            <a:r>
              <a:rPr lang="en-GB" sz="1600" dirty="0"/>
              <a:t> </a:t>
            </a:r>
            <a:r>
              <a:rPr lang="en-GB" sz="1600" dirty="0" err="1"/>
              <a:t>dari</a:t>
            </a:r>
            <a:r>
              <a:rPr lang="en-GB" sz="1600" dirty="0"/>
              <a:t> </a:t>
            </a:r>
            <a:r>
              <a:rPr lang="en-GB" sz="1600" dirty="0" err="1"/>
              <a:t>suatu</a:t>
            </a:r>
            <a:r>
              <a:rPr lang="en-GB" sz="1600" dirty="0"/>
              <a:t> </a:t>
            </a:r>
            <a:r>
              <a:rPr lang="en-GB" sz="1600" dirty="0" err="1"/>
              <a:t>masyarakat</a:t>
            </a:r>
            <a:r>
              <a:rPr lang="en-GB" sz="1600" dirty="0"/>
              <a:t> </a:t>
            </a:r>
            <a:r>
              <a:rPr lang="en-GB" sz="1600" dirty="0" err="1"/>
              <a:t>bahasa.Langue</a:t>
            </a:r>
            <a:r>
              <a:rPr lang="en-GB" sz="1600" dirty="0"/>
              <a:t> </a:t>
            </a:r>
            <a:r>
              <a:rPr lang="en-GB" sz="1600" dirty="0" err="1"/>
              <a:t>merupakan</a:t>
            </a:r>
            <a:r>
              <a:rPr lang="en-GB" sz="1600" dirty="0"/>
              <a:t> </a:t>
            </a:r>
            <a:r>
              <a:rPr lang="en-GB" sz="1600" dirty="0" err="1"/>
              <a:t>objek</a:t>
            </a:r>
            <a:r>
              <a:rPr lang="en-GB" sz="1600" dirty="0"/>
              <a:t> yang </a:t>
            </a:r>
            <a:r>
              <a:rPr lang="en-GB" sz="1600" dirty="0" err="1"/>
              <a:t>abstrak</a:t>
            </a:r>
            <a:r>
              <a:rPr lang="en-GB" sz="1600" dirty="0"/>
              <a:t> </a:t>
            </a:r>
            <a:r>
              <a:rPr lang="en-GB" sz="1600" dirty="0" err="1"/>
              <a:t>karena</a:t>
            </a:r>
            <a:r>
              <a:rPr lang="en-GB" sz="1600" dirty="0"/>
              <a:t> langue </a:t>
            </a:r>
            <a:r>
              <a:rPr lang="en-GB" sz="1600" dirty="0" err="1"/>
              <a:t>itu</a:t>
            </a:r>
            <a:r>
              <a:rPr lang="en-GB" sz="1600" dirty="0"/>
              <a:t> </a:t>
            </a:r>
            <a:r>
              <a:rPr lang="en-GB" sz="1600" dirty="0" err="1"/>
              <a:t>berwujud</a:t>
            </a:r>
            <a:r>
              <a:rPr lang="en-GB" sz="1600" dirty="0"/>
              <a:t> </a:t>
            </a:r>
            <a:r>
              <a:rPr lang="en-GB" sz="1600" dirty="0" err="1"/>
              <a:t>sistem</a:t>
            </a:r>
            <a:r>
              <a:rPr lang="en-GB" sz="1600" dirty="0"/>
              <a:t> </a:t>
            </a:r>
            <a:r>
              <a:rPr lang="en-GB" sz="1600" dirty="0" err="1"/>
              <a:t>suatu</a:t>
            </a:r>
            <a:r>
              <a:rPr lang="en-GB" sz="1600" dirty="0"/>
              <a:t> </a:t>
            </a:r>
            <a:r>
              <a:rPr lang="en-GB" sz="1600" dirty="0" err="1"/>
              <a:t>bahasa</a:t>
            </a:r>
            <a:r>
              <a:rPr lang="en-GB" sz="1600" dirty="0"/>
              <a:t> </a:t>
            </a:r>
            <a:r>
              <a:rPr lang="en-GB" sz="1600" dirty="0" err="1"/>
              <a:t>tertentu</a:t>
            </a:r>
            <a:r>
              <a:rPr lang="en-GB" sz="1600" dirty="0"/>
              <a:t> </a:t>
            </a:r>
            <a:r>
              <a:rPr lang="en-GB" sz="1600" dirty="0" err="1"/>
              <a:t>secara</a:t>
            </a:r>
            <a:r>
              <a:rPr lang="en-GB" sz="1600" dirty="0"/>
              <a:t> </a:t>
            </a:r>
            <a:r>
              <a:rPr lang="en-GB" sz="1600" dirty="0" err="1"/>
              <a:t>keseluruhan.Langage</a:t>
            </a:r>
            <a:r>
              <a:rPr lang="en-GB" sz="1600" dirty="0"/>
              <a:t> </a:t>
            </a:r>
            <a:r>
              <a:rPr lang="en-GB" sz="1600" dirty="0" err="1"/>
              <a:t>merupakan</a:t>
            </a:r>
            <a:r>
              <a:rPr lang="en-GB" sz="1600" dirty="0"/>
              <a:t> </a:t>
            </a:r>
            <a:r>
              <a:rPr lang="en-GB" sz="1600" dirty="0" err="1"/>
              <a:t>objek</a:t>
            </a:r>
            <a:r>
              <a:rPr lang="en-GB" sz="1600" dirty="0"/>
              <a:t> yang paling </a:t>
            </a:r>
            <a:r>
              <a:rPr lang="en-GB" sz="1600" dirty="0" err="1"/>
              <a:t>abstrak</a:t>
            </a:r>
            <a:r>
              <a:rPr lang="en-GB" sz="1600" dirty="0"/>
              <a:t> </a:t>
            </a:r>
            <a:r>
              <a:rPr lang="en-GB" sz="1600" dirty="0" err="1"/>
              <a:t>karena</a:t>
            </a:r>
            <a:r>
              <a:rPr lang="en-GB" sz="1600" dirty="0"/>
              <a:t> </a:t>
            </a:r>
            <a:r>
              <a:rPr lang="en-GB" sz="1600" dirty="0" err="1"/>
              <a:t>dia</a:t>
            </a:r>
            <a:r>
              <a:rPr lang="en-GB" sz="1600" dirty="0"/>
              <a:t> </a:t>
            </a:r>
            <a:r>
              <a:rPr lang="en-GB" sz="1600" dirty="0" err="1"/>
              <a:t>berwujud</a:t>
            </a:r>
            <a:r>
              <a:rPr lang="en-GB" sz="1600" dirty="0"/>
              <a:t> </a:t>
            </a:r>
            <a:r>
              <a:rPr lang="en-GB" sz="1600" dirty="0" err="1"/>
              <a:t>sistem</a:t>
            </a:r>
            <a:r>
              <a:rPr lang="en-GB" sz="1600" dirty="0"/>
              <a:t> </a:t>
            </a:r>
            <a:r>
              <a:rPr lang="en-GB" sz="1600" dirty="0" err="1"/>
              <a:t>bahasa</a:t>
            </a:r>
            <a:r>
              <a:rPr lang="en-GB" sz="1600" dirty="0"/>
              <a:t> yang universal. </a:t>
            </a:r>
            <a:r>
              <a:rPr lang="en-GB" sz="1600" dirty="0" err="1"/>
              <a:t>Linguistik</a:t>
            </a:r>
            <a:r>
              <a:rPr lang="en-GB" sz="1600" dirty="0"/>
              <a:t> </a:t>
            </a:r>
            <a:r>
              <a:rPr lang="en-GB" sz="1600" dirty="0" err="1"/>
              <a:t>adalah</a:t>
            </a:r>
            <a:r>
              <a:rPr lang="en-GB" sz="1600" dirty="0"/>
              <a:t> </a:t>
            </a:r>
            <a:r>
              <a:rPr lang="en-GB" sz="1600" dirty="0" err="1"/>
              <a:t>ilmu</a:t>
            </a:r>
            <a:r>
              <a:rPr lang="en-GB" sz="1600" dirty="0"/>
              <a:t> </a:t>
            </a:r>
            <a:r>
              <a:rPr lang="en-GB" sz="1600" dirty="0" err="1"/>
              <a:t>bahasa</a:t>
            </a:r>
            <a:r>
              <a:rPr lang="en-GB" sz="1600" dirty="0"/>
              <a:t> </a:t>
            </a:r>
            <a:r>
              <a:rPr lang="en-GB" sz="1600" dirty="0" err="1"/>
              <a:t>atau</a:t>
            </a:r>
            <a:r>
              <a:rPr lang="en-GB" sz="1600" dirty="0"/>
              <a:t> </a:t>
            </a:r>
            <a:r>
              <a:rPr lang="en-GB" sz="1600" dirty="0" err="1"/>
              <a:t>telaah</a:t>
            </a:r>
            <a:r>
              <a:rPr lang="en-GB" sz="1600" dirty="0"/>
              <a:t> </a:t>
            </a:r>
            <a:r>
              <a:rPr lang="en-GB" sz="1600" dirty="0" err="1"/>
              <a:t>ilmiah</a:t>
            </a:r>
            <a:r>
              <a:rPr lang="en-GB" sz="1600" dirty="0"/>
              <a:t> </a:t>
            </a:r>
            <a:r>
              <a:rPr lang="en-GB" sz="1600" dirty="0" err="1"/>
              <a:t>mengenai</a:t>
            </a:r>
            <a:r>
              <a:rPr lang="en-GB" sz="1600" dirty="0"/>
              <a:t> </a:t>
            </a:r>
            <a:r>
              <a:rPr lang="en-GB" sz="1600" dirty="0" err="1"/>
              <a:t>bahasa</a:t>
            </a:r>
            <a:r>
              <a:rPr lang="en-GB" sz="1600" dirty="0"/>
              <a:t> </a:t>
            </a:r>
            <a:r>
              <a:rPr lang="en-GB" sz="1600" dirty="0" err="1"/>
              <a:t>manusia</a:t>
            </a:r>
            <a:r>
              <a:rPr lang="en-GB" sz="1600" dirty="0"/>
              <a:t> </a:t>
            </a:r>
            <a:r>
              <a:rPr lang="en-GB" sz="1600" dirty="0" err="1"/>
              <a:t>Linguistik</a:t>
            </a:r>
            <a:r>
              <a:rPr lang="en-GB" sz="1600" dirty="0"/>
              <a:t> juga </a:t>
            </a:r>
            <a:r>
              <a:rPr lang="en-GB" sz="1600" dirty="0" err="1"/>
              <a:t>sering</a:t>
            </a:r>
            <a:r>
              <a:rPr lang="en-GB" sz="1600" dirty="0"/>
              <a:t> </a:t>
            </a:r>
            <a:r>
              <a:rPr lang="en-GB" sz="1600" dirty="0" err="1"/>
              <a:t>disebut</a:t>
            </a:r>
            <a:r>
              <a:rPr lang="en-GB" sz="1600" dirty="0"/>
              <a:t> </a:t>
            </a:r>
            <a:r>
              <a:rPr lang="en-GB" sz="1600" dirty="0" err="1"/>
              <a:t>lingistik</a:t>
            </a:r>
            <a:r>
              <a:rPr lang="en-GB" sz="1600" dirty="0"/>
              <a:t> </a:t>
            </a:r>
            <a:r>
              <a:rPr lang="en-GB" sz="1600" dirty="0" err="1"/>
              <a:t>umum</a:t>
            </a:r>
            <a:r>
              <a:rPr lang="en-GB" sz="1600" dirty="0"/>
              <a:t> (general linguistics) </a:t>
            </a:r>
            <a:r>
              <a:rPr lang="en-GB" sz="1600" dirty="0" err="1"/>
              <a:t>karena</a:t>
            </a:r>
            <a:r>
              <a:rPr lang="en-GB" sz="1600" dirty="0"/>
              <a:t> </a:t>
            </a:r>
            <a:r>
              <a:rPr lang="en-GB" sz="1600" dirty="0" err="1"/>
              <a:t>linguistik</a:t>
            </a:r>
            <a:r>
              <a:rPr lang="en-GB" sz="1600" dirty="0"/>
              <a:t> </a:t>
            </a:r>
            <a:r>
              <a:rPr lang="en-GB" sz="1600" dirty="0" err="1"/>
              <a:t>tidak</a:t>
            </a:r>
            <a:r>
              <a:rPr lang="en-GB" sz="1600" dirty="0"/>
              <a:t> </a:t>
            </a:r>
            <a:r>
              <a:rPr lang="en-GB" sz="1600" dirty="0" err="1"/>
              <a:t>hanya</a:t>
            </a:r>
            <a:r>
              <a:rPr lang="en-GB" sz="1600" dirty="0"/>
              <a:t> </a:t>
            </a:r>
            <a:r>
              <a:rPr lang="en-GB" sz="1600" dirty="0" err="1"/>
              <a:t>mengkaji</a:t>
            </a:r>
            <a:r>
              <a:rPr lang="en-GB" sz="1600" dirty="0"/>
              <a:t> </a:t>
            </a:r>
            <a:r>
              <a:rPr lang="en-GB" sz="1600" dirty="0" err="1"/>
              <a:t>sebuah</a:t>
            </a:r>
            <a:r>
              <a:rPr lang="en-GB" sz="1600" dirty="0"/>
              <a:t> </a:t>
            </a:r>
            <a:r>
              <a:rPr lang="en-GB" sz="1600" dirty="0" err="1"/>
              <a:t>bahasa</a:t>
            </a:r>
            <a:r>
              <a:rPr lang="en-GB" sz="1600" dirty="0"/>
              <a:t> </a:t>
            </a:r>
            <a:r>
              <a:rPr lang="en-GB" sz="1600" dirty="0" err="1"/>
              <a:t>saja</a:t>
            </a:r>
            <a:r>
              <a:rPr lang="en-GB" sz="1600" dirty="0"/>
              <a:t> (</a:t>
            </a:r>
            <a:r>
              <a:rPr lang="en-GB" sz="1600" dirty="0" err="1"/>
              <a:t>seperti</a:t>
            </a:r>
            <a:r>
              <a:rPr lang="en-GB" sz="1600" dirty="0"/>
              <a:t> </a:t>
            </a:r>
            <a:r>
              <a:rPr lang="en-GB" sz="1600" dirty="0" err="1"/>
              <a:t>bahasa</a:t>
            </a:r>
            <a:r>
              <a:rPr lang="en-GB" sz="1600" dirty="0"/>
              <a:t> </a:t>
            </a:r>
            <a:r>
              <a:rPr lang="en-GB" sz="1600" dirty="0" err="1"/>
              <a:t>jawa</a:t>
            </a:r>
            <a:r>
              <a:rPr lang="en-GB" sz="1600" dirty="0"/>
              <a:t>), </a:t>
            </a:r>
            <a:r>
              <a:rPr lang="en-GB" sz="1600" dirty="0" err="1"/>
              <a:t>melainkan</a:t>
            </a:r>
            <a:r>
              <a:rPr lang="en-GB" sz="1600" dirty="0"/>
              <a:t> </a:t>
            </a:r>
            <a:r>
              <a:rPr lang="en-GB" sz="1600" dirty="0" err="1"/>
              <a:t>mengkaji</a:t>
            </a:r>
            <a:r>
              <a:rPr lang="en-GB" sz="1600" dirty="0"/>
              <a:t> </a:t>
            </a:r>
            <a:r>
              <a:rPr lang="en-GB" sz="1600" dirty="0" err="1"/>
              <a:t>bahasa</a:t>
            </a:r>
            <a:r>
              <a:rPr lang="en-GB" sz="1600" dirty="0"/>
              <a:t> </a:t>
            </a:r>
            <a:r>
              <a:rPr lang="en-GB" sz="1600" dirty="0" err="1"/>
              <a:t>pada</a:t>
            </a:r>
            <a:r>
              <a:rPr lang="en-GB" sz="1600" dirty="0"/>
              <a:t> </a:t>
            </a:r>
            <a:r>
              <a:rPr lang="en-GB" sz="1600" dirty="0" err="1"/>
              <a:t>umumnya</a:t>
            </a:r>
            <a:r>
              <a:rPr lang="en-GB" sz="1600" dirty="0"/>
              <a:t>. </a:t>
            </a:r>
            <a:r>
              <a:rPr lang="en-GB" sz="1600" dirty="0" err="1"/>
              <a:t>Linguistik</a:t>
            </a:r>
            <a:r>
              <a:rPr lang="en-GB" sz="1600" dirty="0"/>
              <a:t> </a:t>
            </a:r>
            <a:r>
              <a:rPr lang="en-GB" sz="1600" dirty="0" err="1"/>
              <a:t>umum</a:t>
            </a:r>
            <a:r>
              <a:rPr lang="en-GB" sz="1600" dirty="0"/>
              <a:t> </a:t>
            </a:r>
            <a:r>
              <a:rPr lang="en-GB" sz="1600" dirty="0" err="1"/>
              <a:t>adalah</a:t>
            </a:r>
            <a:r>
              <a:rPr lang="en-GB" sz="1600" dirty="0"/>
              <a:t> </a:t>
            </a:r>
            <a:r>
              <a:rPr lang="en-GB" sz="1600" dirty="0" err="1"/>
              <a:t>linguistik</a:t>
            </a:r>
            <a:r>
              <a:rPr lang="en-GB" sz="1600" dirty="0"/>
              <a:t> yang </a:t>
            </a:r>
            <a:r>
              <a:rPr lang="en-GB" sz="1600" dirty="0" err="1"/>
              <a:t>mempelajari</a:t>
            </a:r>
            <a:r>
              <a:rPr lang="en-GB" sz="1600" dirty="0"/>
              <a:t> </a:t>
            </a:r>
            <a:r>
              <a:rPr lang="en-GB" sz="1600" dirty="0" err="1"/>
              <a:t>kaidah-kaidah</a:t>
            </a:r>
            <a:r>
              <a:rPr lang="en-GB" sz="1600" dirty="0"/>
              <a:t> </a:t>
            </a:r>
            <a:r>
              <a:rPr lang="en-GB" sz="1600" dirty="0" err="1"/>
              <a:t>bahasa</a:t>
            </a:r>
            <a:r>
              <a:rPr lang="en-GB" sz="1600" dirty="0"/>
              <a:t> </a:t>
            </a:r>
            <a:r>
              <a:rPr lang="en-GB" sz="1600" dirty="0" err="1"/>
              <a:t>secara</a:t>
            </a:r>
            <a:r>
              <a:rPr lang="en-GB" sz="1600" dirty="0"/>
              <a:t> </a:t>
            </a:r>
            <a:r>
              <a:rPr lang="en-GB" sz="1600" dirty="0" err="1"/>
              <a:t>umum</a:t>
            </a:r>
            <a:r>
              <a:rPr lang="en-GB" sz="1600" dirty="0"/>
              <a:t>, </a:t>
            </a:r>
            <a:r>
              <a:rPr lang="en-GB" sz="1600" dirty="0" err="1"/>
              <a:t>bukan</a:t>
            </a:r>
            <a:r>
              <a:rPr lang="en-GB" sz="1600" dirty="0"/>
              <a:t> </a:t>
            </a:r>
            <a:r>
              <a:rPr lang="en-GB" sz="1600" dirty="0" err="1"/>
              <a:t>bahasa</a:t>
            </a:r>
            <a:r>
              <a:rPr lang="en-GB" sz="1600" dirty="0"/>
              <a:t> </a:t>
            </a:r>
            <a:r>
              <a:rPr lang="en-GB" sz="1600" dirty="0" err="1"/>
              <a:t>tertentu</a:t>
            </a:r>
            <a:r>
              <a:rPr lang="en-GB" sz="1600" dirty="0"/>
              <a:t>. </a:t>
            </a:r>
            <a:r>
              <a:rPr lang="en-GB" sz="1600" dirty="0" err="1"/>
              <a:t>Kaidah-kaidah</a:t>
            </a:r>
            <a:r>
              <a:rPr lang="en-GB" sz="1600" dirty="0"/>
              <a:t> </a:t>
            </a:r>
            <a:r>
              <a:rPr lang="en-GB" sz="1600" dirty="0" err="1"/>
              <a:t>khusus</a:t>
            </a:r>
            <a:r>
              <a:rPr lang="en-GB" sz="1600" dirty="0"/>
              <a:t> / </a:t>
            </a:r>
            <a:r>
              <a:rPr lang="en-GB" sz="1600" dirty="0" err="1"/>
              <a:t>spesifik</a:t>
            </a:r>
            <a:r>
              <a:rPr lang="en-GB" sz="1600" dirty="0"/>
              <a:t> </a:t>
            </a:r>
            <a:r>
              <a:rPr lang="en-GB" sz="1600" dirty="0" err="1"/>
              <a:t>mempelajari</a:t>
            </a:r>
            <a:r>
              <a:rPr lang="en-GB" sz="1600" dirty="0"/>
              <a:t> </a:t>
            </a:r>
            <a:r>
              <a:rPr lang="en-GB" sz="1600" dirty="0" err="1"/>
              <a:t>bahasa</a:t>
            </a:r>
            <a:r>
              <a:rPr lang="en-GB" sz="1600" dirty="0"/>
              <a:t> </a:t>
            </a:r>
            <a:r>
              <a:rPr lang="en-GB" sz="1600" dirty="0" err="1"/>
              <a:t>arab</a:t>
            </a:r>
            <a:r>
              <a:rPr lang="en-GB" sz="1600" dirty="0"/>
              <a:t>/</a:t>
            </a:r>
            <a:r>
              <a:rPr lang="en-GB" sz="1600" dirty="0" err="1"/>
              <a:t>bahasa</a:t>
            </a:r>
            <a:r>
              <a:rPr lang="en-GB" sz="1600" dirty="0"/>
              <a:t> </a:t>
            </a:r>
            <a:r>
              <a:rPr lang="en-GB" sz="1600" dirty="0" err="1"/>
              <a:t>sunda</a:t>
            </a:r>
            <a:r>
              <a:rPr lang="en-GB" sz="1600" dirty="0"/>
              <a:t>. </a:t>
            </a:r>
            <a:r>
              <a:rPr lang="en-US" sz="1600" dirty="0" err="1"/>
              <a:t>Oleh</a:t>
            </a:r>
            <a:r>
              <a:rPr lang="en-US" sz="1600" dirty="0"/>
              <a:t> </a:t>
            </a:r>
            <a:r>
              <a:rPr lang="en-US" sz="1600" dirty="0" err="1"/>
              <a:t>karena</a:t>
            </a:r>
            <a:r>
              <a:rPr lang="en-US" sz="1600" dirty="0"/>
              <a:t> </a:t>
            </a:r>
            <a:r>
              <a:rPr lang="en-US" sz="1600" dirty="0" err="1"/>
              <a:t>itu</a:t>
            </a:r>
            <a:r>
              <a:rPr lang="en-US" sz="1600" dirty="0"/>
              <a:t>, </a:t>
            </a:r>
            <a:r>
              <a:rPr lang="en-US" sz="1600" dirty="0" err="1"/>
              <a:t>meskipun</a:t>
            </a:r>
            <a:r>
              <a:rPr lang="en-US" sz="1600" dirty="0"/>
              <a:t> </a:t>
            </a:r>
            <a:r>
              <a:rPr lang="en-US" sz="1600" dirty="0" err="1"/>
              <a:t>bahasa</a:t>
            </a:r>
            <a:r>
              <a:rPr lang="en-US" sz="1600" dirty="0"/>
              <a:t> </a:t>
            </a:r>
            <a:r>
              <a:rPr lang="en-US" sz="1600" dirty="0" err="1"/>
              <a:t>itu</a:t>
            </a:r>
            <a:r>
              <a:rPr lang="en-US" sz="1600" dirty="0"/>
              <a:t> </a:t>
            </a:r>
            <a:r>
              <a:rPr lang="en-US" sz="1600" dirty="0" err="1"/>
              <a:t>tidak</a:t>
            </a:r>
            <a:r>
              <a:rPr lang="en-US" sz="1600" dirty="0"/>
              <a:t> </a:t>
            </a:r>
            <a:r>
              <a:rPr lang="en-US" sz="1600" dirty="0" err="1"/>
              <a:t>pernah</a:t>
            </a:r>
            <a:r>
              <a:rPr lang="en-US" sz="1600" dirty="0"/>
              <a:t> </a:t>
            </a:r>
            <a:r>
              <a:rPr lang="en-US" sz="1600" dirty="0" err="1"/>
              <a:t>lepas</a:t>
            </a:r>
            <a:r>
              <a:rPr lang="en-US" sz="1600" dirty="0"/>
              <a:t> </a:t>
            </a:r>
            <a:r>
              <a:rPr lang="en-US" sz="1600" dirty="0" err="1"/>
              <a:t>dari</a:t>
            </a:r>
            <a:r>
              <a:rPr lang="en-US" sz="1600" dirty="0"/>
              <a:t> </a:t>
            </a:r>
            <a:r>
              <a:rPr lang="en-US" sz="1600" dirty="0" err="1"/>
              <a:t>manusia</a:t>
            </a:r>
            <a:r>
              <a:rPr lang="en-US" sz="1600" dirty="0"/>
              <a:t>, </a:t>
            </a:r>
            <a:r>
              <a:rPr lang="en-US" sz="1600" dirty="0" err="1"/>
              <a:t>dalam</a:t>
            </a:r>
            <a:r>
              <a:rPr lang="en-US" sz="1600" dirty="0"/>
              <a:t> </a:t>
            </a:r>
            <a:r>
              <a:rPr lang="en-US" sz="1600" dirty="0" err="1"/>
              <a:t>arti</a:t>
            </a:r>
            <a:r>
              <a:rPr lang="en-US" sz="1600" dirty="0"/>
              <a:t> </a:t>
            </a:r>
            <a:r>
              <a:rPr lang="en-US" sz="1600" dirty="0" err="1"/>
              <a:t>tidak</a:t>
            </a:r>
            <a:r>
              <a:rPr lang="en-US" sz="1600" dirty="0"/>
              <a:t> </a:t>
            </a:r>
            <a:r>
              <a:rPr lang="en-US" sz="1600" dirty="0" err="1"/>
              <a:t>ada</a:t>
            </a:r>
            <a:r>
              <a:rPr lang="en-US" sz="1600" dirty="0"/>
              <a:t> </a:t>
            </a:r>
            <a:r>
              <a:rPr lang="en-US" sz="1600" dirty="0" err="1"/>
              <a:t>kegiatan</a:t>
            </a:r>
            <a:r>
              <a:rPr lang="en-US" sz="1600" dirty="0"/>
              <a:t> </a:t>
            </a:r>
            <a:r>
              <a:rPr lang="en-US" sz="1600" dirty="0" err="1"/>
              <a:t>manusia</a:t>
            </a:r>
            <a:r>
              <a:rPr lang="en-US" sz="1600" dirty="0"/>
              <a:t> yang </a:t>
            </a:r>
            <a:r>
              <a:rPr lang="en-US" sz="1600" dirty="0" err="1"/>
              <a:t>tidak</a:t>
            </a:r>
            <a:r>
              <a:rPr lang="en-US" sz="1600" dirty="0"/>
              <a:t> </a:t>
            </a:r>
            <a:r>
              <a:rPr lang="en-US" sz="1600" dirty="0" err="1"/>
              <a:t>disertai</a:t>
            </a:r>
            <a:r>
              <a:rPr lang="en-US" sz="1600" dirty="0"/>
              <a:t> </a:t>
            </a:r>
            <a:r>
              <a:rPr lang="en-US" sz="1600" dirty="0" err="1"/>
              <a:t>bahasa</a:t>
            </a:r>
            <a:r>
              <a:rPr lang="en-US" sz="1600" dirty="0"/>
              <a:t>, </a:t>
            </a:r>
            <a:r>
              <a:rPr lang="en-US" sz="1600" dirty="0" err="1"/>
              <a:t>tetapi</a:t>
            </a:r>
            <a:r>
              <a:rPr lang="en-US" sz="1600" dirty="0"/>
              <a:t> </a:t>
            </a:r>
            <a:r>
              <a:rPr lang="en-US" sz="1600" dirty="0" err="1"/>
              <a:t>karena</a:t>
            </a:r>
            <a:r>
              <a:rPr lang="en-US" sz="1600" dirty="0"/>
              <a:t> ”</a:t>
            </a:r>
            <a:r>
              <a:rPr lang="en-US" sz="1600" dirty="0" err="1"/>
              <a:t>rumitnya</a:t>
            </a:r>
            <a:r>
              <a:rPr lang="en-US" sz="1600" dirty="0"/>
              <a:t>” </a:t>
            </a:r>
            <a:r>
              <a:rPr lang="en-US" sz="1600" dirty="0" err="1"/>
              <a:t>menentukan</a:t>
            </a:r>
            <a:r>
              <a:rPr lang="en-US" sz="1600" dirty="0"/>
              <a:t> </a:t>
            </a:r>
            <a:r>
              <a:rPr lang="en-US" sz="1600" dirty="0" err="1"/>
              <a:t>suatu</a:t>
            </a:r>
            <a:r>
              <a:rPr lang="en-US" sz="1600" dirty="0"/>
              <a:t> parole </a:t>
            </a:r>
            <a:r>
              <a:rPr lang="en-US" sz="1600" dirty="0" err="1"/>
              <a:t>bahasa</a:t>
            </a:r>
            <a:r>
              <a:rPr lang="en-US" sz="1600" dirty="0"/>
              <a:t> </a:t>
            </a:r>
            <a:r>
              <a:rPr lang="en-US" sz="1600" dirty="0" err="1"/>
              <a:t>atau</a:t>
            </a:r>
            <a:r>
              <a:rPr lang="en-US" sz="1600" dirty="0"/>
              <a:t> </a:t>
            </a:r>
            <a:r>
              <a:rPr lang="en-US" sz="1600" dirty="0" err="1"/>
              <a:t>bukan</a:t>
            </a:r>
            <a:r>
              <a:rPr lang="en-US" sz="1600" dirty="0"/>
              <a:t>, </a:t>
            </a:r>
            <a:r>
              <a:rPr lang="en-US" sz="1600" dirty="0" err="1"/>
              <a:t>hanya</a:t>
            </a:r>
            <a:r>
              <a:rPr lang="en-US" sz="1600" dirty="0"/>
              <a:t> </a:t>
            </a:r>
            <a:r>
              <a:rPr lang="en-US" sz="1600" dirty="0" err="1"/>
              <a:t>dialek</a:t>
            </a:r>
            <a:r>
              <a:rPr lang="en-US" sz="1600" dirty="0"/>
              <a:t> </a:t>
            </a:r>
            <a:r>
              <a:rPr lang="en-US" sz="1600" dirty="0" err="1"/>
              <a:t>saja</a:t>
            </a:r>
            <a:r>
              <a:rPr lang="en-US" sz="1600" dirty="0"/>
              <a:t> </a:t>
            </a:r>
            <a:r>
              <a:rPr lang="en-US" sz="1600" dirty="0" err="1"/>
              <a:t>dari</a:t>
            </a:r>
            <a:r>
              <a:rPr lang="en-US" sz="1600" dirty="0"/>
              <a:t> </a:t>
            </a:r>
            <a:r>
              <a:rPr lang="en-US" sz="1600" dirty="0" err="1"/>
              <a:t>bahasa</a:t>
            </a:r>
            <a:r>
              <a:rPr lang="en-US" sz="1600" dirty="0"/>
              <a:t> yang lain, </a:t>
            </a:r>
            <a:r>
              <a:rPr lang="en-US" sz="1600" dirty="0" err="1"/>
              <a:t>maka</a:t>
            </a:r>
            <a:r>
              <a:rPr lang="en-US" sz="1600" dirty="0"/>
              <a:t> </a:t>
            </a:r>
            <a:r>
              <a:rPr lang="en-US" sz="1600" dirty="0" err="1"/>
              <a:t>hingga</a:t>
            </a:r>
            <a:r>
              <a:rPr lang="en-US" sz="1600" dirty="0"/>
              <a:t> </a:t>
            </a:r>
            <a:r>
              <a:rPr lang="en-US" sz="1600" dirty="0" err="1"/>
              <a:t>kini</a:t>
            </a:r>
            <a:r>
              <a:rPr lang="en-US" sz="1600" dirty="0"/>
              <a:t> </a:t>
            </a:r>
            <a:r>
              <a:rPr lang="en-US" sz="1600" dirty="0" err="1"/>
              <a:t>belum</a:t>
            </a:r>
            <a:r>
              <a:rPr lang="en-US" sz="1600" dirty="0"/>
              <a:t> </a:t>
            </a:r>
            <a:r>
              <a:rPr lang="en-US" sz="1600" dirty="0" err="1"/>
              <a:t>pernah</a:t>
            </a:r>
            <a:r>
              <a:rPr lang="en-US" sz="1600" dirty="0"/>
              <a:t> </a:t>
            </a:r>
            <a:r>
              <a:rPr lang="en-US" sz="1600" dirty="0" err="1"/>
              <a:t>ada</a:t>
            </a:r>
            <a:r>
              <a:rPr lang="en-US" sz="1600" dirty="0"/>
              <a:t> </a:t>
            </a:r>
            <a:r>
              <a:rPr lang="en-US" sz="1600" dirty="0" err="1"/>
              <a:t>angka</a:t>
            </a:r>
            <a:r>
              <a:rPr lang="en-US" sz="1600" dirty="0"/>
              <a:t> yang </a:t>
            </a:r>
            <a:r>
              <a:rPr lang="en-US" sz="1600" dirty="0" err="1"/>
              <a:t>pasti</a:t>
            </a:r>
            <a:r>
              <a:rPr lang="en-US" sz="1600" dirty="0"/>
              <a:t> </a:t>
            </a:r>
            <a:r>
              <a:rPr lang="en-US" sz="1600" dirty="0" err="1"/>
              <a:t>berapa</a:t>
            </a:r>
            <a:r>
              <a:rPr lang="en-US" sz="1600" dirty="0"/>
              <a:t> </a:t>
            </a:r>
            <a:r>
              <a:rPr lang="en-US" sz="1600" dirty="0" err="1"/>
              <a:t>jumlah</a:t>
            </a:r>
            <a:r>
              <a:rPr lang="en-US" sz="1600" dirty="0"/>
              <a:t> </a:t>
            </a:r>
            <a:r>
              <a:rPr lang="en-US" sz="1600" dirty="0" err="1"/>
              <a:t>bahasa</a:t>
            </a:r>
            <a:r>
              <a:rPr lang="en-US" sz="1600" dirty="0"/>
              <a:t> yang </a:t>
            </a:r>
            <a:r>
              <a:rPr lang="en-US" sz="1600" dirty="0" err="1"/>
              <a:t>ada</a:t>
            </a:r>
            <a:r>
              <a:rPr lang="en-US" sz="1600" dirty="0"/>
              <a:t> di </a:t>
            </a:r>
            <a:r>
              <a:rPr lang="en-US" sz="1600" dirty="0" err="1"/>
              <a:t>dunia</a:t>
            </a:r>
            <a:r>
              <a:rPr lang="en-US" sz="1600" dirty="0"/>
              <a:t> </a:t>
            </a:r>
            <a:r>
              <a:rPr lang="en-US" sz="1600" dirty="0" err="1"/>
              <a:t>ini</a:t>
            </a:r>
            <a:r>
              <a:rPr lang="en-US" sz="1600" dirty="0"/>
              <a:t>.</a:t>
            </a:r>
            <a:endParaRPr lang="en-GB" sz="1600" dirty="0"/>
          </a:p>
          <a:p>
            <a:pPr marL="365760" lvl="1" indent="0" algn="just">
              <a:buNone/>
            </a:pPr>
            <a:endParaRPr lang="en-GB" sz="1600" dirty="0"/>
          </a:p>
          <a:p>
            <a:pPr marL="365760" lvl="1" indent="0" algn="just">
              <a:buNone/>
            </a:pPr>
            <a:endParaRPr lang="en-GB" sz="1600" dirty="0"/>
          </a:p>
        </p:txBody>
      </p:sp>
    </p:spTree>
    <p:extLst>
      <p:ext uri="{BB962C8B-B14F-4D97-AF65-F5344CB8AC3E}">
        <p14:creationId xmlns:p14="http://schemas.microsoft.com/office/powerpoint/2010/main" val="68282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0112" y="188640"/>
            <a:ext cx="1872326" cy="360040"/>
          </a:xfrm>
        </p:spPr>
        <p:txBody>
          <a:bodyPr>
            <a:noAutofit/>
          </a:bodyPr>
          <a:lstStyle/>
          <a:p>
            <a:r>
              <a:rPr lang="en-GB" sz="2000" b="1" dirty="0" err="1"/>
              <a:t>Contoh</a:t>
            </a:r>
            <a:r>
              <a:rPr lang="en-GB" sz="2000" b="1" dirty="0"/>
              <a:t> </a:t>
            </a:r>
            <a:r>
              <a:rPr lang="en-GB" sz="2000" b="1" dirty="0" err="1"/>
              <a:t>Kasus</a:t>
            </a:r>
            <a:endParaRPr lang="en-GB" sz="2000" b="1" dirty="0"/>
          </a:p>
        </p:txBody>
      </p:sp>
      <p:sp>
        <p:nvSpPr>
          <p:cNvPr id="3" name="Content Placeholder 2"/>
          <p:cNvSpPr>
            <a:spLocks noGrp="1"/>
          </p:cNvSpPr>
          <p:nvPr>
            <p:ph idx="1"/>
          </p:nvPr>
        </p:nvSpPr>
        <p:spPr>
          <a:xfrm>
            <a:off x="611560" y="908720"/>
            <a:ext cx="7920880" cy="4779893"/>
          </a:xfrm>
        </p:spPr>
        <p:txBody>
          <a:bodyPr>
            <a:noAutofit/>
          </a:bodyPr>
          <a:lstStyle/>
          <a:p>
            <a:pPr marL="68580" lvl="0" indent="0">
              <a:buNone/>
            </a:pPr>
            <a:r>
              <a:rPr lang="en-GB" sz="1400" dirty="0"/>
              <a:t>1. </a:t>
            </a:r>
            <a:r>
              <a:rPr lang="en-US" sz="1400" b="1" dirty="0" err="1"/>
              <a:t>Kasus</a:t>
            </a:r>
            <a:r>
              <a:rPr lang="en-US" sz="1400" b="1" dirty="0"/>
              <a:t> Developmental State</a:t>
            </a:r>
            <a:endParaRPr lang="en-GB" sz="1400" dirty="0"/>
          </a:p>
          <a:p>
            <a:pPr marL="68580" indent="0">
              <a:buNone/>
            </a:pPr>
            <a:r>
              <a:rPr lang="en-GB" sz="1400" dirty="0" err="1"/>
              <a:t>Jepang</a:t>
            </a:r>
            <a:r>
              <a:rPr lang="en-GB" sz="1400" dirty="0"/>
              <a:t> </a:t>
            </a:r>
            <a:r>
              <a:rPr lang="en-GB" sz="1400" dirty="0" err="1"/>
              <a:t>adalah</a:t>
            </a:r>
            <a:r>
              <a:rPr lang="en-GB" sz="1400" dirty="0"/>
              <a:t> </a:t>
            </a:r>
            <a:r>
              <a:rPr lang="en-GB" sz="1400" dirty="0" err="1"/>
              <a:t>contoh</a:t>
            </a:r>
            <a:r>
              <a:rPr lang="en-GB" sz="1400" dirty="0"/>
              <a:t> yang </a:t>
            </a:r>
            <a:r>
              <a:rPr lang="en-GB" sz="1400" dirty="0" err="1"/>
              <a:t>dapat</a:t>
            </a:r>
            <a:r>
              <a:rPr lang="en-GB" sz="1400" dirty="0"/>
              <a:t> </a:t>
            </a:r>
            <a:r>
              <a:rPr lang="en-GB" sz="1400" dirty="0" err="1"/>
              <a:t>menjelaskan</a:t>
            </a:r>
            <a:r>
              <a:rPr lang="en-GB" sz="1400" dirty="0"/>
              <a:t> </a:t>
            </a:r>
            <a:r>
              <a:rPr lang="en-GB" sz="1400" dirty="0" err="1"/>
              <a:t>cara</a:t>
            </a:r>
            <a:r>
              <a:rPr lang="en-GB" sz="1400" dirty="0"/>
              <a:t> </a:t>
            </a:r>
            <a:r>
              <a:rPr lang="en-GB" sz="1400" dirty="0" err="1"/>
              <a:t>kerja</a:t>
            </a:r>
            <a:r>
              <a:rPr lang="en-GB" sz="1400" dirty="0"/>
              <a:t> </a:t>
            </a:r>
            <a:r>
              <a:rPr lang="en-GB" sz="1400" dirty="0" err="1"/>
              <a:t>paradigma</a:t>
            </a:r>
            <a:r>
              <a:rPr lang="en-GB" sz="1400" dirty="0"/>
              <a:t> Developmental State. </a:t>
            </a:r>
            <a:r>
              <a:rPr lang="en-GB" sz="1400" dirty="0" err="1"/>
              <a:t>Jepang</a:t>
            </a:r>
            <a:r>
              <a:rPr lang="en-GB" sz="1400" dirty="0"/>
              <a:t> </a:t>
            </a:r>
            <a:r>
              <a:rPr lang="en-GB" sz="1400" dirty="0" err="1"/>
              <a:t>adalah</a:t>
            </a:r>
            <a:r>
              <a:rPr lang="en-GB" sz="1400" dirty="0"/>
              <a:t> </a:t>
            </a:r>
            <a:r>
              <a:rPr lang="en-GB" sz="1400" dirty="0" err="1"/>
              <a:t>birokrasi</a:t>
            </a:r>
            <a:r>
              <a:rPr lang="en-GB" sz="1400" dirty="0"/>
              <a:t> yang </a:t>
            </a:r>
            <a:r>
              <a:rPr lang="en-GB" sz="1400" dirty="0" err="1"/>
              <a:t>kompeten</a:t>
            </a:r>
            <a:r>
              <a:rPr lang="en-GB" sz="1400" dirty="0"/>
              <a:t> yang </a:t>
            </a:r>
            <a:r>
              <a:rPr lang="en-GB" sz="1400" dirty="0" err="1"/>
              <a:t>berkomitmen</a:t>
            </a:r>
            <a:r>
              <a:rPr lang="en-GB" sz="1400" dirty="0"/>
              <a:t> </a:t>
            </a:r>
            <a:r>
              <a:rPr lang="en-GB" sz="1400" dirty="0" err="1"/>
              <a:t>untuk</a:t>
            </a:r>
            <a:r>
              <a:rPr lang="en-GB" sz="1400" dirty="0"/>
              <a:t> </a:t>
            </a:r>
            <a:r>
              <a:rPr lang="en-GB" sz="1400" dirty="0" err="1"/>
              <a:t>mengimplementasikan</a:t>
            </a:r>
            <a:r>
              <a:rPr lang="en-GB" sz="1400" dirty="0"/>
              <a:t> proses </a:t>
            </a:r>
            <a:r>
              <a:rPr lang="en-GB" sz="1400" dirty="0" err="1"/>
              <a:t>pembangunan</a:t>
            </a:r>
            <a:r>
              <a:rPr lang="en-GB" sz="1400" dirty="0"/>
              <a:t> </a:t>
            </a:r>
            <a:r>
              <a:rPr lang="en-GB" sz="1400" dirty="0" err="1"/>
              <a:t>ekonomi</a:t>
            </a:r>
            <a:r>
              <a:rPr lang="en-GB" sz="1400" dirty="0"/>
              <a:t> yang </a:t>
            </a:r>
            <a:r>
              <a:rPr lang="en-GB" sz="1400" dirty="0" err="1"/>
              <a:t>terrencana</a:t>
            </a:r>
            <a:r>
              <a:rPr lang="en-GB" sz="1400" dirty="0"/>
              <a:t>. Di </a:t>
            </a:r>
            <a:r>
              <a:rPr lang="en-GB" sz="1400" dirty="0" err="1"/>
              <a:t>negara</a:t>
            </a:r>
            <a:r>
              <a:rPr lang="en-GB" sz="1400" dirty="0"/>
              <a:t> </a:t>
            </a:r>
            <a:r>
              <a:rPr lang="en-GB" sz="1400" dirty="0" err="1"/>
              <a:t>tersebut</a:t>
            </a:r>
            <a:r>
              <a:rPr lang="en-GB" sz="1400" dirty="0"/>
              <a:t>, </a:t>
            </a:r>
            <a:r>
              <a:rPr lang="en-GB" sz="1400" dirty="0" err="1"/>
              <a:t>kapasitas</a:t>
            </a:r>
            <a:r>
              <a:rPr lang="en-GB" sz="1400" dirty="0"/>
              <a:t> </a:t>
            </a:r>
            <a:r>
              <a:rPr lang="en-GB" sz="1400" dirty="0" err="1"/>
              <a:t>negara</a:t>
            </a:r>
            <a:r>
              <a:rPr lang="en-GB" sz="1400" dirty="0"/>
              <a:t> (state capacity) yang </a:t>
            </a:r>
            <a:r>
              <a:rPr lang="en-GB" sz="1400" dirty="0" err="1"/>
              <a:t>mapan</a:t>
            </a:r>
            <a:r>
              <a:rPr lang="en-GB" sz="1400" dirty="0"/>
              <a:t> </a:t>
            </a:r>
            <a:r>
              <a:rPr lang="en-GB" sz="1400" dirty="0" err="1"/>
              <a:t>atau</a:t>
            </a:r>
            <a:r>
              <a:rPr lang="en-GB" sz="1400" dirty="0"/>
              <a:t> </a:t>
            </a:r>
            <a:r>
              <a:rPr lang="en-GB" sz="1400" dirty="0" err="1"/>
              <a:t>kemampuan</a:t>
            </a:r>
            <a:r>
              <a:rPr lang="en-GB" sz="1400" dirty="0"/>
              <a:t> </a:t>
            </a:r>
            <a:r>
              <a:rPr lang="en-GB" sz="1400" dirty="0" err="1"/>
              <a:t>untuk</a:t>
            </a:r>
            <a:r>
              <a:rPr lang="en-GB" sz="1400" dirty="0"/>
              <a:t> </a:t>
            </a:r>
            <a:r>
              <a:rPr lang="en-GB" sz="1400" dirty="0" err="1"/>
              <a:t>melaksanakan</a:t>
            </a:r>
            <a:r>
              <a:rPr lang="en-GB" sz="1400" dirty="0"/>
              <a:t> </a:t>
            </a:r>
            <a:r>
              <a:rPr lang="en-GB" sz="1400" dirty="0" err="1"/>
              <a:t>kebijakan</a:t>
            </a:r>
            <a:r>
              <a:rPr lang="en-GB" sz="1400" dirty="0"/>
              <a:t> </a:t>
            </a:r>
            <a:r>
              <a:rPr lang="en-GB" sz="1400" dirty="0" err="1"/>
              <a:t>industri</a:t>
            </a:r>
            <a:r>
              <a:rPr lang="en-GB" sz="1400" dirty="0"/>
              <a:t> yang </a:t>
            </a:r>
            <a:r>
              <a:rPr lang="en-GB" sz="1400" dirty="0" err="1"/>
              <a:t>beragam</a:t>
            </a:r>
            <a:r>
              <a:rPr lang="en-GB" sz="1400" dirty="0"/>
              <a:t>. </a:t>
            </a:r>
            <a:r>
              <a:rPr lang="en-GB" sz="1400" dirty="0" err="1"/>
              <a:t>Jepang</a:t>
            </a:r>
            <a:r>
              <a:rPr lang="en-GB" sz="1400" dirty="0"/>
              <a:t> </a:t>
            </a:r>
            <a:r>
              <a:rPr lang="en-GB" sz="1400" dirty="0" err="1"/>
              <a:t>juga</a:t>
            </a:r>
            <a:r>
              <a:rPr lang="en-GB" sz="1400" dirty="0"/>
              <a:t> </a:t>
            </a:r>
            <a:r>
              <a:rPr lang="en-GB" sz="1400" dirty="0" err="1"/>
              <a:t>mempunyai</a:t>
            </a:r>
            <a:r>
              <a:rPr lang="en-GB" sz="1400" dirty="0"/>
              <a:t> </a:t>
            </a:r>
            <a:r>
              <a:rPr lang="en-GB" sz="1400" dirty="0" err="1"/>
              <a:t>birokrasi</a:t>
            </a:r>
            <a:r>
              <a:rPr lang="en-GB" sz="1400" dirty="0"/>
              <a:t> yang </a:t>
            </a:r>
            <a:r>
              <a:rPr lang="en-GB" sz="1400" dirty="0" err="1"/>
              <a:t>ekstensif</a:t>
            </a:r>
            <a:r>
              <a:rPr lang="en-GB" sz="1400" dirty="0"/>
              <a:t> </a:t>
            </a:r>
            <a:r>
              <a:rPr lang="en-GB" sz="1400" dirty="0" err="1"/>
              <a:t>dan</a:t>
            </a:r>
            <a:r>
              <a:rPr lang="en-GB" sz="1400" dirty="0"/>
              <a:t> </a:t>
            </a:r>
            <a:r>
              <a:rPr lang="en-GB" sz="1400" dirty="0" err="1"/>
              <a:t>relatif</a:t>
            </a:r>
            <a:r>
              <a:rPr lang="en-GB" sz="1400" dirty="0"/>
              <a:t> </a:t>
            </a:r>
            <a:r>
              <a:rPr lang="en-GB" sz="1400" dirty="0" err="1"/>
              <a:t>efisien</a:t>
            </a:r>
            <a:r>
              <a:rPr lang="en-GB" sz="1400" dirty="0"/>
              <a:t>, </a:t>
            </a:r>
            <a:r>
              <a:rPr lang="en-GB" sz="1400" dirty="0" err="1"/>
              <a:t>serta</a:t>
            </a:r>
            <a:r>
              <a:rPr lang="en-GB" sz="1400" dirty="0"/>
              <a:t> </a:t>
            </a:r>
            <a:r>
              <a:rPr lang="en-GB" sz="1400" dirty="0" err="1"/>
              <a:t>diisi</a:t>
            </a:r>
            <a:r>
              <a:rPr lang="en-GB" sz="1400" dirty="0"/>
              <a:t> </a:t>
            </a:r>
            <a:r>
              <a:rPr lang="en-GB" sz="1400" dirty="0" err="1"/>
              <a:t>oleh</a:t>
            </a:r>
            <a:r>
              <a:rPr lang="en-GB" sz="1400" dirty="0"/>
              <a:t> </a:t>
            </a:r>
            <a:r>
              <a:rPr lang="en-GB" sz="1400" dirty="0" err="1"/>
              <a:t>staf</a:t>
            </a:r>
            <a:r>
              <a:rPr lang="en-GB" sz="1400" dirty="0"/>
              <a:t> yang </a:t>
            </a:r>
            <a:r>
              <a:rPr lang="en-GB" sz="1400" dirty="0" err="1"/>
              <a:t>termasuk</a:t>
            </a:r>
            <a:r>
              <a:rPr lang="en-GB" sz="1400" dirty="0"/>
              <a:t> </a:t>
            </a:r>
            <a:r>
              <a:rPr lang="en-GB" sz="1400" dirty="0" err="1"/>
              <a:t>talenta-talenta</a:t>
            </a:r>
            <a:r>
              <a:rPr lang="en-GB" sz="1400" dirty="0"/>
              <a:t> </a:t>
            </a:r>
            <a:r>
              <a:rPr lang="en-GB" sz="1400" dirty="0" err="1"/>
              <a:t>nasional</a:t>
            </a:r>
            <a:r>
              <a:rPr lang="en-GB" sz="1400" dirty="0"/>
              <a:t> yang </a:t>
            </a:r>
            <a:r>
              <a:rPr lang="en-GB" sz="1400" dirty="0" err="1"/>
              <a:t>terbaik</a:t>
            </a:r>
            <a:r>
              <a:rPr lang="en-GB" sz="1400" dirty="0"/>
              <a:t>. </a:t>
            </a:r>
            <a:r>
              <a:rPr lang="en-GB" sz="1400" dirty="0" err="1"/>
              <a:t>sementara</a:t>
            </a:r>
            <a:r>
              <a:rPr lang="en-GB" sz="1400" dirty="0"/>
              <a:t> </a:t>
            </a:r>
            <a:r>
              <a:rPr lang="en-GB" sz="1400" dirty="0" err="1"/>
              <a:t>negara-negara</a:t>
            </a:r>
            <a:r>
              <a:rPr lang="en-GB" sz="1400" dirty="0"/>
              <a:t> Asia Tenggara </a:t>
            </a:r>
            <a:r>
              <a:rPr lang="en-GB" sz="1400" dirty="0" err="1"/>
              <a:t>meniru</a:t>
            </a:r>
            <a:r>
              <a:rPr lang="en-GB" sz="1400" dirty="0"/>
              <a:t> </a:t>
            </a:r>
            <a:r>
              <a:rPr lang="en-GB" sz="1400" dirty="0" err="1"/>
              <a:t>belakangan</a:t>
            </a:r>
            <a:r>
              <a:rPr lang="en-GB" sz="1400" dirty="0"/>
              <a:t> </a:t>
            </a:r>
            <a:r>
              <a:rPr lang="en-GB" sz="1400" dirty="0" err="1"/>
              <a:t>dengan</a:t>
            </a:r>
            <a:r>
              <a:rPr lang="en-GB" sz="1400" dirty="0"/>
              <a:t> </a:t>
            </a:r>
            <a:r>
              <a:rPr lang="en-GB" sz="1400" dirty="0" err="1"/>
              <a:t>hasil</a:t>
            </a:r>
            <a:r>
              <a:rPr lang="en-GB" sz="1400" dirty="0"/>
              <a:t> yang </a:t>
            </a:r>
            <a:r>
              <a:rPr lang="en-GB" sz="1400" dirty="0" err="1"/>
              <a:t>berbede-beda</a:t>
            </a:r>
            <a:r>
              <a:rPr lang="en-GB" sz="1400" dirty="0"/>
              <a:t>. Negara Asia Tenggara </a:t>
            </a:r>
            <a:r>
              <a:rPr lang="en-GB" sz="1400" dirty="0" err="1"/>
              <a:t>tidak</a:t>
            </a:r>
            <a:r>
              <a:rPr lang="en-GB" sz="1400" dirty="0"/>
              <a:t> </a:t>
            </a:r>
            <a:r>
              <a:rPr lang="en-GB" sz="1400" dirty="0" err="1"/>
              <a:t>hanya</a:t>
            </a:r>
            <a:r>
              <a:rPr lang="en-GB" sz="1400" dirty="0"/>
              <a:t> </a:t>
            </a:r>
            <a:r>
              <a:rPr lang="en-GB" sz="1400" dirty="0" err="1"/>
              <a:t>lemah</a:t>
            </a:r>
            <a:r>
              <a:rPr lang="en-GB" sz="1400" dirty="0"/>
              <a:t> </a:t>
            </a:r>
            <a:r>
              <a:rPr lang="en-GB" sz="1400" dirty="0" err="1"/>
              <a:t>dari</a:t>
            </a:r>
            <a:r>
              <a:rPr lang="en-GB" sz="1400" dirty="0"/>
              <a:t> </a:t>
            </a:r>
            <a:r>
              <a:rPr lang="en-GB" sz="1400" dirty="0" err="1"/>
              <a:t>segi</a:t>
            </a:r>
            <a:r>
              <a:rPr lang="en-GB" sz="1400" dirty="0"/>
              <a:t> </a:t>
            </a:r>
            <a:r>
              <a:rPr lang="en-GB" sz="1400" dirty="0" err="1"/>
              <a:t>sumber</a:t>
            </a:r>
            <a:r>
              <a:rPr lang="en-GB" sz="1400" dirty="0"/>
              <a:t> </a:t>
            </a:r>
            <a:r>
              <a:rPr lang="en-GB" sz="1400" dirty="0" err="1"/>
              <a:t>daya</a:t>
            </a:r>
            <a:r>
              <a:rPr lang="en-GB" sz="1400" dirty="0"/>
              <a:t> </a:t>
            </a:r>
            <a:r>
              <a:rPr lang="en-GB" sz="1400" dirty="0" err="1"/>
              <a:t>dan</a:t>
            </a:r>
            <a:r>
              <a:rPr lang="en-GB" sz="1400" dirty="0"/>
              <a:t> </a:t>
            </a:r>
            <a:r>
              <a:rPr lang="en-GB" sz="1400" dirty="0" err="1"/>
              <a:t>kapasitas</a:t>
            </a:r>
            <a:r>
              <a:rPr lang="en-GB" sz="1400" dirty="0"/>
              <a:t>, </a:t>
            </a:r>
            <a:r>
              <a:rPr lang="en-GB" sz="1400" dirty="0" err="1"/>
              <a:t>akan</a:t>
            </a:r>
            <a:r>
              <a:rPr lang="en-GB" sz="1400" dirty="0"/>
              <a:t> </a:t>
            </a:r>
            <a:r>
              <a:rPr lang="en-GB" sz="1400" dirty="0" err="1"/>
              <a:t>tetapi</a:t>
            </a:r>
            <a:r>
              <a:rPr lang="en-GB" sz="1400" dirty="0"/>
              <a:t> </a:t>
            </a:r>
            <a:r>
              <a:rPr lang="en-GB" sz="1400" dirty="0" err="1"/>
              <a:t>juga</a:t>
            </a:r>
            <a:r>
              <a:rPr lang="en-GB" sz="1400" dirty="0"/>
              <a:t> </a:t>
            </a:r>
            <a:r>
              <a:rPr lang="en-GB" sz="1400" dirty="0" err="1"/>
              <a:t>mereka</a:t>
            </a:r>
            <a:r>
              <a:rPr lang="en-GB" sz="1400" dirty="0"/>
              <a:t> </a:t>
            </a:r>
            <a:r>
              <a:rPr lang="en-GB" sz="1400" dirty="0" err="1"/>
              <a:t>dihadapkan</a:t>
            </a:r>
            <a:r>
              <a:rPr lang="en-GB" sz="1400" dirty="0"/>
              <a:t> </a:t>
            </a:r>
            <a:r>
              <a:rPr lang="en-GB" sz="1400" dirty="0" err="1"/>
              <a:t>pada</a:t>
            </a:r>
            <a:r>
              <a:rPr lang="en-GB" sz="1400" dirty="0"/>
              <a:t> </a:t>
            </a:r>
            <a:r>
              <a:rPr lang="en-GB" sz="1400" dirty="0" err="1"/>
              <a:t>pelaksanaan</a:t>
            </a:r>
            <a:r>
              <a:rPr lang="en-GB" sz="1400" dirty="0"/>
              <a:t> </a:t>
            </a:r>
            <a:r>
              <a:rPr lang="en-GB" sz="1400" dirty="0" err="1"/>
              <a:t>pembangunan</a:t>
            </a:r>
            <a:r>
              <a:rPr lang="en-GB" sz="1400" dirty="0"/>
              <a:t> yang </a:t>
            </a:r>
            <a:r>
              <a:rPr lang="en-GB" sz="1400" dirty="0" err="1"/>
              <a:t>sangat</a:t>
            </a:r>
            <a:r>
              <a:rPr lang="en-GB" sz="1400" dirty="0"/>
              <a:t> </a:t>
            </a:r>
            <a:r>
              <a:rPr lang="en-GB" sz="1400" dirty="0" err="1"/>
              <a:t>terlambat.kesalahan</a:t>
            </a:r>
            <a:r>
              <a:rPr lang="en-GB" sz="1400" dirty="0"/>
              <a:t> </a:t>
            </a:r>
            <a:r>
              <a:rPr lang="en-GB" sz="1400" dirty="0" err="1"/>
              <a:t>mendasar</a:t>
            </a:r>
            <a:r>
              <a:rPr lang="en-GB" sz="1400" dirty="0"/>
              <a:t> yang </a:t>
            </a:r>
            <a:r>
              <a:rPr lang="en-GB" sz="1400" dirty="0" err="1"/>
              <a:t>dibuat</a:t>
            </a:r>
            <a:r>
              <a:rPr lang="en-GB" sz="1400" dirty="0"/>
              <a:t> </a:t>
            </a:r>
            <a:r>
              <a:rPr lang="en-GB" sz="1400" dirty="0" err="1"/>
              <a:t>oleh</a:t>
            </a:r>
            <a:r>
              <a:rPr lang="en-GB" sz="1400" dirty="0"/>
              <a:t> </a:t>
            </a:r>
            <a:r>
              <a:rPr lang="en-GB" sz="1400" dirty="0" err="1"/>
              <a:t>negara-negara</a:t>
            </a:r>
            <a:r>
              <a:rPr lang="en-GB" sz="1400" dirty="0"/>
              <a:t> Asia Tenggara </a:t>
            </a:r>
            <a:r>
              <a:rPr lang="en-GB" sz="1400" dirty="0" err="1"/>
              <a:t>dalam</a:t>
            </a:r>
            <a:r>
              <a:rPr lang="en-GB" sz="1400" dirty="0"/>
              <a:t> </a:t>
            </a:r>
            <a:r>
              <a:rPr lang="en-GB" sz="1400" dirty="0" err="1"/>
              <a:t>menerapkan</a:t>
            </a:r>
            <a:r>
              <a:rPr lang="en-GB" sz="1400" dirty="0"/>
              <a:t> </a:t>
            </a:r>
            <a:r>
              <a:rPr lang="en-GB" sz="1400" dirty="0" err="1"/>
              <a:t>konsep</a:t>
            </a:r>
            <a:r>
              <a:rPr lang="en-GB" sz="1400" dirty="0"/>
              <a:t> Developmental State </a:t>
            </a:r>
            <a:r>
              <a:rPr lang="en-GB" sz="1400" dirty="0" err="1"/>
              <a:t>adalah</a:t>
            </a:r>
            <a:r>
              <a:rPr lang="en-GB" sz="1400" dirty="0"/>
              <a:t> </a:t>
            </a:r>
            <a:r>
              <a:rPr lang="en-GB" sz="1400" dirty="0" err="1"/>
              <a:t>birokrasi</a:t>
            </a:r>
            <a:r>
              <a:rPr lang="en-GB" sz="1400" dirty="0"/>
              <a:t> yang </a:t>
            </a:r>
            <a:r>
              <a:rPr lang="en-GB" sz="1400" dirty="0" err="1"/>
              <a:t>tidak</a:t>
            </a:r>
            <a:r>
              <a:rPr lang="en-GB" sz="1400" dirty="0"/>
              <a:t> </a:t>
            </a:r>
            <a:r>
              <a:rPr lang="en-GB" sz="1400" dirty="0" err="1"/>
              <a:t>berkualitas</a:t>
            </a:r>
            <a:r>
              <a:rPr lang="en-GB" sz="1400" dirty="0"/>
              <a:t> </a:t>
            </a:r>
            <a:r>
              <a:rPr lang="en-GB" sz="1400" dirty="0" err="1"/>
              <a:t>dan</a:t>
            </a:r>
            <a:r>
              <a:rPr lang="en-GB" sz="1400" dirty="0"/>
              <a:t> </a:t>
            </a:r>
            <a:r>
              <a:rPr lang="en-GB" sz="1400" dirty="0" err="1"/>
              <a:t>ketidak</a:t>
            </a:r>
            <a:r>
              <a:rPr lang="en-GB" sz="1400" dirty="0"/>
              <a:t> </a:t>
            </a:r>
            <a:r>
              <a:rPr lang="en-GB" sz="1400" dirty="0" err="1"/>
              <a:t>mampuan</a:t>
            </a:r>
            <a:r>
              <a:rPr lang="en-GB" sz="1400" dirty="0"/>
              <a:t> </a:t>
            </a:r>
            <a:r>
              <a:rPr lang="en-GB" sz="1400" dirty="0" err="1"/>
              <a:t>untuk</a:t>
            </a:r>
            <a:r>
              <a:rPr lang="en-GB" sz="1400" dirty="0"/>
              <a:t> </a:t>
            </a:r>
            <a:r>
              <a:rPr lang="en-GB" sz="1400" dirty="0" err="1"/>
              <a:t>memformulasi</a:t>
            </a:r>
            <a:r>
              <a:rPr lang="en-GB" sz="1400" dirty="0"/>
              <a:t> </a:t>
            </a:r>
            <a:r>
              <a:rPr lang="en-GB" sz="1400" dirty="0" err="1"/>
              <a:t>dan</a:t>
            </a:r>
            <a:r>
              <a:rPr lang="en-GB" sz="1400" dirty="0"/>
              <a:t> </a:t>
            </a:r>
            <a:r>
              <a:rPr lang="en-GB" sz="1400" dirty="0" err="1"/>
              <a:t>mengimplementasi</a:t>
            </a:r>
            <a:r>
              <a:rPr lang="en-GB" sz="1400" dirty="0"/>
              <a:t> </a:t>
            </a:r>
            <a:r>
              <a:rPr lang="en-GB" sz="1400" dirty="0" err="1"/>
              <a:t>kebijakan</a:t>
            </a:r>
            <a:r>
              <a:rPr lang="en-GB" sz="1400" dirty="0"/>
              <a:t> </a:t>
            </a:r>
            <a:r>
              <a:rPr lang="en-GB" sz="1400" dirty="0" err="1"/>
              <a:t>pembangunan</a:t>
            </a:r>
            <a:r>
              <a:rPr lang="en-GB" sz="1400" dirty="0"/>
              <a:t>. </a:t>
            </a:r>
            <a:r>
              <a:rPr lang="en-GB" sz="1400" dirty="0" err="1"/>
              <a:t>Birokrasi</a:t>
            </a:r>
            <a:r>
              <a:rPr lang="en-GB" sz="1400" dirty="0"/>
              <a:t> </a:t>
            </a:r>
            <a:r>
              <a:rPr lang="en-GB" sz="1400" dirty="0" err="1"/>
              <a:t>dan</a:t>
            </a:r>
            <a:r>
              <a:rPr lang="en-GB" sz="1400" dirty="0"/>
              <a:t> </a:t>
            </a:r>
            <a:r>
              <a:rPr lang="en-GB" sz="1400" dirty="0" err="1"/>
              <a:t>perilaku</a:t>
            </a:r>
            <a:r>
              <a:rPr lang="en-GB" sz="1400" dirty="0"/>
              <a:t> </a:t>
            </a:r>
            <a:r>
              <a:rPr lang="en-GB" sz="1400" dirty="0" err="1"/>
              <a:t>pemimpin</a:t>
            </a:r>
            <a:r>
              <a:rPr lang="en-GB" sz="1400" dirty="0"/>
              <a:t> </a:t>
            </a:r>
            <a:r>
              <a:rPr lang="en-GB" sz="1400" dirty="0" err="1"/>
              <a:t>menjadi</a:t>
            </a:r>
            <a:r>
              <a:rPr lang="en-GB" sz="1400" dirty="0"/>
              <a:t> </a:t>
            </a:r>
            <a:r>
              <a:rPr lang="en-GB" sz="1400" dirty="0" err="1"/>
              <a:t>permasalahan</a:t>
            </a:r>
            <a:r>
              <a:rPr lang="en-GB" sz="1400" dirty="0"/>
              <a:t> di Indonesia. </a:t>
            </a:r>
            <a:r>
              <a:rPr lang="en-GB" sz="1400" dirty="0" err="1"/>
              <a:t>Kebijakan</a:t>
            </a:r>
            <a:r>
              <a:rPr lang="en-GB" sz="1400" dirty="0"/>
              <a:t> </a:t>
            </a:r>
            <a:r>
              <a:rPr lang="en-GB" sz="1400" dirty="0" err="1"/>
              <a:t>ini</a:t>
            </a:r>
            <a:r>
              <a:rPr lang="en-GB" sz="1400" dirty="0"/>
              <a:t> </a:t>
            </a:r>
            <a:r>
              <a:rPr lang="en-GB" sz="1400" dirty="0" err="1"/>
              <a:t>disusun</a:t>
            </a:r>
            <a:r>
              <a:rPr lang="en-GB" sz="1400" dirty="0"/>
              <a:t> </a:t>
            </a:r>
            <a:r>
              <a:rPr lang="en-GB" sz="1400" dirty="0" err="1"/>
              <a:t>dalam</a:t>
            </a:r>
            <a:r>
              <a:rPr lang="en-GB" sz="1400" dirty="0"/>
              <a:t> </a:t>
            </a:r>
            <a:r>
              <a:rPr lang="en-GB" sz="1400" dirty="0" err="1"/>
              <a:t>aspek</a:t>
            </a:r>
            <a:r>
              <a:rPr lang="en-GB" sz="1400" dirty="0"/>
              <a:t> </a:t>
            </a:r>
            <a:r>
              <a:rPr lang="en-GB" sz="1400" dirty="0" err="1"/>
              <a:t>hukum</a:t>
            </a:r>
            <a:r>
              <a:rPr lang="en-GB" sz="1400" dirty="0"/>
              <a:t> </a:t>
            </a:r>
            <a:r>
              <a:rPr lang="en-GB" sz="1400" dirty="0" err="1"/>
              <a:t>seperti</a:t>
            </a:r>
            <a:r>
              <a:rPr lang="en-GB" sz="1400" dirty="0"/>
              <a:t> </a:t>
            </a:r>
            <a:r>
              <a:rPr lang="en-GB" sz="1400" dirty="0" err="1"/>
              <a:t>dokumentasi</a:t>
            </a:r>
            <a:r>
              <a:rPr lang="en-GB" sz="1400" dirty="0"/>
              <a:t>, </a:t>
            </a:r>
            <a:r>
              <a:rPr lang="en-GB" sz="1400" dirty="0" err="1"/>
              <a:t>kekuatan</a:t>
            </a:r>
            <a:r>
              <a:rPr lang="en-GB" sz="1400" dirty="0"/>
              <a:t> </a:t>
            </a:r>
            <a:r>
              <a:rPr lang="en-GB" sz="1400" dirty="0" err="1"/>
              <a:t>dan</a:t>
            </a:r>
            <a:r>
              <a:rPr lang="en-GB" sz="1400" dirty="0"/>
              <a:t> </a:t>
            </a:r>
            <a:r>
              <a:rPr lang="en-GB" sz="1400" dirty="0" err="1"/>
              <a:t>lembaga-lembaga</a:t>
            </a:r>
            <a:r>
              <a:rPr lang="en-GB" sz="1400" dirty="0"/>
              <a:t> </a:t>
            </a:r>
            <a:r>
              <a:rPr lang="en-GB" sz="1400" dirty="0" err="1"/>
              <a:t>publik</a:t>
            </a:r>
            <a:r>
              <a:rPr lang="en-GB" sz="1400" dirty="0"/>
              <a:t>. </a:t>
            </a:r>
            <a:r>
              <a:rPr lang="en-GB" sz="1400" dirty="0" err="1"/>
              <a:t>Namun</a:t>
            </a:r>
            <a:r>
              <a:rPr lang="en-GB" sz="1400" dirty="0"/>
              <a:t> </a:t>
            </a:r>
            <a:r>
              <a:rPr lang="en-GB" sz="1400" dirty="0" err="1"/>
              <a:t>pada</a:t>
            </a:r>
            <a:r>
              <a:rPr lang="en-GB" sz="1400" dirty="0"/>
              <a:t> </a:t>
            </a:r>
            <a:r>
              <a:rPr lang="en-GB" sz="1400" dirty="0" err="1"/>
              <a:t>kenyataannya</a:t>
            </a:r>
            <a:r>
              <a:rPr lang="en-GB" sz="1400" dirty="0"/>
              <a:t> </a:t>
            </a:r>
            <a:r>
              <a:rPr lang="en-GB" sz="1400" dirty="0" err="1"/>
              <a:t>kebijakan-kebijakan</a:t>
            </a:r>
            <a:r>
              <a:rPr lang="en-GB" sz="1400" dirty="0"/>
              <a:t> </a:t>
            </a:r>
            <a:r>
              <a:rPr lang="en-GB" sz="1400" dirty="0" err="1"/>
              <a:t>ini</a:t>
            </a:r>
            <a:r>
              <a:rPr lang="en-GB" sz="1400" dirty="0"/>
              <a:t> </a:t>
            </a:r>
            <a:r>
              <a:rPr lang="en-GB" sz="1400" dirty="0" err="1"/>
              <a:t>diaplikasikan</a:t>
            </a:r>
            <a:r>
              <a:rPr lang="en-GB" sz="1400" dirty="0"/>
              <a:t> </a:t>
            </a:r>
            <a:r>
              <a:rPr lang="en-GB" sz="1400" dirty="0" err="1"/>
              <a:t>oleh</a:t>
            </a:r>
            <a:r>
              <a:rPr lang="en-GB" sz="1400" dirty="0"/>
              <a:t> orang-orang yang </a:t>
            </a:r>
            <a:r>
              <a:rPr lang="en-GB" sz="1400" dirty="0" err="1"/>
              <a:t>memiliki</a:t>
            </a:r>
            <a:r>
              <a:rPr lang="en-GB" sz="1400" dirty="0"/>
              <a:t> </a:t>
            </a:r>
            <a:r>
              <a:rPr lang="en-GB" sz="1400" dirty="0" err="1"/>
              <a:t>kepentingan</a:t>
            </a:r>
            <a:r>
              <a:rPr lang="en-GB" sz="1400" dirty="0"/>
              <a:t> </a:t>
            </a:r>
            <a:r>
              <a:rPr lang="en-GB" sz="1400" dirty="0" err="1"/>
              <a:t>pribadi</a:t>
            </a:r>
            <a:r>
              <a:rPr lang="en-GB" sz="1400" dirty="0"/>
              <a:t> </a:t>
            </a:r>
            <a:r>
              <a:rPr lang="en-GB" sz="1400" dirty="0" err="1"/>
              <a:t>dengan</a:t>
            </a:r>
            <a:r>
              <a:rPr lang="en-GB" sz="1400" dirty="0"/>
              <a:t> </a:t>
            </a:r>
            <a:r>
              <a:rPr lang="en-GB" sz="1400" dirty="0" err="1"/>
              <a:t>kaum</a:t>
            </a:r>
            <a:r>
              <a:rPr lang="en-GB" sz="1400" dirty="0"/>
              <a:t> </a:t>
            </a:r>
            <a:r>
              <a:rPr lang="en-GB" sz="1400" dirty="0" err="1"/>
              <a:t>elit</a:t>
            </a:r>
            <a:r>
              <a:rPr lang="en-GB" sz="1400" dirty="0"/>
              <a:t>. </a:t>
            </a:r>
            <a:r>
              <a:rPr lang="en-GB" sz="1400" dirty="0" err="1"/>
              <a:t>Oleh</a:t>
            </a:r>
            <a:r>
              <a:rPr lang="en-GB" sz="1400" dirty="0"/>
              <a:t> </a:t>
            </a:r>
            <a:r>
              <a:rPr lang="en-GB" sz="1400" dirty="0" err="1"/>
              <a:t>karena</a:t>
            </a:r>
            <a:r>
              <a:rPr lang="en-GB" sz="1400" dirty="0"/>
              <a:t> </a:t>
            </a:r>
            <a:r>
              <a:rPr lang="en-GB" sz="1400" dirty="0" err="1"/>
              <a:t>itu</a:t>
            </a:r>
            <a:r>
              <a:rPr lang="en-GB" sz="1400" dirty="0"/>
              <a:t> </a:t>
            </a:r>
            <a:r>
              <a:rPr lang="en-GB" sz="1400" dirty="0" err="1"/>
              <a:t>mengapa</a:t>
            </a:r>
            <a:r>
              <a:rPr lang="en-GB" sz="1400" dirty="0"/>
              <a:t> </a:t>
            </a:r>
            <a:r>
              <a:rPr lang="en-GB" sz="1400" dirty="0" err="1"/>
              <a:t>perilaku</a:t>
            </a:r>
            <a:r>
              <a:rPr lang="en-GB" sz="1400" dirty="0"/>
              <a:t> </a:t>
            </a:r>
            <a:r>
              <a:rPr lang="en-GB" sz="1400" dirty="0" err="1"/>
              <a:t>juga</a:t>
            </a:r>
            <a:r>
              <a:rPr lang="en-GB" sz="1400" dirty="0"/>
              <a:t> </a:t>
            </a:r>
            <a:r>
              <a:rPr lang="en-GB" sz="1400" dirty="0" err="1"/>
              <a:t>harus</a:t>
            </a:r>
            <a:r>
              <a:rPr lang="en-GB" sz="1400" dirty="0"/>
              <a:t> </a:t>
            </a:r>
            <a:r>
              <a:rPr lang="en-GB" sz="1400" dirty="0" err="1"/>
              <a:t>diperbaiki</a:t>
            </a:r>
            <a:r>
              <a:rPr lang="en-GB" sz="1400" dirty="0"/>
              <a:t>, </a:t>
            </a:r>
            <a:r>
              <a:rPr lang="en-GB" sz="1400" dirty="0" err="1"/>
              <a:t>perubahan</a:t>
            </a:r>
            <a:r>
              <a:rPr lang="en-GB" sz="1400" dirty="0"/>
              <a:t> </a:t>
            </a:r>
            <a:r>
              <a:rPr lang="en-GB" sz="1400" dirty="0" err="1"/>
              <a:t>perilaku</a:t>
            </a:r>
            <a:r>
              <a:rPr lang="en-GB" sz="1400" dirty="0"/>
              <a:t> </a:t>
            </a:r>
            <a:r>
              <a:rPr lang="en-GB" sz="1400" dirty="0" err="1"/>
              <a:t>dapat</a:t>
            </a:r>
            <a:r>
              <a:rPr lang="en-GB" sz="1400" dirty="0"/>
              <a:t> </a:t>
            </a:r>
            <a:r>
              <a:rPr lang="en-GB" sz="1400" dirty="0" err="1"/>
              <a:t>dimulai</a:t>
            </a:r>
            <a:r>
              <a:rPr lang="en-GB" sz="1400" dirty="0"/>
              <a:t> </a:t>
            </a:r>
            <a:r>
              <a:rPr lang="en-GB" sz="1400" dirty="0" err="1"/>
              <a:t>dari</a:t>
            </a:r>
            <a:r>
              <a:rPr lang="en-GB" sz="1400" dirty="0"/>
              <a:t> </a:t>
            </a:r>
            <a:r>
              <a:rPr lang="en-GB" sz="1400" dirty="0" err="1"/>
              <a:t>penegakan</a:t>
            </a:r>
            <a:r>
              <a:rPr lang="en-GB" sz="1400" dirty="0"/>
              <a:t> </a:t>
            </a:r>
            <a:r>
              <a:rPr lang="en-GB" sz="1400" dirty="0" err="1"/>
              <a:t>hukum</a:t>
            </a:r>
            <a:r>
              <a:rPr lang="en-GB" sz="1400" dirty="0"/>
              <a:t> yang </a:t>
            </a:r>
            <a:r>
              <a:rPr lang="en-GB" sz="1400" dirty="0" err="1"/>
              <a:t>kredibel.Sedangkan</a:t>
            </a:r>
            <a:r>
              <a:rPr lang="en-GB" sz="1400" dirty="0"/>
              <a:t> di </a:t>
            </a:r>
            <a:r>
              <a:rPr lang="en-GB" sz="1400" dirty="0" err="1"/>
              <a:t>sisi</a:t>
            </a:r>
            <a:r>
              <a:rPr lang="en-GB" sz="1400" dirty="0"/>
              <a:t> </a:t>
            </a:r>
            <a:r>
              <a:rPr lang="en-GB" sz="1400" dirty="0" err="1"/>
              <a:t>lan</a:t>
            </a:r>
            <a:r>
              <a:rPr lang="en-GB" sz="1400" dirty="0"/>
              <a:t> Indonesia </a:t>
            </a:r>
            <a:r>
              <a:rPr lang="en-GB" sz="1400" dirty="0" err="1"/>
              <a:t>dalam</a:t>
            </a:r>
            <a:r>
              <a:rPr lang="en-GB" sz="1400" dirty="0"/>
              <a:t> </a:t>
            </a:r>
            <a:r>
              <a:rPr lang="en-GB" sz="1400" dirty="0" err="1"/>
              <a:t>melaksanakan</a:t>
            </a:r>
            <a:r>
              <a:rPr lang="en-GB" sz="1400" dirty="0"/>
              <a:t> </a:t>
            </a:r>
            <a:r>
              <a:rPr lang="en-GB" sz="1400" dirty="0" err="1"/>
              <a:t>berbagai</a:t>
            </a:r>
            <a:r>
              <a:rPr lang="en-GB" sz="1400" dirty="0"/>
              <a:t> </a:t>
            </a:r>
            <a:r>
              <a:rPr lang="en-GB" sz="1400" dirty="0" err="1"/>
              <a:t>pembangunannya</a:t>
            </a:r>
            <a:r>
              <a:rPr lang="en-GB" sz="1400" dirty="0"/>
              <a:t> </a:t>
            </a:r>
            <a:r>
              <a:rPr lang="en-GB" sz="1400" dirty="0" err="1"/>
              <a:t>membutuhkan</a:t>
            </a:r>
            <a:r>
              <a:rPr lang="en-GB" sz="1400" dirty="0"/>
              <a:t> </a:t>
            </a:r>
            <a:r>
              <a:rPr lang="en-GB" sz="1400" dirty="0" err="1"/>
              <a:t>kerjasama</a:t>
            </a:r>
            <a:r>
              <a:rPr lang="en-GB" sz="1400" dirty="0"/>
              <a:t> </a:t>
            </a:r>
            <a:r>
              <a:rPr lang="en-GB" sz="1400" dirty="0" err="1"/>
              <a:t>atau</a:t>
            </a:r>
            <a:r>
              <a:rPr lang="en-GB" sz="1400" dirty="0"/>
              <a:t> </a:t>
            </a:r>
            <a:r>
              <a:rPr lang="en-GB" sz="1400" dirty="0" err="1"/>
              <a:t>bantuan</a:t>
            </a:r>
            <a:r>
              <a:rPr lang="en-GB" sz="1400" dirty="0"/>
              <a:t> </a:t>
            </a:r>
            <a:r>
              <a:rPr lang="en-GB" sz="1400" dirty="0" err="1"/>
              <a:t>dari</a:t>
            </a:r>
            <a:r>
              <a:rPr lang="en-GB" sz="1400" dirty="0"/>
              <a:t> </a:t>
            </a:r>
            <a:r>
              <a:rPr lang="en-GB" sz="1400" dirty="0" err="1"/>
              <a:t>luar</a:t>
            </a:r>
            <a:r>
              <a:rPr lang="en-GB" sz="1400" dirty="0"/>
              <a:t> </a:t>
            </a:r>
            <a:r>
              <a:rPr lang="en-GB" sz="1400" dirty="0" err="1"/>
              <a:t>negri</a:t>
            </a:r>
            <a:r>
              <a:rPr lang="en-GB" sz="1400" dirty="0"/>
              <a:t> </a:t>
            </a:r>
            <a:r>
              <a:rPr lang="en-GB" sz="1400" dirty="0" err="1"/>
              <a:t>sebagai</a:t>
            </a:r>
            <a:r>
              <a:rPr lang="en-GB" sz="1400" dirty="0"/>
              <a:t> investor </a:t>
            </a:r>
            <a:r>
              <a:rPr lang="en-GB" sz="1400" dirty="0" err="1"/>
              <a:t>untuk</a:t>
            </a:r>
            <a:r>
              <a:rPr lang="en-GB" sz="1400" dirty="0"/>
              <a:t> </a:t>
            </a:r>
            <a:r>
              <a:rPr lang="en-GB" sz="1400" dirty="0" err="1"/>
              <a:t>pemenuhan</a:t>
            </a:r>
            <a:r>
              <a:rPr lang="en-GB" sz="1400" dirty="0"/>
              <a:t> modal, </a:t>
            </a:r>
            <a:r>
              <a:rPr lang="en-GB" sz="1400" dirty="0" err="1"/>
              <a:t>baik</a:t>
            </a:r>
            <a:r>
              <a:rPr lang="en-GB" sz="1400" dirty="0"/>
              <a:t> modal </a:t>
            </a:r>
            <a:r>
              <a:rPr lang="en-GB" sz="1400" dirty="0" err="1"/>
              <a:t>secara</a:t>
            </a:r>
            <a:r>
              <a:rPr lang="en-GB" sz="1400" dirty="0"/>
              <a:t> </a:t>
            </a:r>
            <a:r>
              <a:rPr lang="en-GB" sz="1400" dirty="0" err="1"/>
              <a:t>materi</a:t>
            </a:r>
            <a:r>
              <a:rPr lang="en-GB" sz="1400" dirty="0"/>
              <a:t> </a:t>
            </a:r>
            <a:r>
              <a:rPr lang="en-GB" sz="1400" dirty="0" err="1"/>
              <a:t>atau</a:t>
            </a:r>
            <a:r>
              <a:rPr lang="en-GB" sz="1400" dirty="0"/>
              <a:t> pun modal </a:t>
            </a:r>
            <a:r>
              <a:rPr lang="en-GB" sz="1400" dirty="0" err="1"/>
              <a:t>sumber</a:t>
            </a:r>
            <a:r>
              <a:rPr lang="en-GB" sz="1400" dirty="0"/>
              <a:t> </a:t>
            </a:r>
            <a:r>
              <a:rPr lang="en-GB" sz="1400" dirty="0" err="1"/>
              <a:t>daya</a:t>
            </a:r>
            <a:r>
              <a:rPr lang="en-GB" sz="1400" dirty="0"/>
              <a:t> </a:t>
            </a:r>
            <a:r>
              <a:rPr lang="en-GB" sz="1400" dirty="0" err="1"/>
              <a:t>manusia</a:t>
            </a:r>
            <a:r>
              <a:rPr lang="en-GB" sz="1400" dirty="0"/>
              <a:t> (</a:t>
            </a:r>
            <a:r>
              <a:rPr lang="en-GB" sz="1400" dirty="0" err="1"/>
              <a:t>tenaga</a:t>
            </a:r>
            <a:r>
              <a:rPr lang="en-GB" sz="1400" dirty="0"/>
              <a:t> </a:t>
            </a:r>
            <a:r>
              <a:rPr lang="en-GB" sz="1400" dirty="0" err="1"/>
              <a:t>kerja</a:t>
            </a:r>
            <a:r>
              <a:rPr lang="en-GB" sz="1400" dirty="0"/>
              <a:t>/</a:t>
            </a:r>
            <a:r>
              <a:rPr lang="en-GB" sz="1400" dirty="0" err="1"/>
              <a:t>tenaga</a:t>
            </a:r>
            <a:r>
              <a:rPr lang="en-GB" sz="1400" dirty="0"/>
              <a:t> </a:t>
            </a:r>
            <a:r>
              <a:rPr lang="en-GB" sz="1400" dirty="0" err="1"/>
              <a:t>kerja</a:t>
            </a:r>
            <a:r>
              <a:rPr lang="en-GB" sz="1400" dirty="0"/>
              <a:t> </a:t>
            </a:r>
            <a:r>
              <a:rPr lang="en-GB" sz="1400" dirty="0" err="1"/>
              <a:t>asing</a:t>
            </a:r>
            <a:r>
              <a:rPr lang="en-GB" sz="1400" dirty="0"/>
              <a:t>) </a:t>
            </a:r>
            <a:r>
              <a:rPr lang="en-GB" sz="1400" dirty="0" err="1"/>
              <a:t>sebagai</a:t>
            </a:r>
            <a:r>
              <a:rPr lang="en-GB" sz="1400" dirty="0"/>
              <a:t> </a:t>
            </a:r>
            <a:r>
              <a:rPr lang="en-GB" sz="1400" dirty="0" err="1"/>
              <a:t>tenaga</a:t>
            </a:r>
            <a:r>
              <a:rPr lang="en-GB" sz="1400" dirty="0"/>
              <a:t> </a:t>
            </a:r>
            <a:r>
              <a:rPr lang="en-GB" sz="1400" dirty="0" err="1"/>
              <a:t>kerja</a:t>
            </a:r>
            <a:r>
              <a:rPr lang="en-GB" sz="1400" dirty="0"/>
              <a:t> yang </a:t>
            </a:r>
            <a:r>
              <a:rPr lang="en-GB" sz="1400" dirty="0" err="1"/>
              <a:t>profesional</a:t>
            </a:r>
            <a:r>
              <a:rPr lang="en-GB" sz="1400" dirty="0"/>
              <a:t>. </a:t>
            </a:r>
            <a:r>
              <a:rPr lang="en-GB" sz="1400" dirty="0" err="1"/>
              <a:t>Kerjasama</a:t>
            </a:r>
            <a:r>
              <a:rPr lang="en-GB" sz="1400" dirty="0"/>
              <a:t> </a:t>
            </a:r>
            <a:r>
              <a:rPr lang="en-GB" sz="1400" dirty="0" err="1"/>
              <a:t>Internasional</a:t>
            </a:r>
            <a:r>
              <a:rPr lang="en-GB" sz="1400" dirty="0"/>
              <a:t> </a:t>
            </a:r>
            <a:r>
              <a:rPr lang="en-GB" sz="1400" dirty="0" err="1"/>
              <a:t>memegang</a:t>
            </a:r>
            <a:r>
              <a:rPr lang="en-GB" sz="1400" dirty="0"/>
              <a:t> </a:t>
            </a:r>
            <a:r>
              <a:rPr lang="en-GB" sz="1400" dirty="0" err="1"/>
              <a:t>peranan</a:t>
            </a:r>
            <a:r>
              <a:rPr lang="en-GB" sz="1400" dirty="0"/>
              <a:t> yang </a:t>
            </a:r>
            <a:r>
              <a:rPr lang="en-GB" sz="1400" dirty="0" err="1"/>
              <a:t>sangat</a:t>
            </a:r>
            <a:r>
              <a:rPr lang="en-GB" sz="1400" dirty="0"/>
              <a:t> </a:t>
            </a:r>
            <a:r>
              <a:rPr lang="en-GB" sz="1400" dirty="0" err="1"/>
              <a:t>penting</a:t>
            </a:r>
            <a:r>
              <a:rPr lang="en-GB" sz="1400" dirty="0"/>
              <a:t>. </a:t>
            </a:r>
            <a:r>
              <a:rPr lang="en-GB" sz="1400" dirty="0" err="1"/>
              <a:t>Kerjasama</a:t>
            </a:r>
            <a:r>
              <a:rPr lang="en-GB" sz="1400" dirty="0"/>
              <a:t> </a:t>
            </a:r>
            <a:r>
              <a:rPr lang="en-GB" sz="1400" dirty="0" err="1"/>
              <a:t>ini</a:t>
            </a:r>
            <a:r>
              <a:rPr lang="en-GB" sz="1400" dirty="0"/>
              <a:t> </a:t>
            </a:r>
            <a:r>
              <a:rPr lang="en-GB" sz="1400" dirty="0" err="1"/>
              <a:t>menghubungkan</a:t>
            </a:r>
            <a:r>
              <a:rPr lang="en-GB" sz="1400" dirty="0"/>
              <a:t> demand-supply </a:t>
            </a:r>
            <a:r>
              <a:rPr lang="en-GB" sz="1400" dirty="0" err="1"/>
              <a:t>antara</a:t>
            </a:r>
            <a:r>
              <a:rPr lang="en-GB" sz="1400" dirty="0"/>
              <a:t> </a:t>
            </a:r>
            <a:r>
              <a:rPr lang="en-GB" sz="1400" dirty="0" err="1"/>
              <a:t>negara-negara</a:t>
            </a:r>
            <a:r>
              <a:rPr lang="en-GB" sz="1400" dirty="0"/>
              <a:t> </a:t>
            </a:r>
            <a:r>
              <a:rPr lang="en-GB" sz="1400" dirty="0" err="1"/>
              <a:t>berkembang</a:t>
            </a:r>
            <a:r>
              <a:rPr lang="en-GB" sz="1400" dirty="0"/>
              <a:t> </a:t>
            </a:r>
            <a:r>
              <a:rPr lang="en-GB" sz="1400" dirty="0" err="1"/>
              <a:t>dengan</a:t>
            </a:r>
            <a:r>
              <a:rPr lang="en-GB" sz="1400" dirty="0"/>
              <a:t> </a:t>
            </a:r>
            <a:r>
              <a:rPr lang="en-GB" sz="1400" dirty="0" err="1"/>
              <a:t>negara</a:t>
            </a:r>
            <a:r>
              <a:rPr lang="en-GB" sz="1400" dirty="0"/>
              <a:t> </a:t>
            </a:r>
            <a:r>
              <a:rPr lang="en-GB" sz="1400" dirty="0" err="1"/>
              <a:t>negara</a:t>
            </a:r>
            <a:r>
              <a:rPr lang="en-GB" sz="1400" dirty="0"/>
              <a:t> </a:t>
            </a:r>
            <a:r>
              <a:rPr lang="en-GB" sz="1400" dirty="0" err="1"/>
              <a:t>maju</a:t>
            </a:r>
            <a:r>
              <a:rPr lang="en-GB" sz="1400" dirty="0"/>
              <a:t>.</a:t>
            </a:r>
          </a:p>
          <a:p>
            <a:pPr marL="68580" indent="0">
              <a:buNone/>
            </a:pPr>
            <a:endParaRPr lang="en-GB" sz="1400" dirty="0"/>
          </a:p>
          <a:p>
            <a:pPr marL="68580" indent="0">
              <a:buNone/>
            </a:pPr>
            <a:endParaRPr lang="en-GB" sz="1400" dirty="0"/>
          </a:p>
          <a:p>
            <a:pPr marL="68580" indent="0">
              <a:buNone/>
            </a:pPr>
            <a:endParaRPr lang="en-GB" sz="1400" dirty="0"/>
          </a:p>
          <a:p>
            <a:pPr marL="68580" indent="0">
              <a:buNone/>
            </a:pPr>
            <a:endParaRPr lang="en-GB" sz="1400" dirty="0"/>
          </a:p>
          <a:p>
            <a:pPr marL="68580" indent="0">
              <a:buNone/>
            </a:pPr>
            <a:endParaRPr lang="en-GB" sz="1400" dirty="0"/>
          </a:p>
          <a:p>
            <a:pPr marL="68580" lvl="0" indent="0">
              <a:buNone/>
            </a:pPr>
            <a:endParaRPr lang="en-GB" sz="1400" dirty="0"/>
          </a:p>
        </p:txBody>
      </p:sp>
    </p:spTree>
    <p:extLst>
      <p:ext uri="{BB962C8B-B14F-4D97-AF65-F5344CB8AC3E}">
        <p14:creationId xmlns:p14="http://schemas.microsoft.com/office/powerpoint/2010/main" val="1125478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340768"/>
            <a:ext cx="7920880" cy="4275837"/>
          </a:xfrm>
        </p:spPr>
        <p:txBody>
          <a:bodyPr>
            <a:normAutofit fontScale="77500" lnSpcReduction="20000"/>
          </a:bodyPr>
          <a:lstStyle/>
          <a:p>
            <a:pPr marL="68580" lvl="0" indent="0">
              <a:buNone/>
            </a:pPr>
            <a:r>
              <a:rPr lang="en-GB" dirty="0"/>
              <a:t>2. </a:t>
            </a:r>
            <a:r>
              <a:rPr lang="en-US" b="1" dirty="0" err="1"/>
              <a:t>Kasus</a:t>
            </a:r>
            <a:r>
              <a:rPr lang="en-US" b="1" dirty="0"/>
              <a:t> Global Governance </a:t>
            </a:r>
            <a:endParaRPr lang="en-GB" dirty="0"/>
          </a:p>
          <a:p>
            <a:pPr marL="68580" indent="0" algn="just">
              <a:buNone/>
            </a:pPr>
            <a:r>
              <a:rPr lang="en-GB" dirty="0"/>
              <a:t>	</a:t>
            </a:r>
            <a:r>
              <a:rPr lang="en-GB" dirty="0" err="1"/>
              <a:t>Mengapa</a:t>
            </a:r>
            <a:r>
              <a:rPr lang="en-GB" dirty="0"/>
              <a:t> global governance </a:t>
            </a:r>
            <a:r>
              <a:rPr lang="en-GB" dirty="0" err="1"/>
              <a:t>dianggap</a:t>
            </a:r>
            <a:r>
              <a:rPr lang="en-GB" dirty="0"/>
              <a:t> </a:t>
            </a:r>
            <a:r>
              <a:rPr lang="en-GB" dirty="0" err="1"/>
              <a:t>penting</a:t>
            </a:r>
            <a:r>
              <a:rPr lang="en-GB" dirty="0"/>
              <a:t>, </a:t>
            </a:r>
            <a:r>
              <a:rPr lang="en-GB" dirty="0" err="1"/>
              <a:t>salah</a:t>
            </a:r>
            <a:r>
              <a:rPr lang="en-GB" dirty="0"/>
              <a:t> </a:t>
            </a:r>
            <a:r>
              <a:rPr lang="en-GB" dirty="0" err="1"/>
              <a:t>satu</a:t>
            </a:r>
            <a:r>
              <a:rPr lang="en-GB" dirty="0"/>
              <a:t> </a:t>
            </a:r>
            <a:r>
              <a:rPr lang="en-GB" dirty="0" err="1"/>
              <a:t>adalah</a:t>
            </a:r>
            <a:r>
              <a:rPr lang="en-GB" dirty="0"/>
              <a:t> </a:t>
            </a:r>
            <a:r>
              <a:rPr lang="en-GB" dirty="0" err="1"/>
              <a:t>soal</a:t>
            </a:r>
            <a:r>
              <a:rPr lang="en-GB" dirty="0"/>
              <a:t> individual states authority was eroding, </a:t>
            </a:r>
            <a:r>
              <a:rPr lang="en-GB" dirty="0" err="1"/>
              <a:t>negara</a:t>
            </a:r>
            <a:r>
              <a:rPr lang="en-GB" dirty="0"/>
              <a:t> </a:t>
            </a:r>
            <a:r>
              <a:rPr lang="en-GB" dirty="0" err="1"/>
              <a:t>tidak</a:t>
            </a:r>
            <a:r>
              <a:rPr lang="en-GB" dirty="0"/>
              <a:t> </a:t>
            </a:r>
            <a:r>
              <a:rPr lang="en-GB" dirty="0" err="1"/>
              <a:t>mempunyai</a:t>
            </a:r>
            <a:r>
              <a:rPr lang="en-GB" dirty="0"/>
              <a:t> </a:t>
            </a:r>
            <a:r>
              <a:rPr lang="en-GB" dirty="0" err="1"/>
              <a:t>kapasitas</a:t>
            </a:r>
            <a:r>
              <a:rPr lang="en-GB" dirty="0"/>
              <a:t> </a:t>
            </a:r>
            <a:r>
              <a:rPr lang="en-GB" dirty="0" err="1"/>
              <a:t>menangani</a:t>
            </a:r>
            <a:r>
              <a:rPr lang="en-GB" dirty="0"/>
              <a:t> </a:t>
            </a:r>
            <a:r>
              <a:rPr lang="en-GB" dirty="0" err="1"/>
              <a:t>masalah</a:t>
            </a:r>
            <a:r>
              <a:rPr lang="en-GB" dirty="0"/>
              <a:t> </a:t>
            </a:r>
            <a:r>
              <a:rPr lang="en-GB" dirty="0" err="1"/>
              <a:t>sendiri</a:t>
            </a:r>
            <a:r>
              <a:rPr lang="en-GB" dirty="0"/>
              <a:t>, </a:t>
            </a:r>
            <a:r>
              <a:rPr lang="en-GB" dirty="0" err="1"/>
              <a:t>terutama</a:t>
            </a:r>
            <a:r>
              <a:rPr lang="en-GB" dirty="0"/>
              <a:t> </a:t>
            </a:r>
            <a:r>
              <a:rPr lang="en-GB" dirty="0" err="1"/>
              <a:t>berkaitan</a:t>
            </a:r>
            <a:r>
              <a:rPr lang="en-GB" dirty="0"/>
              <a:t> </a:t>
            </a:r>
            <a:r>
              <a:rPr lang="en-GB" dirty="0" err="1"/>
              <a:t>dengan</a:t>
            </a:r>
            <a:r>
              <a:rPr lang="en-GB" dirty="0"/>
              <a:t> </a:t>
            </a:r>
            <a:r>
              <a:rPr lang="en-GB" dirty="0" err="1"/>
              <a:t>kemampuan</a:t>
            </a:r>
            <a:r>
              <a:rPr lang="en-GB" dirty="0"/>
              <a:t> di </a:t>
            </a:r>
            <a:r>
              <a:rPr lang="en-GB" dirty="0" err="1"/>
              <a:t>luar</a:t>
            </a:r>
            <a:r>
              <a:rPr lang="en-GB" dirty="0"/>
              <a:t> </a:t>
            </a:r>
            <a:r>
              <a:rPr lang="en-GB" dirty="0" err="1"/>
              <a:t>batasnya</a:t>
            </a:r>
            <a:r>
              <a:rPr lang="en-GB" dirty="0"/>
              <a:t>. </a:t>
            </a:r>
            <a:r>
              <a:rPr lang="en-GB" dirty="0" err="1"/>
              <a:t>Termasuk</a:t>
            </a:r>
            <a:r>
              <a:rPr lang="en-GB" dirty="0"/>
              <a:t> IGO, yang </a:t>
            </a:r>
            <a:r>
              <a:rPr lang="en-GB" dirty="0" err="1"/>
              <a:t>belum</a:t>
            </a:r>
            <a:r>
              <a:rPr lang="en-GB" dirty="0"/>
              <a:t> </a:t>
            </a:r>
            <a:r>
              <a:rPr lang="en-GB" dirty="0" err="1"/>
              <a:t>tidak</a:t>
            </a:r>
            <a:r>
              <a:rPr lang="en-GB" dirty="0"/>
              <a:t> </a:t>
            </a:r>
            <a:r>
              <a:rPr lang="en-GB" dirty="0" err="1"/>
              <a:t>bisa</a:t>
            </a:r>
            <a:r>
              <a:rPr lang="en-GB" dirty="0"/>
              <a:t> </a:t>
            </a:r>
            <a:r>
              <a:rPr lang="en-GB" dirty="0" err="1"/>
              <a:t>menyelesaikan</a:t>
            </a:r>
            <a:r>
              <a:rPr lang="en-GB" dirty="0"/>
              <a:t> </a:t>
            </a:r>
            <a:r>
              <a:rPr lang="en-GB" dirty="0" err="1"/>
              <a:t>permasalahan</a:t>
            </a:r>
            <a:r>
              <a:rPr lang="en-GB" dirty="0"/>
              <a:t> global. </a:t>
            </a:r>
          </a:p>
          <a:p>
            <a:pPr marL="68580" indent="0" algn="just">
              <a:buNone/>
            </a:pPr>
            <a:r>
              <a:rPr lang="en-GB" dirty="0"/>
              <a:t>	</a:t>
            </a:r>
            <a:r>
              <a:rPr lang="en-GB" dirty="0" err="1"/>
              <a:t>Seperti</a:t>
            </a:r>
            <a:r>
              <a:rPr lang="en-GB" dirty="0"/>
              <a:t> </a:t>
            </a:r>
            <a:r>
              <a:rPr lang="en-GB" dirty="0" err="1"/>
              <a:t>penanganan</a:t>
            </a:r>
            <a:r>
              <a:rPr lang="en-GB" dirty="0"/>
              <a:t> </a:t>
            </a:r>
            <a:r>
              <a:rPr lang="en-GB" dirty="0" err="1"/>
              <a:t>terorisme</a:t>
            </a:r>
            <a:r>
              <a:rPr lang="en-GB" dirty="0"/>
              <a:t> </a:t>
            </a:r>
            <a:r>
              <a:rPr lang="en-GB" dirty="0" err="1"/>
              <a:t>serta</a:t>
            </a:r>
            <a:r>
              <a:rPr lang="en-GB" dirty="0"/>
              <a:t> </a:t>
            </a:r>
            <a:r>
              <a:rPr lang="en-GB" dirty="0" err="1"/>
              <a:t>pemberantasan</a:t>
            </a:r>
            <a:r>
              <a:rPr lang="en-GB" dirty="0"/>
              <a:t> </a:t>
            </a:r>
            <a:r>
              <a:rPr lang="en-GB" dirty="0" err="1"/>
              <a:t>wabah</a:t>
            </a:r>
            <a:r>
              <a:rPr lang="en-GB" dirty="0"/>
              <a:t> </a:t>
            </a:r>
            <a:r>
              <a:rPr lang="en-GB" dirty="0" err="1"/>
              <a:t>penyakit</a:t>
            </a:r>
            <a:r>
              <a:rPr lang="en-GB" dirty="0"/>
              <a:t> Ebola yang </a:t>
            </a:r>
            <a:r>
              <a:rPr lang="en-GB" dirty="0" err="1"/>
              <a:t>semakin</a:t>
            </a:r>
            <a:r>
              <a:rPr lang="en-GB" dirty="0"/>
              <a:t> </a:t>
            </a:r>
            <a:r>
              <a:rPr lang="en-GB" dirty="0" err="1"/>
              <a:t>meluas</a:t>
            </a:r>
            <a:r>
              <a:rPr lang="en-GB" dirty="0"/>
              <a:t>, </a:t>
            </a:r>
            <a:r>
              <a:rPr lang="en-GB" dirty="0" err="1"/>
              <a:t>kedua</a:t>
            </a:r>
            <a:r>
              <a:rPr lang="en-GB" dirty="0"/>
              <a:t> </a:t>
            </a:r>
            <a:r>
              <a:rPr lang="en-GB" dirty="0" err="1"/>
              <a:t>contoh</a:t>
            </a:r>
            <a:r>
              <a:rPr lang="en-GB" dirty="0"/>
              <a:t> </a:t>
            </a:r>
            <a:r>
              <a:rPr lang="en-GB" dirty="0" err="1"/>
              <a:t>kasus</a:t>
            </a:r>
            <a:r>
              <a:rPr lang="en-GB" dirty="0"/>
              <a:t> </a:t>
            </a:r>
            <a:r>
              <a:rPr lang="en-GB" dirty="0" err="1"/>
              <a:t>tersebut</a:t>
            </a:r>
            <a:r>
              <a:rPr lang="en-GB" dirty="0"/>
              <a:t> </a:t>
            </a:r>
            <a:r>
              <a:rPr lang="en-GB" dirty="0" err="1"/>
              <a:t>dikhawatirkan</a:t>
            </a:r>
            <a:r>
              <a:rPr lang="en-GB" dirty="0"/>
              <a:t> </a:t>
            </a:r>
            <a:r>
              <a:rPr lang="en-GB" dirty="0" err="1"/>
              <a:t>dampaknya</a:t>
            </a:r>
            <a:r>
              <a:rPr lang="en-GB" dirty="0"/>
              <a:t> </a:t>
            </a:r>
            <a:r>
              <a:rPr lang="en-GB" dirty="0" err="1"/>
              <a:t>meluas</a:t>
            </a:r>
            <a:r>
              <a:rPr lang="en-GB" dirty="0"/>
              <a:t> </a:t>
            </a:r>
            <a:r>
              <a:rPr lang="en-GB" dirty="0" err="1"/>
              <a:t>hingga</a:t>
            </a:r>
            <a:r>
              <a:rPr lang="en-GB" dirty="0"/>
              <a:t> </a:t>
            </a:r>
            <a:r>
              <a:rPr lang="en-GB" dirty="0" err="1"/>
              <a:t>keluar</a:t>
            </a:r>
            <a:r>
              <a:rPr lang="en-GB" dirty="0"/>
              <a:t> </a:t>
            </a:r>
            <a:r>
              <a:rPr lang="en-GB" dirty="0" err="1"/>
              <a:t>batas</a:t>
            </a:r>
            <a:r>
              <a:rPr lang="en-GB" dirty="0"/>
              <a:t> </a:t>
            </a:r>
            <a:r>
              <a:rPr lang="en-GB" dirty="0" err="1"/>
              <a:t>negara</a:t>
            </a:r>
            <a:r>
              <a:rPr lang="en-GB" dirty="0"/>
              <a:t>, yang </a:t>
            </a:r>
            <a:r>
              <a:rPr lang="en-GB" dirty="0" err="1"/>
              <a:t>mana</a:t>
            </a:r>
            <a:r>
              <a:rPr lang="en-GB" dirty="0"/>
              <a:t> </a:t>
            </a:r>
            <a:r>
              <a:rPr lang="en-GB" dirty="0" err="1"/>
              <a:t>semakin</a:t>
            </a:r>
            <a:r>
              <a:rPr lang="en-GB" dirty="0"/>
              <a:t> </a:t>
            </a:r>
            <a:r>
              <a:rPr lang="en-GB" dirty="0" err="1"/>
              <a:t>mendukung</a:t>
            </a:r>
            <a:r>
              <a:rPr lang="en-GB" dirty="0"/>
              <a:t> </a:t>
            </a:r>
            <a:r>
              <a:rPr lang="en-GB" dirty="0" err="1"/>
              <a:t>anggapan</a:t>
            </a:r>
            <a:r>
              <a:rPr lang="en-GB" dirty="0"/>
              <a:t> </a:t>
            </a:r>
            <a:r>
              <a:rPr lang="en-GB" dirty="0" err="1"/>
              <a:t>warga</a:t>
            </a:r>
            <a:r>
              <a:rPr lang="en-GB" dirty="0"/>
              <a:t> </a:t>
            </a:r>
            <a:r>
              <a:rPr lang="en-GB" dirty="0" err="1"/>
              <a:t>dunia</a:t>
            </a:r>
            <a:r>
              <a:rPr lang="en-GB" dirty="0"/>
              <a:t> </a:t>
            </a:r>
            <a:r>
              <a:rPr lang="en-GB" dirty="0" err="1"/>
              <a:t>bahwasanya</a:t>
            </a:r>
            <a:r>
              <a:rPr lang="en-GB" dirty="0"/>
              <a:t> </a:t>
            </a:r>
            <a:r>
              <a:rPr lang="en-GB" dirty="0" err="1"/>
              <a:t>itu</a:t>
            </a:r>
            <a:r>
              <a:rPr lang="en-GB" dirty="0"/>
              <a:t> </a:t>
            </a:r>
            <a:r>
              <a:rPr lang="en-GB" dirty="0" err="1"/>
              <a:t>telah</a:t>
            </a:r>
            <a:r>
              <a:rPr lang="en-GB" dirty="0"/>
              <a:t> </a:t>
            </a:r>
            <a:r>
              <a:rPr lang="en-GB" dirty="0" err="1"/>
              <a:t>menjadi</a:t>
            </a:r>
            <a:r>
              <a:rPr lang="en-GB" dirty="0"/>
              <a:t> </a:t>
            </a:r>
            <a:r>
              <a:rPr lang="en-GB" dirty="0" err="1"/>
              <a:t>isu</a:t>
            </a:r>
            <a:r>
              <a:rPr lang="en-GB" dirty="0"/>
              <a:t> global yang </a:t>
            </a:r>
            <a:r>
              <a:rPr lang="en-GB" dirty="0" err="1"/>
              <a:t>sesegera</a:t>
            </a:r>
            <a:r>
              <a:rPr lang="en-GB" dirty="0"/>
              <a:t> </a:t>
            </a:r>
            <a:r>
              <a:rPr lang="en-GB" dirty="0" err="1"/>
              <a:t>mungkin</a:t>
            </a:r>
            <a:r>
              <a:rPr lang="en-GB" dirty="0"/>
              <a:t> </a:t>
            </a:r>
            <a:r>
              <a:rPr lang="en-GB" dirty="0" err="1"/>
              <a:t>harus</a:t>
            </a:r>
            <a:r>
              <a:rPr lang="en-GB" dirty="0"/>
              <a:t> </a:t>
            </a:r>
            <a:r>
              <a:rPr lang="en-GB" dirty="0" err="1"/>
              <a:t>ditangani</a:t>
            </a:r>
            <a:r>
              <a:rPr lang="en-GB" dirty="0"/>
              <a:t>. </a:t>
            </a:r>
            <a:r>
              <a:rPr lang="en-GB" dirty="0" err="1"/>
              <a:t>Oleh</a:t>
            </a:r>
            <a:r>
              <a:rPr lang="en-GB" dirty="0"/>
              <a:t> </a:t>
            </a:r>
            <a:r>
              <a:rPr lang="en-GB" dirty="0" err="1"/>
              <a:t>karena</a:t>
            </a:r>
            <a:r>
              <a:rPr lang="en-GB" dirty="0"/>
              <a:t> </a:t>
            </a:r>
            <a:r>
              <a:rPr lang="en-GB" dirty="0" err="1"/>
              <a:t>itu</a:t>
            </a:r>
            <a:r>
              <a:rPr lang="en-GB" dirty="0"/>
              <a:t> </a:t>
            </a:r>
            <a:r>
              <a:rPr lang="en-GB" dirty="0" err="1"/>
              <a:t>perlu</a:t>
            </a:r>
            <a:r>
              <a:rPr lang="en-GB" dirty="0"/>
              <a:t> </a:t>
            </a:r>
            <a:r>
              <a:rPr lang="en-GB" dirty="0" err="1"/>
              <a:t>pendekatan</a:t>
            </a:r>
            <a:r>
              <a:rPr lang="en-GB" dirty="0"/>
              <a:t> </a:t>
            </a:r>
            <a:r>
              <a:rPr lang="en-GB" dirty="0" err="1"/>
              <a:t>baru</a:t>
            </a:r>
            <a:r>
              <a:rPr lang="en-GB" dirty="0"/>
              <a:t> </a:t>
            </a:r>
            <a:r>
              <a:rPr lang="en-GB" dirty="0" err="1"/>
              <a:t>terhadap</a:t>
            </a:r>
            <a:r>
              <a:rPr lang="en-GB" dirty="0"/>
              <a:t> </a:t>
            </a:r>
            <a:r>
              <a:rPr lang="en-GB" dirty="0" err="1"/>
              <a:t>persoalan</a:t>
            </a:r>
            <a:r>
              <a:rPr lang="en-GB" dirty="0"/>
              <a:t> </a:t>
            </a:r>
            <a:r>
              <a:rPr lang="en-GB" dirty="0" err="1"/>
              <a:t>keamanan</a:t>
            </a:r>
            <a:r>
              <a:rPr lang="en-GB" dirty="0"/>
              <a:t>, </a:t>
            </a:r>
            <a:r>
              <a:rPr lang="en-GB" dirty="0" err="1"/>
              <a:t>lingkungan</a:t>
            </a:r>
            <a:r>
              <a:rPr lang="en-GB" dirty="0"/>
              <a:t>, </a:t>
            </a:r>
            <a:r>
              <a:rPr lang="en-GB" dirty="0" err="1"/>
              <a:t>pembangunan</a:t>
            </a:r>
            <a:r>
              <a:rPr lang="en-GB" dirty="0"/>
              <a:t> </a:t>
            </a:r>
            <a:r>
              <a:rPr lang="en-GB" dirty="0" err="1"/>
              <a:t>berkelanjutan</a:t>
            </a:r>
            <a:r>
              <a:rPr lang="en-GB" dirty="0"/>
              <a:t>, </a:t>
            </a:r>
            <a:r>
              <a:rPr lang="en-GB" dirty="0" err="1"/>
              <a:t>perlindungan</a:t>
            </a:r>
            <a:r>
              <a:rPr lang="en-GB" dirty="0"/>
              <a:t> </a:t>
            </a:r>
            <a:r>
              <a:rPr lang="en-GB" dirty="0" err="1"/>
              <a:t>terhadap</a:t>
            </a:r>
            <a:r>
              <a:rPr lang="en-GB" dirty="0"/>
              <a:t> HAM </a:t>
            </a:r>
            <a:r>
              <a:rPr lang="en-GB" dirty="0" err="1"/>
              <a:t>serta</a:t>
            </a:r>
            <a:r>
              <a:rPr lang="en-GB" dirty="0"/>
              <a:t> </a:t>
            </a:r>
            <a:r>
              <a:rPr lang="en-GB" dirty="0" err="1"/>
              <a:t>redistribusi</a:t>
            </a:r>
            <a:r>
              <a:rPr lang="en-GB" dirty="0"/>
              <a:t> </a:t>
            </a:r>
            <a:r>
              <a:rPr lang="en-GB" dirty="0" err="1"/>
              <a:t>diri</a:t>
            </a:r>
            <a:r>
              <a:rPr lang="en-GB" dirty="0"/>
              <a:t> </a:t>
            </a:r>
            <a:r>
              <a:rPr lang="en-GB" dirty="0" err="1"/>
              <a:t>sumber</a:t>
            </a:r>
            <a:r>
              <a:rPr lang="en-GB" dirty="0"/>
              <a:t> </a:t>
            </a:r>
            <a:r>
              <a:rPr lang="en-GB" dirty="0" err="1"/>
              <a:t>daya</a:t>
            </a:r>
            <a:r>
              <a:rPr lang="en-GB" dirty="0"/>
              <a:t> </a:t>
            </a:r>
            <a:r>
              <a:rPr lang="en-GB" dirty="0" err="1"/>
              <a:t>alam</a:t>
            </a:r>
            <a:r>
              <a:rPr lang="en-GB" dirty="0"/>
              <a:t> yang </a:t>
            </a:r>
            <a:r>
              <a:rPr lang="en-GB" dirty="0" err="1"/>
              <a:t>dibagikan</a:t>
            </a:r>
            <a:r>
              <a:rPr lang="en-GB" dirty="0"/>
              <a:t> </a:t>
            </a:r>
            <a:r>
              <a:rPr lang="en-GB" dirty="0" err="1"/>
              <a:t>secara</a:t>
            </a:r>
            <a:r>
              <a:rPr lang="en-GB" dirty="0"/>
              <a:t> </a:t>
            </a:r>
            <a:r>
              <a:rPr lang="en-GB" dirty="0" err="1"/>
              <a:t>merata</a:t>
            </a:r>
            <a:r>
              <a:rPr lang="en-GB" dirty="0"/>
              <a:t> </a:t>
            </a:r>
            <a:r>
              <a:rPr lang="en-GB" dirty="0" err="1"/>
              <a:t>ke</a:t>
            </a:r>
            <a:r>
              <a:rPr lang="en-GB" dirty="0"/>
              <a:t> </a:t>
            </a:r>
            <a:r>
              <a:rPr lang="en-GB" dirty="0" err="1"/>
              <a:t>negara</a:t>
            </a:r>
            <a:r>
              <a:rPr lang="en-GB" dirty="0"/>
              <a:t> </a:t>
            </a:r>
            <a:r>
              <a:rPr lang="en-GB" dirty="0" err="1"/>
              <a:t>miskin</a:t>
            </a:r>
            <a:r>
              <a:rPr lang="en-GB" dirty="0"/>
              <a:t> </a:t>
            </a:r>
            <a:r>
              <a:rPr lang="en-GB" dirty="0" err="1"/>
              <a:t>dan</a:t>
            </a:r>
            <a:r>
              <a:rPr lang="en-GB" dirty="0"/>
              <a:t> </a:t>
            </a:r>
            <a:r>
              <a:rPr lang="en-GB" dirty="0" err="1"/>
              <a:t>berkembnag</a:t>
            </a:r>
            <a:r>
              <a:rPr lang="en-GB" dirty="0"/>
              <a:t> (produce enough food).</a:t>
            </a:r>
          </a:p>
          <a:p>
            <a:pPr marL="68580" indent="0">
              <a:buNone/>
            </a:pPr>
            <a:endParaRPr lang="en-GB" dirty="0"/>
          </a:p>
        </p:txBody>
      </p:sp>
    </p:spTree>
    <p:extLst>
      <p:ext uri="{BB962C8B-B14F-4D97-AF65-F5344CB8AC3E}">
        <p14:creationId xmlns:p14="http://schemas.microsoft.com/office/powerpoint/2010/main" val="219259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2080" y="116632"/>
            <a:ext cx="2088232" cy="360040"/>
          </a:xfrm>
        </p:spPr>
        <p:txBody>
          <a:bodyPr>
            <a:noAutofit/>
          </a:bodyPr>
          <a:lstStyle/>
          <a:p>
            <a:r>
              <a:rPr lang="en-GB" sz="2800" b="1" dirty="0" err="1"/>
              <a:t>Penutup</a:t>
            </a:r>
            <a:r>
              <a:rPr lang="en-GB" sz="2800" b="1" dirty="0"/>
              <a:t> </a:t>
            </a:r>
          </a:p>
        </p:txBody>
      </p:sp>
      <p:sp>
        <p:nvSpPr>
          <p:cNvPr id="3" name="Content Placeholder 2"/>
          <p:cNvSpPr>
            <a:spLocks noGrp="1"/>
          </p:cNvSpPr>
          <p:nvPr>
            <p:ph idx="1"/>
          </p:nvPr>
        </p:nvSpPr>
        <p:spPr>
          <a:xfrm>
            <a:off x="539552" y="836712"/>
            <a:ext cx="8064896" cy="3508977"/>
          </a:xfrm>
        </p:spPr>
        <p:txBody>
          <a:bodyPr>
            <a:noAutofit/>
          </a:bodyPr>
          <a:lstStyle/>
          <a:p>
            <a:pPr marL="68580" indent="0">
              <a:buNone/>
            </a:pPr>
            <a:r>
              <a:rPr lang="en-GB" sz="1200" b="1" dirty="0" err="1"/>
              <a:t>Kesimpulan</a:t>
            </a:r>
            <a:r>
              <a:rPr lang="en-GB" sz="1200" b="1" dirty="0"/>
              <a:t> </a:t>
            </a:r>
          </a:p>
          <a:p>
            <a:pPr marL="68580" indent="0">
              <a:buNone/>
            </a:pPr>
            <a:r>
              <a:rPr lang="en-GB" sz="1200" dirty="0"/>
              <a:t>	</a:t>
            </a:r>
            <a:r>
              <a:rPr lang="id-ID" sz="1200" dirty="0"/>
              <a:t>Diera globalisasi ini negara diharuskan untuk melakukan kerjasama baik untuk meningkatkan fasilitas, infrastruktur, birokrasi di dalam sebuah organisasi sehingga mampu meningkatkan kerjasama yang baik mengenai dunia diluar batas nasional dengan beradaptasi dalam ekonomi global. Dan pada aktivitas bisnis global tersebut perlu adanya proses manajemen yang baik. Di dalam Global governance merupakan suatu bentuk manajemen pengelolaan tanpa adanya otoritas penuh terhadap kedaulatan dan adanya pola hubungan yang melampaui batas-batas nasional, Global governance ini memberikan harapan atas kemanusiaan yang melampaui batas-batas nasional yang borderless dan Yang dilihat dari global governance adalah upaya kerja sama dalam pengelolaan negara di dalamnya bukan otoritasnya.</a:t>
            </a:r>
            <a:r>
              <a:rPr lang="en-GB" sz="1200" dirty="0"/>
              <a:t> </a:t>
            </a:r>
          </a:p>
          <a:p>
            <a:pPr marL="68580" indent="0">
              <a:buNone/>
            </a:pPr>
            <a:r>
              <a:rPr lang="en-GB" sz="1200" dirty="0"/>
              <a:t>	</a:t>
            </a:r>
            <a:r>
              <a:rPr lang="id-ID" sz="1200" dirty="0"/>
              <a:t>Developmental state merupakan suatu paradigma yang mempengaruhi arah dan kecepatan pembangunan ekonomi dengan secara langsung menginvestasi proses pembangunan yang berbanding terbalik dengan cara berpikir yang mengandalkan kekuatan pasar dalam mengalokasikan sumber daya ekonomi. Developmental state secara umum dapat dilihat dari karakteristiknya yang terkait dengan adanya otonomi yang dimiliki negara. Karakteristik pertama adalah pada otonominya terhadap berbagai ancaman dan tekanan social. Sedangkan karakteristik yang kedua dilihat dari kemampuannya dalam mengimplementasikan kebijakan ekonominya dengan efektif. Dalam artian, negara leluasa menempuh berbagai langkah untuk mengontrol kegiatan domestik dan asing</a:t>
            </a:r>
            <a:endParaRPr lang="en-GB" sz="1200" dirty="0"/>
          </a:p>
          <a:p>
            <a:pPr marL="68580" indent="0">
              <a:buNone/>
            </a:pPr>
            <a:endParaRPr lang="en-GB" sz="1200" dirty="0"/>
          </a:p>
          <a:p>
            <a:pPr marL="68580" indent="0">
              <a:buNone/>
            </a:pPr>
            <a:endParaRPr lang="en-GB" sz="1200" dirty="0"/>
          </a:p>
          <a:p>
            <a:pPr marL="68580" indent="0">
              <a:buNone/>
            </a:pPr>
            <a:r>
              <a:rPr lang="en-GB" sz="1200" b="1" dirty="0"/>
              <a:t>Saran</a:t>
            </a:r>
          </a:p>
          <a:p>
            <a:pPr marL="68580" indent="0">
              <a:buNone/>
            </a:pPr>
            <a:r>
              <a:rPr lang="id-ID" sz="1200" dirty="0"/>
              <a:t>Negara – negara diharapkan mampu membiasakan adanya development state, global governance kontenporer, learning organization, pengaruh kekuatan lingkungan/dorongan dan kendali geosentrisme, mempelajari perbedaan bahasa untuk kearah yang mempengaruhi perubahan ekonomi, peralihan tatanan negara dan terus memperluas dirinya dalam organisasi, pengaruh lingkungan, dorongan dan kendalanya hingga pada mempelajari sikap perbedaan bahasanya. Sehingga tercapai negara yang ideal yang mampu memecahkan segala persoalan didalam msdm global.</a:t>
            </a:r>
            <a:endParaRPr lang="en-GB" sz="1200" dirty="0"/>
          </a:p>
          <a:p>
            <a:pPr marL="68580" indent="0">
              <a:buNone/>
            </a:pPr>
            <a:r>
              <a:rPr lang="en-GB" sz="1200" dirty="0"/>
              <a:t> </a:t>
            </a:r>
          </a:p>
        </p:txBody>
      </p:sp>
    </p:spTree>
    <p:extLst>
      <p:ext uri="{BB962C8B-B14F-4D97-AF65-F5344CB8AC3E}">
        <p14:creationId xmlns:p14="http://schemas.microsoft.com/office/powerpoint/2010/main" val="4186796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808866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4048" y="0"/>
            <a:ext cx="2736422" cy="457120"/>
          </a:xfrm>
        </p:spPr>
        <p:txBody>
          <a:bodyPr>
            <a:noAutofit/>
          </a:bodyPr>
          <a:lstStyle/>
          <a:p>
            <a:r>
              <a:rPr lang="en-GB" sz="2400" b="1" dirty="0" err="1"/>
              <a:t>Latar</a:t>
            </a:r>
            <a:r>
              <a:rPr lang="en-GB" sz="2400" b="1" dirty="0"/>
              <a:t> </a:t>
            </a:r>
            <a:r>
              <a:rPr lang="en-GB" sz="2400" b="1" dirty="0" err="1"/>
              <a:t>Belakang</a:t>
            </a:r>
            <a:endParaRPr lang="en-GB" sz="2400" b="1" dirty="0"/>
          </a:p>
        </p:txBody>
      </p:sp>
      <p:sp>
        <p:nvSpPr>
          <p:cNvPr id="3" name="Content Placeholder 2"/>
          <p:cNvSpPr>
            <a:spLocks noGrp="1"/>
          </p:cNvSpPr>
          <p:nvPr>
            <p:ph idx="1"/>
          </p:nvPr>
        </p:nvSpPr>
        <p:spPr>
          <a:xfrm>
            <a:off x="395536" y="908720"/>
            <a:ext cx="8163838" cy="3508977"/>
          </a:xfrm>
        </p:spPr>
        <p:txBody>
          <a:bodyPr>
            <a:noAutofit/>
          </a:bodyPr>
          <a:lstStyle/>
          <a:p>
            <a:pPr marL="68580" indent="0" algn="just">
              <a:buNone/>
            </a:pPr>
            <a:r>
              <a:rPr lang="en-GB" sz="1200" dirty="0"/>
              <a:t>	</a:t>
            </a:r>
            <a:r>
              <a:rPr lang="en-GB" sz="1200" dirty="0" err="1"/>
              <a:t>Sumber</a:t>
            </a:r>
            <a:r>
              <a:rPr lang="en-GB" sz="1200" dirty="0"/>
              <a:t> </a:t>
            </a:r>
            <a:r>
              <a:rPr lang="en-GB" sz="1200" dirty="0" err="1"/>
              <a:t>daya</a:t>
            </a:r>
            <a:r>
              <a:rPr lang="en-GB" sz="1200" dirty="0"/>
              <a:t> </a:t>
            </a:r>
            <a:r>
              <a:rPr lang="en-GB" sz="1200" dirty="0" err="1"/>
              <a:t>manusia</a:t>
            </a:r>
            <a:r>
              <a:rPr lang="en-GB" sz="1200" dirty="0"/>
              <a:t> </a:t>
            </a:r>
            <a:r>
              <a:rPr lang="en-GB" sz="1200" dirty="0" err="1"/>
              <a:t>adalah</a:t>
            </a:r>
            <a:r>
              <a:rPr lang="en-GB" sz="1200" dirty="0"/>
              <a:t> </a:t>
            </a:r>
            <a:r>
              <a:rPr lang="en-GB" sz="1200" dirty="0" err="1"/>
              <a:t>salah</a:t>
            </a:r>
            <a:r>
              <a:rPr lang="en-GB" sz="1200" dirty="0"/>
              <a:t> </a:t>
            </a:r>
            <a:r>
              <a:rPr lang="en-GB" sz="1200" dirty="0" err="1"/>
              <a:t>satu</a:t>
            </a:r>
            <a:r>
              <a:rPr lang="en-GB" sz="1200" dirty="0"/>
              <a:t> </a:t>
            </a:r>
            <a:r>
              <a:rPr lang="en-GB" sz="1200" dirty="0" err="1"/>
              <a:t>komponen</a:t>
            </a:r>
            <a:r>
              <a:rPr lang="en-GB" sz="1200" dirty="0"/>
              <a:t> yang </a:t>
            </a:r>
            <a:r>
              <a:rPr lang="en-GB" sz="1200" dirty="0" err="1"/>
              <a:t>penting</a:t>
            </a:r>
            <a:r>
              <a:rPr lang="en-GB" sz="1200" dirty="0"/>
              <a:t> </a:t>
            </a:r>
            <a:r>
              <a:rPr lang="en-GB" sz="1200" dirty="0" err="1"/>
              <a:t>dalam</a:t>
            </a:r>
            <a:r>
              <a:rPr lang="en-GB" sz="1200" dirty="0"/>
              <a:t> </a:t>
            </a:r>
            <a:r>
              <a:rPr lang="en-GB" sz="1200" dirty="0" err="1"/>
              <a:t>pengembangan</a:t>
            </a:r>
            <a:r>
              <a:rPr lang="en-GB" sz="1200" dirty="0"/>
              <a:t> </a:t>
            </a:r>
            <a:r>
              <a:rPr lang="en-GB" sz="1200" dirty="0" err="1"/>
              <a:t>suatu</a:t>
            </a:r>
            <a:r>
              <a:rPr lang="en-GB" sz="1200" dirty="0"/>
              <a:t> Negara. </a:t>
            </a:r>
            <a:r>
              <a:rPr lang="en-GB" sz="1200" dirty="0" err="1"/>
              <a:t>Sumber</a:t>
            </a:r>
            <a:r>
              <a:rPr lang="en-GB" sz="1200" dirty="0"/>
              <a:t> </a:t>
            </a:r>
            <a:r>
              <a:rPr lang="en-GB" sz="1200" dirty="0" err="1"/>
              <a:t>Daya</a:t>
            </a:r>
            <a:r>
              <a:rPr lang="en-GB" sz="1200" dirty="0"/>
              <a:t> </a:t>
            </a:r>
            <a:r>
              <a:rPr lang="en-GB" sz="1200" dirty="0" err="1"/>
              <a:t>Manusia</a:t>
            </a:r>
            <a:r>
              <a:rPr lang="en-GB" sz="1200" dirty="0"/>
              <a:t> (SDM) </a:t>
            </a:r>
            <a:r>
              <a:rPr lang="en-GB" sz="1200" dirty="0" err="1"/>
              <a:t>merupakan</a:t>
            </a:r>
            <a:r>
              <a:rPr lang="en-GB" sz="1200" dirty="0"/>
              <a:t> </a:t>
            </a:r>
            <a:r>
              <a:rPr lang="en-GB" sz="1200" dirty="0" err="1"/>
              <a:t>suatu</a:t>
            </a:r>
            <a:r>
              <a:rPr lang="en-GB" sz="1200" dirty="0"/>
              <a:t> </a:t>
            </a:r>
            <a:r>
              <a:rPr lang="en-GB" sz="1200" dirty="0" err="1"/>
              <a:t>hal</a:t>
            </a:r>
            <a:r>
              <a:rPr lang="en-GB" sz="1200" dirty="0"/>
              <a:t> yang </a:t>
            </a:r>
            <a:r>
              <a:rPr lang="en-GB" sz="1200" dirty="0" err="1"/>
              <a:t>sangat</a:t>
            </a:r>
            <a:r>
              <a:rPr lang="en-GB" sz="1200" dirty="0"/>
              <a:t> </a:t>
            </a:r>
            <a:r>
              <a:rPr lang="en-GB" sz="1200" dirty="0" err="1"/>
              <a:t>penting</a:t>
            </a:r>
            <a:r>
              <a:rPr lang="en-GB" sz="1200" dirty="0"/>
              <a:t> </a:t>
            </a:r>
            <a:r>
              <a:rPr lang="en-GB" sz="1200" dirty="0" err="1"/>
              <a:t>dan</a:t>
            </a:r>
            <a:r>
              <a:rPr lang="en-GB" sz="1200" dirty="0"/>
              <a:t> </a:t>
            </a:r>
            <a:r>
              <a:rPr lang="en-GB" sz="1200" dirty="0" err="1"/>
              <a:t>harus</a:t>
            </a:r>
            <a:r>
              <a:rPr lang="en-GB" sz="1200" dirty="0"/>
              <a:t> </a:t>
            </a:r>
            <a:r>
              <a:rPr lang="en-GB" sz="1200" dirty="0" err="1"/>
              <a:t>dimiliki</a:t>
            </a:r>
            <a:r>
              <a:rPr lang="en-GB" sz="1200" dirty="0"/>
              <a:t> </a:t>
            </a:r>
            <a:r>
              <a:rPr lang="en-GB" sz="1200" dirty="0" err="1"/>
              <a:t>dalam</a:t>
            </a:r>
            <a:r>
              <a:rPr lang="en-GB" sz="1200" dirty="0"/>
              <a:t> </a:t>
            </a:r>
            <a:r>
              <a:rPr lang="en-GB" sz="1200" dirty="0" err="1"/>
              <a:t>upaya</a:t>
            </a:r>
            <a:r>
              <a:rPr lang="en-GB" sz="1200" dirty="0"/>
              <a:t> </a:t>
            </a:r>
            <a:r>
              <a:rPr lang="en-GB" sz="1200" dirty="0" err="1"/>
              <a:t>mencapai</a:t>
            </a:r>
            <a:r>
              <a:rPr lang="en-GB" sz="1200" dirty="0"/>
              <a:t> </a:t>
            </a:r>
            <a:r>
              <a:rPr lang="en-GB" sz="1200" dirty="0" err="1"/>
              <a:t>tujuan</a:t>
            </a:r>
            <a:r>
              <a:rPr lang="en-GB" sz="1200" dirty="0"/>
              <a:t> </a:t>
            </a:r>
            <a:r>
              <a:rPr lang="en-GB" sz="1200" dirty="0" err="1"/>
              <a:t>organisasi</a:t>
            </a:r>
            <a:r>
              <a:rPr lang="en-GB" sz="1200" dirty="0"/>
              <a:t> </a:t>
            </a:r>
            <a:r>
              <a:rPr lang="en-GB" sz="1200" dirty="0" err="1"/>
              <a:t>atau</a:t>
            </a:r>
            <a:r>
              <a:rPr lang="en-GB" sz="1200" dirty="0"/>
              <a:t> </a:t>
            </a:r>
            <a:r>
              <a:rPr lang="en-GB" sz="1200" dirty="0" err="1"/>
              <a:t>perusahaan</a:t>
            </a:r>
            <a:r>
              <a:rPr lang="en-GB" sz="1200" dirty="0"/>
              <a:t>. </a:t>
            </a:r>
            <a:r>
              <a:rPr lang="en-GB" sz="1200" dirty="0" err="1"/>
              <a:t>Morga</a:t>
            </a:r>
            <a:r>
              <a:rPr lang="en-GB" sz="1200" dirty="0"/>
              <a:t> </a:t>
            </a:r>
            <a:r>
              <a:rPr lang="en-GB" sz="1200" dirty="0" err="1"/>
              <a:t>mendefinisikan</a:t>
            </a:r>
            <a:r>
              <a:rPr lang="en-GB" sz="1200" dirty="0"/>
              <a:t> </a:t>
            </a:r>
            <a:r>
              <a:rPr lang="en-GB" sz="1200" dirty="0" err="1"/>
              <a:t>manajemen</a:t>
            </a:r>
            <a:r>
              <a:rPr lang="en-GB" sz="1200" dirty="0"/>
              <a:t> SDM global </a:t>
            </a:r>
            <a:r>
              <a:rPr lang="en-GB" sz="1200" dirty="0" err="1"/>
              <a:t>sebagai</a:t>
            </a:r>
            <a:r>
              <a:rPr lang="en-GB" sz="1200" dirty="0"/>
              <a:t> </a:t>
            </a:r>
            <a:r>
              <a:rPr lang="en-GB" sz="1200" dirty="0" err="1"/>
              <a:t>pengaruh</a:t>
            </a:r>
            <a:r>
              <a:rPr lang="en-GB" sz="1200" dirty="0"/>
              <a:t> yang </a:t>
            </a:r>
            <a:r>
              <a:rPr lang="en-GB" sz="1200" dirty="0" err="1"/>
              <a:t>mempengaruhi</a:t>
            </a:r>
            <a:r>
              <a:rPr lang="en-GB" sz="1200" dirty="0"/>
              <a:t> (interplay) </a:t>
            </a:r>
            <a:r>
              <a:rPr lang="en-GB" sz="1200" dirty="0" err="1"/>
              <a:t>diantara</a:t>
            </a:r>
            <a:r>
              <a:rPr lang="en-GB" sz="1200" dirty="0"/>
              <a:t> </a:t>
            </a:r>
            <a:r>
              <a:rPr lang="en-GB" sz="1200" dirty="0" err="1"/>
              <a:t>ketiga</a:t>
            </a:r>
            <a:r>
              <a:rPr lang="en-GB" sz="1200" dirty="0"/>
              <a:t> </a:t>
            </a:r>
            <a:r>
              <a:rPr lang="en-GB" sz="1200" dirty="0" err="1"/>
              <a:t>dimensi</a:t>
            </a:r>
            <a:r>
              <a:rPr lang="en-GB" sz="1200" dirty="0"/>
              <a:t> </a:t>
            </a:r>
            <a:r>
              <a:rPr lang="en-GB" sz="1200" dirty="0" err="1"/>
              <a:t>aktivitas-aktivitas</a:t>
            </a:r>
            <a:r>
              <a:rPr lang="en-GB" sz="1200" dirty="0"/>
              <a:t> SDM, </a:t>
            </a:r>
            <a:r>
              <a:rPr lang="en-GB" sz="1200" dirty="0" err="1"/>
              <a:t>tipe-tipe</a:t>
            </a:r>
            <a:r>
              <a:rPr lang="en-GB" sz="1200" dirty="0"/>
              <a:t> </a:t>
            </a:r>
            <a:r>
              <a:rPr lang="en-GB" sz="1200" dirty="0" err="1"/>
              <a:t>karyawan</a:t>
            </a:r>
            <a:r>
              <a:rPr lang="en-GB" sz="1200" dirty="0"/>
              <a:t>, </a:t>
            </a:r>
            <a:r>
              <a:rPr lang="en-GB" sz="1200" dirty="0" err="1"/>
              <a:t>dan</a:t>
            </a:r>
            <a:r>
              <a:rPr lang="en-GB" sz="1200" dirty="0"/>
              <a:t> </a:t>
            </a:r>
            <a:r>
              <a:rPr lang="en-GB" sz="1200" dirty="0" err="1"/>
              <a:t>negara-negara</a:t>
            </a:r>
            <a:r>
              <a:rPr lang="en-GB" sz="1200" dirty="0"/>
              <a:t> </a:t>
            </a:r>
            <a:r>
              <a:rPr lang="en-GB" sz="1200" dirty="0" err="1"/>
              <a:t>operasi</a:t>
            </a:r>
            <a:r>
              <a:rPr lang="en-GB" sz="1200" dirty="0"/>
              <a:t>. </a:t>
            </a:r>
            <a:r>
              <a:rPr lang="en-GB" sz="1200" dirty="0" err="1"/>
              <a:t>Dalam</a:t>
            </a:r>
            <a:r>
              <a:rPr lang="en-GB" sz="1200" dirty="0"/>
              <a:t> terminology </a:t>
            </a:r>
            <a:r>
              <a:rPr lang="en-GB" sz="1200" dirty="0" err="1"/>
              <a:t>luas</a:t>
            </a:r>
            <a:r>
              <a:rPr lang="en-GB" sz="1200" dirty="0"/>
              <a:t> , </a:t>
            </a:r>
            <a:r>
              <a:rPr lang="en-GB" sz="1200" dirty="0" err="1"/>
              <a:t>manajemen</a:t>
            </a:r>
            <a:r>
              <a:rPr lang="en-GB" sz="1200" dirty="0"/>
              <a:t> SDM global </a:t>
            </a:r>
            <a:r>
              <a:rPr lang="en-GB" sz="1200" dirty="0" err="1"/>
              <a:t>melibatkan</a:t>
            </a:r>
            <a:r>
              <a:rPr lang="en-GB" sz="1200" dirty="0"/>
              <a:t> </a:t>
            </a:r>
            <a:r>
              <a:rPr lang="en-GB" sz="1200" dirty="0" err="1"/>
              <a:t>aktivitas-aktivitas</a:t>
            </a:r>
            <a:r>
              <a:rPr lang="en-GB" sz="1200" dirty="0"/>
              <a:t> yang </a:t>
            </a:r>
            <a:r>
              <a:rPr lang="en-GB" sz="1200" dirty="0" err="1"/>
              <a:t>sama</a:t>
            </a:r>
            <a:r>
              <a:rPr lang="en-GB" sz="1200" dirty="0"/>
              <a:t>  </a:t>
            </a:r>
            <a:r>
              <a:rPr lang="en-GB" sz="1200" dirty="0" err="1"/>
              <a:t>seperti</a:t>
            </a:r>
            <a:r>
              <a:rPr lang="en-GB" sz="1200" dirty="0"/>
              <a:t> MSDM domestic. </a:t>
            </a:r>
          </a:p>
          <a:p>
            <a:pPr marL="68580" indent="0" algn="just">
              <a:buNone/>
            </a:pPr>
            <a:r>
              <a:rPr lang="en-GB" sz="1200" dirty="0"/>
              <a:t>	</a:t>
            </a:r>
            <a:r>
              <a:rPr lang="en-GB" sz="1200" dirty="0" err="1"/>
              <a:t>Dengan</a:t>
            </a:r>
            <a:r>
              <a:rPr lang="en-GB" sz="1200" dirty="0"/>
              <a:t> </a:t>
            </a:r>
            <a:r>
              <a:rPr lang="en-GB" sz="1200" dirty="0" err="1"/>
              <a:t>berkembangnya</a:t>
            </a:r>
            <a:r>
              <a:rPr lang="en-GB" sz="1200" dirty="0"/>
              <a:t> </a:t>
            </a:r>
            <a:r>
              <a:rPr lang="en-GB" sz="1200" dirty="0" err="1"/>
              <a:t>sumber</a:t>
            </a:r>
            <a:r>
              <a:rPr lang="en-GB" sz="1200" dirty="0"/>
              <a:t> </a:t>
            </a:r>
            <a:r>
              <a:rPr lang="en-GB" sz="1200" dirty="0" err="1"/>
              <a:t>daya</a:t>
            </a:r>
            <a:r>
              <a:rPr lang="en-GB" sz="1200" dirty="0"/>
              <a:t> global </a:t>
            </a:r>
            <a:r>
              <a:rPr lang="en-GB" sz="1200" dirty="0" err="1"/>
              <a:t>maka</a:t>
            </a:r>
            <a:r>
              <a:rPr lang="en-GB" sz="1200" dirty="0"/>
              <a:t> </a:t>
            </a:r>
            <a:r>
              <a:rPr lang="en-GB" sz="1200" dirty="0" err="1"/>
              <a:t>penting</a:t>
            </a:r>
            <a:r>
              <a:rPr lang="en-GB" sz="1200" dirty="0"/>
              <a:t> </a:t>
            </a:r>
            <a:r>
              <a:rPr lang="en-GB" sz="1200" dirty="0" err="1"/>
              <a:t>bagi</a:t>
            </a:r>
            <a:r>
              <a:rPr lang="en-GB" sz="1200" dirty="0"/>
              <a:t> </a:t>
            </a:r>
            <a:r>
              <a:rPr lang="en-GB" sz="1200" dirty="0" err="1"/>
              <a:t>negara</a:t>
            </a:r>
            <a:r>
              <a:rPr lang="en-GB" sz="1200" dirty="0"/>
              <a:t> </a:t>
            </a:r>
            <a:r>
              <a:rPr lang="en-GB" sz="1200" dirty="0" err="1"/>
              <a:t>untuk</a:t>
            </a:r>
            <a:r>
              <a:rPr lang="en-GB" sz="1200" dirty="0"/>
              <a:t> </a:t>
            </a:r>
            <a:r>
              <a:rPr lang="en-GB" sz="1200" dirty="0" err="1"/>
              <a:t>mengembangkan</a:t>
            </a:r>
            <a:r>
              <a:rPr lang="en-GB" sz="1200" dirty="0"/>
              <a:t> </a:t>
            </a:r>
            <a:r>
              <a:rPr lang="en-GB" sz="1200" i="1" dirty="0"/>
              <a:t>Developmental state. Developmental state</a:t>
            </a:r>
            <a:r>
              <a:rPr lang="en-GB" sz="1200" dirty="0"/>
              <a:t> </a:t>
            </a:r>
            <a:r>
              <a:rPr lang="en-GB" sz="1200" dirty="0" err="1"/>
              <a:t>adalah</a:t>
            </a:r>
            <a:r>
              <a:rPr lang="en-GB" sz="1200" dirty="0"/>
              <a:t> </a:t>
            </a:r>
            <a:r>
              <a:rPr lang="en-GB" sz="1200" dirty="0" err="1"/>
              <a:t>suatu</a:t>
            </a:r>
            <a:r>
              <a:rPr lang="en-GB" sz="1200" dirty="0"/>
              <a:t> </a:t>
            </a:r>
            <a:r>
              <a:rPr lang="en-GB" sz="1200" dirty="0" err="1"/>
              <a:t>paradigma</a:t>
            </a:r>
            <a:r>
              <a:rPr lang="en-GB" sz="1200" dirty="0"/>
              <a:t> yang </a:t>
            </a:r>
            <a:r>
              <a:rPr lang="en-GB" sz="1200" dirty="0" err="1"/>
              <a:t>mempengaruhi</a:t>
            </a:r>
            <a:r>
              <a:rPr lang="en-GB" sz="1200" dirty="0"/>
              <a:t> </a:t>
            </a:r>
            <a:r>
              <a:rPr lang="en-GB" sz="1200" dirty="0" err="1"/>
              <a:t>arah</a:t>
            </a:r>
            <a:r>
              <a:rPr lang="en-GB" sz="1200" dirty="0"/>
              <a:t> </a:t>
            </a:r>
            <a:r>
              <a:rPr lang="en-GB" sz="1200" dirty="0" err="1"/>
              <a:t>dan</a:t>
            </a:r>
            <a:r>
              <a:rPr lang="en-GB" sz="1200" dirty="0"/>
              <a:t> </a:t>
            </a:r>
            <a:r>
              <a:rPr lang="en-GB" sz="1200" dirty="0" err="1"/>
              <a:t>kecepatan</a:t>
            </a:r>
            <a:r>
              <a:rPr lang="en-GB" sz="1200" dirty="0"/>
              <a:t> </a:t>
            </a:r>
            <a:r>
              <a:rPr lang="en-GB" sz="1200" dirty="0" err="1"/>
              <a:t>pembangunan</a:t>
            </a:r>
            <a:r>
              <a:rPr lang="en-GB" sz="1200" dirty="0"/>
              <a:t> </a:t>
            </a:r>
            <a:r>
              <a:rPr lang="en-GB" sz="1200" dirty="0" err="1"/>
              <a:t>ekonomi</a:t>
            </a:r>
            <a:r>
              <a:rPr lang="en-GB" sz="1200" dirty="0"/>
              <a:t> </a:t>
            </a:r>
            <a:r>
              <a:rPr lang="en-GB" sz="1200" dirty="0" err="1"/>
              <a:t>dengan</a:t>
            </a:r>
            <a:r>
              <a:rPr lang="en-GB" sz="1200" dirty="0"/>
              <a:t> </a:t>
            </a:r>
            <a:r>
              <a:rPr lang="en-GB" sz="1200" dirty="0" err="1"/>
              <a:t>secara</a:t>
            </a:r>
            <a:r>
              <a:rPr lang="en-GB" sz="1200" dirty="0"/>
              <a:t> </a:t>
            </a:r>
            <a:r>
              <a:rPr lang="en-GB" sz="1200" dirty="0" err="1"/>
              <a:t>langsung</a:t>
            </a:r>
            <a:r>
              <a:rPr lang="en-GB" sz="1200" dirty="0"/>
              <a:t> </a:t>
            </a:r>
            <a:r>
              <a:rPr lang="en-GB" sz="1200" dirty="0" err="1"/>
              <a:t>mengintervensi</a:t>
            </a:r>
            <a:r>
              <a:rPr lang="en-GB" sz="1200" dirty="0"/>
              <a:t> proses </a:t>
            </a:r>
            <a:r>
              <a:rPr lang="en-GB" sz="1200" dirty="0" err="1"/>
              <a:t>pembangunan</a:t>
            </a:r>
            <a:r>
              <a:rPr lang="en-GB" sz="1200" dirty="0"/>
              <a:t>—yang </a:t>
            </a:r>
            <a:r>
              <a:rPr lang="en-GB" sz="1200" dirty="0" err="1"/>
              <a:t>berbanding</a:t>
            </a:r>
            <a:r>
              <a:rPr lang="en-GB" sz="1200" dirty="0"/>
              <a:t> </a:t>
            </a:r>
            <a:r>
              <a:rPr lang="en-GB" sz="1200" dirty="0" err="1"/>
              <a:t>terbalik</a:t>
            </a:r>
            <a:r>
              <a:rPr lang="en-GB" sz="1200" dirty="0"/>
              <a:t> </a:t>
            </a:r>
            <a:r>
              <a:rPr lang="en-GB" sz="1200" dirty="0" err="1"/>
              <a:t>dengan</a:t>
            </a:r>
            <a:r>
              <a:rPr lang="en-GB" sz="1200" dirty="0"/>
              <a:t> </a:t>
            </a:r>
            <a:r>
              <a:rPr lang="en-GB" sz="1200" dirty="0" err="1"/>
              <a:t>cara</a:t>
            </a:r>
            <a:r>
              <a:rPr lang="en-GB" sz="1200" dirty="0"/>
              <a:t> </a:t>
            </a:r>
            <a:r>
              <a:rPr lang="en-GB" sz="1200" dirty="0" err="1"/>
              <a:t>berpikir</a:t>
            </a:r>
            <a:r>
              <a:rPr lang="en-GB" sz="1200" dirty="0"/>
              <a:t> yang </a:t>
            </a:r>
            <a:r>
              <a:rPr lang="en-GB" sz="1200" dirty="0" err="1"/>
              <a:t>mengandalkan</a:t>
            </a:r>
            <a:r>
              <a:rPr lang="en-GB" sz="1200" dirty="0"/>
              <a:t> </a:t>
            </a:r>
            <a:r>
              <a:rPr lang="en-GB" sz="1200" dirty="0" err="1"/>
              <a:t>kekuatan</a:t>
            </a:r>
            <a:r>
              <a:rPr lang="en-GB" sz="1200" dirty="0"/>
              <a:t> </a:t>
            </a:r>
            <a:r>
              <a:rPr lang="en-GB" sz="1200" dirty="0" err="1"/>
              <a:t>pasar</a:t>
            </a:r>
            <a:r>
              <a:rPr lang="en-GB" sz="1200" dirty="0"/>
              <a:t>—</a:t>
            </a:r>
            <a:r>
              <a:rPr lang="en-GB" sz="1200" dirty="0" err="1"/>
              <a:t>dalam</a:t>
            </a:r>
            <a:r>
              <a:rPr lang="en-GB" sz="1200" dirty="0"/>
              <a:t> </a:t>
            </a:r>
            <a:r>
              <a:rPr lang="en-GB" sz="1200" dirty="0" err="1"/>
              <a:t>mengalokasikan</a:t>
            </a:r>
            <a:r>
              <a:rPr lang="en-GB" sz="1200" dirty="0"/>
              <a:t> </a:t>
            </a:r>
            <a:r>
              <a:rPr lang="en-GB" sz="1200" dirty="0" err="1"/>
              <a:t>sumber</a:t>
            </a:r>
            <a:r>
              <a:rPr lang="en-GB" sz="1200" dirty="0"/>
              <a:t> </a:t>
            </a:r>
            <a:r>
              <a:rPr lang="en-GB" sz="1200" dirty="0" err="1"/>
              <a:t>daya</a:t>
            </a:r>
            <a:r>
              <a:rPr lang="en-GB" sz="1200" dirty="0"/>
              <a:t> </a:t>
            </a:r>
            <a:r>
              <a:rPr lang="en-GB" sz="1200" dirty="0" err="1"/>
              <a:t>ekonomi</a:t>
            </a:r>
            <a:r>
              <a:rPr lang="en-GB" sz="1200" dirty="0"/>
              <a:t>. </a:t>
            </a:r>
          </a:p>
          <a:p>
            <a:pPr marL="68580" indent="0" algn="just">
              <a:buNone/>
            </a:pPr>
            <a:r>
              <a:rPr lang="en-GB" sz="1200" i="1" dirty="0"/>
              <a:t>	Global governance</a:t>
            </a:r>
            <a:r>
              <a:rPr lang="en-GB" sz="1200" dirty="0"/>
              <a:t> </a:t>
            </a:r>
            <a:r>
              <a:rPr lang="en-GB" sz="1200" dirty="0" err="1"/>
              <a:t>diartikan</a:t>
            </a:r>
            <a:r>
              <a:rPr lang="en-GB" sz="1200" dirty="0"/>
              <a:t> </a:t>
            </a:r>
            <a:r>
              <a:rPr lang="en-GB" sz="1200" dirty="0" err="1"/>
              <a:t>sebagai</a:t>
            </a:r>
            <a:r>
              <a:rPr lang="en-GB" sz="1200" dirty="0"/>
              <a:t> </a:t>
            </a:r>
            <a:r>
              <a:rPr lang="en-GB" sz="1200" dirty="0" err="1"/>
              <a:t>kondisi</a:t>
            </a:r>
            <a:r>
              <a:rPr lang="en-GB" sz="1200" dirty="0"/>
              <a:t> </a:t>
            </a:r>
            <a:r>
              <a:rPr lang="en-GB" sz="1200" i="1" dirty="0"/>
              <a:t>governing without </a:t>
            </a:r>
            <a:r>
              <a:rPr lang="en-GB" sz="1200" i="1" dirty="0" err="1"/>
              <a:t>goverment</a:t>
            </a:r>
            <a:r>
              <a:rPr lang="en-GB" sz="1200" dirty="0"/>
              <a:t> (</a:t>
            </a:r>
            <a:r>
              <a:rPr lang="en-GB" sz="1200" dirty="0" err="1"/>
              <a:t>Dingwerth&amp;Pattberg</a:t>
            </a:r>
            <a:r>
              <a:rPr lang="en-GB" sz="1200" dirty="0"/>
              <a:t>, 2006 : 185). </a:t>
            </a:r>
            <a:r>
              <a:rPr lang="en-GB" sz="1200" i="1" dirty="0"/>
              <a:t>Governance</a:t>
            </a:r>
            <a:r>
              <a:rPr lang="en-GB" sz="1200" dirty="0"/>
              <a:t> </a:t>
            </a:r>
            <a:r>
              <a:rPr lang="en-GB" sz="1200" dirty="0" err="1"/>
              <a:t>secara</a:t>
            </a:r>
            <a:r>
              <a:rPr lang="en-GB" sz="1200" dirty="0"/>
              <a:t> </a:t>
            </a:r>
            <a:r>
              <a:rPr lang="en-GB" sz="1200" dirty="0" err="1"/>
              <a:t>kontemporer</a:t>
            </a:r>
            <a:r>
              <a:rPr lang="en-GB" sz="1200" dirty="0"/>
              <a:t> </a:t>
            </a:r>
            <a:r>
              <a:rPr lang="en-GB" sz="1200" dirty="0" err="1"/>
              <a:t>terlihat</a:t>
            </a:r>
            <a:r>
              <a:rPr lang="en-GB" sz="1200" dirty="0"/>
              <a:t> </a:t>
            </a:r>
            <a:r>
              <a:rPr lang="en-GB" sz="1200" dirty="0" err="1"/>
              <a:t>melalui</a:t>
            </a:r>
            <a:r>
              <a:rPr lang="en-GB" sz="1200" dirty="0"/>
              <a:t> </a:t>
            </a:r>
            <a:r>
              <a:rPr lang="en-GB" sz="1200" dirty="0" err="1"/>
              <a:t>beberapa</a:t>
            </a:r>
            <a:r>
              <a:rPr lang="en-GB" sz="1200" dirty="0"/>
              <a:t> </a:t>
            </a:r>
            <a:r>
              <a:rPr lang="en-GB" sz="1200" dirty="0" err="1"/>
              <a:t>kondisi</a:t>
            </a:r>
            <a:r>
              <a:rPr lang="en-GB" sz="1200" dirty="0"/>
              <a:t> </a:t>
            </a:r>
            <a:r>
              <a:rPr lang="en-GB" sz="1200" dirty="0" err="1"/>
              <a:t>yakni</a:t>
            </a:r>
            <a:r>
              <a:rPr lang="en-GB" sz="1200" dirty="0"/>
              <a:t> </a:t>
            </a:r>
            <a:r>
              <a:rPr lang="en-GB" sz="1200" dirty="0" err="1"/>
              <a:t>impraktikal</a:t>
            </a:r>
            <a:r>
              <a:rPr lang="en-GB" sz="1200" dirty="0"/>
              <a:t> </a:t>
            </a:r>
            <a:r>
              <a:rPr lang="en-GB" sz="1200" dirty="0" err="1"/>
              <a:t>teritorial</a:t>
            </a:r>
            <a:r>
              <a:rPr lang="en-GB" sz="1200" dirty="0"/>
              <a:t>, post-statist multilayer, </a:t>
            </a:r>
            <a:r>
              <a:rPr lang="en-GB" sz="1200" dirty="0" err="1"/>
              <a:t>privatisasi</a:t>
            </a:r>
            <a:r>
              <a:rPr lang="en-GB" sz="1200" dirty="0"/>
              <a:t> </a:t>
            </a:r>
            <a:r>
              <a:rPr lang="en-GB" sz="1200" dirty="0" err="1"/>
              <a:t>dan</a:t>
            </a:r>
            <a:r>
              <a:rPr lang="en-GB" sz="1200" dirty="0"/>
              <a:t> </a:t>
            </a:r>
            <a:r>
              <a:rPr lang="en-GB" sz="1200" dirty="0" err="1"/>
              <a:t>absennya</a:t>
            </a:r>
            <a:r>
              <a:rPr lang="en-GB" sz="1200" dirty="0"/>
              <a:t> </a:t>
            </a:r>
            <a:r>
              <a:rPr lang="en-GB" sz="1200" dirty="0" err="1"/>
              <a:t>otoritas</a:t>
            </a:r>
            <a:r>
              <a:rPr lang="en-GB" sz="1200" dirty="0"/>
              <a:t> </a:t>
            </a:r>
            <a:r>
              <a:rPr lang="en-GB" sz="1200" dirty="0" err="1"/>
              <a:t>tunggal</a:t>
            </a:r>
            <a:r>
              <a:rPr lang="en-GB" sz="1200" dirty="0"/>
              <a:t>.</a:t>
            </a:r>
          </a:p>
          <a:p>
            <a:pPr marL="68580" indent="0" algn="just">
              <a:buNone/>
            </a:pPr>
            <a:r>
              <a:rPr lang="en-GB" sz="1200" dirty="0"/>
              <a:t>	</a:t>
            </a:r>
            <a:r>
              <a:rPr lang="en-GB" sz="1200" dirty="0" err="1"/>
              <a:t>Organisasi</a:t>
            </a:r>
            <a:r>
              <a:rPr lang="en-GB" sz="1200" dirty="0"/>
              <a:t> </a:t>
            </a:r>
            <a:r>
              <a:rPr lang="en-GB" sz="1200" dirty="0" err="1"/>
              <a:t>Pembelajaran</a:t>
            </a:r>
            <a:r>
              <a:rPr lang="en-GB" sz="1200" dirty="0"/>
              <a:t> </a:t>
            </a:r>
            <a:r>
              <a:rPr lang="en-GB" sz="1200" dirty="0" err="1"/>
              <a:t>didefinisikan</a:t>
            </a:r>
            <a:r>
              <a:rPr lang="en-GB" sz="1200" dirty="0"/>
              <a:t> </a:t>
            </a:r>
            <a:r>
              <a:rPr lang="en-GB" sz="1200" dirty="0" err="1"/>
              <a:t>sebagai</a:t>
            </a:r>
            <a:r>
              <a:rPr lang="en-GB" sz="1200" dirty="0"/>
              <a:t> </a:t>
            </a:r>
            <a:r>
              <a:rPr lang="en-GB" sz="1200" dirty="0" err="1"/>
              <a:t>organisasi</a:t>
            </a:r>
            <a:r>
              <a:rPr lang="en-GB" sz="1200" dirty="0"/>
              <a:t> yang </a:t>
            </a:r>
            <a:r>
              <a:rPr lang="en-GB" sz="1200" dirty="0" err="1"/>
              <a:t>terus</a:t>
            </a:r>
            <a:r>
              <a:rPr lang="en-GB" sz="1200" dirty="0"/>
              <a:t> </a:t>
            </a:r>
            <a:r>
              <a:rPr lang="en-GB" sz="1200" dirty="0" err="1"/>
              <a:t>menerus</a:t>
            </a:r>
            <a:r>
              <a:rPr lang="en-GB" sz="1200" dirty="0"/>
              <a:t> </a:t>
            </a:r>
            <a:r>
              <a:rPr lang="en-GB" sz="1200" dirty="0" err="1"/>
              <a:t>belajar</a:t>
            </a:r>
            <a:r>
              <a:rPr lang="en-GB" sz="1200" dirty="0"/>
              <a:t> </a:t>
            </a:r>
            <a:r>
              <a:rPr lang="en-GB" sz="1200" dirty="0" err="1"/>
              <a:t>dan</a:t>
            </a:r>
            <a:r>
              <a:rPr lang="en-GB" sz="1200" dirty="0"/>
              <a:t> </a:t>
            </a:r>
            <a:r>
              <a:rPr lang="en-GB" sz="1200" dirty="0" err="1"/>
              <a:t>mentransformasikan</a:t>
            </a:r>
            <a:r>
              <a:rPr lang="en-GB" sz="1200" dirty="0"/>
              <a:t> </a:t>
            </a:r>
            <a:r>
              <a:rPr lang="en-GB" sz="1200" dirty="0" err="1"/>
              <a:t>dirinya</a:t>
            </a:r>
            <a:r>
              <a:rPr lang="en-GB" sz="1200" dirty="0"/>
              <a:t> </a:t>
            </a:r>
            <a:r>
              <a:rPr lang="en-GB" sz="1200" dirty="0" err="1"/>
              <a:t>sesuai</a:t>
            </a:r>
            <a:r>
              <a:rPr lang="en-GB" sz="1200" dirty="0"/>
              <a:t> </a:t>
            </a:r>
            <a:r>
              <a:rPr lang="en-GB" sz="1200" dirty="0" err="1"/>
              <a:t>dengan</a:t>
            </a:r>
            <a:r>
              <a:rPr lang="en-GB" sz="1200" dirty="0"/>
              <a:t> </a:t>
            </a:r>
            <a:r>
              <a:rPr lang="en-GB" sz="1200" dirty="0" err="1"/>
              <a:t>perkembangan</a:t>
            </a:r>
            <a:r>
              <a:rPr lang="en-GB" sz="1200" dirty="0"/>
              <a:t> </a:t>
            </a:r>
            <a:r>
              <a:rPr lang="en-GB" sz="1200" dirty="0" err="1"/>
              <a:t>Ilmu</a:t>
            </a:r>
            <a:r>
              <a:rPr lang="en-GB" sz="1200" dirty="0"/>
              <a:t> </a:t>
            </a:r>
            <a:r>
              <a:rPr lang="en-GB" sz="1200" dirty="0" err="1"/>
              <a:t>Pengetahuan</a:t>
            </a:r>
            <a:r>
              <a:rPr lang="en-GB" sz="1200" dirty="0"/>
              <a:t> </a:t>
            </a:r>
            <a:r>
              <a:rPr lang="en-GB" sz="1200" dirty="0" err="1"/>
              <a:t>dan</a:t>
            </a:r>
            <a:r>
              <a:rPr lang="en-GB" sz="1200" dirty="0"/>
              <a:t> </a:t>
            </a:r>
            <a:r>
              <a:rPr lang="en-GB" sz="1200" dirty="0" err="1"/>
              <a:t>Teknologi</a:t>
            </a:r>
            <a:r>
              <a:rPr lang="en-GB" sz="1200" dirty="0"/>
              <a:t> </a:t>
            </a:r>
            <a:r>
              <a:rPr lang="en-GB" sz="1200" dirty="0" err="1"/>
              <a:t>serta</a:t>
            </a:r>
            <a:r>
              <a:rPr lang="en-GB" sz="1200" dirty="0"/>
              <a:t> </a:t>
            </a:r>
            <a:r>
              <a:rPr lang="en-GB" sz="1200" dirty="0" err="1"/>
              <a:t>senantiasa</a:t>
            </a:r>
            <a:r>
              <a:rPr lang="en-GB" sz="1200" dirty="0"/>
              <a:t> </a:t>
            </a:r>
            <a:r>
              <a:rPr lang="en-GB" sz="1200" dirty="0" err="1"/>
              <a:t>mengantisipasi</a:t>
            </a:r>
            <a:r>
              <a:rPr lang="en-GB" sz="1200" dirty="0"/>
              <a:t> </a:t>
            </a:r>
            <a:r>
              <a:rPr lang="en-GB" sz="1200" dirty="0" err="1"/>
              <a:t>lingkungan</a:t>
            </a:r>
            <a:r>
              <a:rPr lang="en-GB" sz="1200" dirty="0"/>
              <a:t> </a:t>
            </a:r>
            <a:r>
              <a:rPr lang="en-GB" sz="1200" dirty="0" err="1"/>
              <a:t>strategis</a:t>
            </a:r>
            <a:r>
              <a:rPr lang="en-GB" sz="1200" dirty="0"/>
              <a:t> yang </a:t>
            </a:r>
            <a:r>
              <a:rPr lang="en-GB" sz="1200" dirty="0" err="1"/>
              <a:t>berubah</a:t>
            </a:r>
            <a:r>
              <a:rPr lang="en-GB" sz="1200" dirty="0"/>
              <a:t>. </a:t>
            </a:r>
            <a:r>
              <a:rPr lang="en-GB" sz="1200" dirty="0" err="1"/>
              <a:t>Penerapan</a:t>
            </a:r>
            <a:r>
              <a:rPr lang="en-GB" sz="1200" dirty="0"/>
              <a:t> </a:t>
            </a:r>
            <a:r>
              <a:rPr lang="en-GB" sz="1200" dirty="0" err="1"/>
              <a:t>organisasi</a:t>
            </a:r>
            <a:r>
              <a:rPr lang="en-GB" sz="1200" dirty="0"/>
              <a:t> </a:t>
            </a:r>
            <a:r>
              <a:rPr lang="en-GB" sz="1200" dirty="0" err="1"/>
              <a:t>pembelajaran</a:t>
            </a:r>
            <a:r>
              <a:rPr lang="en-GB" sz="1200" dirty="0"/>
              <a:t> </a:t>
            </a:r>
            <a:r>
              <a:rPr lang="en-GB" sz="1200" dirty="0" err="1"/>
              <a:t>memerlukan</a:t>
            </a:r>
            <a:r>
              <a:rPr lang="en-GB" sz="1200" dirty="0"/>
              <a:t> lima </a:t>
            </a:r>
            <a:r>
              <a:rPr lang="en-GB" sz="1200" dirty="0" err="1"/>
              <a:t>persyaratan</a:t>
            </a:r>
            <a:r>
              <a:rPr lang="en-GB" sz="1200" dirty="0"/>
              <a:t> </a:t>
            </a:r>
            <a:r>
              <a:rPr lang="en-GB" sz="1200" dirty="0" err="1"/>
              <a:t>pokok</a:t>
            </a:r>
            <a:r>
              <a:rPr lang="en-GB" sz="1200" dirty="0"/>
              <a:t> yang </a:t>
            </a:r>
            <a:r>
              <a:rPr lang="en-GB" sz="1200" dirty="0" err="1"/>
              <a:t>bersifat</a:t>
            </a:r>
            <a:r>
              <a:rPr lang="en-GB" sz="1200" dirty="0"/>
              <a:t> </a:t>
            </a:r>
            <a:r>
              <a:rPr lang="en-GB" sz="1200" dirty="0" err="1"/>
              <a:t>alamiah</a:t>
            </a:r>
            <a:r>
              <a:rPr lang="en-GB" sz="1200" dirty="0"/>
              <a:t>. </a:t>
            </a:r>
            <a:r>
              <a:rPr lang="en-GB" sz="1200" dirty="0" err="1"/>
              <a:t>Erya</a:t>
            </a:r>
            <a:r>
              <a:rPr lang="en-GB" sz="1200" dirty="0"/>
              <a:t> (1:2017). </a:t>
            </a:r>
          </a:p>
          <a:p>
            <a:pPr marL="68580" indent="0" algn="just">
              <a:buNone/>
            </a:pPr>
            <a:r>
              <a:rPr lang="en-US" sz="1200" dirty="0"/>
              <a:t>	</a:t>
            </a:r>
            <a:r>
              <a:rPr lang="en-US" sz="1200" dirty="0" err="1"/>
              <a:t>Lingkungan</a:t>
            </a:r>
            <a:r>
              <a:rPr lang="en-US" sz="1200" dirty="0"/>
              <a:t> global </a:t>
            </a:r>
            <a:r>
              <a:rPr lang="en-US" sz="1200" dirty="0" err="1"/>
              <a:t>adalah</a:t>
            </a:r>
            <a:r>
              <a:rPr lang="en-US" sz="1200" dirty="0"/>
              <a:t> </a:t>
            </a:r>
            <a:r>
              <a:rPr lang="en-US" sz="1200" dirty="0" err="1"/>
              <a:t>faktor-faktor</a:t>
            </a:r>
            <a:r>
              <a:rPr lang="en-US" sz="1200" dirty="0"/>
              <a:t> yang </a:t>
            </a:r>
            <a:r>
              <a:rPr lang="en-US" sz="1200" dirty="0" err="1"/>
              <a:t>mempengaruhi</a:t>
            </a:r>
            <a:r>
              <a:rPr lang="en-US" sz="1200" dirty="0"/>
              <a:t> </a:t>
            </a:r>
            <a:r>
              <a:rPr lang="en-US" sz="1200" dirty="0" err="1"/>
              <a:t>kemampuan</a:t>
            </a:r>
            <a:r>
              <a:rPr lang="en-US" sz="1200" dirty="0"/>
              <a:t> </a:t>
            </a:r>
            <a:r>
              <a:rPr lang="en-US" sz="1200" dirty="0" err="1"/>
              <a:t>perusahaan</a:t>
            </a:r>
            <a:r>
              <a:rPr lang="en-US" sz="1200" dirty="0"/>
              <a:t> </a:t>
            </a:r>
            <a:r>
              <a:rPr lang="en-US" sz="1200" dirty="0" err="1"/>
              <a:t>untuk</a:t>
            </a:r>
            <a:r>
              <a:rPr lang="en-US" sz="1200" dirty="0"/>
              <a:t> </a:t>
            </a:r>
            <a:r>
              <a:rPr lang="en-US" sz="1200" dirty="0" err="1"/>
              <a:t>melakukan</a:t>
            </a:r>
            <a:r>
              <a:rPr lang="en-US" sz="1200" dirty="0"/>
              <a:t> </a:t>
            </a:r>
            <a:r>
              <a:rPr lang="en-US" sz="1200" dirty="0" err="1"/>
              <a:t>bisnis</a:t>
            </a:r>
            <a:r>
              <a:rPr lang="en-US" sz="1200" dirty="0"/>
              <a:t> global </a:t>
            </a:r>
            <a:r>
              <a:rPr lang="en-US" sz="1200" dirty="0" err="1"/>
              <a:t>untuk</a:t>
            </a:r>
            <a:r>
              <a:rPr lang="en-US" sz="1200" dirty="0"/>
              <a:t> </a:t>
            </a:r>
            <a:r>
              <a:rPr lang="en-US" sz="1200" dirty="0" err="1"/>
              <a:t>menjual</a:t>
            </a:r>
            <a:r>
              <a:rPr lang="en-US" sz="1200" dirty="0"/>
              <a:t> </a:t>
            </a:r>
            <a:r>
              <a:rPr lang="en-US" sz="1200" dirty="0" err="1"/>
              <a:t>barang</a:t>
            </a:r>
            <a:r>
              <a:rPr lang="en-US" sz="1200" dirty="0"/>
              <a:t> </a:t>
            </a:r>
            <a:r>
              <a:rPr lang="en-US" sz="1200" dirty="0" err="1"/>
              <a:t>dan</a:t>
            </a:r>
            <a:r>
              <a:rPr lang="en-US" sz="1200" dirty="0"/>
              <a:t> </a:t>
            </a:r>
            <a:r>
              <a:rPr lang="en-US" sz="1200" dirty="0" err="1"/>
              <a:t>jasa</a:t>
            </a:r>
            <a:r>
              <a:rPr lang="en-US" sz="1200" dirty="0"/>
              <a:t> </a:t>
            </a:r>
            <a:r>
              <a:rPr lang="en-US" sz="1200" dirty="0" err="1"/>
              <a:t>guna</a:t>
            </a:r>
            <a:r>
              <a:rPr lang="en-US" sz="1200" dirty="0"/>
              <a:t> </a:t>
            </a:r>
            <a:r>
              <a:rPr lang="en-US" sz="1200" dirty="0" err="1"/>
              <a:t>mencapai</a:t>
            </a:r>
            <a:r>
              <a:rPr lang="en-US" sz="1200" dirty="0"/>
              <a:t> </a:t>
            </a:r>
            <a:r>
              <a:rPr lang="en-US" sz="1200" dirty="0" err="1"/>
              <a:t>tujuan</a:t>
            </a:r>
            <a:r>
              <a:rPr lang="en-US" sz="1200" dirty="0"/>
              <a:t> </a:t>
            </a:r>
            <a:r>
              <a:rPr lang="en-US" sz="1200" dirty="0" err="1"/>
              <a:t>perusahaan</a:t>
            </a:r>
            <a:r>
              <a:rPr lang="en-US" sz="1200" dirty="0"/>
              <a:t>. </a:t>
            </a:r>
          </a:p>
          <a:p>
            <a:pPr marL="68580" indent="0" algn="just">
              <a:buNone/>
            </a:pPr>
            <a:r>
              <a:rPr lang="en-GB" sz="1200" dirty="0"/>
              <a:t>	</a:t>
            </a:r>
            <a:r>
              <a:rPr lang="en-GB" sz="1200" dirty="0" err="1"/>
              <a:t>Geosentrisme</a:t>
            </a:r>
            <a:r>
              <a:rPr lang="en-GB" sz="1200" dirty="0"/>
              <a:t> </a:t>
            </a:r>
            <a:r>
              <a:rPr lang="en-GB" sz="1200" dirty="0" err="1"/>
              <a:t>Suatu</a:t>
            </a:r>
            <a:r>
              <a:rPr lang="en-GB" sz="1200" dirty="0"/>
              <a:t> </a:t>
            </a:r>
            <a:r>
              <a:rPr lang="en-GB" sz="1200" dirty="0" err="1"/>
              <a:t>organisasi</a:t>
            </a:r>
            <a:r>
              <a:rPr lang="en-GB" sz="1200" dirty="0"/>
              <a:t> yang </a:t>
            </a:r>
            <a:r>
              <a:rPr lang="en-GB" sz="1200" dirty="0" err="1"/>
              <a:t>berorientasi</a:t>
            </a:r>
            <a:r>
              <a:rPr lang="en-GB" sz="1200" dirty="0"/>
              <a:t> </a:t>
            </a:r>
            <a:r>
              <a:rPr lang="en-GB" sz="1200" dirty="0" err="1"/>
              <a:t>geosentris</a:t>
            </a:r>
            <a:r>
              <a:rPr lang="en-GB" sz="1200" dirty="0"/>
              <a:t> </a:t>
            </a:r>
            <a:r>
              <a:rPr lang="en-GB" sz="1200" dirty="0" err="1"/>
              <a:t>akan</a:t>
            </a:r>
            <a:r>
              <a:rPr lang="en-GB" sz="1200" dirty="0"/>
              <a:t> </a:t>
            </a:r>
            <a:r>
              <a:rPr lang="en-GB" sz="1200" dirty="0" err="1"/>
              <a:t>memperlakukan</a:t>
            </a:r>
            <a:r>
              <a:rPr lang="en-GB" sz="1200" dirty="0"/>
              <a:t> </a:t>
            </a:r>
            <a:r>
              <a:rPr lang="en-GB" sz="1200" dirty="0" err="1"/>
              <a:t>semua</a:t>
            </a:r>
            <a:r>
              <a:rPr lang="en-GB" sz="1200" dirty="0"/>
              <a:t> </a:t>
            </a:r>
            <a:r>
              <a:rPr lang="en-GB" sz="1200" dirty="0" err="1"/>
              <a:t>pasar</a:t>
            </a:r>
            <a:r>
              <a:rPr lang="en-GB" sz="1200" dirty="0"/>
              <a:t> </a:t>
            </a:r>
            <a:r>
              <a:rPr lang="en-GB" sz="1200" dirty="0" err="1"/>
              <a:t>luar</a:t>
            </a:r>
            <a:r>
              <a:rPr lang="en-GB" sz="1200" dirty="0"/>
              <a:t> </a:t>
            </a:r>
            <a:r>
              <a:rPr lang="en-GB" sz="1200" dirty="0" err="1"/>
              <a:t>negeri</a:t>
            </a:r>
            <a:r>
              <a:rPr lang="en-GB" sz="1200" dirty="0"/>
              <a:t> </a:t>
            </a:r>
            <a:r>
              <a:rPr lang="en-GB" sz="1200" dirty="0" err="1"/>
              <a:t>sebagai</a:t>
            </a:r>
            <a:r>
              <a:rPr lang="en-GB" sz="1200" dirty="0"/>
              <a:t> </a:t>
            </a:r>
            <a:r>
              <a:rPr lang="en-GB" sz="1200" dirty="0" err="1"/>
              <a:t>suatu</a:t>
            </a:r>
            <a:r>
              <a:rPr lang="en-GB" sz="1200" dirty="0"/>
              <a:t> </a:t>
            </a:r>
            <a:r>
              <a:rPr lang="en-GB" sz="1200" dirty="0" err="1"/>
              <a:t>kesatuan</a:t>
            </a:r>
            <a:r>
              <a:rPr lang="en-GB" sz="1200" dirty="0"/>
              <a:t>, </a:t>
            </a:r>
            <a:r>
              <a:rPr lang="en-GB" sz="1200" dirty="0" err="1"/>
              <a:t>yakni</a:t>
            </a:r>
            <a:r>
              <a:rPr lang="en-GB" sz="1200" dirty="0"/>
              <a:t> </a:t>
            </a:r>
            <a:r>
              <a:rPr lang="en-GB" sz="1200" dirty="0" err="1"/>
              <a:t>sebagai</a:t>
            </a:r>
            <a:r>
              <a:rPr lang="en-GB" sz="1200" dirty="0"/>
              <a:t> </a:t>
            </a:r>
            <a:r>
              <a:rPr lang="en-GB" sz="1200" dirty="0" err="1"/>
              <a:t>pasar</a:t>
            </a:r>
            <a:r>
              <a:rPr lang="en-GB" sz="1200" dirty="0"/>
              <a:t> global. </a:t>
            </a:r>
            <a:r>
              <a:rPr lang="en-GB" sz="1200" dirty="0" err="1"/>
              <a:t>Sebelumnya</a:t>
            </a:r>
            <a:r>
              <a:rPr lang="en-GB" sz="1200" dirty="0"/>
              <a:t> Keegan </a:t>
            </a:r>
            <a:r>
              <a:rPr lang="en-GB" sz="1200" dirty="0" err="1"/>
              <a:t>dan</a:t>
            </a:r>
            <a:r>
              <a:rPr lang="en-GB" sz="1200" dirty="0"/>
              <a:t> </a:t>
            </a:r>
            <a:r>
              <a:rPr lang="en-GB" sz="1200" dirty="0" err="1"/>
              <a:t>Schlegelmilch</a:t>
            </a:r>
            <a:r>
              <a:rPr lang="en-GB" sz="1200" dirty="0"/>
              <a:t> (1999) </a:t>
            </a:r>
            <a:r>
              <a:rPr lang="en-GB" sz="1200" dirty="0" err="1"/>
              <a:t>berpendapat</a:t>
            </a:r>
            <a:r>
              <a:rPr lang="en-GB" sz="1200" dirty="0"/>
              <a:t> </a:t>
            </a:r>
            <a:r>
              <a:rPr lang="en-GB" sz="1200" dirty="0" err="1"/>
              <a:t>bahwa</a:t>
            </a:r>
            <a:r>
              <a:rPr lang="en-GB" sz="1200" dirty="0"/>
              <a:t> "</a:t>
            </a:r>
            <a:r>
              <a:rPr lang="en-GB" sz="1200" dirty="0" err="1"/>
              <a:t>orientasi</a:t>
            </a:r>
            <a:r>
              <a:rPr lang="en-GB" sz="1200" dirty="0"/>
              <a:t> </a:t>
            </a:r>
            <a:r>
              <a:rPr lang="en-GB" sz="1200" dirty="0" err="1"/>
              <a:t>geosentris</a:t>
            </a:r>
            <a:r>
              <a:rPr lang="en-GB" sz="1200" dirty="0"/>
              <a:t> </a:t>
            </a:r>
            <a:r>
              <a:rPr lang="en-GB" sz="1200" dirty="0" err="1"/>
              <a:t>merupakan</a:t>
            </a:r>
            <a:r>
              <a:rPr lang="en-GB" sz="1200" dirty="0"/>
              <a:t> </a:t>
            </a:r>
            <a:r>
              <a:rPr lang="en-GB" sz="1200" dirty="0" err="1"/>
              <a:t>sintesis</a:t>
            </a:r>
            <a:r>
              <a:rPr lang="en-GB" sz="1200" dirty="0"/>
              <a:t> </a:t>
            </a:r>
            <a:r>
              <a:rPr lang="en-GB" sz="1200" dirty="0" err="1"/>
              <a:t>dari</a:t>
            </a:r>
            <a:r>
              <a:rPr lang="en-GB" sz="1200" dirty="0"/>
              <a:t> </a:t>
            </a:r>
            <a:r>
              <a:rPr lang="en-GB" sz="1200" dirty="0" err="1"/>
              <a:t>etnosentrisme</a:t>
            </a:r>
            <a:r>
              <a:rPr lang="en-GB" sz="1200" dirty="0"/>
              <a:t> </a:t>
            </a:r>
            <a:r>
              <a:rPr lang="en-GB" sz="1200" dirty="0" err="1"/>
              <a:t>dan</a:t>
            </a:r>
            <a:r>
              <a:rPr lang="en-GB" sz="1200" dirty="0"/>
              <a:t> </a:t>
            </a:r>
            <a:r>
              <a:rPr lang="en-GB" sz="1200" dirty="0" err="1"/>
              <a:t>polisentrisme</a:t>
            </a:r>
            <a:r>
              <a:rPr lang="en-GB" sz="1200" dirty="0"/>
              <a:t>, yang </a:t>
            </a:r>
            <a:r>
              <a:rPr lang="en-GB" sz="1200" dirty="0" err="1"/>
              <a:t>melihat</a:t>
            </a:r>
            <a:r>
              <a:rPr lang="en-GB" sz="1200" dirty="0"/>
              <a:t> </a:t>
            </a:r>
            <a:r>
              <a:rPr lang="en-GB" sz="1200" dirty="0" err="1"/>
              <a:t>adanya</a:t>
            </a:r>
            <a:r>
              <a:rPr lang="en-GB" sz="1200" dirty="0"/>
              <a:t> </a:t>
            </a:r>
            <a:r>
              <a:rPr lang="en-GB" sz="1200" dirty="0" err="1"/>
              <a:t>persamaan</a:t>
            </a:r>
            <a:r>
              <a:rPr lang="en-GB" sz="1200" dirty="0"/>
              <a:t> </a:t>
            </a:r>
            <a:r>
              <a:rPr lang="en-GB" sz="1200" dirty="0" err="1"/>
              <a:t>dan</a:t>
            </a:r>
            <a:r>
              <a:rPr lang="en-GB" sz="1200" dirty="0"/>
              <a:t> </a:t>
            </a:r>
            <a:r>
              <a:rPr lang="en-GB" sz="1200" dirty="0" err="1"/>
              <a:t>perbedaan</a:t>
            </a:r>
            <a:r>
              <a:rPr lang="en-GB" sz="1200" dirty="0"/>
              <a:t> </a:t>
            </a:r>
            <a:r>
              <a:rPr lang="en-GB" sz="1200" dirty="0" err="1"/>
              <a:t>pada</a:t>
            </a:r>
            <a:r>
              <a:rPr lang="en-GB" sz="1200" dirty="0"/>
              <a:t> </a:t>
            </a:r>
            <a:r>
              <a:rPr lang="en-GB" sz="1200" dirty="0" err="1"/>
              <a:t>dunia</a:t>
            </a:r>
            <a:r>
              <a:rPr lang="en-GB" sz="1200" dirty="0"/>
              <a:t> </a:t>
            </a:r>
            <a:r>
              <a:rPr lang="en-GB" sz="1200" dirty="0" err="1"/>
              <a:t>dalam</a:t>
            </a:r>
            <a:r>
              <a:rPr lang="en-GB" sz="1200" dirty="0"/>
              <a:t> </a:t>
            </a:r>
            <a:r>
              <a:rPr lang="en-GB" sz="1200" dirty="0" err="1"/>
              <a:t>konteks</a:t>
            </a:r>
            <a:r>
              <a:rPr lang="en-GB" sz="1200" dirty="0"/>
              <a:t> </a:t>
            </a:r>
            <a:r>
              <a:rPr lang="en-GB" sz="1200" dirty="0" err="1"/>
              <a:t>pasar</a:t>
            </a:r>
            <a:r>
              <a:rPr lang="en-GB" sz="1200" dirty="0"/>
              <a:t> </a:t>
            </a:r>
            <a:r>
              <a:rPr lang="en-GB" sz="1200" dirty="0" err="1"/>
              <a:t>dan</a:t>
            </a:r>
            <a:r>
              <a:rPr lang="en-GB" sz="1200" dirty="0"/>
              <a:t> </a:t>
            </a:r>
            <a:r>
              <a:rPr lang="en-GB" sz="1200" dirty="0" err="1"/>
              <a:t>negara</a:t>
            </a:r>
            <a:r>
              <a:rPr lang="en-GB" sz="1200" dirty="0"/>
              <a:t>, </a:t>
            </a:r>
            <a:r>
              <a:rPr lang="en-GB" sz="1200" dirty="0" err="1"/>
              <a:t>sehingga</a:t>
            </a:r>
            <a:r>
              <a:rPr lang="en-GB" sz="1200" dirty="0"/>
              <a:t> </a:t>
            </a:r>
            <a:r>
              <a:rPr lang="en-GB" sz="1200" dirty="0" err="1"/>
              <a:t>diperlukan</a:t>
            </a:r>
            <a:r>
              <a:rPr lang="en-GB" sz="1200" dirty="0"/>
              <a:t> </a:t>
            </a:r>
            <a:r>
              <a:rPr lang="en-GB" sz="1200" dirty="0" err="1"/>
              <a:t>strategi</a:t>
            </a:r>
            <a:r>
              <a:rPr lang="en-GB" sz="1200" dirty="0"/>
              <a:t> global yang </a:t>
            </a:r>
            <a:r>
              <a:rPr lang="en-GB" sz="1200" dirty="0" err="1"/>
              <a:t>sepenuhnya</a:t>
            </a:r>
            <a:r>
              <a:rPr lang="en-GB" sz="1200" dirty="0"/>
              <a:t> </a:t>
            </a:r>
            <a:r>
              <a:rPr lang="en-GB" sz="1200" dirty="0" err="1"/>
              <a:t>responsif</a:t>
            </a:r>
            <a:r>
              <a:rPr lang="en-GB" sz="1200" dirty="0"/>
              <a:t> </a:t>
            </a:r>
            <a:r>
              <a:rPr lang="en-GB" sz="1200" dirty="0" err="1"/>
              <a:t>terhadap</a:t>
            </a:r>
            <a:r>
              <a:rPr lang="en-GB" sz="1200" dirty="0"/>
              <a:t> </a:t>
            </a:r>
            <a:r>
              <a:rPr lang="en-GB" sz="1200" dirty="0" err="1"/>
              <a:t>kebutuhan</a:t>
            </a:r>
            <a:r>
              <a:rPr lang="en-GB" sz="1200" dirty="0"/>
              <a:t> </a:t>
            </a:r>
            <a:r>
              <a:rPr lang="en-GB" sz="1200" dirty="0" err="1"/>
              <a:t>dan</a:t>
            </a:r>
            <a:r>
              <a:rPr lang="en-GB" sz="1200" dirty="0"/>
              <a:t> </a:t>
            </a:r>
            <a:r>
              <a:rPr lang="en-GB" sz="1200" dirty="0" err="1"/>
              <a:t>keinginan</a:t>
            </a:r>
            <a:r>
              <a:rPr lang="en-GB" sz="1200" dirty="0"/>
              <a:t> </a:t>
            </a:r>
            <a:r>
              <a:rPr lang="en-GB" sz="1200" dirty="0" err="1"/>
              <a:t>lokal</a:t>
            </a:r>
            <a:r>
              <a:rPr lang="en-GB" sz="1200" dirty="0"/>
              <a:t>. </a:t>
            </a:r>
          </a:p>
          <a:p>
            <a:pPr marL="68580" indent="0" algn="just">
              <a:buNone/>
            </a:pPr>
            <a:r>
              <a:rPr lang="en-GB" sz="1200" dirty="0"/>
              <a:t>	</a:t>
            </a:r>
            <a:r>
              <a:rPr lang="en-GB" sz="1200" dirty="0" err="1"/>
              <a:t>Bahasa</a:t>
            </a:r>
            <a:r>
              <a:rPr lang="en-GB" sz="1200" dirty="0"/>
              <a:t> </a:t>
            </a:r>
            <a:r>
              <a:rPr lang="en-GB" sz="1200" dirty="0" err="1"/>
              <a:t>adalah</a:t>
            </a:r>
            <a:r>
              <a:rPr lang="en-GB" sz="1200" dirty="0"/>
              <a:t> </a:t>
            </a:r>
            <a:r>
              <a:rPr lang="en-GB" sz="1200" dirty="0" err="1"/>
              <a:t>sistem</a:t>
            </a:r>
            <a:r>
              <a:rPr lang="en-GB" sz="1200" dirty="0"/>
              <a:t> </a:t>
            </a:r>
            <a:r>
              <a:rPr lang="en-GB" sz="1200" dirty="0" err="1"/>
              <a:t>lambang</a:t>
            </a:r>
            <a:r>
              <a:rPr lang="en-GB" sz="1200" dirty="0"/>
              <a:t> </a:t>
            </a:r>
            <a:r>
              <a:rPr lang="en-GB" sz="1200" dirty="0" err="1"/>
              <a:t>bunyi</a:t>
            </a:r>
            <a:r>
              <a:rPr lang="en-GB" sz="1200" dirty="0"/>
              <a:t> yang </a:t>
            </a:r>
            <a:r>
              <a:rPr lang="en-GB" sz="1200" dirty="0" err="1"/>
              <a:t>arbitrer</a:t>
            </a:r>
            <a:r>
              <a:rPr lang="en-GB" sz="1200" dirty="0"/>
              <a:t> yang </a:t>
            </a:r>
            <a:r>
              <a:rPr lang="en-GB" sz="1200" dirty="0" err="1"/>
              <a:t>digunakan</a:t>
            </a:r>
            <a:r>
              <a:rPr lang="en-GB" sz="1200" dirty="0"/>
              <a:t> </a:t>
            </a:r>
            <a:r>
              <a:rPr lang="en-GB" sz="1200" dirty="0" err="1"/>
              <a:t>oleh</a:t>
            </a:r>
            <a:r>
              <a:rPr lang="en-GB" sz="1200" dirty="0"/>
              <a:t> </a:t>
            </a:r>
            <a:r>
              <a:rPr lang="en-GB" sz="1200" dirty="0" err="1"/>
              <a:t>para</a:t>
            </a:r>
            <a:r>
              <a:rPr lang="en-GB" sz="1200" dirty="0"/>
              <a:t> </a:t>
            </a:r>
            <a:r>
              <a:rPr lang="en-GB" sz="1200" dirty="0" err="1"/>
              <a:t>anggota</a:t>
            </a:r>
            <a:r>
              <a:rPr lang="en-GB" sz="1200" dirty="0"/>
              <a:t> </a:t>
            </a:r>
            <a:r>
              <a:rPr lang="en-GB" sz="1200" dirty="0" err="1"/>
              <a:t>kelompok</a:t>
            </a:r>
            <a:r>
              <a:rPr lang="en-GB" sz="1200" dirty="0"/>
              <a:t> </a:t>
            </a:r>
            <a:r>
              <a:rPr lang="en-GB" sz="1200" dirty="0" err="1"/>
              <a:t>sosial</a:t>
            </a:r>
            <a:r>
              <a:rPr lang="en-GB" sz="1200" dirty="0"/>
              <a:t> </a:t>
            </a:r>
            <a:r>
              <a:rPr lang="en-GB" sz="1200" dirty="0" err="1"/>
              <a:t>untuk</a:t>
            </a:r>
            <a:r>
              <a:rPr lang="en-GB" sz="1200" dirty="0"/>
              <a:t> </a:t>
            </a:r>
            <a:r>
              <a:rPr lang="en-GB" sz="1200" dirty="0" err="1"/>
              <a:t>bekerjasama</a:t>
            </a:r>
            <a:r>
              <a:rPr lang="en-GB" sz="1200" dirty="0"/>
              <a:t>, </a:t>
            </a:r>
            <a:r>
              <a:rPr lang="en-GB" sz="1200" dirty="0" err="1"/>
              <a:t>berkomunikasi</a:t>
            </a:r>
            <a:r>
              <a:rPr lang="en-GB" sz="1200" dirty="0"/>
              <a:t> </a:t>
            </a:r>
            <a:r>
              <a:rPr lang="en-GB" sz="1200" dirty="0" err="1"/>
              <a:t>dan</a:t>
            </a:r>
            <a:r>
              <a:rPr lang="en-GB" sz="1200" dirty="0"/>
              <a:t> </a:t>
            </a:r>
            <a:r>
              <a:rPr lang="en-GB" sz="1200" dirty="0" err="1"/>
              <a:t>mengidentifikasi</a:t>
            </a:r>
            <a:r>
              <a:rPr lang="en-GB" sz="1200" dirty="0"/>
              <a:t> </a:t>
            </a:r>
            <a:r>
              <a:rPr lang="en-GB" sz="1200" dirty="0" err="1"/>
              <a:t>diri</a:t>
            </a:r>
            <a:r>
              <a:rPr lang="en-GB" sz="1200" dirty="0"/>
              <a:t> (</a:t>
            </a:r>
            <a:r>
              <a:rPr lang="en-GB" sz="1200" dirty="0" err="1"/>
              <a:t>Kridalaksana</a:t>
            </a:r>
            <a:r>
              <a:rPr lang="en-GB" sz="1200" dirty="0"/>
              <a:t>, 1983). </a:t>
            </a:r>
          </a:p>
          <a:p>
            <a:pPr marL="68580" indent="0" algn="just">
              <a:buNone/>
            </a:pPr>
            <a:endParaRPr lang="en-GB" sz="1200" dirty="0"/>
          </a:p>
          <a:p>
            <a:pPr marL="68580" indent="0" algn="just">
              <a:buNone/>
            </a:pPr>
            <a:endParaRPr lang="en-GB" sz="1200" dirty="0"/>
          </a:p>
        </p:txBody>
      </p:sp>
    </p:spTree>
    <p:extLst>
      <p:ext uri="{BB962C8B-B14F-4D97-AF65-F5344CB8AC3E}">
        <p14:creationId xmlns:p14="http://schemas.microsoft.com/office/powerpoint/2010/main" val="312055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602" y="1556792"/>
            <a:ext cx="4032448" cy="3364961"/>
          </a:xfrm>
        </p:spPr>
        <p:txBody>
          <a:bodyPr>
            <a:noAutofit/>
          </a:bodyPr>
          <a:lstStyle/>
          <a:p>
            <a:pPr lvl="0"/>
            <a:r>
              <a:rPr lang="en-GB" sz="1600" b="1" dirty="0" err="1"/>
              <a:t>Rumusan</a:t>
            </a:r>
            <a:r>
              <a:rPr lang="en-GB" sz="1600" b="1" dirty="0"/>
              <a:t> </a:t>
            </a:r>
            <a:r>
              <a:rPr lang="en-GB" sz="1600" b="1" dirty="0" err="1"/>
              <a:t>Masalah</a:t>
            </a:r>
            <a:r>
              <a:rPr lang="en-GB" sz="1600" b="1" dirty="0"/>
              <a:t> </a:t>
            </a:r>
            <a:br>
              <a:rPr lang="en-GB" sz="1600" dirty="0"/>
            </a:br>
            <a:br>
              <a:rPr lang="en-GB" sz="1600" dirty="0"/>
            </a:br>
            <a:r>
              <a:rPr lang="en-GB" sz="1600" dirty="0"/>
              <a:t>1. </a:t>
            </a:r>
            <a:r>
              <a:rPr lang="en-GB" sz="1600" dirty="0" err="1"/>
              <a:t>Apa</a:t>
            </a:r>
            <a:r>
              <a:rPr lang="en-GB" sz="1600" dirty="0"/>
              <a:t> </a:t>
            </a:r>
            <a:r>
              <a:rPr lang="en-GB" sz="1600" dirty="0" err="1"/>
              <a:t>pengertian</a:t>
            </a:r>
            <a:r>
              <a:rPr lang="en-GB" sz="1600" dirty="0"/>
              <a:t> </a:t>
            </a:r>
            <a:r>
              <a:rPr lang="en-GB" sz="1600" dirty="0" err="1"/>
              <a:t>manajemen</a:t>
            </a:r>
            <a:r>
              <a:rPr lang="en-GB" sz="1600" dirty="0"/>
              <a:t> SDM Global</a:t>
            </a:r>
            <a:br>
              <a:rPr lang="en-GB" sz="1600" dirty="0"/>
            </a:br>
            <a:r>
              <a:rPr lang="en-GB" sz="1600" dirty="0"/>
              <a:t>2. </a:t>
            </a:r>
            <a:r>
              <a:rPr lang="en-GB" sz="1600" dirty="0" err="1"/>
              <a:t>Apa</a:t>
            </a:r>
            <a:r>
              <a:rPr lang="en-GB" sz="1600" dirty="0"/>
              <a:t> </a:t>
            </a:r>
            <a:r>
              <a:rPr lang="en-GB" sz="1600" dirty="0" err="1"/>
              <a:t>pengertian</a:t>
            </a:r>
            <a:r>
              <a:rPr lang="en-GB" sz="1600" dirty="0"/>
              <a:t> </a:t>
            </a:r>
            <a:r>
              <a:rPr lang="en-GB" sz="1600" dirty="0" err="1"/>
              <a:t>konsep</a:t>
            </a:r>
            <a:r>
              <a:rPr lang="en-GB" sz="1600" dirty="0"/>
              <a:t> </a:t>
            </a:r>
            <a:r>
              <a:rPr lang="en-GB" sz="1600" dirty="0" err="1"/>
              <a:t>organisasi</a:t>
            </a:r>
            <a:r>
              <a:rPr lang="en-GB" sz="1600" dirty="0"/>
              <a:t> </a:t>
            </a:r>
            <a:r>
              <a:rPr lang="en-GB" sz="1600" dirty="0" err="1"/>
              <a:t>manajmen</a:t>
            </a:r>
            <a:r>
              <a:rPr lang="en-GB" sz="1600" dirty="0"/>
              <a:t> global</a:t>
            </a:r>
            <a:br>
              <a:rPr lang="en-GB" sz="1600" dirty="0"/>
            </a:br>
            <a:r>
              <a:rPr lang="en-GB" sz="1600" dirty="0"/>
              <a:t>3. </a:t>
            </a:r>
            <a:r>
              <a:rPr lang="en-GB" sz="1600" dirty="0" err="1"/>
              <a:t>Pengertian</a:t>
            </a:r>
            <a:r>
              <a:rPr lang="en-GB" sz="1600" dirty="0"/>
              <a:t> Developmental State</a:t>
            </a:r>
            <a:br>
              <a:rPr lang="en-GB" sz="1600" dirty="0"/>
            </a:br>
            <a:r>
              <a:rPr lang="en-GB" sz="1600" dirty="0"/>
              <a:t>4. </a:t>
            </a:r>
            <a:r>
              <a:rPr lang="en-GB" sz="1600" dirty="0" err="1"/>
              <a:t>Pengertian</a:t>
            </a:r>
            <a:r>
              <a:rPr lang="en-GB" sz="1600" dirty="0"/>
              <a:t> Global Governance </a:t>
            </a:r>
            <a:r>
              <a:rPr lang="en-GB" sz="1600" dirty="0" err="1"/>
              <a:t>Kontemporer</a:t>
            </a:r>
            <a:br>
              <a:rPr lang="en-GB" sz="1600" dirty="0"/>
            </a:br>
            <a:r>
              <a:rPr lang="en-GB" sz="1600" dirty="0"/>
              <a:t>5. </a:t>
            </a:r>
            <a:r>
              <a:rPr lang="en-GB" sz="1600" dirty="0" err="1"/>
              <a:t>Pengertian</a:t>
            </a:r>
            <a:r>
              <a:rPr lang="en-GB" sz="1600" dirty="0"/>
              <a:t> Learning Organization</a:t>
            </a:r>
            <a:br>
              <a:rPr lang="en-GB" sz="1600" dirty="0"/>
            </a:br>
            <a:r>
              <a:rPr lang="en-GB" sz="1600" dirty="0"/>
              <a:t>6. </a:t>
            </a:r>
            <a:r>
              <a:rPr lang="en-GB" sz="1600" dirty="0" err="1"/>
              <a:t>Pengaruh</a:t>
            </a:r>
            <a:r>
              <a:rPr lang="en-GB" sz="1600" dirty="0"/>
              <a:t> </a:t>
            </a:r>
            <a:r>
              <a:rPr lang="en-GB" sz="1600" dirty="0" err="1"/>
              <a:t>Kekuatan</a:t>
            </a:r>
            <a:r>
              <a:rPr lang="en-GB" sz="1600" dirty="0"/>
              <a:t> </a:t>
            </a:r>
            <a:r>
              <a:rPr lang="en-GB" sz="1600" dirty="0" err="1"/>
              <a:t>Lingkungan</a:t>
            </a:r>
            <a:r>
              <a:rPr lang="en-GB" sz="1600" dirty="0"/>
              <a:t> </a:t>
            </a:r>
            <a:r>
              <a:rPr lang="en-GB" sz="1600" dirty="0" err="1"/>
              <a:t>atau</a:t>
            </a:r>
            <a:r>
              <a:rPr lang="en-GB" sz="1600" dirty="0"/>
              <a:t> </a:t>
            </a:r>
            <a:r>
              <a:rPr lang="en-GB" sz="1600" dirty="0" err="1"/>
              <a:t>dorongan</a:t>
            </a:r>
            <a:br>
              <a:rPr lang="en-GB" sz="1600" dirty="0"/>
            </a:br>
            <a:r>
              <a:rPr lang="en-GB" sz="1600" dirty="0"/>
              <a:t>7. </a:t>
            </a:r>
            <a:r>
              <a:rPr lang="en-GB" sz="1600" dirty="0" err="1"/>
              <a:t>Kendala</a:t>
            </a:r>
            <a:r>
              <a:rPr lang="en-GB" sz="1600" dirty="0"/>
              <a:t> </a:t>
            </a:r>
            <a:r>
              <a:rPr lang="en-GB" sz="1600" dirty="0" err="1"/>
              <a:t>geosentrisme</a:t>
            </a:r>
            <a:r>
              <a:rPr lang="en-GB" sz="1600" dirty="0"/>
              <a:t> </a:t>
            </a:r>
            <a:r>
              <a:rPr lang="en-GB" sz="1600" dirty="0" err="1"/>
              <a:t>mempelajari</a:t>
            </a:r>
            <a:r>
              <a:rPr lang="en-GB" sz="1600" dirty="0"/>
              <a:t> </a:t>
            </a:r>
            <a:r>
              <a:rPr lang="en-GB" sz="1600" dirty="0" err="1"/>
              <a:t>perbedaan</a:t>
            </a:r>
            <a:r>
              <a:rPr lang="en-GB" sz="1600" dirty="0"/>
              <a:t> </a:t>
            </a:r>
            <a:r>
              <a:rPr lang="en-GB" sz="1600" dirty="0" err="1"/>
              <a:t>bahasa</a:t>
            </a:r>
            <a:br>
              <a:rPr lang="en-GB" sz="1600" dirty="0"/>
            </a:br>
            <a:br>
              <a:rPr lang="en-GB" sz="1600" b="1" dirty="0"/>
            </a:br>
            <a:endParaRPr lang="en-GB" sz="1600" dirty="0"/>
          </a:p>
        </p:txBody>
      </p:sp>
      <p:sp>
        <p:nvSpPr>
          <p:cNvPr id="4" name="Content Placeholder 2"/>
          <p:cNvSpPr txBox="1">
            <a:spLocks/>
          </p:cNvSpPr>
          <p:nvPr/>
        </p:nvSpPr>
        <p:spPr>
          <a:xfrm>
            <a:off x="5051440" y="2472140"/>
            <a:ext cx="3888548" cy="3508977"/>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endParaRPr lang="en-GB" dirty="0"/>
          </a:p>
        </p:txBody>
      </p:sp>
      <p:sp>
        <p:nvSpPr>
          <p:cNvPr id="5" name="Content Placeholder 2"/>
          <p:cNvSpPr txBox="1">
            <a:spLocks/>
          </p:cNvSpPr>
          <p:nvPr/>
        </p:nvSpPr>
        <p:spPr>
          <a:xfrm>
            <a:off x="4644008" y="2060848"/>
            <a:ext cx="3888548" cy="3508977"/>
          </a:xfrm>
          <a:prstGeom prst="rect">
            <a:avLst/>
          </a:prstGeom>
        </p:spPr>
        <p:txBody>
          <a:bodyPr vert="horz" lIns="91440" tIns="45720" rIns="91440" bIns="45720" rtlCol="0">
            <a:normAutofit/>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a:lstStyle>
          <a:p>
            <a:endParaRPr lang="en-GB" dirty="0"/>
          </a:p>
        </p:txBody>
      </p:sp>
      <p:sp>
        <p:nvSpPr>
          <p:cNvPr id="6" name="Title 1"/>
          <p:cNvSpPr txBox="1">
            <a:spLocks/>
          </p:cNvSpPr>
          <p:nvPr/>
        </p:nvSpPr>
        <p:spPr>
          <a:xfrm>
            <a:off x="4500050" y="3493039"/>
            <a:ext cx="4176464" cy="3364961"/>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lvl="0"/>
            <a:r>
              <a:rPr lang="en-GB" sz="1600" b="1" dirty="0" err="1">
                <a:solidFill>
                  <a:schemeClr val="tx1">
                    <a:lumMod val="95000"/>
                    <a:lumOff val="5000"/>
                  </a:schemeClr>
                </a:solidFill>
              </a:rPr>
              <a:t>Tujuan</a:t>
            </a:r>
            <a:r>
              <a:rPr lang="en-GB" sz="1600" b="1" dirty="0">
                <a:solidFill>
                  <a:schemeClr val="tx1">
                    <a:lumMod val="95000"/>
                    <a:lumOff val="5000"/>
                  </a:schemeClr>
                </a:solidFill>
              </a:rPr>
              <a:t> </a:t>
            </a:r>
          </a:p>
          <a:p>
            <a:pPr lvl="0"/>
            <a:br>
              <a:rPr lang="en-GB" sz="1600" dirty="0">
                <a:solidFill>
                  <a:schemeClr val="tx1">
                    <a:lumMod val="95000"/>
                    <a:lumOff val="5000"/>
                  </a:schemeClr>
                </a:solidFill>
              </a:rPr>
            </a:br>
            <a:r>
              <a:rPr lang="en-GB" sz="1600" dirty="0">
                <a:solidFill>
                  <a:schemeClr val="tx1">
                    <a:lumMod val="95000"/>
                    <a:lumOff val="5000"/>
                  </a:schemeClr>
                </a:solidFill>
              </a:rPr>
              <a:t>1. </a:t>
            </a:r>
            <a:r>
              <a:rPr lang="en-GB" sz="1600" dirty="0" err="1">
                <a:solidFill>
                  <a:schemeClr val="tx1">
                    <a:lumMod val="95000"/>
                    <a:lumOff val="5000"/>
                  </a:schemeClr>
                </a:solidFill>
              </a:rPr>
              <a:t>Untuk</a:t>
            </a:r>
            <a:r>
              <a:rPr lang="en-GB" sz="1600" dirty="0">
                <a:solidFill>
                  <a:schemeClr val="tx1">
                    <a:lumMod val="95000"/>
                    <a:lumOff val="5000"/>
                  </a:schemeClr>
                </a:solidFill>
              </a:rPr>
              <a:t> </a:t>
            </a:r>
            <a:r>
              <a:rPr lang="en-GB" sz="1600" dirty="0" err="1">
                <a:solidFill>
                  <a:schemeClr val="tx1">
                    <a:lumMod val="95000"/>
                    <a:lumOff val="5000"/>
                  </a:schemeClr>
                </a:solidFill>
              </a:rPr>
              <a:t>Mengetahui</a:t>
            </a:r>
            <a:r>
              <a:rPr lang="en-GB" sz="1600" dirty="0">
                <a:solidFill>
                  <a:schemeClr val="tx1">
                    <a:lumMod val="95000"/>
                    <a:lumOff val="5000"/>
                  </a:schemeClr>
                </a:solidFill>
              </a:rPr>
              <a:t> </a:t>
            </a:r>
            <a:r>
              <a:rPr lang="en-GB" sz="1600" dirty="0" err="1">
                <a:solidFill>
                  <a:schemeClr val="tx1">
                    <a:lumMod val="95000"/>
                    <a:lumOff val="5000"/>
                  </a:schemeClr>
                </a:solidFill>
              </a:rPr>
              <a:t>Pengertian</a:t>
            </a:r>
            <a:r>
              <a:rPr lang="en-GB" sz="1600" dirty="0">
                <a:solidFill>
                  <a:schemeClr val="tx1">
                    <a:lumMod val="95000"/>
                    <a:lumOff val="5000"/>
                  </a:schemeClr>
                </a:solidFill>
              </a:rPr>
              <a:t> </a:t>
            </a:r>
            <a:r>
              <a:rPr lang="en-GB" sz="1600" dirty="0" err="1">
                <a:solidFill>
                  <a:schemeClr val="tx1">
                    <a:lumMod val="95000"/>
                    <a:lumOff val="5000"/>
                  </a:schemeClr>
                </a:solidFill>
              </a:rPr>
              <a:t>Manajemen</a:t>
            </a:r>
            <a:r>
              <a:rPr lang="en-GB" sz="1600" dirty="0">
                <a:solidFill>
                  <a:schemeClr val="tx1">
                    <a:lumMod val="95000"/>
                    <a:lumOff val="5000"/>
                  </a:schemeClr>
                </a:solidFill>
              </a:rPr>
              <a:t> SDM Global</a:t>
            </a:r>
          </a:p>
          <a:p>
            <a:pPr lvl="0"/>
            <a:r>
              <a:rPr lang="en-GB" sz="1600" dirty="0">
                <a:solidFill>
                  <a:schemeClr val="tx1">
                    <a:lumMod val="95000"/>
                    <a:lumOff val="5000"/>
                  </a:schemeClr>
                </a:solidFill>
              </a:rPr>
              <a:t>2. </a:t>
            </a:r>
            <a:r>
              <a:rPr lang="en-GB" sz="1600" dirty="0" err="1">
                <a:solidFill>
                  <a:schemeClr val="tx1">
                    <a:lumMod val="95000"/>
                    <a:lumOff val="5000"/>
                  </a:schemeClr>
                </a:solidFill>
              </a:rPr>
              <a:t>Untuk</a:t>
            </a:r>
            <a:r>
              <a:rPr lang="en-GB" sz="1600" dirty="0">
                <a:solidFill>
                  <a:schemeClr val="tx1">
                    <a:lumMod val="95000"/>
                    <a:lumOff val="5000"/>
                  </a:schemeClr>
                </a:solidFill>
              </a:rPr>
              <a:t> </a:t>
            </a:r>
            <a:r>
              <a:rPr lang="en-GB" sz="1600" dirty="0" err="1">
                <a:solidFill>
                  <a:schemeClr val="tx1">
                    <a:lumMod val="95000"/>
                    <a:lumOff val="5000"/>
                  </a:schemeClr>
                </a:solidFill>
              </a:rPr>
              <a:t>Mengetahui</a:t>
            </a:r>
            <a:r>
              <a:rPr lang="en-GB" sz="1600" dirty="0">
                <a:solidFill>
                  <a:schemeClr val="tx1">
                    <a:lumMod val="95000"/>
                    <a:lumOff val="5000"/>
                  </a:schemeClr>
                </a:solidFill>
              </a:rPr>
              <a:t> </a:t>
            </a:r>
            <a:r>
              <a:rPr lang="en-GB" sz="1600" dirty="0" err="1">
                <a:solidFill>
                  <a:schemeClr val="tx1">
                    <a:lumMod val="95000"/>
                    <a:lumOff val="5000"/>
                  </a:schemeClr>
                </a:solidFill>
              </a:rPr>
              <a:t>Pengertian</a:t>
            </a:r>
            <a:r>
              <a:rPr lang="en-GB" sz="1600" dirty="0">
                <a:solidFill>
                  <a:schemeClr val="tx1">
                    <a:lumMod val="95000"/>
                    <a:lumOff val="5000"/>
                  </a:schemeClr>
                </a:solidFill>
              </a:rPr>
              <a:t> </a:t>
            </a:r>
            <a:r>
              <a:rPr lang="en-GB" sz="1600" dirty="0" err="1">
                <a:solidFill>
                  <a:schemeClr val="tx1">
                    <a:lumMod val="95000"/>
                    <a:lumOff val="5000"/>
                  </a:schemeClr>
                </a:solidFill>
              </a:rPr>
              <a:t>Konsep</a:t>
            </a:r>
            <a:r>
              <a:rPr lang="en-GB" sz="1600" dirty="0">
                <a:solidFill>
                  <a:schemeClr val="tx1">
                    <a:lumMod val="95000"/>
                    <a:lumOff val="5000"/>
                  </a:schemeClr>
                </a:solidFill>
              </a:rPr>
              <a:t> </a:t>
            </a:r>
            <a:r>
              <a:rPr lang="en-GB" sz="1600" dirty="0" err="1">
                <a:solidFill>
                  <a:schemeClr val="tx1">
                    <a:lumMod val="95000"/>
                    <a:lumOff val="5000"/>
                  </a:schemeClr>
                </a:solidFill>
              </a:rPr>
              <a:t>Organisasi</a:t>
            </a:r>
            <a:r>
              <a:rPr lang="en-GB" sz="1600" dirty="0">
                <a:solidFill>
                  <a:schemeClr val="tx1">
                    <a:lumMod val="95000"/>
                    <a:lumOff val="5000"/>
                  </a:schemeClr>
                </a:solidFill>
              </a:rPr>
              <a:t> </a:t>
            </a:r>
            <a:r>
              <a:rPr lang="en-GB" sz="1600" dirty="0" err="1">
                <a:solidFill>
                  <a:schemeClr val="tx1">
                    <a:lumMod val="95000"/>
                    <a:lumOff val="5000"/>
                  </a:schemeClr>
                </a:solidFill>
              </a:rPr>
              <a:t>Manajmen</a:t>
            </a:r>
            <a:r>
              <a:rPr lang="en-GB" sz="1600" dirty="0">
                <a:solidFill>
                  <a:schemeClr val="tx1">
                    <a:lumMod val="95000"/>
                    <a:lumOff val="5000"/>
                  </a:schemeClr>
                </a:solidFill>
              </a:rPr>
              <a:t> Global</a:t>
            </a:r>
          </a:p>
          <a:p>
            <a:pPr lvl="0"/>
            <a:r>
              <a:rPr lang="en-GB" sz="1600" dirty="0">
                <a:solidFill>
                  <a:schemeClr val="tx1">
                    <a:lumMod val="95000"/>
                    <a:lumOff val="5000"/>
                  </a:schemeClr>
                </a:solidFill>
              </a:rPr>
              <a:t>3. </a:t>
            </a:r>
            <a:r>
              <a:rPr lang="en-GB" sz="1600" dirty="0" err="1">
                <a:solidFill>
                  <a:schemeClr val="tx1">
                    <a:lumMod val="95000"/>
                    <a:lumOff val="5000"/>
                  </a:schemeClr>
                </a:solidFill>
              </a:rPr>
              <a:t>Untuk</a:t>
            </a:r>
            <a:r>
              <a:rPr lang="en-GB" sz="1600" dirty="0">
                <a:solidFill>
                  <a:schemeClr val="tx1">
                    <a:lumMod val="95000"/>
                    <a:lumOff val="5000"/>
                  </a:schemeClr>
                </a:solidFill>
              </a:rPr>
              <a:t> </a:t>
            </a:r>
            <a:r>
              <a:rPr lang="en-GB" sz="1600" dirty="0" err="1">
                <a:solidFill>
                  <a:schemeClr val="tx1">
                    <a:lumMod val="95000"/>
                    <a:lumOff val="5000"/>
                  </a:schemeClr>
                </a:solidFill>
              </a:rPr>
              <a:t>Mengetahui</a:t>
            </a:r>
            <a:r>
              <a:rPr lang="en-GB" sz="1600" dirty="0">
                <a:solidFill>
                  <a:schemeClr val="tx1">
                    <a:lumMod val="95000"/>
                    <a:lumOff val="5000"/>
                  </a:schemeClr>
                </a:solidFill>
              </a:rPr>
              <a:t> </a:t>
            </a:r>
            <a:r>
              <a:rPr lang="en-GB" sz="1600" dirty="0" err="1">
                <a:solidFill>
                  <a:schemeClr val="tx1">
                    <a:lumMod val="95000"/>
                    <a:lumOff val="5000"/>
                  </a:schemeClr>
                </a:solidFill>
              </a:rPr>
              <a:t>Pengertian</a:t>
            </a:r>
            <a:r>
              <a:rPr lang="en-GB" sz="1600" dirty="0">
                <a:solidFill>
                  <a:schemeClr val="tx1">
                    <a:lumMod val="95000"/>
                    <a:lumOff val="5000"/>
                  </a:schemeClr>
                </a:solidFill>
              </a:rPr>
              <a:t> Developmental State</a:t>
            </a:r>
          </a:p>
          <a:p>
            <a:pPr lvl="0"/>
            <a:r>
              <a:rPr lang="en-GB" sz="1600" dirty="0">
                <a:solidFill>
                  <a:schemeClr val="tx1">
                    <a:lumMod val="95000"/>
                    <a:lumOff val="5000"/>
                  </a:schemeClr>
                </a:solidFill>
              </a:rPr>
              <a:t>4. </a:t>
            </a:r>
            <a:r>
              <a:rPr lang="en-GB" sz="1600" dirty="0" err="1">
                <a:solidFill>
                  <a:schemeClr val="tx1">
                    <a:lumMod val="95000"/>
                    <a:lumOff val="5000"/>
                  </a:schemeClr>
                </a:solidFill>
              </a:rPr>
              <a:t>Untuk</a:t>
            </a:r>
            <a:r>
              <a:rPr lang="en-GB" sz="1600" dirty="0">
                <a:solidFill>
                  <a:schemeClr val="tx1">
                    <a:lumMod val="95000"/>
                    <a:lumOff val="5000"/>
                  </a:schemeClr>
                </a:solidFill>
              </a:rPr>
              <a:t> </a:t>
            </a:r>
            <a:r>
              <a:rPr lang="en-GB" sz="1600" dirty="0" err="1">
                <a:solidFill>
                  <a:schemeClr val="tx1">
                    <a:lumMod val="95000"/>
                    <a:lumOff val="5000"/>
                  </a:schemeClr>
                </a:solidFill>
              </a:rPr>
              <a:t>Mengetahui</a:t>
            </a:r>
            <a:r>
              <a:rPr lang="en-GB" sz="1600" dirty="0">
                <a:solidFill>
                  <a:schemeClr val="tx1">
                    <a:lumMod val="95000"/>
                    <a:lumOff val="5000"/>
                  </a:schemeClr>
                </a:solidFill>
              </a:rPr>
              <a:t> </a:t>
            </a:r>
            <a:r>
              <a:rPr lang="en-GB" sz="1600" dirty="0" err="1">
                <a:solidFill>
                  <a:schemeClr val="tx1">
                    <a:lumMod val="95000"/>
                    <a:lumOff val="5000"/>
                  </a:schemeClr>
                </a:solidFill>
              </a:rPr>
              <a:t>Pengertian</a:t>
            </a:r>
            <a:r>
              <a:rPr lang="en-GB" sz="1600" dirty="0">
                <a:solidFill>
                  <a:schemeClr val="tx1">
                    <a:lumMod val="95000"/>
                    <a:lumOff val="5000"/>
                  </a:schemeClr>
                </a:solidFill>
              </a:rPr>
              <a:t> Global Governance </a:t>
            </a:r>
            <a:r>
              <a:rPr lang="en-GB" sz="1600" dirty="0" err="1">
                <a:solidFill>
                  <a:schemeClr val="tx1">
                    <a:lumMod val="95000"/>
                    <a:lumOff val="5000"/>
                  </a:schemeClr>
                </a:solidFill>
              </a:rPr>
              <a:t>Kontemporer</a:t>
            </a:r>
            <a:endParaRPr lang="en-GB" sz="1600" dirty="0">
              <a:solidFill>
                <a:schemeClr val="tx1">
                  <a:lumMod val="95000"/>
                  <a:lumOff val="5000"/>
                </a:schemeClr>
              </a:solidFill>
            </a:endParaRPr>
          </a:p>
          <a:p>
            <a:pPr lvl="0"/>
            <a:r>
              <a:rPr lang="en-GB" sz="1600" dirty="0">
                <a:solidFill>
                  <a:schemeClr val="tx1">
                    <a:lumMod val="95000"/>
                    <a:lumOff val="5000"/>
                  </a:schemeClr>
                </a:solidFill>
              </a:rPr>
              <a:t>5. </a:t>
            </a:r>
            <a:r>
              <a:rPr lang="en-GB" sz="1600" dirty="0" err="1">
                <a:solidFill>
                  <a:schemeClr val="tx1">
                    <a:lumMod val="95000"/>
                    <a:lumOff val="5000"/>
                  </a:schemeClr>
                </a:solidFill>
              </a:rPr>
              <a:t>Untuk</a:t>
            </a:r>
            <a:r>
              <a:rPr lang="en-GB" sz="1600" dirty="0">
                <a:solidFill>
                  <a:schemeClr val="tx1">
                    <a:lumMod val="95000"/>
                    <a:lumOff val="5000"/>
                  </a:schemeClr>
                </a:solidFill>
              </a:rPr>
              <a:t> </a:t>
            </a:r>
            <a:r>
              <a:rPr lang="en-GB" sz="1600" dirty="0" err="1">
                <a:solidFill>
                  <a:schemeClr val="tx1">
                    <a:lumMod val="95000"/>
                    <a:lumOff val="5000"/>
                  </a:schemeClr>
                </a:solidFill>
              </a:rPr>
              <a:t>Mengetahui</a:t>
            </a:r>
            <a:r>
              <a:rPr lang="en-GB" sz="1600" dirty="0">
                <a:solidFill>
                  <a:schemeClr val="tx1">
                    <a:lumMod val="95000"/>
                    <a:lumOff val="5000"/>
                  </a:schemeClr>
                </a:solidFill>
              </a:rPr>
              <a:t> </a:t>
            </a:r>
            <a:r>
              <a:rPr lang="en-GB" sz="1600" dirty="0" err="1">
                <a:solidFill>
                  <a:schemeClr val="tx1">
                    <a:lumMod val="95000"/>
                    <a:lumOff val="5000"/>
                  </a:schemeClr>
                </a:solidFill>
              </a:rPr>
              <a:t>Pengertian</a:t>
            </a:r>
            <a:r>
              <a:rPr lang="en-GB" sz="1600" dirty="0">
                <a:solidFill>
                  <a:schemeClr val="tx1">
                    <a:lumMod val="95000"/>
                    <a:lumOff val="5000"/>
                  </a:schemeClr>
                </a:solidFill>
              </a:rPr>
              <a:t> Learning Organization</a:t>
            </a:r>
          </a:p>
          <a:p>
            <a:pPr lvl="0"/>
            <a:r>
              <a:rPr lang="en-GB" sz="1600" dirty="0">
                <a:solidFill>
                  <a:schemeClr val="tx1">
                    <a:lumMod val="95000"/>
                    <a:lumOff val="5000"/>
                  </a:schemeClr>
                </a:solidFill>
              </a:rPr>
              <a:t>6. </a:t>
            </a:r>
            <a:r>
              <a:rPr lang="en-GB" sz="1600" dirty="0" err="1">
                <a:solidFill>
                  <a:schemeClr val="tx1">
                    <a:lumMod val="95000"/>
                    <a:lumOff val="5000"/>
                  </a:schemeClr>
                </a:solidFill>
              </a:rPr>
              <a:t>Untuk</a:t>
            </a:r>
            <a:r>
              <a:rPr lang="en-GB" sz="1600" dirty="0">
                <a:solidFill>
                  <a:schemeClr val="tx1">
                    <a:lumMod val="95000"/>
                    <a:lumOff val="5000"/>
                  </a:schemeClr>
                </a:solidFill>
              </a:rPr>
              <a:t> </a:t>
            </a:r>
            <a:r>
              <a:rPr lang="en-GB" sz="1600" dirty="0" err="1">
                <a:solidFill>
                  <a:schemeClr val="tx1">
                    <a:lumMod val="95000"/>
                    <a:lumOff val="5000"/>
                  </a:schemeClr>
                </a:solidFill>
              </a:rPr>
              <a:t>Mengatahui</a:t>
            </a:r>
            <a:r>
              <a:rPr lang="en-GB" sz="1600" dirty="0">
                <a:solidFill>
                  <a:schemeClr val="tx1">
                    <a:lumMod val="95000"/>
                    <a:lumOff val="5000"/>
                  </a:schemeClr>
                </a:solidFill>
              </a:rPr>
              <a:t> </a:t>
            </a:r>
            <a:r>
              <a:rPr lang="en-GB" sz="1600" dirty="0" err="1">
                <a:solidFill>
                  <a:schemeClr val="tx1">
                    <a:lumMod val="95000"/>
                    <a:lumOff val="5000"/>
                  </a:schemeClr>
                </a:solidFill>
              </a:rPr>
              <a:t>Pengaruh</a:t>
            </a:r>
            <a:r>
              <a:rPr lang="en-GB" sz="1600" dirty="0">
                <a:solidFill>
                  <a:schemeClr val="tx1">
                    <a:lumMod val="95000"/>
                    <a:lumOff val="5000"/>
                  </a:schemeClr>
                </a:solidFill>
              </a:rPr>
              <a:t> </a:t>
            </a:r>
            <a:r>
              <a:rPr lang="en-GB" sz="1600" dirty="0" err="1">
                <a:solidFill>
                  <a:schemeClr val="tx1">
                    <a:lumMod val="95000"/>
                    <a:lumOff val="5000"/>
                  </a:schemeClr>
                </a:solidFill>
              </a:rPr>
              <a:t>Kekuatan</a:t>
            </a:r>
            <a:r>
              <a:rPr lang="en-GB" sz="1600" dirty="0">
                <a:solidFill>
                  <a:schemeClr val="tx1">
                    <a:lumMod val="95000"/>
                    <a:lumOff val="5000"/>
                  </a:schemeClr>
                </a:solidFill>
              </a:rPr>
              <a:t> </a:t>
            </a:r>
            <a:r>
              <a:rPr lang="en-GB" sz="1600" dirty="0" err="1">
                <a:solidFill>
                  <a:schemeClr val="tx1">
                    <a:lumMod val="95000"/>
                    <a:lumOff val="5000"/>
                  </a:schemeClr>
                </a:solidFill>
              </a:rPr>
              <a:t>Lingkungan</a:t>
            </a:r>
            <a:r>
              <a:rPr lang="en-GB" sz="1600" dirty="0">
                <a:solidFill>
                  <a:schemeClr val="tx1">
                    <a:lumMod val="95000"/>
                    <a:lumOff val="5000"/>
                  </a:schemeClr>
                </a:solidFill>
              </a:rPr>
              <a:t> </a:t>
            </a:r>
            <a:r>
              <a:rPr lang="en-GB" sz="1600" dirty="0" err="1">
                <a:solidFill>
                  <a:schemeClr val="tx1">
                    <a:lumMod val="95000"/>
                    <a:lumOff val="5000"/>
                  </a:schemeClr>
                </a:solidFill>
              </a:rPr>
              <a:t>atau</a:t>
            </a:r>
            <a:r>
              <a:rPr lang="en-GB" sz="1600" dirty="0">
                <a:solidFill>
                  <a:schemeClr val="tx1">
                    <a:lumMod val="95000"/>
                    <a:lumOff val="5000"/>
                  </a:schemeClr>
                </a:solidFill>
              </a:rPr>
              <a:t> </a:t>
            </a:r>
            <a:r>
              <a:rPr lang="en-GB" sz="1600" dirty="0" err="1">
                <a:solidFill>
                  <a:schemeClr val="tx1">
                    <a:lumMod val="95000"/>
                    <a:lumOff val="5000"/>
                  </a:schemeClr>
                </a:solidFill>
              </a:rPr>
              <a:t>Dorongan</a:t>
            </a:r>
            <a:endParaRPr lang="en-GB" sz="1600" dirty="0">
              <a:solidFill>
                <a:schemeClr val="tx1">
                  <a:lumMod val="95000"/>
                  <a:lumOff val="5000"/>
                </a:schemeClr>
              </a:solidFill>
            </a:endParaRPr>
          </a:p>
          <a:p>
            <a:pPr lvl="0"/>
            <a:r>
              <a:rPr lang="en-GB" sz="1600" dirty="0">
                <a:solidFill>
                  <a:schemeClr val="tx1">
                    <a:lumMod val="95000"/>
                    <a:lumOff val="5000"/>
                  </a:schemeClr>
                </a:solidFill>
              </a:rPr>
              <a:t>7. </a:t>
            </a:r>
            <a:r>
              <a:rPr lang="en-GB" sz="1600" dirty="0" err="1">
                <a:solidFill>
                  <a:schemeClr val="tx1">
                    <a:lumMod val="95000"/>
                    <a:lumOff val="5000"/>
                  </a:schemeClr>
                </a:solidFill>
              </a:rPr>
              <a:t>Untuk</a:t>
            </a:r>
            <a:r>
              <a:rPr lang="en-GB" sz="1600" dirty="0">
                <a:solidFill>
                  <a:schemeClr val="tx1">
                    <a:lumMod val="95000"/>
                    <a:lumOff val="5000"/>
                  </a:schemeClr>
                </a:solidFill>
              </a:rPr>
              <a:t> </a:t>
            </a:r>
            <a:r>
              <a:rPr lang="en-GB" sz="1600" dirty="0" err="1">
                <a:solidFill>
                  <a:schemeClr val="tx1">
                    <a:lumMod val="95000"/>
                    <a:lumOff val="5000"/>
                  </a:schemeClr>
                </a:solidFill>
              </a:rPr>
              <a:t>Mengetahui</a:t>
            </a:r>
            <a:r>
              <a:rPr lang="en-GB" sz="1600" dirty="0">
                <a:solidFill>
                  <a:schemeClr val="tx1">
                    <a:lumMod val="95000"/>
                    <a:lumOff val="5000"/>
                  </a:schemeClr>
                </a:solidFill>
              </a:rPr>
              <a:t> </a:t>
            </a:r>
            <a:r>
              <a:rPr lang="en-GB" sz="1600" dirty="0" err="1">
                <a:solidFill>
                  <a:schemeClr val="tx1">
                    <a:lumMod val="95000"/>
                    <a:lumOff val="5000"/>
                  </a:schemeClr>
                </a:solidFill>
              </a:rPr>
              <a:t>Kendala</a:t>
            </a:r>
            <a:r>
              <a:rPr lang="en-GB" sz="1600" dirty="0">
                <a:solidFill>
                  <a:schemeClr val="tx1">
                    <a:lumMod val="95000"/>
                    <a:lumOff val="5000"/>
                  </a:schemeClr>
                </a:solidFill>
              </a:rPr>
              <a:t> </a:t>
            </a:r>
            <a:r>
              <a:rPr lang="en-GB" sz="1600" dirty="0" err="1">
                <a:solidFill>
                  <a:schemeClr val="tx1">
                    <a:lumMod val="95000"/>
                    <a:lumOff val="5000"/>
                  </a:schemeClr>
                </a:solidFill>
              </a:rPr>
              <a:t>Geosentrisme</a:t>
            </a:r>
            <a:r>
              <a:rPr lang="en-GB" sz="1600" dirty="0">
                <a:solidFill>
                  <a:schemeClr val="tx1">
                    <a:lumMod val="95000"/>
                    <a:lumOff val="5000"/>
                  </a:schemeClr>
                </a:solidFill>
              </a:rPr>
              <a:t> </a:t>
            </a:r>
            <a:r>
              <a:rPr lang="en-GB" sz="1600" dirty="0" err="1">
                <a:solidFill>
                  <a:schemeClr val="tx1">
                    <a:lumMod val="95000"/>
                    <a:lumOff val="5000"/>
                  </a:schemeClr>
                </a:solidFill>
              </a:rPr>
              <a:t>Mempelajari</a:t>
            </a:r>
            <a:r>
              <a:rPr lang="en-GB" sz="1600" dirty="0">
                <a:solidFill>
                  <a:schemeClr val="tx1">
                    <a:lumMod val="95000"/>
                    <a:lumOff val="5000"/>
                  </a:schemeClr>
                </a:solidFill>
              </a:rPr>
              <a:t> </a:t>
            </a:r>
            <a:r>
              <a:rPr lang="en-GB" sz="1600" dirty="0" err="1">
                <a:solidFill>
                  <a:schemeClr val="tx1">
                    <a:lumMod val="95000"/>
                    <a:lumOff val="5000"/>
                  </a:schemeClr>
                </a:solidFill>
              </a:rPr>
              <a:t>Perbedaan</a:t>
            </a:r>
            <a:r>
              <a:rPr lang="en-GB" sz="1600" dirty="0">
                <a:solidFill>
                  <a:schemeClr val="tx1">
                    <a:lumMod val="95000"/>
                    <a:lumOff val="5000"/>
                  </a:schemeClr>
                </a:solidFill>
              </a:rPr>
              <a:t> </a:t>
            </a:r>
            <a:r>
              <a:rPr lang="en-GB" sz="1600" dirty="0" err="1">
                <a:solidFill>
                  <a:schemeClr val="tx1">
                    <a:lumMod val="95000"/>
                    <a:lumOff val="5000"/>
                  </a:schemeClr>
                </a:solidFill>
              </a:rPr>
              <a:t>Bahasa</a:t>
            </a:r>
            <a:endParaRPr lang="en-GB" sz="1600" dirty="0">
              <a:solidFill>
                <a:schemeClr val="tx1">
                  <a:lumMod val="95000"/>
                  <a:lumOff val="5000"/>
                </a:schemeClr>
              </a:solidFill>
            </a:endParaRPr>
          </a:p>
          <a:p>
            <a:r>
              <a:rPr lang="en-GB" sz="1600" dirty="0">
                <a:solidFill>
                  <a:schemeClr val="tx1">
                    <a:lumMod val="95000"/>
                    <a:lumOff val="5000"/>
                  </a:schemeClr>
                </a:solidFill>
              </a:rPr>
              <a:t> </a:t>
            </a:r>
          </a:p>
          <a:p>
            <a:br>
              <a:rPr lang="en-GB" sz="1600" b="1" dirty="0">
                <a:solidFill>
                  <a:schemeClr val="tx1">
                    <a:lumMod val="95000"/>
                    <a:lumOff val="5000"/>
                  </a:schemeClr>
                </a:solidFill>
              </a:rPr>
            </a:br>
            <a:endParaRPr lang="en-GB" sz="1600" dirty="0">
              <a:solidFill>
                <a:schemeClr val="tx1">
                  <a:lumMod val="95000"/>
                  <a:lumOff val="5000"/>
                </a:schemeClr>
              </a:solidFill>
            </a:endParaRPr>
          </a:p>
        </p:txBody>
      </p:sp>
    </p:spTree>
    <p:extLst>
      <p:ext uri="{BB962C8B-B14F-4D97-AF65-F5344CB8AC3E}">
        <p14:creationId xmlns:p14="http://schemas.microsoft.com/office/powerpoint/2010/main" val="1092823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0032" y="-171400"/>
            <a:ext cx="3312486" cy="673144"/>
          </a:xfrm>
        </p:spPr>
        <p:txBody>
          <a:bodyPr>
            <a:normAutofit/>
          </a:bodyPr>
          <a:lstStyle/>
          <a:p>
            <a:r>
              <a:rPr lang="en-GB" sz="2400" b="1" dirty="0" err="1"/>
              <a:t>Landasan</a:t>
            </a:r>
            <a:r>
              <a:rPr lang="en-GB" sz="2400" b="1" dirty="0"/>
              <a:t> </a:t>
            </a:r>
            <a:r>
              <a:rPr lang="en-GB" sz="2400" b="1" dirty="0" err="1"/>
              <a:t>Teori</a:t>
            </a:r>
            <a:endParaRPr lang="en-GB" sz="2400" b="1" dirty="0"/>
          </a:p>
        </p:txBody>
      </p:sp>
      <p:sp>
        <p:nvSpPr>
          <p:cNvPr id="3" name="Content Placeholder 2"/>
          <p:cNvSpPr>
            <a:spLocks noGrp="1"/>
          </p:cNvSpPr>
          <p:nvPr>
            <p:ph idx="1"/>
          </p:nvPr>
        </p:nvSpPr>
        <p:spPr>
          <a:xfrm>
            <a:off x="539552" y="1052736"/>
            <a:ext cx="7992888" cy="3508977"/>
          </a:xfrm>
        </p:spPr>
        <p:txBody>
          <a:bodyPr>
            <a:noAutofit/>
          </a:bodyPr>
          <a:lstStyle/>
          <a:p>
            <a:pPr marL="68580" lvl="0" indent="0" algn="just">
              <a:buNone/>
            </a:pPr>
            <a:r>
              <a:rPr lang="en-GB" sz="1600" b="1" dirty="0"/>
              <a:t>1. </a:t>
            </a:r>
            <a:r>
              <a:rPr lang="en-GB" sz="1600" b="1" dirty="0" err="1"/>
              <a:t>Manajemen</a:t>
            </a:r>
            <a:r>
              <a:rPr lang="en-GB" sz="1600" b="1" dirty="0"/>
              <a:t> Global</a:t>
            </a:r>
            <a:endParaRPr lang="en-GB" sz="1600" dirty="0"/>
          </a:p>
          <a:p>
            <a:pPr marL="68580" indent="0" algn="just">
              <a:buNone/>
            </a:pPr>
            <a:r>
              <a:rPr lang="en-GB" sz="1600" dirty="0" err="1"/>
              <a:t>Manajemen</a:t>
            </a:r>
            <a:r>
              <a:rPr lang="en-GB" sz="1600" dirty="0"/>
              <a:t> global </a:t>
            </a:r>
            <a:r>
              <a:rPr lang="en-GB" sz="1600" dirty="0" err="1"/>
              <a:t>adalah</a:t>
            </a:r>
            <a:r>
              <a:rPr lang="en-GB" sz="1600" dirty="0"/>
              <a:t> </a:t>
            </a:r>
            <a:r>
              <a:rPr lang="en-GB" sz="1600" dirty="0" err="1"/>
              <a:t>segenap</a:t>
            </a:r>
            <a:r>
              <a:rPr lang="en-GB" sz="1600" dirty="0"/>
              <a:t> </a:t>
            </a:r>
            <a:r>
              <a:rPr lang="en-GB" sz="1600" dirty="0" err="1"/>
              <a:t>aktivitas</a:t>
            </a:r>
            <a:r>
              <a:rPr lang="en-GB" sz="1600" dirty="0"/>
              <a:t> </a:t>
            </a:r>
            <a:r>
              <a:rPr lang="en-GB" sz="1600" dirty="0" err="1"/>
              <a:t>manusia</a:t>
            </a:r>
            <a:r>
              <a:rPr lang="en-GB" sz="1600" dirty="0"/>
              <a:t> </a:t>
            </a:r>
            <a:r>
              <a:rPr lang="en-GB" sz="1600" dirty="0" err="1"/>
              <a:t>dalam</a:t>
            </a:r>
            <a:r>
              <a:rPr lang="en-GB" sz="1600" dirty="0"/>
              <a:t> </a:t>
            </a:r>
            <a:r>
              <a:rPr lang="en-GB" sz="1600" dirty="0" err="1"/>
              <a:t>organisasi</a:t>
            </a:r>
            <a:r>
              <a:rPr lang="en-GB" sz="1600" dirty="0"/>
              <a:t> </a:t>
            </a:r>
            <a:r>
              <a:rPr lang="en-GB" sz="1600" dirty="0" err="1"/>
              <a:t>dengan</a:t>
            </a:r>
            <a:r>
              <a:rPr lang="en-GB" sz="1600" dirty="0"/>
              <a:t> </a:t>
            </a:r>
            <a:r>
              <a:rPr lang="en-GB" sz="1600" dirty="0" err="1"/>
              <a:t>menggunakan</a:t>
            </a:r>
            <a:r>
              <a:rPr lang="en-GB" sz="1600" dirty="0"/>
              <a:t> </a:t>
            </a:r>
            <a:r>
              <a:rPr lang="en-GB" sz="1600" dirty="0" err="1"/>
              <a:t>bantuan</a:t>
            </a:r>
            <a:r>
              <a:rPr lang="en-GB" sz="1600" dirty="0"/>
              <a:t> </a:t>
            </a:r>
            <a:r>
              <a:rPr lang="en-GB" sz="1600" dirty="0" err="1"/>
              <a:t>sumber-sumber</a:t>
            </a:r>
            <a:r>
              <a:rPr lang="en-GB" sz="1600" dirty="0"/>
              <a:t> </a:t>
            </a:r>
            <a:r>
              <a:rPr lang="en-GB" sz="1600" dirty="0" err="1"/>
              <a:t>daya</a:t>
            </a:r>
            <a:r>
              <a:rPr lang="en-GB" sz="1600" dirty="0"/>
              <a:t> </a:t>
            </a:r>
            <a:r>
              <a:rPr lang="en-GB" sz="1600" dirty="0" err="1"/>
              <a:t>dan</a:t>
            </a:r>
            <a:r>
              <a:rPr lang="en-GB" sz="1600" dirty="0"/>
              <a:t> </a:t>
            </a:r>
            <a:r>
              <a:rPr lang="en-GB" sz="1600" dirty="0" err="1"/>
              <a:t>fasilitas</a:t>
            </a:r>
            <a:r>
              <a:rPr lang="en-GB" sz="1600" dirty="0"/>
              <a:t> yang </a:t>
            </a:r>
            <a:r>
              <a:rPr lang="en-GB" sz="1600" dirty="0" err="1"/>
              <a:t>diperlukan</a:t>
            </a:r>
            <a:r>
              <a:rPr lang="en-GB" sz="1600" dirty="0"/>
              <a:t> </a:t>
            </a:r>
            <a:r>
              <a:rPr lang="en-GB" sz="1600" dirty="0" err="1"/>
              <a:t>untuk</a:t>
            </a:r>
            <a:r>
              <a:rPr lang="en-GB" sz="1600" dirty="0"/>
              <a:t> </a:t>
            </a:r>
            <a:r>
              <a:rPr lang="en-GB" sz="1600" dirty="0" err="1"/>
              <a:t>mencapai</a:t>
            </a:r>
            <a:r>
              <a:rPr lang="en-GB" sz="1600" dirty="0"/>
              <a:t> </a:t>
            </a:r>
            <a:r>
              <a:rPr lang="en-GB" sz="1600" dirty="0" err="1"/>
              <a:t>tujuan</a:t>
            </a:r>
            <a:r>
              <a:rPr lang="en-GB" sz="1600" dirty="0"/>
              <a:t> </a:t>
            </a:r>
            <a:r>
              <a:rPr lang="en-GB" sz="1600" dirty="0" err="1"/>
              <a:t>secara</a:t>
            </a:r>
            <a:r>
              <a:rPr lang="en-GB" sz="1600" dirty="0"/>
              <a:t> </a:t>
            </a:r>
            <a:r>
              <a:rPr lang="en-GB" sz="1600" dirty="0" err="1"/>
              <a:t>keseluruhan</a:t>
            </a:r>
            <a:r>
              <a:rPr lang="en-GB" sz="1600" dirty="0"/>
              <a:t>. </a:t>
            </a:r>
            <a:r>
              <a:rPr lang="en-GB" sz="1600" dirty="0" err="1"/>
              <a:t>Dalam</a:t>
            </a:r>
            <a:r>
              <a:rPr lang="en-GB" sz="1600" dirty="0"/>
              <a:t> </a:t>
            </a:r>
            <a:r>
              <a:rPr lang="en-GB" sz="1600" dirty="0" err="1"/>
              <a:t>hal</a:t>
            </a:r>
            <a:r>
              <a:rPr lang="en-GB" sz="1600" dirty="0"/>
              <a:t> </a:t>
            </a:r>
            <a:r>
              <a:rPr lang="en-GB" sz="1600" dirty="0" err="1"/>
              <a:t>ini</a:t>
            </a:r>
            <a:r>
              <a:rPr lang="en-GB" sz="1600" dirty="0"/>
              <a:t> </a:t>
            </a:r>
            <a:r>
              <a:rPr lang="en-GB" sz="1600" dirty="0" err="1"/>
              <a:t>Drucker</a:t>
            </a:r>
            <a:r>
              <a:rPr lang="en-GB" sz="1600" dirty="0"/>
              <a:t> (1984) </a:t>
            </a:r>
            <a:r>
              <a:rPr lang="en-GB" sz="1600" dirty="0" err="1"/>
              <a:t>berpendapat</a:t>
            </a:r>
            <a:r>
              <a:rPr lang="en-GB" sz="1600" dirty="0"/>
              <a:t>, </a:t>
            </a:r>
            <a:r>
              <a:rPr lang="en-GB" sz="1600" dirty="0" err="1"/>
              <a:t>bahwa</a:t>
            </a:r>
            <a:r>
              <a:rPr lang="en-GB" sz="1600" dirty="0"/>
              <a:t> </a:t>
            </a:r>
            <a:r>
              <a:rPr lang="en-GB" sz="1600" dirty="0" err="1"/>
              <a:t>dalam</a:t>
            </a:r>
            <a:r>
              <a:rPr lang="en-GB" sz="1600" dirty="0"/>
              <a:t> </a:t>
            </a:r>
            <a:r>
              <a:rPr lang="en-GB" sz="1600" dirty="0" err="1"/>
              <a:t>cara</a:t>
            </a:r>
            <a:r>
              <a:rPr lang="en-GB" sz="1600" dirty="0"/>
              <a:t> </a:t>
            </a:r>
            <a:r>
              <a:rPr lang="en-GB" sz="1600" dirty="0" err="1"/>
              <a:t>pelaksanaan</a:t>
            </a:r>
            <a:r>
              <a:rPr lang="en-GB" sz="1600" dirty="0"/>
              <a:t> </a:t>
            </a:r>
            <a:r>
              <a:rPr lang="en-GB" sz="1600" dirty="0" err="1"/>
              <a:t>manajemen</a:t>
            </a:r>
            <a:r>
              <a:rPr lang="en-GB" sz="1600" dirty="0"/>
              <a:t> global </a:t>
            </a:r>
            <a:r>
              <a:rPr lang="en-GB" sz="1600" dirty="0" err="1"/>
              <a:t>pada</a:t>
            </a:r>
            <a:r>
              <a:rPr lang="en-GB" sz="1600" dirty="0"/>
              <a:t> </a:t>
            </a:r>
            <a:r>
              <a:rPr lang="en-GB" sz="1600" dirty="0" err="1"/>
              <a:t>organisasi</a:t>
            </a:r>
            <a:r>
              <a:rPr lang="en-GB" sz="1600" dirty="0"/>
              <a:t> </a:t>
            </a:r>
            <a:r>
              <a:rPr lang="en-GB" sz="1600" dirty="0" err="1"/>
              <a:t>sangat</a:t>
            </a:r>
            <a:r>
              <a:rPr lang="en-GB" sz="1600" dirty="0"/>
              <a:t> </a:t>
            </a:r>
            <a:r>
              <a:rPr lang="en-GB" sz="1600" dirty="0" err="1"/>
              <a:t>dipengaruhi</a:t>
            </a:r>
            <a:r>
              <a:rPr lang="en-GB" sz="1600" dirty="0"/>
              <a:t> </a:t>
            </a:r>
            <a:r>
              <a:rPr lang="en-GB" sz="1600" dirty="0" err="1"/>
              <a:t>oleh</a:t>
            </a:r>
            <a:r>
              <a:rPr lang="en-GB" sz="1600" dirty="0"/>
              <a:t> </a:t>
            </a:r>
            <a:r>
              <a:rPr lang="en-GB" sz="1600" dirty="0" err="1"/>
              <a:t>ciri-ciri</a:t>
            </a:r>
            <a:r>
              <a:rPr lang="en-GB" sz="1600" dirty="0"/>
              <a:t> </a:t>
            </a:r>
            <a:r>
              <a:rPr lang="en-GB" sz="1600" dirty="0" err="1"/>
              <a:t>nasional</a:t>
            </a:r>
            <a:r>
              <a:rPr lang="en-GB" sz="1600" dirty="0"/>
              <a:t>, </a:t>
            </a:r>
            <a:r>
              <a:rPr lang="en-GB" sz="1600" dirty="0" err="1"/>
              <a:t>tradisional</a:t>
            </a:r>
            <a:r>
              <a:rPr lang="en-GB" sz="1600" dirty="0"/>
              <a:t>, </a:t>
            </a:r>
            <a:r>
              <a:rPr lang="en-GB" sz="1600" dirty="0" err="1"/>
              <a:t>sejarah</a:t>
            </a:r>
            <a:r>
              <a:rPr lang="en-GB" sz="1600" dirty="0"/>
              <a:t> </a:t>
            </a:r>
            <a:r>
              <a:rPr lang="en-GB" sz="1600" dirty="0" err="1"/>
              <a:t>nasional</a:t>
            </a:r>
            <a:r>
              <a:rPr lang="en-GB" sz="1600" dirty="0"/>
              <a:t> </a:t>
            </a:r>
            <a:r>
              <a:rPr lang="en-GB" sz="1600" dirty="0" err="1"/>
              <a:t>dan</a:t>
            </a:r>
            <a:r>
              <a:rPr lang="en-GB" sz="1600" dirty="0"/>
              <a:t> </a:t>
            </a:r>
            <a:r>
              <a:rPr lang="en-GB" sz="1600" dirty="0" err="1"/>
              <a:t>kadang</a:t>
            </a:r>
            <a:r>
              <a:rPr lang="en-GB" sz="1600" dirty="0"/>
              <a:t> </a:t>
            </a:r>
            <a:r>
              <a:rPr lang="en-GB" sz="1600" dirty="0" err="1"/>
              <a:t>juga</a:t>
            </a:r>
            <a:r>
              <a:rPr lang="en-GB" sz="1600" dirty="0"/>
              <a:t> </a:t>
            </a:r>
            <a:r>
              <a:rPr lang="en-GB" sz="1600" dirty="0" err="1"/>
              <a:t>ditentukan</a:t>
            </a:r>
            <a:r>
              <a:rPr lang="en-GB" sz="1600" dirty="0"/>
              <a:t> </a:t>
            </a:r>
            <a:r>
              <a:rPr lang="en-GB" sz="1600" dirty="0" err="1"/>
              <a:t>oleh</a:t>
            </a:r>
            <a:r>
              <a:rPr lang="en-GB" sz="1600" dirty="0"/>
              <a:t> </a:t>
            </a:r>
            <a:r>
              <a:rPr lang="en-GB" sz="1600" dirty="0" err="1"/>
              <a:t>hal</a:t>
            </a:r>
            <a:r>
              <a:rPr lang="en-GB" sz="1600" dirty="0"/>
              <a:t> </a:t>
            </a:r>
            <a:r>
              <a:rPr lang="en-GB" sz="1600" dirty="0" err="1"/>
              <a:t>itu</a:t>
            </a:r>
            <a:r>
              <a:rPr lang="en-GB" sz="1600" dirty="0"/>
              <a:t>. </a:t>
            </a:r>
            <a:r>
              <a:rPr lang="en-GB" sz="1600" dirty="0" err="1"/>
              <a:t>Dengan</a:t>
            </a:r>
            <a:r>
              <a:rPr lang="en-GB" sz="1600" dirty="0"/>
              <a:t> </a:t>
            </a:r>
            <a:r>
              <a:rPr lang="en-GB" sz="1600" dirty="0" err="1"/>
              <a:t>demikian</a:t>
            </a:r>
            <a:r>
              <a:rPr lang="en-GB" sz="1600" dirty="0"/>
              <a:t> </a:t>
            </a:r>
            <a:r>
              <a:rPr lang="en-GB" sz="1600" dirty="0" err="1"/>
              <a:t>dalam</a:t>
            </a:r>
            <a:r>
              <a:rPr lang="en-GB" sz="1600" dirty="0"/>
              <a:t> </a:t>
            </a:r>
            <a:r>
              <a:rPr lang="en-GB" sz="1600" dirty="0" err="1"/>
              <a:t>prakteknya</a:t>
            </a:r>
            <a:r>
              <a:rPr lang="en-GB" sz="1600" dirty="0"/>
              <a:t>, </a:t>
            </a:r>
            <a:r>
              <a:rPr lang="en-GB" sz="1600" dirty="0" err="1"/>
              <a:t>patriotisme</a:t>
            </a:r>
            <a:r>
              <a:rPr lang="en-GB" sz="1600" dirty="0"/>
              <a:t> </a:t>
            </a:r>
            <a:r>
              <a:rPr lang="en-GB" sz="1600" dirty="0" err="1"/>
              <a:t>dan</a:t>
            </a:r>
            <a:r>
              <a:rPr lang="en-GB" sz="1600" dirty="0"/>
              <a:t> </a:t>
            </a:r>
            <a:r>
              <a:rPr lang="en-GB" sz="1600" dirty="0" err="1"/>
              <a:t>budaya</a:t>
            </a:r>
            <a:r>
              <a:rPr lang="en-GB" sz="1600" dirty="0"/>
              <a:t> </a:t>
            </a:r>
            <a:r>
              <a:rPr lang="en-GB" sz="1600" dirty="0" err="1"/>
              <a:t>bangsa</a:t>
            </a:r>
            <a:r>
              <a:rPr lang="en-GB" sz="1600" dirty="0"/>
              <a:t> </a:t>
            </a:r>
            <a:r>
              <a:rPr lang="en-GB" sz="1600" dirty="0" err="1"/>
              <a:t>serta</a:t>
            </a:r>
            <a:r>
              <a:rPr lang="en-GB" sz="1600" dirty="0"/>
              <a:t> </a:t>
            </a:r>
            <a:r>
              <a:rPr lang="en-GB" sz="1600" dirty="0" err="1"/>
              <a:t>lingkungan</a:t>
            </a:r>
            <a:r>
              <a:rPr lang="en-GB" sz="1600" dirty="0"/>
              <a:t> </a:t>
            </a:r>
            <a:r>
              <a:rPr lang="en-GB" sz="1600" dirty="0" err="1"/>
              <a:t>turut</a:t>
            </a:r>
            <a:r>
              <a:rPr lang="en-GB" sz="1600" dirty="0"/>
              <a:t> </a:t>
            </a:r>
            <a:r>
              <a:rPr lang="en-GB" sz="1600" dirty="0" err="1"/>
              <a:t>mempengaruhinya</a:t>
            </a:r>
            <a:r>
              <a:rPr lang="en-GB" sz="1600" dirty="0"/>
              <a:t> </a:t>
            </a:r>
            <a:r>
              <a:rPr lang="en-GB" sz="1600" dirty="0" err="1"/>
              <a:t>tidak</a:t>
            </a:r>
            <a:r>
              <a:rPr lang="en-GB" sz="1600" dirty="0"/>
              <a:t> </a:t>
            </a:r>
            <a:r>
              <a:rPr lang="en-GB" sz="1600" dirty="0" err="1"/>
              <a:t>dapat</a:t>
            </a:r>
            <a:r>
              <a:rPr lang="en-GB" sz="1600" dirty="0"/>
              <a:t> </a:t>
            </a:r>
            <a:r>
              <a:rPr lang="en-GB" sz="1600" dirty="0" err="1"/>
              <a:t>diabaikan</a:t>
            </a:r>
            <a:r>
              <a:rPr lang="en-GB" sz="1600" dirty="0"/>
              <a:t> agar </a:t>
            </a:r>
            <a:r>
              <a:rPr lang="en-GB" sz="1600" dirty="0" err="1"/>
              <a:t>manajemen</a:t>
            </a:r>
            <a:r>
              <a:rPr lang="en-GB" sz="1600" dirty="0"/>
              <a:t> global </a:t>
            </a:r>
            <a:r>
              <a:rPr lang="en-GB" sz="1600" dirty="0" err="1"/>
              <a:t>dapat</a:t>
            </a:r>
            <a:r>
              <a:rPr lang="en-GB" sz="1600" dirty="0"/>
              <a:t> </a:t>
            </a:r>
            <a:r>
              <a:rPr lang="en-GB" sz="1600" dirty="0" err="1"/>
              <a:t>dipakai</a:t>
            </a:r>
            <a:r>
              <a:rPr lang="en-GB" sz="1600" dirty="0"/>
              <a:t>/</a:t>
            </a:r>
            <a:r>
              <a:rPr lang="en-GB" sz="1600" dirty="0" err="1"/>
              <a:t>diterpkan</a:t>
            </a:r>
            <a:r>
              <a:rPr lang="en-GB" sz="1600" dirty="0"/>
              <a:t> </a:t>
            </a:r>
            <a:r>
              <a:rPr lang="en-GB" sz="1600" dirty="0" err="1"/>
              <a:t>dan</a:t>
            </a:r>
            <a:r>
              <a:rPr lang="en-GB" sz="1600" dirty="0"/>
              <a:t> </a:t>
            </a:r>
            <a:r>
              <a:rPr lang="en-GB" sz="1600" dirty="0" err="1"/>
              <a:t>berjalan</a:t>
            </a:r>
            <a:r>
              <a:rPr lang="en-GB" sz="1600" dirty="0"/>
              <a:t> </a:t>
            </a:r>
            <a:r>
              <a:rPr lang="en-GB" sz="1600" dirty="0" err="1"/>
              <a:t>secara</a:t>
            </a:r>
            <a:r>
              <a:rPr lang="en-GB" sz="1600" dirty="0"/>
              <a:t> </a:t>
            </a:r>
            <a:r>
              <a:rPr lang="en-GB" sz="1600" dirty="0" err="1"/>
              <a:t>efektif</a:t>
            </a:r>
            <a:r>
              <a:rPr lang="en-GB" sz="1600" dirty="0"/>
              <a:t>.</a:t>
            </a:r>
          </a:p>
          <a:p>
            <a:pPr marL="68580" indent="0" algn="just">
              <a:buNone/>
            </a:pPr>
            <a:endParaRPr lang="en-GB" sz="1600" dirty="0"/>
          </a:p>
          <a:p>
            <a:pPr marL="68580" lvl="0" indent="0" algn="just">
              <a:buNone/>
            </a:pPr>
            <a:r>
              <a:rPr lang="en-GB" sz="1600" b="1" dirty="0"/>
              <a:t>2. Developmental State</a:t>
            </a:r>
          </a:p>
          <a:p>
            <a:pPr marL="68580" lvl="0" indent="0" algn="just">
              <a:buNone/>
            </a:pPr>
            <a:r>
              <a:rPr lang="en-GB" sz="1600" i="1" dirty="0"/>
              <a:t>Developmental state</a:t>
            </a:r>
            <a:r>
              <a:rPr lang="en-GB" sz="1600" dirty="0"/>
              <a:t> </a:t>
            </a:r>
            <a:r>
              <a:rPr lang="en-GB" sz="1600" dirty="0" err="1"/>
              <a:t>adalah</a:t>
            </a:r>
            <a:r>
              <a:rPr lang="en-GB" sz="1600" dirty="0"/>
              <a:t> </a:t>
            </a:r>
            <a:r>
              <a:rPr lang="en-GB" sz="1600" dirty="0" err="1"/>
              <a:t>suatu</a:t>
            </a:r>
            <a:r>
              <a:rPr lang="en-GB" sz="1600" dirty="0"/>
              <a:t> </a:t>
            </a:r>
            <a:r>
              <a:rPr lang="en-GB" sz="1600" dirty="0" err="1"/>
              <a:t>paradigma</a:t>
            </a:r>
            <a:r>
              <a:rPr lang="en-GB" sz="1600" dirty="0"/>
              <a:t> yang </a:t>
            </a:r>
            <a:r>
              <a:rPr lang="en-GB" sz="1600" dirty="0" err="1"/>
              <a:t>mempengaruhi</a:t>
            </a:r>
            <a:r>
              <a:rPr lang="en-GB" sz="1600" dirty="0"/>
              <a:t> </a:t>
            </a:r>
            <a:r>
              <a:rPr lang="en-GB" sz="1600" dirty="0" err="1"/>
              <a:t>arah</a:t>
            </a:r>
            <a:r>
              <a:rPr lang="en-GB" sz="1600" dirty="0"/>
              <a:t> </a:t>
            </a:r>
            <a:r>
              <a:rPr lang="en-GB" sz="1600" dirty="0" err="1"/>
              <a:t>dan</a:t>
            </a:r>
            <a:r>
              <a:rPr lang="en-GB" sz="1600" dirty="0"/>
              <a:t> </a:t>
            </a:r>
            <a:r>
              <a:rPr lang="en-GB" sz="1600" dirty="0" err="1"/>
              <a:t>kecepatan</a:t>
            </a:r>
            <a:r>
              <a:rPr lang="en-GB" sz="1600" dirty="0"/>
              <a:t> </a:t>
            </a:r>
            <a:r>
              <a:rPr lang="en-GB" sz="1600" dirty="0" err="1"/>
              <a:t>pembangunan</a:t>
            </a:r>
            <a:r>
              <a:rPr lang="en-GB" sz="1600" dirty="0"/>
              <a:t> </a:t>
            </a:r>
            <a:r>
              <a:rPr lang="en-GB" sz="1600" dirty="0" err="1"/>
              <a:t>ekonomi</a:t>
            </a:r>
            <a:r>
              <a:rPr lang="en-GB" sz="1600" dirty="0"/>
              <a:t> </a:t>
            </a:r>
            <a:r>
              <a:rPr lang="en-GB" sz="1600" dirty="0" err="1"/>
              <a:t>dengan</a:t>
            </a:r>
            <a:r>
              <a:rPr lang="en-GB" sz="1600" dirty="0"/>
              <a:t> </a:t>
            </a:r>
            <a:r>
              <a:rPr lang="en-GB" sz="1600" dirty="0" err="1"/>
              <a:t>secara</a:t>
            </a:r>
            <a:r>
              <a:rPr lang="en-GB" sz="1600" dirty="0"/>
              <a:t> </a:t>
            </a:r>
            <a:r>
              <a:rPr lang="en-GB" sz="1600" dirty="0" err="1"/>
              <a:t>langsung</a:t>
            </a:r>
            <a:r>
              <a:rPr lang="en-GB" sz="1600" dirty="0"/>
              <a:t> </a:t>
            </a:r>
            <a:r>
              <a:rPr lang="en-GB" sz="1600" dirty="0" err="1"/>
              <a:t>menginvestasi</a:t>
            </a:r>
            <a:r>
              <a:rPr lang="en-GB" sz="1600" dirty="0"/>
              <a:t> proses </a:t>
            </a:r>
            <a:r>
              <a:rPr lang="en-GB" sz="1600" dirty="0" err="1"/>
              <a:t>pembangunan</a:t>
            </a:r>
            <a:r>
              <a:rPr lang="en-GB" sz="1600" dirty="0"/>
              <a:t> yang </a:t>
            </a:r>
            <a:r>
              <a:rPr lang="en-GB" sz="1600" dirty="0" err="1"/>
              <a:t>berbanding</a:t>
            </a:r>
            <a:r>
              <a:rPr lang="en-GB" sz="1600" dirty="0"/>
              <a:t> </a:t>
            </a:r>
            <a:r>
              <a:rPr lang="en-GB" sz="1600" dirty="0" err="1"/>
              <a:t>terbalik</a:t>
            </a:r>
            <a:r>
              <a:rPr lang="en-GB" sz="1600" dirty="0"/>
              <a:t> </a:t>
            </a:r>
            <a:r>
              <a:rPr lang="en-GB" sz="1600" dirty="0" err="1"/>
              <a:t>dengan</a:t>
            </a:r>
            <a:r>
              <a:rPr lang="en-GB" sz="1600" dirty="0"/>
              <a:t> </a:t>
            </a:r>
            <a:r>
              <a:rPr lang="en-GB" sz="1600" dirty="0" err="1"/>
              <a:t>cara</a:t>
            </a:r>
            <a:r>
              <a:rPr lang="en-GB" sz="1600" dirty="0"/>
              <a:t> </a:t>
            </a:r>
            <a:r>
              <a:rPr lang="en-GB" sz="1600" dirty="0" err="1"/>
              <a:t>berpikir</a:t>
            </a:r>
            <a:r>
              <a:rPr lang="en-GB" sz="1600" dirty="0"/>
              <a:t> yang </a:t>
            </a:r>
            <a:r>
              <a:rPr lang="en-GB" sz="1600" dirty="0" err="1"/>
              <a:t>mengandalkan</a:t>
            </a:r>
            <a:r>
              <a:rPr lang="en-GB" sz="1600" dirty="0"/>
              <a:t> </a:t>
            </a:r>
            <a:r>
              <a:rPr lang="en-GB" sz="1600" dirty="0" err="1"/>
              <a:t>kekuatan</a:t>
            </a:r>
            <a:r>
              <a:rPr lang="en-GB" sz="1600" dirty="0"/>
              <a:t> </a:t>
            </a:r>
            <a:r>
              <a:rPr lang="en-GB" sz="1600" dirty="0" err="1"/>
              <a:t>pasar</a:t>
            </a:r>
            <a:r>
              <a:rPr lang="en-GB" sz="1600" dirty="0"/>
              <a:t> </a:t>
            </a:r>
            <a:r>
              <a:rPr lang="en-GB" sz="1600" dirty="0" err="1"/>
              <a:t>dalam</a:t>
            </a:r>
            <a:r>
              <a:rPr lang="en-GB" sz="1600" dirty="0"/>
              <a:t> </a:t>
            </a:r>
            <a:r>
              <a:rPr lang="en-GB" sz="1600" dirty="0" err="1"/>
              <a:t>mengalokasikan</a:t>
            </a:r>
            <a:r>
              <a:rPr lang="en-GB" sz="1600" dirty="0"/>
              <a:t> </a:t>
            </a:r>
            <a:r>
              <a:rPr lang="en-GB" sz="1600" dirty="0" err="1"/>
              <a:t>sumber</a:t>
            </a:r>
            <a:r>
              <a:rPr lang="en-GB" sz="1600" dirty="0"/>
              <a:t> </a:t>
            </a:r>
            <a:r>
              <a:rPr lang="en-GB" sz="1600" dirty="0" err="1"/>
              <a:t>daya</a:t>
            </a:r>
            <a:r>
              <a:rPr lang="en-GB" sz="1600" dirty="0"/>
              <a:t> </a:t>
            </a:r>
            <a:r>
              <a:rPr lang="en-GB" sz="1600" dirty="0" err="1"/>
              <a:t>ekonomi</a:t>
            </a:r>
            <a:r>
              <a:rPr lang="en-GB" sz="1600" dirty="0"/>
              <a:t>. </a:t>
            </a:r>
            <a:r>
              <a:rPr lang="en-GB" sz="1600" dirty="0" err="1"/>
              <a:t>Paradigma</a:t>
            </a:r>
            <a:r>
              <a:rPr lang="en-GB" sz="1600" dirty="0"/>
              <a:t> </a:t>
            </a:r>
            <a:r>
              <a:rPr lang="en-GB" sz="1600" dirty="0" err="1"/>
              <a:t>ini</a:t>
            </a:r>
            <a:r>
              <a:rPr lang="en-GB" sz="1600" dirty="0"/>
              <a:t> </a:t>
            </a:r>
            <a:r>
              <a:rPr lang="en-GB" sz="1600" dirty="0" err="1"/>
              <a:t>membangun</a:t>
            </a:r>
            <a:r>
              <a:rPr lang="en-GB" sz="1600" dirty="0"/>
              <a:t> </a:t>
            </a:r>
            <a:r>
              <a:rPr lang="en-GB" sz="1600" dirty="0" err="1"/>
              <a:t>tujuan</a:t>
            </a:r>
            <a:r>
              <a:rPr lang="en-GB" sz="1600" dirty="0"/>
              <a:t> </a:t>
            </a:r>
            <a:r>
              <a:rPr lang="en-GB" sz="1600" dirty="0" err="1"/>
              <a:t>substantif</a:t>
            </a:r>
            <a:r>
              <a:rPr lang="en-GB" sz="1600" dirty="0"/>
              <a:t> </a:t>
            </a:r>
            <a:r>
              <a:rPr lang="en-GB" sz="1600" dirty="0" err="1"/>
              <a:t>sosial</a:t>
            </a:r>
            <a:r>
              <a:rPr lang="en-GB" sz="1600" dirty="0"/>
              <a:t> </a:t>
            </a:r>
            <a:r>
              <a:rPr lang="en-GB" sz="1600" dirty="0" err="1"/>
              <a:t>dan</a:t>
            </a:r>
            <a:r>
              <a:rPr lang="en-GB" sz="1600" dirty="0"/>
              <a:t> </a:t>
            </a:r>
            <a:r>
              <a:rPr lang="en-GB" sz="1600" dirty="0" err="1"/>
              <a:t>ekonomi</a:t>
            </a:r>
            <a:r>
              <a:rPr lang="en-GB" sz="1600" dirty="0"/>
              <a:t> yang </a:t>
            </a:r>
            <a:r>
              <a:rPr lang="en-GB" sz="1600" dirty="0" err="1"/>
              <a:t>mamandu</a:t>
            </a:r>
            <a:r>
              <a:rPr lang="en-GB" sz="1600" dirty="0"/>
              <a:t> proses </a:t>
            </a:r>
            <a:r>
              <a:rPr lang="en-GB" sz="1600" dirty="0" err="1"/>
              <a:t>pembangunan</a:t>
            </a:r>
            <a:r>
              <a:rPr lang="en-GB" sz="1600" dirty="0"/>
              <a:t> </a:t>
            </a:r>
            <a:r>
              <a:rPr lang="en-GB" sz="1600" dirty="0" err="1"/>
              <a:t>dan</a:t>
            </a:r>
            <a:r>
              <a:rPr lang="en-GB" sz="1600" dirty="0"/>
              <a:t> </a:t>
            </a:r>
            <a:r>
              <a:rPr lang="en-GB" sz="1600" dirty="0" err="1"/>
              <a:t>mobilisasi</a:t>
            </a:r>
            <a:r>
              <a:rPr lang="en-GB" sz="1600" dirty="0"/>
              <a:t> </a:t>
            </a:r>
            <a:r>
              <a:rPr lang="en-GB" sz="1600" dirty="0" err="1"/>
              <a:t>sosial</a:t>
            </a:r>
            <a:r>
              <a:rPr lang="en-GB" sz="1600" dirty="0"/>
              <a:t>. Developmental state </a:t>
            </a:r>
            <a:r>
              <a:rPr lang="en-GB" sz="1600" dirty="0" err="1"/>
              <a:t>secara</a:t>
            </a:r>
            <a:r>
              <a:rPr lang="en-GB" sz="1600" dirty="0"/>
              <a:t> </a:t>
            </a:r>
            <a:r>
              <a:rPr lang="en-GB" sz="1600" dirty="0" err="1"/>
              <a:t>umum</a:t>
            </a:r>
            <a:r>
              <a:rPr lang="en-GB" sz="1600" dirty="0"/>
              <a:t> </a:t>
            </a:r>
            <a:r>
              <a:rPr lang="en-GB" sz="1600" dirty="0" err="1"/>
              <a:t>dapat</a:t>
            </a:r>
            <a:r>
              <a:rPr lang="en-GB" sz="1600" dirty="0"/>
              <a:t> </a:t>
            </a:r>
            <a:r>
              <a:rPr lang="en-GB" sz="1600" dirty="0" err="1"/>
              <a:t>dilihat</a:t>
            </a:r>
            <a:r>
              <a:rPr lang="en-GB" sz="1600" dirty="0"/>
              <a:t> </a:t>
            </a:r>
            <a:r>
              <a:rPr lang="en-GB" sz="1600" dirty="0" err="1"/>
              <a:t>dari</a:t>
            </a:r>
            <a:r>
              <a:rPr lang="en-GB" sz="1600" dirty="0"/>
              <a:t> </a:t>
            </a:r>
            <a:r>
              <a:rPr lang="en-GB" sz="1600" dirty="0" err="1"/>
              <a:t>karakteristiknya</a:t>
            </a:r>
            <a:r>
              <a:rPr lang="en-GB" sz="1600" dirty="0"/>
              <a:t> yang </a:t>
            </a:r>
            <a:r>
              <a:rPr lang="en-GB" sz="1600" dirty="0" err="1"/>
              <a:t>terkait</a:t>
            </a:r>
            <a:r>
              <a:rPr lang="en-GB" sz="1600" dirty="0"/>
              <a:t> </a:t>
            </a:r>
            <a:r>
              <a:rPr lang="en-GB" sz="1600" dirty="0" err="1"/>
              <a:t>dengan</a:t>
            </a:r>
            <a:r>
              <a:rPr lang="en-GB" sz="1600" dirty="0"/>
              <a:t> </a:t>
            </a:r>
            <a:r>
              <a:rPr lang="en-GB" sz="1600" dirty="0" err="1"/>
              <a:t>adanya</a:t>
            </a:r>
            <a:r>
              <a:rPr lang="en-GB" sz="1600" dirty="0"/>
              <a:t> </a:t>
            </a:r>
            <a:r>
              <a:rPr lang="en-GB" sz="1600" dirty="0" err="1"/>
              <a:t>otonomi</a:t>
            </a:r>
            <a:r>
              <a:rPr lang="en-GB" sz="1600" dirty="0"/>
              <a:t> yang </a:t>
            </a:r>
            <a:r>
              <a:rPr lang="en-GB" sz="1600" dirty="0" err="1"/>
              <a:t>dimiliki</a:t>
            </a:r>
            <a:r>
              <a:rPr lang="en-GB" sz="1600" dirty="0"/>
              <a:t> </a:t>
            </a:r>
            <a:r>
              <a:rPr lang="en-GB" sz="1600" dirty="0" err="1"/>
              <a:t>negara</a:t>
            </a:r>
            <a:r>
              <a:rPr lang="en-GB" sz="1600" dirty="0"/>
              <a:t>.</a:t>
            </a:r>
          </a:p>
          <a:p>
            <a:pPr marL="68580" indent="0" algn="just">
              <a:buNone/>
            </a:pPr>
            <a:endParaRPr lang="en-GB" sz="1600" dirty="0"/>
          </a:p>
        </p:txBody>
      </p:sp>
    </p:spTree>
    <p:extLst>
      <p:ext uri="{BB962C8B-B14F-4D97-AF65-F5344CB8AC3E}">
        <p14:creationId xmlns:p14="http://schemas.microsoft.com/office/powerpoint/2010/main" val="1545048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0728"/>
            <a:ext cx="8136904" cy="3508977"/>
          </a:xfrm>
        </p:spPr>
        <p:txBody>
          <a:bodyPr>
            <a:noAutofit/>
          </a:bodyPr>
          <a:lstStyle/>
          <a:p>
            <a:pPr marL="68580" lvl="0" indent="0" algn="just">
              <a:buNone/>
            </a:pPr>
            <a:r>
              <a:rPr lang="en-GB" sz="1600" dirty="0"/>
              <a:t>3. </a:t>
            </a:r>
            <a:r>
              <a:rPr lang="en-GB" sz="1600" b="1" dirty="0"/>
              <a:t>Global Governance </a:t>
            </a:r>
            <a:r>
              <a:rPr lang="en-GB" sz="1600" b="1" dirty="0" err="1"/>
              <a:t>Kontemporer</a:t>
            </a:r>
            <a:endParaRPr lang="en-GB" sz="1600" dirty="0"/>
          </a:p>
          <a:p>
            <a:pPr marL="68580" indent="0" algn="just">
              <a:buNone/>
            </a:pPr>
            <a:r>
              <a:rPr lang="en-GB" sz="1600" dirty="0"/>
              <a:t>Global governance, </a:t>
            </a:r>
            <a:r>
              <a:rPr lang="en-GB" sz="1600" dirty="0" err="1"/>
              <a:t>dalam</a:t>
            </a:r>
            <a:r>
              <a:rPr lang="en-GB" sz="1600" dirty="0"/>
              <a:t> </a:t>
            </a:r>
            <a:r>
              <a:rPr lang="en-GB" sz="1600" dirty="0" err="1"/>
              <a:t>pandangan</a:t>
            </a:r>
            <a:r>
              <a:rPr lang="en-GB" sz="1600" dirty="0"/>
              <a:t> </a:t>
            </a:r>
            <a:r>
              <a:rPr lang="en-GB" sz="1600" dirty="0" err="1"/>
              <a:t>Rosenau</a:t>
            </a:r>
            <a:r>
              <a:rPr lang="en-GB" sz="1600" dirty="0"/>
              <a:t> (1995:13), </a:t>
            </a:r>
            <a:r>
              <a:rPr lang="en-GB" sz="1600" dirty="0" err="1"/>
              <a:t>mengarahkan</a:t>
            </a:r>
            <a:r>
              <a:rPr lang="en-GB" sz="1600" dirty="0"/>
              <a:t> </a:t>
            </a:r>
            <a:r>
              <a:rPr lang="en-GB" sz="1600" dirty="0" err="1"/>
              <a:t>ke</a:t>
            </a:r>
            <a:r>
              <a:rPr lang="en-GB" sz="1600" dirty="0"/>
              <a:t> </a:t>
            </a:r>
            <a:r>
              <a:rPr lang="en-GB" sz="1600" dirty="0" err="1"/>
              <a:t>lebih</a:t>
            </a:r>
            <a:r>
              <a:rPr lang="en-GB" sz="1600" dirty="0"/>
              <a:t> </a:t>
            </a:r>
            <a:r>
              <a:rPr lang="en-GB" sz="1600" dirty="0" err="1"/>
              <a:t>dari</a:t>
            </a:r>
            <a:r>
              <a:rPr lang="en-GB" sz="1600" dirty="0"/>
              <a:t> </a:t>
            </a:r>
            <a:r>
              <a:rPr lang="en-GB" sz="1600" dirty="0" err="1"/>
              <a:t>institusi</a:t>
            </a:r>
            <a:r>
              <a:rPr lang="en-GB" sz="1600" dirty="0"/>
              <a:t> formal </a:t>
            </a:r>
            <a:r>
              <a:rPr lang="en-GB" sz="1600" dirty="0" err="1"/>
              <a:t>dan</a:t>
            </a:r>
            <a:r>
              <a:rPr lang="en-GB" sz="1600" dirty="0"/>
              <a:t> </a:t>
            </a:r>
            <a:r>
              <a:rPr lang="en-GB" sz="1600" dirty="0" err="1"/>
              <a:t>organisasi-organisasi</a:t>
            </a:r>
            <a:r>
              <a:rPr lang="en-GB" sz="1600" dirty="0"/>
              <a:t> di </a:t>
            </a:r>
            <a:r>
              <a:rPr lang="en-GB" sz="1600" dirty="0" err="1"/>
              <a:t>mana</a:t>
            </a:r>
            <a:r>
              <a:rPr lang="en-GB" sz="1600" dirty="0"/>
              <a:t> </a:t>
            </a:r>
            <a:r>
              <a:rPr lang="en-GB" sz="1600" dirty="0" err="1"/>
              <a:t>manajemen</a:t>
            </a:r>
            <a:r>
              <a:rPr lang="en-GB" sz="1600" dirty="0"/>
              <a:t> </a:t>
            </a:r>
            <a:r>
              <a:rPr lang="en-GB" sz="1600" dirty="0" err="1"/>
              <a:t>dalam</a:t>
            </a:r>
            <a:r>
              <a:rPr lang="en-GB" sz="1600" dirty="0"/>
              <a:t> </a:t>
            </a:r>
            <a:r>
              <a:rPr lang="en-GB" sz="1600" dirty="0" err="1"/>
              <a:t>peristiwa</a:t>
            </a:r>
            <a:r>
              <a:rPr lang="en-GB" sz="1600" dirty="0"/>
              <a:t> </a:t>
            </a:r>
            <a:r>
              <a:rPr lang="en-GB" sz="1600" dirty="0" err="1"/>
              <a:t>internasional</a:t>
            </a:r>
            <a:r>
              <a:rPr lang="en-GB" sz="1600" dirty="0"/>
              <a:t> </a:t>
            </a:r>
            <a:r>
              <a:rPr lang="en-GB" sz="1600" dirty="0" err="1"/>
              <a:t>terus-menerus</a:t>
            </a:r>
            <a:r>
              <a:rPr lang="en-GB" sz="1600" dirty="0"/>
              <a:t> </a:t>
            </a:r>
            <a:r>
              <a:rPr lang="en-GB" sz="1600" dirty="0" err="1"/>
              <a:t>berlangsung</a:t>
            </a:r>
            <a:r>
              <a:rPr lang="en-GB" sz="1600" dirty="0"/>
              <a:t>, </a:t>
            </a:r>
            <a:r>
              <a:rPr lang="en-GB" sz="1600" dirty="0" err="1"/>
              <a:t>membayangkan</a:t>
            </a:r>
            <a:r>
              <a:rPr lang="en-GB" sz="1600" dirty="0"/>
              <a:t> </a:t>
            </a:r>
            <a:r>
              <a:rPr lang="en-GB" sz="1600" dirty="0" err="1"/>
              <a:t>memasukkan</a:t>
            </a:r>
            <a:r>
              <a:rPr lang="en-GB" sz="1600" dirty="0"/>
              <a:t> </a:t>
            </a:r>
            <a:r>
              <a:rPr lang="en-GB" sz="1600" dirty="0" err="1"/>
              <a:t>sistem-sistem</a:t>
            </a:r>
            <a:r>
              <a:rPr lang="en-GB" sz="1600" dirty="0"/>
              <a:t> </a:t>
            </a:r>
            <a:r>
              <a:rPr lang="en-GB" sz="1600" dirty="0" err="1"/>
              <a:t>atas</a:t>
            </a:r>
            <a:r>
              <a:rPr lang="en-GB" sz="1600" dirty="0"/>
              <a:t> </a:t>
            </a:r>
            <a:r>
              <a:rPr lang="en-GB" sz="1600" dirty="0" err="1"/>
              <a:t>aturan</a:t>
            </a:r>
            <a:r>
              <a:rPr lang="en-GB" sz="1600" dirty="0"/>
              <a:t> </a:t>
            </a:r>
            <a:r>
              <a:rPr lang="en-GB" sz="1600" dirty="0" err="1"/>
              <a:t>dalam</a:t>
            </a:r>
            <a:r>
              <a:rPr lang="en-GB" sz="1600" dirty="0"/>
              <a:t> </a:t>
            </a:r>
            <a:r>
              <a:rPr lang="en-GB" sz="1600" dirty="0" err="1"/>
              <a:t>semua</a:t>
            </a:r>
            <a:r>
              <a:rPr lang="en-GB" sz="1600" dirty="0"/>
              <a:t> </a:t>
            </a:r>
            <a:r>
              <a:rPr lang="en-GB" sz="1600" dirty="0" err="1"/>
              <a:t>tingkatan</a:t>
            </a:r>
            <a:r>
              <a:rPr lang="en-GB" sz="1600" dirty="0"/>
              <a:t> </a:t>
            </a:r>
            <a:r>
              <a:rPr lang="en-GB" sz="1600" dirty="0" err="1"/>
              <a:t>pada</a:t>
            </a:r>
            <a:r>
              <a:rPr lang="en-GB" sz="1600" dirty="0"/>
              <a:t> </a:t>
            </a:r>
            <a:r>
              <a:rPr lang="en-GB" sz="1600" dirty="0" err="1"/>
              <a:t>aktivitas</a:t>
            </a:r>
            <a:r>
              <a:rPr lang="en-GB" sz="1600" dirty="0"/>
              <a:t> </a:t>
            </a:r>
            <a:r>
              <a:rPr lang="en-GB" sz="1600" dirty="0" err="1"/>
              <a:t>manusia</a:t>
            </a:r>
            <a:r>
              <a:rPr lang="en-GB" sz="1600" dirty="0"/>
              <a:t> </a:t>
            </a:r>
            <a:r>
              <a:rPr lang="en-GB" sz="1600" dirty="0" err="1"/>
              <a:t>dan</a:t>
            </a:r>
            <a:r>
              <a:rPr lang="en-GB" sz="1600" dirty="0"/>
              <a:t> </a:t>
            </a:r>
            <a:r>
              <a:rPr lang="en-GB" sz="1600" dirty="0" err="1"/>
              <a:t>terus</a:t>
            </a:r>
            <a:r>
              <a:rPr lang="en-GB" sz="1600" dirty="0"/>
              <a:t> </a:t>
            </a:r>
            <a:r>
              <a:rPr lang="en-GB" sz="1600" dirty="0" err="1"/>
              <a:t>mencari</a:t>
            </a:r>
            <a:r>
              <a:rPr lang="en-GB" sz="1600" dirty="0"/>
              <a:t> </a:t>
            </a:r>
            <a:r>
              <a:rPr lang="en-GB" sz="1600" dirty="0" err="1"/>
              <a:t>tujuan-tujuan</a:t>
            </a:r>
            <a:r>
              <a:rPr lang="en-GB" sz="1600" dirty="0"/>
              <a:t> </a:t>
            </a:r>
            <a:r>
              <a:rPr lang="en-GB" sz="1600" dirty="0" err="1"/>
              <a:t>pengawasan</a:t>
            </a:r>
            <a:r>
              <a:rPr lang="en-GB" sz="1600" dirty="0"/>
              <a:t> </a:t>
            </a:r>
            <a:r>
              <a:rPr lang="en-GB" sz="1600" dirty="0" err="1"/>
              <a:t>sebagai</a:t>
            </a:r>
            <a:r>
              <a:rPr lang="en-GB" sz="1600" dirty="0"/>
              <a:t> </a:t>
            </a:r>
            <a:r>
              <a:rPr lang="en-GB" sz="1600" dirty="0" err="1"/>
              <a:t>reaksi</a:t>
            </a:r>
            <a:r>
              <a:rPr lang="en-GB" sz="1600" dirty="0"/>
              <a:t> </a:t>
            </a:r>
            <a:r>
              <a:rPr lang="en-GB" sz="1600" dirty="0" err="1"/>
              <a:t>atau</a:t>
            </a:r>
            <a:r>
              <a:rPr lang="en-GB" sz="1600" dirty="0"/>
              <a:t> </a:t>
            </a:r>
            <a:r>
              <a:rPr lang="en-GB" sz="1600" dirty="0" err="1"/>
              <a:t>akibat</a:t>
            </a:r>
            <a:r>
              <a:rPr lang="en-GB" sz="1600" dirty="0"/>
              <a:t> </a:t>
            </a:r>
            <a:r>
              <a:rPr lang="en-GB" sz="1600" dirty="0" err="1"/>
              <a:t>transnasional</a:t>
            </a:r>
            <a:r>
              <a:rPr lang="en-GB" sz="1600" dirty="0"/>
              <a:t>. Global governance </a:t>
            </a:r>
            <a:r>
              <a:rPr lang="en-GB" sz="1600" dirty="0" err="1"/>
              <a:t>memberikan</a:t>
            </a:r>
            <a:r>
              <a:rPr lang="en-GB" sz="1600" dirty="0"/>
              <a:t> </a:t>
            </a:r>
            <a:r>
              <a:rPr lang="en-GB" sz="1600" dirty="0" err="1"/>
              <a:t>harapan</a:t>
            </a:r>
            <a:r>
              <a:rPr lang="en-GB" sz="1600" dirty="0"/>
              <a:t> </a:t>
            </a:r>
            <a:r>
              <a:rPr lang="en-GB" sz="1600" dirty="0" err="1"/>
              <a:t>atas</a:t>
            </a:r>
            <a:r>
              <a:rPr lang="en-GB" sz="1600" dirty="0"/>
              <a:t> </a:t>
            </a:r>
            <a:r>
              <a:rPr lang="en-GB" sz="1600" dirty="0" err="1"/>
              <a:t>kemanusiaan</a:t>
            </a:r>
            <a:r>
              <a:rPr lang="en-GB" sz="1600" dirty="0"/>
              <a:t> yang </a:t>
            </a:r>
            <a:r>
              <a:rPr lang="en-GB" sz="1600" dirty="0" err="1"/>
              <a:t>melampaui</a:t>
            </a:r>
            <a:r>
              <a:rPr lang="en-GB" sz="1600" dirty="0"/>
              <a:t> </a:t>
            </a:r>
            <a:r>
              <a:rPr lang="en-GB" sz="1600" dirty="0" err="1"/>
              <a:t>batas-batas</a:t>
            </a:r>
            <a:r>
              <a:rPr lang="en-GB" sz="1600" dirty="0"/>
              <a:t> </a:t>
            </a:r>
            <a:r>
              <a:rPr lang="en-GB" sz="1600" dirty="0" err="1"/>
              <a:t>nasional</a:t>
            </a:r>
            <a:r>
              <a:rPr lang="en-GB" sz="1600" dirty="0"/>
              <a:t> yang borderless. Yang </a:t>
            </a:r>
            <a:r>
              <a:rPr lang="en-GB" sz="1600" dirty="0" err="1"/>
              <a:t>dilihat</a:t>
            </a:r>
            <a:r>
              <a:rPr lang="en-GB" sz="1600" dirty="0"/>
              <a:t> </a:t>
            </a:r>
            <a:r>
              <a:rPr lang="en-GB" sz="1600" dirty="0" err="1"/>
              <a:t>dari</a:t>
            </a:r>
            <a:r>
              <a:rPr lang="en-GB" sz="1600" dirty="0"/>
              <a:t> global governance </a:t>
            </a:r>
            <a:r>
              <a:rPr lang="en-GB" sz="1600" dirty="0" err="1"/>
              <a:t>adalah</a:t>
            </a:r>
            <a:r>
              <a:rPr lang="en-GB" sz="1600" dirty="0"/>
              <a:t> </a:t>
            </a:r>
            <a:r>
              <a:rPr lang="en-GB" sz="1600" dirty="0" err="1"/>
              <a:t>upaya</a:t>
            </a:r>
            <a:r>
              <a:rPr lang="en-GB" sz="1600" dirty="0"/>
              <a:t> </a:t>
            </a:r>
            <a:r>
              <a:rPr lang="en-GB" sz="1600" dirty="0" err="1"/>
              <a:t>kerja</a:t>
            </a:r>
            <a:r>
              <a:rPr lang="en-GB" sz="1600" dirty="0"/>
              <a:t> </a:t>
            </a:r>
            <a:r>
              <a:rPr lang="en-GB" sz="1600" dirty="0" err="1"/>
              <a:t>sama</a:t>
            </a:r>
            <a:r>
              <a:rPr lang="en-GB" sz="1600" dirty="0"/>
              <a:t> </a:t>
            </a:r>
            <a:r>
              <a:rPr lang="en-GB" sz="1600" dirty="0" err="1"/>
              <a:t>dalam</a:t>
            </a:r>
            <a:r>
              <a:rPr lang="en-GB" sz="1600" dirty="0"/>
              <a:t> </a:t>
            </a:r>
            <a:r>
              <a:rPr lang="en-GB" sz="1600" dirty="0" err="1"/>
              <a:t>pengelolaan</a:t>
            </a:r>
            <a:r>
              <a:rPr lang="en-GB" sz="1600" dirty="0"/>
              <a:t> </a:t>
            </a:r>
            <a:r>
              <a:rPr lang="en-GB" sz="1600" dirty="0" err="1"/>
              <a:t>negara</a:t>
            </a:r>
            <a:r>
              <a:rPr lang="en-GB" sz="1600" dirty="0"/>
              <a:t> di </a:t>
            </a:r>
            <a:r>
              <a:rPr lang="en-GB" sz="1600" dirty="0" err="1"/>
              <a:t>dalamnya</a:t>
            </a:r>
            <a:r>
              <a:rPr lang="en-GB" sz="1600" dirty="0"/>
              <a:t> </a:t>
            </a:r>
            <a:r>
              <a:rPr lang="en-GB" sz="1600" dirty="0" err="1"/>
              <a:t>bukan</a:t>
            </a:r>
            <a:r>
              <a:rPr lang="en-GB" sz="1600" dirty="0"/>
              <a:t> </a:t>
            </a:r>
            <a:r>
              <a:rPr lang="en-GB" sz="1600" dirty="0" err="1"/>
              <a:t>otoritasnya</a:t>
            </a:r>
            <a:r>
              <a:rPr lang="en-GB" sz="1600" dirty="0"/>
              <a:t> (</a:t>
            </a:r>
            <a:r>
              <a:rPr lang="en-GB" sz="1600" dirty="0" err="1"/>
              <a:t>Wardhani</a:t>
            </a:r>
            <a:r>
              <a:rPr lang="en-GB" sz="1600" dirty="0"/>
              <a:t>, 1997). </a:t>
            </a:r>
          </a:p>
          <a:p>
            <a:pPr marL="68580" indent="0" algn="just">
              <a:buNone/>
            </a:pPr>
            <a:endParaRPr lang="en-GB" sz="1600" dirty="0"/>
          </a:p>
          <a:p>
            <a:pPr marL="68580" lvl="0" indent="0" algn="just">
              <a:buNone/>
            </a:pPr>
            <a:r>
              <a:rPr lang="en-GB" sz="1600" dirty="0"/>
              <a:t>4. </a:t>
            </a:r>
            <a:r>
              <a:rPr lang="en-GB" sz="1600" b="1" dirty="0"/>
              <a:t>Learning Organization</a:t>
            </a:r>
            <a:endParaRPr lang="en-GB" sz="1600" dirty="0"/>
          </a:p>
          <a:p>
            <a:pPr marL="68580" indent="0" algn="just">
              <a:buNone/>
            </a:pPr>
            <a:r>
              <a:rPr lang="en-GB" sz="1600" dirty="0" err="1"/>
              <a:t>Organisasi</a:t>
            </a:r>
            <a:r>
              <a:rPr lang="en-GB" sz="1600" dirty="0"/>
              <a:t> </a:t>
            </a:r>
            <a:r>
              <a:rPr lang="en-GB" sz="1600" dirty="0" err="1"/>
              <a:t>pembelajaran</a:t>
            </a:r>
            <a:r>
              <a:rPr lang="en-GB" sz="1600" dirty="0"/>
              <a:t> </a:t>
            </a:r>
            <a:r>
              <a:rPr lang="en-GB" sz="1600" i="1" dirty="0"/>
              <a:t>(Learning Organization)</a:t>
            </a:r>
            <a:r>
              <a:rPr lang="en-GB" sz="1600" b="1" i="1" dirty="0"/>
              <a:t> </a:t>
            </a:r>
            <a:r>
              <a:rPr lang="en-GB" sz="1600" dirty="0" err="1"/>
              <a:t>merupakan</a:t>
            </a:r>
            <a:r>
              <a:rPr lang="en-GB" sz="1600" dirty="0"/>
              <a:t> </a:t>
            </a:r>
            <a:r>
              <a:rPr lang="en-GB" sz="1600" dirty="0" err="1"/>
              <a:t>antisipasi</a:t>
            </a:r>
            <a:r>
              <a:rPr lang="en-GB" sz="1600" dirty="0"/>
              <a:t> </a:t>
            </a:r>
            <a:r>
              <a:rPr lang="en-GB" sz="1600" dirty="0" err="1"/>
              <a:t>dari</a:t>
            </a:r>
            <a:r>
              <a:rPr lang="en-GB" sz="1600" dirty="0"/>
              <a:t> </a:t>
            </a:r>
            <a:r>
              <a:rPr lang="en-GB" sz="1600" dirty="0" err="1"/>
              <a:t>perkembangan</a:t>
            </a:r>
            <a:r>
              <a:rPr lang="en-GB" sz="1600" dirty="0"/>
              <a:t> </a:t>
            </a:r>
            <a:r>
              <a:rPr lang="en-GB" sz="1600" dirty="0" err="1"/>
              <a:t>llmu</a:t>
            </a:r>
            <a:r>
              <a:rPr lang="en-GB" sz="1600" dirty="0"/>
              <a:t> </a:t>
            </a:r>
            <a:r>
              <a:rPr lang="en-GB" sz="1600" dirty="0" err="1"/>
              <a:t>dan</a:t>
            </a:r>
            <a:r>
              <a:rPr lang="en-GB" sz="1600" dirty="0"/>
              <a:t> </a:t>
            </a:r>
            <a:r>
              <a:rPr lang="en-GB" sz="1600" dirty="0" err="1"/>
              <a:t>Teknologi</a:t>
            </a:r>
            <a:r>
              <a:rPr lang="en-GB" sz="1600" dirty="0"/>
              <a:t> yang </a:t>
            </a:r>
            <a:r>
              <a:rPr lang="en-GB" sz="1600" dirty="0" err="1"/>
              <a:t>rasional</a:t>
            </a:r>
            <a:r>
              <a:rPr lang="en-GB" sz="1600" dirty="0"/>
              <a:t>. </a:t>
            </a:r>
            <a:r>
              <a:rPr lang="en-GB" sz="1600" dirty="0" err="1"/>
              <a:t>Penerapan</a:t>
            </a:r>
            <a:r>
              <a:rPr lang="en-GB" sz="1600" dirty="0"/>
              <a:t> </a:t>
            </a:r>
            <a:r>
              <a:rPr lang="en-GB" sz="1600" dirty="0" err="1"/>
              <a:t>organisasi</a:t>
            </a:r>
            <a:r>
              <a:rPr lang="en-GB" sz="1600" dirty="0"/>
              <a:t> </a:t>
            </a:r>
            <a:r>
              <a:rPr lang="en-GB" sz="1600" dirty="0" err="1"/>
              <a:t>pembelajaran</a:t>
            </a:r>
            <a:r>
              <a:rPr lang="en-GB" sz="1600" dirty="0"/>
              <a:t> di </a:t>
            </a:r>
            <a:r>
              <a:rPr lang="en-GB" sz="1600" dirty="0" err="1"/>
              <a:t>perusahaan-perusahaan</a:t>
            </a:r>
            <a:r>
              <a:rPr lang="en-GB" sz="1600" dirty="0"/>
              <a:t> </a:t>
            </a:r>
            <a:r>
              <a:rPr lang="en-GB" sz="1600" dirty="0" err="1"/>
              <a:t>swasta</a:t>
            </a:r>
            <a:r>
              <a:rPr lang="en-GB" sz="1600" dirty="0"/>
              <a:t> </a:t>
            </a:r>
            <a:r>
              <a:rPr lang="en-GB" sz="1600" dirty="0" err="1"/>
              <a:t>lebih</a:t>
            </a:r>
            <a:r>
              <a:rPr lang="en-GB" sz="1600" dirty="0"/>
              <a:t> </a:t>
            </a:r>
            <a:r>
              <a:rPr lang="en-GB" sz="1600" dirty="0" err="1"/>
              <a:t>pesat</a:t>
            </a:r>
            <a:r>
              <a:rPr lang="en-GB" sz="1600" dirty="0"/>
              <a:t> </a:t>
            </a:r>
            <a:r>
              <a:rPr lang="en-GB" sz="1600" dirty="0" err="1"/>
              <a:t>dibanding</a:t>
            </a:r>
            <a:r>
              <a:rPr lang="en-GB" sz="1600" dirty="0"/>
              <a:t> </a:t>
            </a:r>
            <a:r>
              <a:rPr lang="en-GB" sz="1600" dirty="0" err="1"/>
              <a:t>dengan</a:t>
            </a:r>
            <a:r>
              <a:rPr lang="en-GB" sz="1600" dirty="0"/>
              <a:t> </a:t>
            </a:r>
            <a:r>
              <a:rPr lang="en-GB" sz="1600" dirty="0" err="1"/>
              <a:t>penerapannya</a:t>
            </a:r>
            <a:r>
              <a:rPr lang="en-GB" sz="1600" dirty="0"/>
              <a:t> </a:t>
            </a:r>
            <a:r>
              <a:rPr lang="en-GB" sz="1600" dirty="0" err="1"/>
              <a:t>pada</a:t>
            </a:r>
            <a:r>
              <a:rPr lang="en-GB" sz="1600" dirty="0"/>
              <a:t> </a:t>
            </a:r>
            <a:r>
              <a:rPr lang="en-GB" sz="1600" dirty="0" err="1"/>
              <a:t>instansi-instansi</a:t>
            </a:r>
            <a:r>
              <a:rPr lang="en-GB" sz="1600" dirty="0"/>
              <a:t> </a:t>
            </a:r>
            <a:r>
              <a:rPr lang="en-GB" sz="1600" dirty="0" err="1"/>
              <a:t>pemerintah</a:t>
            </a:r>
            <a:r>
              <a:rPr lang="en-GB" sz="1600" dirty="0"/>
              <a:t>.  </a:t>
            </a:r>
            <a:r>
              <a:rPr lang="en-GB" sz="1600" dirty="0" err="1"/>
              <a:t>Konsekuensinya</a:t>
            </a:r>
            <a:r>
              <a:rPr lang="en-GB" sz="1600" dirty="0"/>
              <a:t>, </a:t>
            </a:r>
            <a:r>
              <a:rPr lang="en-GB" sz="1600" dirty="0" err="1"/>
              <a:t>manfaat</a:t>
            </a:r>
            <a:r>
              <a:rPr lang="en-GB" sz="1600" dirty="0"/>
              <a:t> </a:t>
            </a:r>
            <a:r>
              <a:rPr lang="en-GB" sz="1600" dirty="0" err="1"/>
              <a:t>dari</a:t>
            </a:r>
            <a:r>
              <a:rPr lang="en-GB" sz="1600" dirty="0"/>
              <a:t> </a:t>
            </a:r>
            <a:r>
              <a:rPr lang="en-GB" sz="1600" dirty="0" err="1"/>
              <a:t>inovasi</a:t>
            </a:r>
            <a:r>
              <a:rPr lang="en-GB" sz="1600" dirty="0"/>
              <a:t> </a:t>
            </a:r>
            <a:r>
              <a:rPr lang="en-GB" sz="1600" dirty="0" err="1"/>
              <a:t>tersebut</a:t>
            </a:r>
            <a:r>
              <a:rPr lang="en-GB" sz="1600" dirty="0"/>
              <a:t> </a:t>
            </a:r>
            <a:r>
              <a:rPr lang="en-GB" sz="1600" dirty="0" err="1"/>
              <a:t>baru</a:t>
            </a:r>
            <a:r>
              <a:rPr lang="en-GB" sz="1600" dirty="0"/>
              <a:t> </a:t>
            </a:r>
            <a:r>
              <a:rPr lang="en-GB" sz="1600" dirty="0" err="1"/>
              <a:t>dirasakan</a:t>
            </a:r>
            <a:r>
              <a:rPr lang="en-GB" sz="1600" dirty="0"/>
              <a:t> </a:t>
            </a:r>
            <a:r>
              <a:rPr lang="en-GB" sz="1600" dirty="0" err="1"/>
              <a:t>oleh</a:t>
            </a:r>
            <a:r>
              <a:rPr lang="en-GB" sz="1600" dirty="0"/>
              <a:t> </a:t>
            </a:r>
            <a:r>
              <a:rPr lang="en-GB" sz="1600" dirty="0" err="1"/>
              <a:t>perusahaan-perusahaan</a:t>
            </a:r>
            <a:r>
              <a:rPr lang="en-GB" sz="1600" dirty="0"/>
              <a:t> </a:t>
            </a:r>
            <a:r>
              <a:rPr lang="en-GB" sz="1600" dirty="0" err="1"/>
              <a:t>swasta</a:t>
            </a:r>
            <a:r>
              <a:rPr lang="en-GB" sz="1600" dirty="0"/>
              <a:t>. </a:t>
            </a:r>
            <a:r>
              <a:rPr lang="en-GB" sz="1600" dirty="0" err="1"/>
              <a:t>Penerapan</a:t>
            </a:r>
            <a:r>
              <a:rPr lang="en-GB" sz="1600" dirty="0"/>
              <a:t> </a:t>
            </a:r>
            <a:r>
              <a:rPr lang="en-GB" sz="1600" dirty="0" err="1"/>
              <a:t>organisasi</a:t>
            </a:r>
            <a:r>
              <a:rPr lang="en-GB" sz="1600" dirty="0"/>
              <a:t> </a:t>
            </a:r>
            <a:r>
              <a:rPr lang="en-GB" sz="1600" dirty="0" err="1"/>
              <a:t>pembelajaran</a:t>
            </a:r>
            <a:r>
              <a:rPr lang="en-GB" sz="1600" dirty="0"/>
              <a:t> </a:t>
            </a:r>
            <a:r>
              <a:rPr lang="en-GB" sz="1600" dirty="0" err="1"/>
              <a:t>memerlukan</a:t>
            </a:r>
            <a:r>
              <a:rPr lang="en-GB" sz="1600" dirty="0"/>
              <a:t> lima </a:t>
            </a:r>
            <a:r>
              <a:rPr lang="en-GB" sz="1600" dirty="0" err="1"/>
              <a:t>persyaratan</a:t>
            </a:r>
            <a:r>
              <a:rPr lang="en-GB" sz="1600" dirty="0"/>
              <a:t> </a:t>
            </a:r>
            <a:r>
              <a:rPr lang="en-GB" sz="1600" dirty="0" err="1"/>
              <a:t>pokok</a:t>
            </a:r>
            <a:r>
              <a:rPr lang="en-GB" sz="1600" dirty="0"/>
              <a:t> yang </a:t>
            </a:r>
            <a:r>
              <a:rPr lang="en-GB" sz="1600" dirty="0" err="1"/>
              <a:t>bersifat</a:t>
            </a:r>
            <a:r>
              <a:rPr lang="en-GB" sz="1600" dirty="0"/>
              <a:t> </a:t>
            </a:r>
            <a:r>
              <a:rPr lang="en-GB" sz="1600" dirty="0" err="1"/>
              <a:t>alamiah</a:t>
            </a:r>
            <a:r>
              <a:rPr lang="en-GB" sz="1600" dirty="0"/>
              <a:t>. </a:t>
            </a:r>
            <a:r>
              <a:rPr lang="en-GB" sz="1600" dirty="0" err="1"/>
              <a:t>Erya</a:t>
            </a:r>
            <a:r>
              <a:rPr lang="en-GB" sz="1600" dirty="0"/>
              <a:t> (1:2017).</a:t>
            </a:r>
          </a:p>
          <a:p>
            <a:pPr marL="68580" indent="0" algn="just">
              <a:buNone/>
            </a:pPr>
            <a:endParaRPr lang="en-GB" sz="1600" dirty="0"/>
          </a:p>
          <a:p>
            <a:pPr marL="68580" indent="0" algn="just">
              <a:buNone/>
            </a:pPr>
            <a:endParaRPr lang="en-GB" sz="1600" dirty="0"/>
          </a:p>
          <a:p>
            <a:pPr marL="68580" indent="0" algn="just">
              <a:buNone/>
            </a:pPr>
            <a:endParaRPr lang="en-GB" sz="1600" dirty="0"/>
          </a:p>
          <a:p>
            <a:pPr marL="68580" indent="0" algn="just">
              <a:buNone/>
            </a:pPr>
            <a:endParaRPr lang="en-GB" sz="1600" dirty="0"/>
          </a:p>
        </p:txBody>
      </p:sp>
    </p:spTree>
    <p:extLst>
      <p:ext uri="{BB962C8B-B14F-4D97-AF65-F5344CB8AC3E}">
        <p14:creationId xmlns:p14="http://schemas.microsoft.com/office/powerpoint/2010/main" val="1267163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20688"/>
            <a:ext cx="7920880" cy="3168352"/>
          </a:xfrm>
        </p:spPr>
        <p:txBody>
          <a:bodyPr>
            <a:noAutofit/>
          </a:bodyPr>
          <a:lstStyle/>
          <a:p>
            <a:pPr marL="68580" lvl="0" indent="0" algn="just">
              <a:buNone/>
            </a:pPr>
            <a:r>
              <a:rPr lang="en-GB" sz="1600" b="1" dirty="0" err="1"/>
              <a:t>Ciri</a:t>
            </a:r>
            <a:r>
              <a:rPr lang="en-GB" sz="1600" b="1" dirty="0"/>
              <a:t> </a:t>
            </a:r>
            <a:r>
              <a:rPr lang="en-GB" sz="1600" b="1" dirty="0" err="1"/>
              <a:t>dari</a:t>
            </a:r>
            <a:r>
              <a:rPr lang="en-GB" sz="1600" b="1" dirty="0"/>
              <a:t> Learning Organization (</a:t>
            </a:r>
            <a:r>
              <a:rPr lang="en-GB" sz="1600" b="1" dirty="0" err="1"/>
              <a:t>Organisasi</a:t>
            </a:r>
            <a:r>
              <a:rPr lang="en-GB" sz="1600" b="1" dirty="0"/>
              <a:t> </a:t>
            </a:r>
            <a:r>
              <a:rPr lang="en-GB" sz="1600" b="1" dirty="0" err="1"/>
              <a:t>Pembelajaran</a:t>
            </a:r>
            <a:r>
              <a:rPr lang="en-GB" sz="1600" b="1" dirty="0"/>
              <a:t>)</a:t>
            </a:r>
            <a:endParaRPr lang="en-GB" sz="1600" dirty="0"/>
          </a:p>
          <a:p>
            <a:pPr marL="68580" indent="0" algn="just">
              <a:buNone/>
            </a:pPr>
            <a:r>
              <a:rPr lang="en-GB" sz="1600" dirty="0" err="1"/>
              <a:t>Karakteristik</a:t>
            </a:r>
            <a:r>
              <a:rPr lang="en-GB" sz="1600" dirty="0"/>
              <a:t> </a:t>
            </a:r>
            <a:r>
              <a:rPr lang="en-GB" sz="1600" dirty="0" err="1"/>
              <a:t>organisasi</a:t>
            </a:r>
            <a:r>
              <a:rPr lang="en-GB" sz="1600" dirty="0"/>
              <a:t> </a:t>
            </a:r>
            <a:r>
              <a:rPr lang="en-GB" sz="1600" dirty="0" err="1"/>
              <a:t>pembelajaran</a:t>
            </a:r>
            <a:r>
              <a:rPr lang="en-GB" sz="1600" dirty="0"/>
              <a:t> </a:t>
            </a:r>
            <a:r>
              <a:rPr lang="en-GB" sz="1600" dirty="0" err="1"/>
              <a:t>antara</a:t>
            </a:r>
            <a:r>
              <a:rPr lang="en-GB" sz="1600" dirty="0"/>
              <a:t> </a:t>
            </a:r>
            <a:r>
              <a:rPr lang="en-GB" sz="1600" dirty="0" err="1"/>
              <a:t>lainnya</a:t>
            </a:r>
            <a:r>
              <a:rPr lang="en-GB" sz="1600" dirty="0"/>
              <a:t> </a:t>
            </a:r>
            <a:r>
              <a:rPr lang="en-GB" sz="1600" dirty="0" err="1"/>
              <a:t>adalah</a:t>
            </a:r>
            <a:r>
              <a:rPr lang="en-GB" sz="1600" dirty="0"/>
              <a:t> :</a:t>
            </a:r>
          </a:p>
          <a:p>
            <a:pPr lvl="0" algn="just"/>
            <a:r>
              <a:rPr lang="en-GB" sz="1600" dirty="0" err="1"/>
              <a:t>Adanya</a:t>
            </a:r>
            <a:r>
              <a:rPr lang="en-GB" sz="1600" dirty="0"/>
              <a:t> </a:t>
            </a:r>
            <a:r>
              <a:rPr lang="en-GB" sz="1600" dirty="0" err="1"/>
              <a:t>satu</a:t>
            </a:r>
            <a:r>
              <a:rPr lang="en-GB" sz="1600" dirty="0"/>
              <a:t> </a:t>
            </a:r>
            <a:r>
              <a:rPr lang="en-GB" sz="1600" dirty="0" err="1"/>
              <a:t>visi</a:t>
            </a:r>
            <a:r>
              <a:rPr lang="en-GB" sz="1600" dirty="0"/>
              <a:t> </a:t>
            </a:r>
            <a:r>
              <a:rPr lang="en-GB" sz="1600" dirty="0" err="1"/>
              <a:t>bersama</a:t>
            </a:r>
            <a:r>
              <a:rPr lang="en-GB" sz="1600" dirty="0"/>
              <a:t> yang </a:t>
            </a:r>
            <a:r>
              <a:rPr lang="en-GB" sz="1600" dirty="0" err="1"/>
              <a:t>diyakini</a:t>
            </a:r>
            <a:r>
              <a:rPr lang="en-GB" sz="1600" dirty="0"/>
              <a:t> </a:t>
            </a:r>
            <a:r>
              <a:rPr lang="en-GB" sz="1600" dirty="0" err="1"/>
              <a:t>dan</a:t>
            </a:r>
            <a:r>
              <a:rPr lang="en-GB" sz="1600" dirty="0"/>
              <a:t> di </a:t>
            </a:r>
            <a:r>
              <a:rPr lang="en-GB" sz="1600" dirty="0" err="1"/>
              <a:t>sepakati</a:t>
            </a:r>
            <a:r>
              <a:rPr lang="en-GB" sz="1600" dirty="0"/>
              <a:t> </a:t>
            </a:r>
            <a:r>
              <a:rPr lang="en-GB" sz="1600" dirty="0" err="1"/>
              <a:t>semua</a:t>
            </a:r>
            <a:r>
              <a:rPr lang="en-GB" sz="1600" dirty="0"/>
              <a:t> orang.</a:t>
            </a:r>
          </a:p>
          <a:p>
            <a:pPr lvl="0" algn="just"/>
            <a:r>
              <a:rPr lang="en-GB" sz="1600" dirty="0"/>
              <a:t>Orang </a:t>
            </a:r>
            <a:r>
              <a:rPr lang="en-GB" sz="1600" dirty="0" err="1"/>
              <a:t>meninggalkan</a:t>
            </a:r>
            <a:r>
              <a:rPr lang="en-GB" sz="1600" dirty="0"/>
              <a:t> </a:t>
            </a:r>
            <a:r>
              <a:rPr lang="en-GB" sz="1600" dirty="0" err="1"/>
              <a:t>cara</a:t>
            </a:r>
            <a:r>
              <a:rPr lang="en-GB" sz="1600" dirty="0"/>
              <a:t> </a:t>
            </a:r>
            <a:r>
              <a:rPr lang="en-GB" sz="1600" dirty="0" err="1"/>
              <a:t>pikir</a:t>
            </a:r>
            <a:r>
              <a:rPr lang="en-GB" sz="1600" dirty="0"/>
              <a:t> lama </a:t>
            </a:r>
            <a:r>
              <a:rPr lang="en-GB" sz="1600" dirty="0" err="1"/>
              <a:t>dan</a:t>
            </a:r>
            <a:r>
              <a:rPr lang="en-GB" sz="1600" dirty="0"/>
              <a:t> </a:t>
            </a:r>
            <a:r>
              <a:rPr lang="en-GB" sz="1600" dirty="0" err="1"/>
              <a:t>prosedur</a:t>
            </a:r>
            <a:r>
              <a:rPr lang="en-GB" sz="1600" dirty="0"/>
              <a:t> </a:t>
            </a:r>
            <a:r>
              <a:rPr lang="en-GB" sz="1600" dirty="0" err="1"/>
              <a:t>standar</a:t>
            </a:r>
            <a:r>
              <a:rPr lang="en-GB" sz="1600" dirty="0"/>
              <a:t> yang </a:t>
            </a:r>
            <a:r>
              <a:rPr lang="en-GB" sz="1600" dirty="0" err="1"/>
              <a:t>mereka</a:t>
            </a:r>
            <a:r>
              <a:rPr lang="en-GB" sz="1600" dirty="0"/>
              <a:t> </a:t>
            </a:r>
            <a:r>
              <a:rPr lang="en-GB" sz="1600" dirty="0" err="1"/>
              <a:t>gunakan</a:t>
            </a:r>
            <a:r>
              <a:rPr lang="en-GB" sz="1600" dirty="0"/>
              <a:t> </a:t>
            </a:r>
            <a:r>
              <a:rPr lang="en-GB" sz="1600" dirty="0" err="1"/>
              <a:t>untuk</a:t>
            </a:r>
            <a:r>
              <a:rPr lang="en-GB" sz="1600" dirty="0"/>
              <a:t> </a:t>
            </a:r>
            <a:r>
              <a:rPr lang="en-GB" sz="1600" dirty="0" err="1"/>
              <a:t>menyelesaikan</a:t>
            </a:r>
            <a:r>
              <a:rPr lang="en-GB" sz="1600" dirty="0"/>
              <a:t> </a:t>
            </a:r>
            <a:r>
              <a:rPr lang="en-GB" sz="1600" dirty="0" err="1"/>
              <a:t>persoalan</a:t>
            </a:r>
            <a:r>
              <a:rPr lang="en-GB" sz="1600" dirty="0"/>
              <a:t> </a:t>
            </a:r>
            <a:r>
              <a:rPr lang="en-GB" sz="1600" dirty="0" err="1"/>
              <a:t>atau</a:t>
            </a:r>
            <a:r>
              <a:rPr lang="en-GB" sz="1600" dirty="0"/>
              <a:t> </a:t>
            </a:r>
            <a:r>
              <a:rPr lang="en-GB" sz="1600" dirty="0" err="1"/>
              <a:t>menjalankan</a:t>
            </a:r>
            <a:r>
              <a:rPr lang="en-GB" sz="1600" dirty="0"/>
              <a:t> </a:t>
            </a:r>
            <a:r>
              <a:rPr lang="en-GB" sz="1600" dirty="0" err="1"/>
              <a:t>pekerjaan</a:t>
            </a:r>
            <a:r>
              <a:rPr lang="en-GB" sz="1600" dirty="0"/>
              <a:t>.</a:t>
            </a:r>
          </a:p>
          <a:p>
            <a:pPr lvl="0" algn="just"/>
            <a:r>
              <a:rPr lang="en-GB" sz="1600" dirty="0"/>
              <a:t>Para </a:t>
            </a:r>
            <a:r>
              <a:rPr lang="en-GB" sz="1600" dirty="0" err="1"/>
              <a:t>anggota</a:t>
            </a:r>
            <a:r>
              <a:rPr lang="en-GB" sz="1600" dirty="0"/>
              <a:t> </a:t>
            </a:r>
            <a:r>
              <a:rPr lang="en-GB" sz="1600" dirty="0" err="1"/>
              <a:t>memahami</a:t>
            </a:r>
            <a:r>
              <a:rPr lang="en-GB" sz="1600" dirty="0"/>
              <a:t> </a:t>
            </a:r>
            <a:r>
              <a:rPr lang="en-GB" sz="1600" dirty="0" err="1"/>
              <a:t>segenap</a:t>
            </a:r>
            <a:r>
              <a:rPr lang="en-GB" sz="1600" dirty="0"/>
              <a:t> proses, </a:t>
            </a:r>
            <a:r>
              <a:rPr lang="en-GB" sz="1600" dirty="0" err="1"/>
              <a:t>aktivitas</a:t>
            </a:r>
            <a:r>
              <a:rPr lang="en-GB" sz="1600" dirty="0"/>
              <a:t>, </a:t>
            </a:r>
            <a:r>
              <a:rPr lang="en-GB" sz="1600" dirty="0" err="1"/>
              <a:t>fungsi</a:t>
            </a:r>
            <a:r>
              <a:rPr lang="en-GB" sz="1600" dirty="0"/>
              <a:t> </a:t>
            </a:r>
            <a:r>
              <a:rPr lang="en-GB" sz="1600" dirty="0" err="1"/>
              <a:t>dan</a:t>
            </a:r>
            <a:r>
              <a:rPr lang="en-GB" sz="1600" dirty="0"/>
              <a:t> </a:t>
            </a:r>
            <a:r>
              <a:rPr lang="en-GB" sz="1600" dirty="0" err="1"/>
              <a:t>interaksi</a:t>
            </a:r>
            <a:r>
              <a:rPr lang="en-GB" sz="1600" dirty="0"/>
              <a:t> </a:t>
            </a:r>
            <a:r>
              <a:rPr lang="en-GB" sz="1600" dirty="0" err="1"/>
              <a:t>organisasi</a:t>
            </a:r>
            <a:r>
              <a:rPr lang="en-GB" sz="1600" dirty="0"/>
              <a:t> </a:t>
            </a:r>
            <a:r>
              <a:rPr lang="en-GB" sz="1600" dirty="0" err="1"/>
              <a:t>dengan</a:t>
            </a:r>
            <a:r>
              <a:rPr lang="en-GB" sz="1600" dirty="0"/>
              <a:t> </a:t>
            </a:r>
            <a:r>
              <a:rPr lang="en-GB" sz="1600" dirty="0" err="1"/>
              <a:t>lingkungan</a:t>
            </a:r>
            <a:r>
              <a:rPr lang="en-GB" sz="1600" dirty="0"/>
              <a:t> </a:t>
            </a:r>
            <a:r>
              <a:rPr lang="en-GB" sz="1600" dirty="0" err="1"/>
              <a:t>sebagai</a:t>
            </a:r>
            <a:r>
              <a:rPr lang="en-GB" sz="1600" dirty="0"/>
              <a:t> </a:t>
            </a:r>
            <a:r>
              <a:rPr lang="en-GB" sz="1600" dirty="0" err="1"/>
              <a:t>bagian</a:t>
            </a:r>
            <a:r>
              <a:rPr lang="en-GB" sz="1600" dirty="0"/>
              <a:t> </a:t>
            </a:r>
            <a:r>
              <a:rPr lang="en-GB" sz="1600" dirty="0" err="1"/>
              <a:t>dari</a:t>
            </a:r>
            <a:r>
              <a:rPr lang="en-GB" sz="1600" dirty="0"/>
              <a:t> </a:t>
            </a:r>
            <a:r>
              <a:rPr lang="en-GB" sz="1600" dirty="0" err="1"/>
              <a:t>sistem</a:t>
            </a:r>
            <a:r>
              <a:rPr lang="en-GB" sz="1600" dirty="0"/>
              <a:t> </a:t>
            </a:r>
            <a:r>
              <a:rPr lang="en-GB" sz="1600" dirty="0" err="1"/>
              <a:t>interelasi</a:t>
            </a:r>
            <a:r>
              <a:rPr lang="en-GB" sz="1600" dirty="0"/>
              <a:t>.</a:t>
            </a:r>
          </a:p>
          <a:p>
            <a:pPr lvl="0" algn="just"/>
            <a:r>
              <a:rPr lang="en-GB" sz="1600" dirty="0"/>
              <a:t>Orang </a:t>
            </a:r>
            <a:r>
              <a:rPr lang="en-GB" sz="1600" dirty="0" err="1"/>
              <a:t>secara</a:t>
            </a:r>
            <a:r>
              <a:rPr lang="en-GB" sz="1600" dirty="0"/>
              <a:t> </a:t>
            </a:r>
            <a:r>
              <a:rPr lang="en-GB" sz="1600" dirty="0" err="1"/>
              <a:t>terbuka</a:t>
            </a:r>
            <a:r>
              <a:rPr lang="en-GB" sz="1600" dirty="0"/>
              <a:t> </a:t>
            </a:r>
            <a:r>
              <a:rPr lang="en-GB" sz="1600" dirty="0" err="1"/>
              <a:t>saling</a:t>
            </a:r>
            <a:r>
              <a:rPr lang="en-GB" sz="1600" dirty="0"/>
              <a:t> </a:t>
            </a:r>
            <a:r>
              <a:rPr lang="en-GB" sz="1600" dirty="0" err="1"/>
              <a:t>berkomunikasi</a:t>
            </a:r>
            <a:r>
              <a:rPr lang="en-GB" sz="1600" dirty="0"/>
              <a:t> (</a:t>
            </a:r>
            <a:r>
              <a:rPr lang="en-GB" sz="1600" dirty="0" err="1"/>
              <a:t>lintas</a:t>
            </a:r>
            <a:r>
              <a:rPr lang="en-GB" sz="1600" dirty="0"/>
              <a:t> </a:t>
            </a:r>
            <a:r>
              <a:rPr lang="en-GB" sz="1600" dirty="0" err="1"/>
              <a:t>batas</a:t>
            </a:r>
            <a:r>
              <a:rPr lang="en-GB" sz="1600" dirty="0"/>
              <a:t> vertical </a:t>
            </a:r>
            <a:r>
              <a:rPr lang="en-GB" sz="1600" dirty="0" err="1"/>
              <a:t>dana</a:t>
            </a:r>
            <a:r>
              <a:rPr lang="en-GB" sz="1600" dirty="0"/>
              <a:t> horizontal) </a:t>
            </a:r>
            <a:r>
              <a:rPr lang="en-GB" sz="1600" dirty="0" err="1"/>
              <a:t>tanpa</a:t>
            </a:r>
            <a:r>
              <a:rPr lang="en-GB" sz="1600" dirty="0"/>
              <a:t> rasa </a:t>
            </a:r>
            <a:r>
              <a:rPr lang="en-GB" sz="1600" dirty="0" err="1"/>
              <a:t>takut</a:t>
            </a:r>
            <a:r>
              <a:rPr lang="en-GB" sz="1600" dirty="0"/>
              <a:t> </a:t>
            </a:r>
            <a:r>
              <a:rPr lang="en-GB" sz="1600" dirty="0" err="1"/>
              <a:t>pada</a:t>
            </a:r>
            <a:r>
              <a:rPr lang="en-GB" sz="1600" dirty="0"/>
              <a:t> </a:t>
            </a:r>
            <a:r>
              <a:rPr lang="en-GB" sz="1600" dirty="0" err="1"/>
              <a:t>kritik</a:t>
            </a:r>
            <a:r>
              <a:rPr lang="en-GB" sz="1600" dirty="0"/>
              <a:t> </a:t>
            </a:r>
            <a:r>
              <a:rPr lang="en-GB" sz="1600" dirty="0" err="1"/>
              <a:t>atau</a:t>
            </a:r>
            <a:r>
              <a:rPr lang="en-GB" sz="1600" dirty="0"/>
              <a:t> </a:t>
            </a:r>
            <a:r>
              <a:rPr lang="en-GB" sz="1600" dirty="0" err="1"/>
              <a:t>hukuman</a:t>
            </a:r>
            <a:r>
              <a:rPr lang="en-GB" sz="1600" dirty="0"/>
              <a:t>.</a:t>
            </a:r>
          </a:p>
          <a:p>
            <a:pPr lvl="0" algn="just"/>
            <a:r>
              <a:rPr lang="en-GB" sz="1600" dirty="0"/>
              <a:t>Orang </a:t>
            </a:r>
            <a:r>
              <a:rPr lang="en-GB" sz="1600" dirty="0" err="1"/>
              <a:t>meninggalkan</a:t>
            </a:r>
            <a:r>
              <a:rPr lang="en-GB" sz="1600" dirty="0"/>
              <a:t> </a:t>
            </a:r>
            <a:r>
              <a:rPr lang="en-GB" sz="1600" dirty="0" err="1"/>
              <a:t>kepentingan</a:t>
            </a:r>
            <a:r>
              <a:rPr lang="en-GB" sz="1600" dirty="0"/>
              <a:t> </a:t>
            </a:r>
            <a:r>
              <a:rPr lang="en-GB" sz="1600" dirty="0" err="1"/>
              <a:t>pribadi</a:t>
            </a:r>
            <a:r>
              <a:rPr lang="en-GB" sz="1600" dirty="0"/>
              <a:t> </a:t>
            </a:r>
            <a:r>
              <a:rPr lang="en-GB" sz="1600" dirty="0" err="1"/>
              <a:t>mereka</a:t>
            </a:r>
            <a:r>
              <a:rPr lang="en-GB" sz="1600" dirty="0"/>
              <a:t> </a:t>
            </a:r>
            <a:r>
              <a:rPr lang="en-GB" sz="1600" dirty="0" err="1"/>
              <a:t>dan</a:t>
            </a:r>
            <a:r>
              <a:rPr lang="en-GB" sz="1600" dirty="0"/>
              <a:t> </a:t>
            </a:r>
            <a:r>
              <a:rPr lang="en-GB" sz="1600" dirty="0" err="1"/>
              <a:t>kepentingan</a:t>
            </a:r>
            <a:r>
              <a:rPr lang="en-GB" sz="1600" dirty="0"/>
              <a:t> </a:t>
            </a:r>
            <a:r>
              <a:rPr lang="en-GB" sz="1600" dirty="0" err="1"/>
              <a:t>departemen</a:t>
            </a:r>
            <a:r>
              <a:rPr lang="en-GB" sz="1600" dirty="0"/>
              <a:t> yang </a:t>
            </a:r>
            <a:r>
              <a:rPr lang="en-GB" sz="1600" dirty="0" err="1"/>
              <a:t>terfragmentasi</a:t>
            </a:r>
            <a:r>
              <a:rPr lang="en-GB" sz="1600" dirty="0"/>
              <a:t> </a:t>
            </a:r>
            <a:r>
              <a:rPr lang="en-GB" sz="1600" dirty="0" err="1"/>
              <a:t>untuk</a:t>
            </a:r>
            <a:r>
              <a:rPr lang="en-GB" sz="1600" dirty="0"/>
              <a:t> </a:t>
            </a:r>
            <a:r>
              <a:rPr lang="en-GB" sz="1600" dirty="0" err="1"/>
              <a:t>bekerjasama</a:t>
            </a:r>
            <a:r>
              <a:rPr lang="en-GB" sz="1600" dirty="0"/>
              <a:t> </a:t>
            </a:r>
            <a:r>
              <a:rPr lang="en-GB" sz="1600" dirty="0" err="1"/>
              <a:t>mewujudkan</a:t>
            </a:r>
            <a:r>
              <a:rPr lang="en-GB" sz="1600" dirty="0"/>
              <a:t> </a:t>
            </a:r>
            <a:r>
              <a:rPr lang="en-GB" sz="1600" dirty="0" err="1"/>
              <a:t>visi</a:t>
            </a:r>
            <a:r>
              <a:rPr lang="en-GB" sz="1600" dirty="0"/>
              <a:t> </a:t>
            </a:r>
            <a:r>
              <a:rPr lang="en-GB" sz="1600" dirty="0" err="1"/>
              <a:t>organisasi</a:t>
            </a:r>
            <a:r>
              <a:rPr lang="en-GB" sz="1600" dirty="0"/>
              <a:t>.</a:t>
            </a:r>
          </a:p>
          <a:p>
            <a:pPr marL="68580" lvl="0" indent="0" algn="just">
              <a:buNone/>
            </a:pPr>
            <a:endParaRPr lang="en-GB" sz="1600" dirty="0"/>
          </a:p>
          <a:p>
            <a:pPr marL="68580" indent="0" algn="just">
              <a:buNone/>
            </a:pPr>
            <a:r>
              <a:rPr lang="en-GB" sz="1600" dirty="0"/>
              <a:t>5. </a:t>
            </a:r>
            <a:r>
              <a:rPr lang="en-GB" sz="1600" b="1" dirty="0" err="1"/>
              <a:t>Pengaruh</a:t>
            </a:r>
            <a:r>
              <a:rPr lang="en-GB" sz="1600" b="1" dirty="0"/>
              <a:t> </a:t>
            </a:r>
            <a:r>
              <a:rPr lang="en-GB" sz="1600" b="1" dirty="0" err="1"/>
              <a:t>Kekuatan</a:t>
            </a:r>
            <a:r>
              <a:rPr lang="en-GB" sz="1600" b="1" dirty="0"/>
              <a:t> </a:t>
            </a:r>
            <a:r>
              <a:rPr lang="en-GB" sz="1600" b="1" dirty="0" err="1"/>
              <a:t>Lingkungan</a:t>
            </a:r>
            <a:r>
              <a:rPr lang="en-GB" sz="1600" b="1" dirty="0"/>
              <a:t>/</a:t>
            </a:r>
            <a:r>
              <a:rPr lang="en-GB" sz="1600" b="1" dirty="0" err="1"/>
              <a:t>Dorongan</a:t>
            </a:r>
            <a:r>
              <a:rPr lang="en-GB" sz="1600" b="1" dirty="0"/>
              <a:t> </a:t>
            </a:r>
            <a:r>
              <a:rPr lang="en-GB" sz="1600" b="1" dirty="0" err="1"/>
              <a:t>dan</a:t>
            </a:r>
            <a:r>
              <a:rPr lang="en-GB" sz="1600" b="1" dirty="0"/>
              <a:t> </a:t>
            </a:r>
            <a:r>
              <a:rPr lang="en-GB" sz="1600" b="1" dirty="0" err="1"/>
              <a:t>Kendala</a:t>
            </a:r>
            <a:r>
              <a:rPr lang="en-GB" sz="1600" b="1" dirty="0"/>
              <a:t> </a:t>
            </a:r>
            <a:r>
              <a:rPr lang="en-GB" sz="1600" b="1" dirty="0" err="1"/>
              <a:t>Geonsentrisme</a:t>
            </a:r>
            <a:endParaRPr lang="en-GB" sz="1600" dirty="0"/>
          </a:p>
          <a:p>
            <a:pPr algn="just"/>
            <a:r>
              <a:rPr lang="en-GB" sz="1600" dirty="0" err="1"/>
              <a:t>Lingkungan</a:t>
            </a:r>
            <a:r>
              <a:rPr lang="en-GB" sz="1600" dirty="0"/>
              <a:t> </a:t>
            </a:r>
            <a:r>
              <a:rPr lang="en-GB" sz="1600" dirty="0" err="1"/>
              <a:t>Kerja</a:t>
            </a:r>
            <a:endParaRPr lang="en-GB" sz="1600" dirty="0"/>
          </a:p>
          <a:p>
            <a:pPr marL="68580" indent="0" algn="just">
              <a:buNone/>
            </a:pPr>
            <a:r>
              <a:rPr lang="en-GB" sz="1600" dirty="0" err="1"/>
              <a:t>Menurut</a:t>
            </a:r>
            <a:r>
              <a:rPr lang="en-GB" sz="1600" dirty="0"/>
              <a:t> </a:t>
            </a:r>
            <a:r>
              <a:rPr lang="en-GB" sz="1600" dirty="0" err="1"/>
              <a:t>Nitisemito</a:t>
            </a:r>
            <a:r>
              <a:rPr lang="en-GB" sz="1600" dirty="0"/>
              <a:t> (2006:183), </a:t>
            </a:r>
            <a:r>
              <a:rPr lang="en-GB" sz="1600" dirty="0" err="1"/>
              <a:t>lingkungan</a:t>
            </a:r>
            <a:r>
              <a:rPr lang="en-GB" sz="1600" dirty="0"/>
              <a:t> </a:t>
            </a:r>
            <a:r>
              <a:rPr lang="en-GB" sz="1600" dirty="0" err="1"/>
              <a:t>kerja</a:t>
            </a:r>
            <a:r>
              <a:rPr lang="en-GB" sz="1600" dirty="0"/>
              <a:t> </a:t>
            </a:r>
            <a:r>
              <a:rPr lang="en-GB" sz="1600" dirty="0" err="1"/>
              <a:t>adalah</a:t>
            </a:r>
            <a:r>
              <a:rPr lang="en-GB" sz="1600" dirty="0"/>
              <a:t> </a:t>
            </a:r>
            <a:r>
              <a:rPr lang="en-GB" sz="1600" dirty="0" err="1"/>
              <a:t>segala</a:t>
            </a:r>
            <a:r>
              <a:rPr lang="en-GB" sz="1600" dirty="0"/>
              <a:t> </a:t>
            </a:r>
            <a:r>
              <a:rPr lang="en-GB" sz="1600" dirty="0" err="1"/>
              <a:t>sesuatu</a:t>
            </a:r>
            <a:r>
              <a:rPr lang="en-GB" sz="1600" dirty="0"/>
              <a:t> yang </a:t>
            </a:r>
            <a:r>
              <a:rPr lang="en-GB" sz="1600" dirty="0" err="1"/>
              <a:t>ada</a:t>
            </a:r>
            <a:r>
              <a:rPr lang="en-GB" sz="1600" dirty="0"/>
              <a:t> </a:t>
            </a:r>
            <a:r>
              <a:rPr lang="en-GB" sz="1600" dirty="0" err="1"/>
              <a:t>disekitar</a:t>
            </a:r>
            <a:r>
              <a:rPr lang="en-GB" sz="1600" dirty="0"/>
              <a:t> </a:t>
            </a:r>
            <a:r>
              <a:rPr lang="en-GB" sz="1600" dirty="0" err="1"/>
              <a:t>para</a:t>
            </a:r>
            <a:r>
              <a:rPr lang="en-GB" sz="1600" dirty="0"/>
              <a:t> </a:t>
            </a:r>
            <a:r>
              <a:rPr lang="en-GB" sz="1600" dirty="0" err="1"/>
              <a:t>pekerja</a:t>
            </a:r>
            <a:r>
              <a:rPr lang="en-GB" sz="1600" dirty="0"/>
              <a:t> yang </a:t>
            </a:r>
            <a:r>
              <a:rPr lang="en-GB" sz="1600" dirty="0" err="1"/>
              <a:t>dapat</a:t>
            </a:r>
            <a:r>
              <a:rPr lang="en-GB" sz="1600" dirty="0"/>
              <a:t> </a:t>
            </a:r>
            <a:r>
              <a:rPr lang="en-GB" sz="1600" dirty="0" err="1"/>
              <a:t>mempengaruhi</a:t>
            </a:r>
            <a:r>
              <a:rPr lang="en-GB" sz="1600" dirty="0"/>
              <a:t> </a:t>
            </a:r>
            <a:r>
              <a:rPr lang="en-GB" sz="1600" dirty="0" err="1"/>
              <a:t>dirinya</a:t>
            </a:r>
            <a:r>
              <a:rPr lang="en-GB" sz="1600" dirty="0"/>
              <a:t> </a:t>
            </a:r>
            <a:r>
              <a:rPr lang="en-GB" sz="1600" dirty="0" err="1"/>
              <a:t>dalam</a:t>
            </a:r>
            <a:r>
              <a:rPr lang="en-GB" sz="1600" dirty="0"/>
              <a:t> </a:t>
            </a:r>
            <a:r>
              <a:rPr lang="en-GB" sz="1600" dirty="0" err="1"/>
              <a:t>menjalankan</a:t>
            </a:r>
            <a:r>
              <a:rPr lang="en-GB" sz="1600" dirty="0"/>
              <a:t> </a:t>
            </a:r>
            <a:r>
              <a:rPr lang="en-GB" sz="1600" dirty="0" err="1"/>
              <a:t>kewajibannya</a:t>
            </a:r>
            <a:r>
              <a:rPr lang="en-GB" sz="1600" dirty="0"/>
              <a:t> </a:t>
            </a:r>
            <a:r>
              <a:rPr lang="en-GB" sz="1600" dirty="0" err="1"/>
              <a:t>sebagai</a:t>
            </a:r>
            <a:r>
              <a:rPr lang="en-GB" sz="1600" dirty="0"/>
              <a:t> </a:t>
            </a:r>
            <a:r>
              <a:rPr lang="en-GB" sz="1600" dirty="0" err="1"/>
              <a:t>karyawan</a:t>
            </a:r>
            <a:r>
              <a:rPr lang="en-GB" sz="1600" dirty="0"/>
              <a:t>. </a:t>
            </a:r>
            <a:r>
              <a:rPr lang="en-GB" sz="1600" dirty="0" err="1"/>
              <a:t>Sedangkan</a:t>
            </a:r>
            <a:r>
              <a:rPr lang="en-GB" sz="1600" dirty="0"/>
              <a:t> </a:t>
            </a:r>
            <a:r>
              <a:rPr lang="en-GB" sz="1600" dirty="0" err="1"/>
              <a:t>menurut</a:t>
            </a:r>
            <a:r>
              <a:rPr lang="en-GB" sz="1600" dirty="0"/>
              <a:t> Terry (2006:23) </a:t>
            </a:r>
            <a:r>
              <a:rPr lang="en-GB" sz="1600" dirty="0" err="1"/>
              <a:t>lingkungan</a:t>
            </a:r>
            <a:r>
              <a:rPr lang="en-GB" sz="1600" dirty="0"/>
              <a:t> </a:t>
            </a:r>
            <a:r>
              <a:rPr lang="en-GB" sz="1600" dirty="0" err="1"/>
              <a:t>kerja</a:t>
            </a:r>
            <a:r>
              <a:rPr lang="en-GB" sz="1600" dirty="0"/>
              <a:t> </a:t>
            </a:r>
            <a:r>
              <a:rPr lang="en-GB" sz="1600" dirty="0" err="1"/>
              <a:t>dapat</a:t>
            </a:r>
            <a:r>
              <a:rPr lang="en-GB" sz="1600" dirty="0"/>
              <a:t> </a:t>
            </a:r>
            <a:r>
              <a:rPr lang="en-GB" sz="1600" dirty="0" err="1"/>
              <a:t>diartikan</a:t>
            </a:r>
            <a:r>
              <a:rPr lang="en-GB" sz="1600" dirty="0"/>
              <a:t> </a:t>
            </a:r>
            <a:r>
              <a:rPr lang="en-GB" sz="1600" dirty="0" err="1"/>
              <a:t>sebagai</a:t>
            </a:r>
            <a:r>
              <a:rPr lang="en-GB" sz="1600" dirty="0"/>
              <a:t> </a:t>
            </a:r>
            <a:r>
              <a:rPr lang="en-GB" sz="1600" dirty="0" err="1"/>
              <a:t>kekuatan-kekuatan</a:t>
            </a:r>
            <a:r>
              <a:rPr lang="en-GB" sz="1600" dirty="0"/>
              <a:t> yang </a:t>
            </a:r>
            <a:r>
              <a:rPr lang="en-GB" sz="1600" dirty="0" err="1"/>
              <a:t>dapat</a:t>
            </a:r>
            <a:r>
              <a:rPr lang="en-GB" sz="1600" dirty="0"/>
              <a:t> </a:t>
            </a:r>
            <a:r>
              <a:rPr lang="en-GB" sz="1600" dirty="0" err="1"/>
              <a:t>mempengaruhi</a:t>
            </a:r>
            <a:r>
              <a:rPr lang="en-GB" sz="1600" dirty="0"/>
              <a:t> </a:t>
            </a:r>
            <a:r>
              <a:rPr lang="en-GB" sz="1600" dirty="0" err="1"/>
              <a:t>baik</a:t>
            </a:r>
            <a:r>
              <a:rPr lang="en-GB" sz="1600" dirty="0"/>
              <a:t> </a:t>
            </a:r>
            <a:r>
              <a:rPr lang="en-GB" sz="1600" dirty="0" err="1"/>
              <a:t>secara</a:t>
            </a:r>
            <a:r>
              <a:rPr lang="en-GB" sz="1600" dirty="0"/>
              <a:t> </a:t>
            </a:r>
            <a:r>
              <a:rPr lang="en-GB" sz="1600" dirty="0" err="1"/>
              <a:t>langsung</a:t>
            </a:r>
            <a:r>
              <a:rPr lang="en-GB" sz="1600" dirty="0"/>
              <a:t> </a:t>
            </a:r>
            <a:r>
              <a:rPr lang="en-GB" sz="1600" dirty="0" err="1"/>
              <a:t>maupun</a:t>
            </a:r>
            <a:r>
              <a:rPr lang="en-GB" sz="1600" dirty="0"/>
              <a:t> </a:t>
            </a:r>
            <a:r>
              <a:rPr lang="en-GB" sz="1600" dirty="0" err="1"/>
              <a:t>tidak</a:t>
            </a:r>
            <a:r>
              <a:rPr lang="en-GB" sz="1600" dirty="0"/>
              <a:t> </a:t>
            </a:r>
            <a:r>
              <a:rPr lang="en-GB" sz="1600" dirty="0" err="1"/>
              <a:t>langsung</a:t>
            </a:r>
            <a:r>
              <a:rPr lang="en-GB" sz="1600" dirty="0"/>
              <a:t> </a:t>
            </a:r>
            <a:r>
              <a:rPr lang="en-GB" sz="1600" dirty="0" err="1"/>
              <a:t>terhadap</a:t>
            </a:r>
            <a:r>
              <a:rPr lang="en-GB" sz="1600" dirty="0"/>
              <a:t> </a:t>
            </a:r>
            <a:r>
              <a:rPr lang="en-GB" sz="1600" dirty="0" err="1"/>
              <a:t>kinerja</a:t>
            </a:r>
            <a:r>
              <a:rPr lang="en-GB" sz="1600" dirty="0"/>
              <a:t> </a:t>
            </a:r>
            <a:r>
              <a:rPr lang="en-GB" sz="1600" dirty="0" err="1"/>
              <a:t>karyawan</a:t>
            </a:r>
            <a:r>
              <a:rPr lang="en-GB" sz="1600" dirty="0"/>
              <a:t> </a:t>
            </a:r>
            <a:r>
              <a:rPr lang="en-GB" sz="1600" dirty="0" err="1"/>
              <a:t>atau</a:t>
            </a:r>
            <a:r>
              <a:rPr lang="en-GB" sz="1600" dirty="0"/>
              <a:t> </a:t>
            </a:r>
            <a:r>
              <a:rPr lang="en-GB" sz="1600" dirty="0" err="1"/>
              <a:t>organisasi</a:t>
            </a:r>
            <a:r>
              <a:rPr lang="en-GB" sz="1600" dirty="0"/>
              <a:t> </a:t>
            </a:r>
            <a:r>
              <a:rPr lang="en-GB" sz="1600" dirty="0" err="1"/>
              <a:t>dalam</a:t>
            </a:r>
            <a:r>
              <a:rPr lang="en-GB" sz="1600" dirty="0"/>
              <a:t> </a:t>
            </a:r>
            <a:r>
              <a:rPr lang="en-GB" sz="1600" dirty="0" err="1"/>
              <a:t>suatu</a:t>
            </a:r>
            <a:r>
              <a:rPr lang="en-GB" sz="1600" dirty="0"/>
              <a:t> </a:t>
            </a:r>
            <a:r>
              <a:rPr lang="en-GB" sz="1600" dirty="0" err="1"/>
              <a:t>perusahaan</a:t>
            </a:r>
            <a:r>
              <a:rPr lang="en-GB" sz="1600" dirty="0"/>
              <a:t>.</a:t>
            </a:r>
          </a:p>
          <a:p>
            <a:pPr marL="68580" indent="0" algn="just">
              <a:buNone/>
            </a:pPr>
            <a:endParaRPr lang="en-GB" sz="1600" dirty="0"/>
          </a:p>
          <a:p>
            <a:pPr marL="68580" lvl="0" indent="0" algn="just">
              <a:buNone/>
            </a:pPr>
            <a:endParaRPr lang="en-GB" sz="1600" dirty="0"/>
          </a:p>
          <a:p>
            <a:pPr marL="68580" indent="0" algn="just">
              <a:buNone/>
            </a:pPr>
            <a:endParaRPr lang="en-GB" sz="1600" dirty="0"/>
          </a:p>
        </p:txBody>
      </p:sp>
    </p:spTree>
    <p:extLst>
      <p:ext uri="{BB962C8B-B14F-4D97-AF65-F5344CB8AC3E}">
        <p14:creationId xmlns:p14="http://schemas.microsoft.com/office/powerpoint/2010/main" val="677558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980728"/>
            <a:ext cx="8064896" cy="3508977"/>
          </a:xfrm>
        </p:spPr>
        <p:txBody>
          <a:bodyPr>
            <a:noAutofit/>
          </a:bodyPr>
          <a:lstStyle/>
          <a:p>
            <a:pPr marL="68580" indent="0" algn="just">
              <a:buNone/>
            </a:pPr>
            <a:r>
              <a:rPr lang="en-GB" sz="1300" dirty="0"/>
              <a:t>Ada </a:t>
            </a:r>
            <a:r>
              <a:rPr lang="en-GB" sz="1300" dirty="0" err="1"/>
              <a:t>beberapa</a:t>
            </a:r>
            <a:r>
              <a:rPr lang="en-GB" sz="1300" dirty="0"/>
              <a:t> </a:t>
            </a:r>
            <a:r>
              <a:rPr lang="en-GB" sz="1300" dirty="0" err="1"/>
              <a:t>jenis</a:t>
            </a:r>
            <a:r>
              <a:rPr lang="en-GB" sz="1300" dirty="0"/>
              <a:t> </a:t>
            </a:r>
            <a:r>
              <a:rPr lang="en-GB" sz="1300" dirty="0" err="1"/>
              <a:t>dari</a:t>
            </a:r>
            <a:r>
              <a:rPr lang="en-GB" sz="1300" dirty="0"/>
              <a:t> </a:t>
            </a:r>
            <a:r>
              <a:rPr lang="en-GB" sz="1300" dirty="0" err="1"/>
              <a:t>lingkungan</a:t>
            </a:r>
            <a:r>
              <a:rPr lang="en-GB" sz="1300" dirty="0"/>
              <a:t> </a:t>
            </a:r>
            <a:r>
              <a:rPr lang="en-GB" sz="1300" dirty="0" err="1"/>
              <a:t>kerja</a:t>
            </a:r>
            <a:r>
              <a:rPr lang="en-GB" sz="1300" dirty="0"/>
              <a:t>, </a:t>
            </a:r>
            <a:r>
              <a:rPr lang="en-GB" sz="1300" dirty="0" err="1"/>
              <a:t>diantaranya</a:t>
            </a:r>
            <a:r>
              <a:rPr lang="en-GB" sz="1300" dirty="0"/>
              <a:t> </a:t>
            </a:r>
            <a:r>
              <a:rPr lang="en-GB" sz="1300" dirty="0" err="1"/>
              <a:t>adalah</a:t>
            </a:r>
            <a:r>
              <a:rPr lang="en-GB" sz="1300" dirty="0"/>
              <a:t> </a:t>
            </a:r>
            <a:r>
              <a:rPr lang="en-GB" sz="1300" dirty="0" err="1"/>
              <a:t>sebagai</a:t>
            </a:r>
            <a:r>
              <a:rPr lang="en-GB" sz="1300" dirty="0"/>
              <a:t> </a:t>
            </a:r>
            <a:r>
              <a:rPr lang="en-GB" sz="1300" dirty="0" err="1"/>
              <a:t>berikut</a:t>
            </a:r>
            <a:r>
              <a:rPr lang="en-GB" sz="1300" dirty="0"/>
              <a:t> :</a:t>
            </a:r>
          </a:p>
          <a:p>
            <a:pPr marL="68580" lvl="0" indent="0" algn="just">
              <a:buNone/>
            </a:pPr>
            <a:r>
              <a:rPr lang="en-GB" sz="1300" dirty="0"/>
              <a:t>1. </a:t>
            </a:r>
            <a:r>
              <a:rPr lang="en-GB" sz="1300" b="1" dirty="0" err="1"/>
              <a:t>Lingkungan</a:t>
            </a:r>
            <a:r>
              <a:rPr lang="en-GB" sz="1300" b="1" dirty="0"/>
              <a:t> </a:t>
            </a:r>
            <a:r>
              <a:rPr lang="en-GB" sz="1300" b="1" dirty="0" err="1"/>
              <a:t>kerja</a:t>
            </a:r>
            <a:r>
              <a:rPr lang="en-GB" sz="1300" b="1" dirty="0"/>
              <a:t> </a:t>
            </a:r>
            <a:r>
              <a:rPr lang="en-GB" sz="1300" b="1" dirty="0" err="1"/>
              <a:t>fisik</a:t>
            </a:r>
            <a:endParaRPr lang="en-GB" sz="1300" dirty="0"/>
          </a:p>
          <a:p>
            <a:pPr marL="68580" indent="0" algn="just">
              <a:buNone/>
            </a:pPr>
            <a:r>
              <a:rPr lang="en-GB" sz="1300" dirty="0" err="1"/>
              <a:t>Lingkungan</a:t>
            </a:r>
            <a:r>
              <a:rPr lang="en-GB" sz="1300" dirty="0"/>
              <a:t> </a:t>
            </a:r>
            <a:r>
              <a:rPr lang="en-GB" sz="1300" dirty="0" err="1"/>
              <a:t>kerja</a:t>
            </a:r>
            <a:r>
              <a:rPr lang="en-GB" sz="1300" dirty="0"/>
              <a:t> </a:t>
            </a:r>
            <a:r>
              <a:rPr lang="en-GB" sz="1300" dirty="0" err="1"/>
              <a:t>fisik</a:t>
            </a:r>
            <a:r>
              <a:rPr lang="en-GB" sz="1300" dirty="0"/>
              <a:t> </a:t>
            </a:r>
            <a:r>
              <a:rPr lang="en-GB" sz="1300" dirty="0" err="1"/>
              <a:t>adalah</a:t>
            </a:r>
            <a:r>
              <a:rPr lang="en-GB" sz="1300" dirty="0"/>
              <a:t> </a:t>
            </a:r>
            <a:r>
              <a:rPr lang="en-GB" sz="1300" dirty="0" err="1"/>
              <a:t>segala</a:t>
            </a:r>
            <a:r>
              <a:rPr lang="en-GB" sz="1300" dirty="0"/>
              <a:t> </a:t>
            </a:r>
            <a:r>
              <a:rPr lang="en-GB" sz="1300" dirty="0" err="1"/>
              <a:t>sesuatu</a:t>
            </a:r>
            <a:r>
              <a:rPr lang="en-GB" sz="1300" dirty="0"/>
              <a:t> yang </a:t>
            </a:r>
            <a:r>
              <a:rPr lang="en-GB" sz="1300" dirty="0" err="1"/>
              <a:t>ada</a:t>
            </a:r>
            <a:r>
              <a:rPr lang="en-GB" sz="1300" dirty="0"/>
              <a:t> di </a:t>
            </a:r>
            <a:r>
              <a:rPr lang="en-GB" sz="1300" dirty="0" err="1"/>
              <a:t>sekitar</a:t>
            </a:r>
            <a:r>
              <a:rPr lang="en-GB" sz="1300" dirty="0"/>
              <a:t> </a:t>
            </a:r>
            <a:r>
              <a:rPr lang="en-GB" sz="1300" dirty="0" err="1"/>
              <a:t>pekerja</a:t>
            </a:r>
            <a:r>
              <a:rPr lang="en-GB" sz="1300" dirty="0"/>
              <a:t> yang </a:t>
            </a:r>
            <a:r>
              <a:rPr lang="en-GB" sz="1300" dirty="0" err="1"/>
              <a:t>dapat</a:t>
            </a:r>
            <a:r>
              <a:rPr lang="en-GB" sz="1300" dirty="0"/>
              <a:t> </a:t>
            </a:r>
            <a:r>
              <a:rPr lang="en-GB" sz="1300" dirty="0" err="1"/>
              <a:t>mempengaruhi</a:t>
            </a:r>
            <a:r>
              <a:rPr lang="en-GB" sz="1300" dirty="0"/>
              <a:t> </a:t>
            </a:r>
            <a:r>
              <a:rPr lang="en-GB" sz="1300" dirty="0" err="1"/>
              <a:t>dirinya</a:t>
            </a:r>
            <a:r>
              <a:rPr lang="en-GB" sz="1300" dirty="0"/>
              <a:t> </a:t>
            </a:r>
            <a:r>
              <a:rPr lang="en-GB" sz="1300" dirty="0" err="1"/>
              <a:t>dalam</a:t>
            </a:r>
            <a:r>
              <a:rPr lang="en-GB" sz="1300" dirty="0"/>
              <a:t> </a:t>
            </a:r>
            <a:r>
              <a:rPr lang="en-GB" sz="1300" dirty="0" err="1"/>
              <a:t>menjalankan</a:t>
            </a:r>
            <a:r>
              <a:rPr lang="en-GB" sz="1300" dirty="0"/>
              <a:t> </a:t>
            </a:r>
            <a:r>
              <a:rPr lang="en-GB" sz="1300" dirty="0" err="1"/>
              <a:t>tugas-tugas</a:t>
            </a:r>
            <a:r>
              <a:rPr lang="en-GB" sz="1300" dirty="0"/>
              <a:t> yang </a:t>
            </a:r>
            <a:r>
              <a:rPr lang="en-GB" sz="1300" dirty="0" err="1"/>
              <a:t>dibebankan</a:t>
            </a:r>
            <a:r>
              <a:rPr lang="en-GB" sz="1300" dirty="0"/>
              <a:t> </a:t>
            </a:r>
            <a:r>
              <a:rPr lang="en-GB" sz="1300" dirty="0" err="1"/>
              <a:t>dan</a:t>
            </a:r>
            <a:r>
              <a:rPr lang="en-GB" sz="1300" dirty="0"/>
              <a:t> </a:t>
            </a:r>
            <a:r>
              <a:rPr lang="en-GB" sz="1300" dirty="0" err="1"/>
              <a:t>dipengaruhi</a:t>
            </a:r>
            <a:r>
              <a:rPr lang="en-GB" sz="1300" dirty="0"/>
              <a:t> </a:t>
            </a:r>
            <a:r>
              <a:rPr lang="en-GB" sz="1300" dirty="0" err="1"/>
              <a:t>oleh</a:t>
            </a:r>
            <a:r>
              <a:rPr lang="en-GB" sz="1300" dirty="0"/>
              <a:t> </a:t>
            </a:r>
            <a:r>
              <a:rPr lang="en-GB" sz="1300" dirty="0" err="1"/>
              <a:t>faktor</a:t>
            </a:r>
            <a:r>
              <a:rPr lang="en-GB" sz="1300" dirty="0"/>
              <a:t> </a:t>
            </a:r>
            <a:r>
              <a:rPr lang="en-GB" sz="1300" dirty="0" err="1"/>
              <a:t>fisik</a:t>
            </a:r>
            <a:r>
              <a:rPr lang="en-GB" sz="1300" dirty="0"/>
              <a:t>, </a:t>
            </a:r>
            <a:r>
              <a:rPr lang="en-GB" sz="1300" dirty="0" err="1"/>
              <a:t>kimia</a:t>
            </a:r>
            <a:r>
              <a:rPr lang="en-GB" sz="1300" dirty="0"/>
              <a:t>, </a:t>
            </a:r>
            <a:r>
              <a:rPr lang="en-GB" sz="1300" dirty="0" err="1"/>
              <a:t>biologis</a:t>
            </a:r>
            <a:r>
              <a:rPr lang="en-GB" sz="1300" dirty="0"/>
              <a:t>, </a:t>
            </a:r>
            <a:r>
              <a:rPr lang="en-GB" sz="1300" dirty="0" err="1"/>
              <a:t>fisiologis</a:t>
            </a:r>
            <a:r>
              <a:rPr lang="en-GB" sz="1300" dirty="0"/>
              <a:t>, mental, </a:t>
            </a:r>
            <a:r>
              <a:rPr lang="en-GB" sz="1300" dirty="0" err="1"/>
              <a:t>dan</a:t>
            </a:r>
            <a:r>
              <a:rPr lang="en-GB" sz="1300" dirty="0"/>
              <a:t> </a:t>
            </a:r>
            <a:r>
              <a:rPr lang="en-GB" sz="1300" dirty="0" err="1"/>
              <a:t>sosial</a:t>
            </a:r>
            <a:r>
              <a:rPr lang="en-GB" sz="1300" dirty="0"/>
              <a:t> </a:t>
            </a:r>
            <a:r>
              <a:rPr lang="en-GB" sz="1300" dirty="0" err="1"/>
              <a:t>ekonomi</a:t>
            </a:r>
            <a:r>
              <a:rPr lang="en-GB" sz="1300" dirty="0"/>
              <a:t>. </a:t>
            </a:r>
            <a:r>
              <a:rPr lang="en-GB" sz="1300" dirty="0" err="1"/>
              <a:t>Lingkungan</a:t>
            </a:r>
            <a:r>
              <a:rPr lang="en-GB" sz="1300" dirty="0"/>
              <a:t> </a:t>
            </a:r>
            <a:r>
              <a:rPr lang="en-GB" sz="1300" dirty="0" err="1"/>
              <a:t>kerja</a:t>
            </a:r>
            <a:r>
              <a:rPr lang="en-GB" sz="1300" dirty="0"/>
              <a:t> </a:t>
            </a:r>
            <a:r>
              <a:rPr lang="en-GB" sz="1300" dirty="0" err="1"/>
              <a:t>fisik</a:t>
            </a:r>
            <a:r>
              <a:rPr lang="en-GB" sz="1300" dirty="0"/>
              <a:t> yang </a:t>
            </a:r>
            <a:r>
              <a:rPr lang="en-GB" sz="1300" dirty="0" err="1"/>
              <a:t>baik</a:t>
            </a:r>
            <a:r>
              <a:rPr lang="en-GB" sz="1300" dirty="0"/>
              <a:t> </a:t>
            </a:r>
            <a:r>
              <a:rPr lang="en-GB" sz="1300" dirty="0" err="1"/>
              <a:t>membuat</a:t>
            </a:r>
            <a:r>
              <a:rPr lang="en-GB" sz="1300" dirty="0"/>
              <a:t> </a:t>
            </a:r>
            <a:r>
              <a:rPr lang="en-GB" sz="1300" dirty="0" err="1"/>
              <a:t>karyawan</a:t>
            </a:r>
            <a:r>
              <a:rPr lang="en-GB" sz="1300" dirty="0"/>
              <a:t> </a:t>
            </a:r>
            <a:r>
              <a:rPr lang="en-GB" sz="1300" dirty="0" err="1"/>
              <a:t>merasa</a:t>
            </a:r>
            <a:r>
              <a:rPr lang="en-GB" sz="1300" dirty="0"/>
              <a:t> </a:t>
            </a:r>
            <a:r>
              <a:rPr lang="en-GB" sz="1300" dirty="0" err="1"/>
              <a:t>nyaman</a:t>
            </a:r>
            <a:r>
              <a:rPr lang="en-GB" sz="1300" dirty="0"/>
              <a:t> </a:t>
            </a:r>
            <a:r>
              <a:rPr lang="en-GB" sz="1300" dirty="0" err="1"/>
              <a:t>dalam</a:t>
            </a:r>
            <a:r>
              <a:rPr lang="en-GB" sz="1300" dirty="0"/>
              <a:t> </a:t>
            </a:r>
            <a:r>
              <a:rPr lang="en-GB" sz="1300" dirty="0" err="1"/>
              <a:t>bekerja</a:t>
            </a:r>
            <a:r>
              <a:rPr lang="en-GB" sz="1300" dirty="0"/>
              <a:t>. Rasa </a:t>
            </a:r>
            <a:r>
              <a:rPr lang="en-GB" sz="1300" dirty="0" err="1"/>
              <a:t>nyaman</a:t>
            </a:r>
            <a:r>
              <a:rPr lang="en-GB" sz="1300" dirty="0"/>
              <a:t> yang </a:t>
            </a:r>
            <a:r>
              <a:rPr lang="en-GB" sz="1300" dirty="0" err="1"/>
              <a:t>timbul</a:t>
            </a:r>
            <a:r>
              <a:rPr lang="en-GB" sz="1300" dirty="0"/>
              <a:t> </a:t>
            </a:r>
            <a:r>
              <a:rPr lang="en-GB" sz="1300" dirty="0" err="1"/>
              <a:t>dalam</a:t>
            </a:r>
            <a:r>
              <a:rPr lang="en-GB" sz="1300" dirty="0"/>
              <a:t> </a:t>
            </a:r>
            <a:r>
              <a:rPr lang="en-GB" sz="1300" dirty="0" err="1"/>
              <a:t>diri</a:t>
            </a:r>
            <a:r>
              <a:rPr lang="en-GB" sz="1300" dirty="0"/>
              <a:t> </a:t>
            </a:r>
            <a:r>
              <a:rPr lang="en-GB" sz="1300" dirty="0" err="1"/>
              <a:t>seseorang</a:t>
            </a:r>
            <a:r>
              <a:rPr lang="en-GB" sz="1300" dirty="0"/>
              <a:t> </a:t>
            </a:r>
            <a:r>
              <a:rPr lang="en-GB" sz="1300" dirty="0" err="1"/>
              <a:t>mampu</a:t>
            </a:r>
            <a:r>
              <a:rPr lang="en-GB" sz="1300" dirty="0"/>
              <a:t> </a:t>
            </a:r>
            <a:r>
              <a:rPr lang="en-GB" sz="1300" dirty="0" err="1"/>
              <a:t>meningkatkan</a:t>
            </a:r>
            <a:r>
              <a:rPr lang="en-GB" sz="1300" dirty="0"/>
              <a:t> </a:t>
            </a:r>
            <a:r>
              <a:rPr lang="en-GB" sz="1300" dirty="0" err="1"/>
              <a:t>kinerja</a:t>
            </a:r>
            <a:r>
              <a:rPr lang="en-GB" sz="1300" dirty="0"/>
              <a:t> </a:t>
            </a:r>
            <a:r>
              <a:rPr lang="en-GB" sz="1300" dirty="0" err="1"/>
              <a:t>dalam</a:t>
            </a:r>
            <a:r>
              <a:rPr lang="en-GB" sz="1300" dirty="0"/>
              <a:t> </a:t>
            </a:r>
            <a:r>
              <a:rPr lang="en-GB" sz="1300" dirty="0" err="1"/>
              <a:t>diri</a:t>
            </a:r>
            <a:r>
              <a:rPr lang="en-GB" sz="1300" dirty="0"/>
              <a:t> </a:t>
            </a:r>
            <a:r>
              <a:rPr lang="en-GB" sz="1300" dirty="0" err="1"/>
              <a:t>seseorang</a:t>
            </a:r>
            <a:r>
              <a:rPr lang="en-GB" sz="1300" dirty="0"/>
              <a:t> </a:t>
            </a:r>
            <a:r>
              <a:rPr lang="en-GB" sz="1300" dirty="0" err="1"/>
              <a:t>tersebut</a:t>
            </a:r>
            <a:r>
              <a:rPr lang="en-GB" sz="1300" dirty="0"/>
              <a:t>. (</a:t>
            </a:r>
            <a:r>
              <a:rPr lang="en-GB" sz="1300" dirty="0" err="1"/>
              <a:t>Nitisemito</a:t>
            </a:r>
            <a:r>
              <a:rPr lang="en-GB" sz="1300" dirty="0"/>
              <a:t> 1998:86).</a:t>
            </a:r>
          </a:p>
          <a:p>
            <a:pPr marL="68580" lvl="0" indent="0" algn="just">
              <a:buNone/>
            </a:pPr>
            <a:r>
              <a:rPr lang="en-GB" sz="1300" b="1" dirty="0" err="1"/>
              <a:t>Unsur-unsur</a:t>
            </a:r>
            <a:r>
              <a:rPr lang="en-GB" sz="1300" b="1" dirty="0"/>
              <a:t> </a:t>
            </a:r>
            <a:r>
              <a:rPr lang="en-GB" sz="1300" b="1" dirty="0" err="1"/>
              <a:t>lingkungan</a:t>
            </a:r>
            <a:r>
              <a:rPr lang="en-GB" sz="1300" b="1" dirty="0"/>
              <a:t> </a:t>
            </a:r>
            <a:r>
              <a:rPr lang="en-GB" sz="1300" b="1" dirty="0" err="1"/>
              <a:t>kerja</a:t>
            </a:r>
            <a:r>
              <a:rPr lang="en-GB" sz="1300" b="1" dirty="0"/>
              <a:t> </a:t>
            </a:r>
            <a:r>
              <a:rPr lang="en-GB" sz="1300" b="1" dirty="0" err="1"/>
              <a:t>fisik</a:t>
            </a:r>
            <a:r>
              <a:rPr lang="en-GB" sz="1300" b="1" dirty="0"/>
              <a:t>:</a:t>
            </a:r>
            <a:endParaRPr lang="en-GB" sz="1300" dirty="0"/>
          </a:p>
          <a:p>
            <a:pPr lvl="0" algn="just"/>
            <a:r>
              <a:rPr lang="en-GB" sz="1300" dirty="0" err="1"/>
              <a:t>Lingkungan</a:t>
            </a:r>
            <a:r>
              <a:rPr lang="en-GB" sz="1300" dirty="0"/>
              <a:t> </a:t>
            </a:r>
            <a:r>
              <a:rPr lang="en-GB" sz="1300" dirty="0" err="1"/>
              <a:t>kerja</a:t>
            </a:r>
            <a:r>
              <a:rPr lang="en-GB" sz="1300" dirty="0"/>
              <a:t> yang </a:t>
            </a:r>
            <a:r>
              <a:rPr lang="en-GB" sz="1300" dirty="0" err="1"/>
              <a:t>langsung</a:t>
            </a:r>
            <a:r>
              <a:rPr lang="en-GB" sz="1300" dirty="0"/>
              <a:t> </a:t>
            </a:r>
            <a:r>
              <a:rPr lang="en-GB" sz="1300" dirty="0" err="1"/>
              <a:t>berhubungan</a:t>
            </a:r>
            <a:r>
              <a:rPr lang="en-GB" sz="1300" dirty="0"/>
              <a:t> </a:t>
            </a:r>
            <a:r>
              <a:rPr lang="en-GB" sz="1300" dirty="0" err="1"/>
              <a:t>dengan</a:t>
            </a:r>
            <a:r>
              <a:rPr lang="en-GB" sz="1300" dirty="0"/>
              <a:t> </a:t>
            </a:r>
            <a:r>
              <a:rPr lang="en-GB" sz="1300" dirty="0" err="1"/>
              <a:t>pegawai</a:t>
            </a:r>
            <a:r>
              <a:rPr lang="en-GB" sz="1300" dirty="0"/>
              <a:t> </a:t>
            </a:r>
          </a:p>
          <a:p>
            <a:pPr lvl="0" algn="just"/>
            <a:r>
              <a:rPr lang="en-GB" sz="1300" dirty="0" err="1"/>
              <a:t>Lingkungan</a:t>
            </a:r>
            <a:r>
              <a:rPr lang="en-GB" sz="1300" dirty="0"/>
              <a:t> </a:t>
            </a:r>
            <a:r>
              <a:rPr lang="en-GB" sz="1300" dirty="0" err="1"/>
              <a:t>kerja</a:t>
            </a:r>
            <a:r>
              <a:rPr lang="en-GB" sz="1300" dirty="0"/>
              <a:t> </a:t>
            </a:r>
            <a:r>
              <a:rPr lang="en-GB" sz="1300" dirty="0" err="1"/>
              <a:t>perantara</a:t>
            </a:r>
            <a:r>
              <a:rPr lang="en-GB" sz="1300" dirty="0"/>
              <a:t> </a:t>
            </a:r>
            <a:r>
              <a:rPr lang="en-GB" sz="1300" dirty="0" err="1"/>
              <a:t>atau</a:t>
            </a:r>
            <a:r>
              <a:rPr lang="en-GB" sz="1300" dirty="0"/>
              <a:t> </a:t>
            </a:r>
            <a:r>
              <a:rPr lang="en-GB" sz="1300" dirty="0" err="1"/>
              <a:t>lingkungan</a:t>
            </a:r>
            <a:r>
              <a:rPr lang="en-GB" sz="1300" dirty="0"/>
              <a:t> </a:t>
            </a:r>
            <a:r>
              <a:rPr lang="en-GB" sz="1300" dirty="0" err="1"/>
              <a:t>kerja</a:t>
            </a:r>
            <a:r>
              <a:rPr lang="en-GB" sz="1300" dirty="0"/>
              <a:t> </a:t>
            </a:r>
            <a:r>
              <a:rPr lang="en-GB" sz="1300" dirty="0" err="1"/>
              <a:t>umum</a:t>
            </a:r>
            <a:r>
              <a:rPr lang="en-GB" sz="1300" dirty="0"/>
              <a:t>. </a:t>
            </a:r>
            <a:r>
              <a:rPr lang="en-GB" sz="1300" dirty="0" err="1"/>
              <a:t>Lingkungan</a:t>
            </a:r>
            <a:r>
              <a:rPr lang="en-GB" sz="1300" dirty="0"/>
              <a:t> </a:t>
            </a:r>
            <a:r>
              <a:rPr lang="en-GB" sz="1300" dirty="0" err="1"/>
              <a:t>kerja</a:t>
            </a:r>
            <a:r>
              <a:rPr lang="en-GB" sz="1300" dirty="0"/>
              <a:t> </a:t>
            </a:r>
            <a:r>
              <a:rPr lang="en-GB" sz="1300" dirty="0" err="1"/>
              <a:t>perantara</a:t>
            </a:r>
            <a:r>
              <a:rPr lang="en-GB" sz="1300" dirty="0"/>
              <a:t> </a:t>
            </a:r>
            <a:r>
              <a:rPr lang="en-GB" sz="1300" dirty="0" err="1"/>
              <a:t>dapat</a:t>
            </a:r>
            <a:r>
              <a:rPr lang="en-GB" sz="1300" dirty="0"/>
              <a:t> juga </a:t>
            </a:r>
            <a:r>
              <a:rPr lang="en-GB" sz="1300" dirty="0" err="1"/>
              <a:t>disebut</a:t>
            </a:r>
            <a:r>
              <a:rPr lang="en-GB" sz="1300" dirty="0"/>
              <a:t> </a:t>
            </a:r>
            <a:r>
              <a:rPr lang="en-GB" sz="1300" dirty="0" err="1"/>
              <a:t>lingkungan</a:t>
            </a:r>
            <a:r>
              <a:rPr lang="en-GB" sz="1300" dirty="0"/>
              <a:t> </a:t>
            </a:r>
            <a:r>
              <a:rPr lang="en-GB" sz="1300" dirty="0" err="1"/>
              <a:t>kerja</a:t>
            </a:r>
            <a:r>
              <a:rPr lang="en-GB" sz="1300" dirty="0"/>
              <a:t> yang </a:t>
            </a:r>
            <a:r>
              <a:rPr lang="en-GB" sz="1300" dirty="0" err="1"/>
              <a:t>mempengaruhi</a:t>
            </a:r>
            <a:r>
              <a:rPr lang="en-GB" sz="1300" dirty="0"/>
              <a:t> </a:t>
            </a:r>
            <a:r>
              <a:rPr lang="en-GB" sz="1300" dirty="0" err="1"/>
              <a:t>kondisi</a:t>
            </a:r>
            <a:r>
              <a:rPr lang="en-GB" sz="1300" dirty="0"/>
              <a:t> </a:t>
            </a:r>
            <a:r>
              <a:rPr lang="en-GB" sz="1300" dirty="0" err="1"/>
              <a:t>manusia</a:t>
            </a:r>
            <a:r>
              <a:rPr lang="en-GB" sz="1300" dirty="0"/>
              <a:t>, </a:t>
            </a:r>
          </a:p>
          <a:p>
            <a:pPr marL="68580" lvl="0" indent="0" algn="just">
              <a:buNone/>
            </a:pPr>
            <a:r>
              <a:rPr lang="en-GB" sz="1300" dirty="0"/>
              <a:t>2. </a:t>
            </a:r>
            <a:r>
              <a:rPr lang="en-GB" sz="1300" b="1" dirty="0" err="1"/>
              <a:t>Lingkungan</a:t>
            </a:r>
            <a:r>
              <a:rPr lang="en-GB" sz="1300" b="1" dirty="0"/>
              <a:t> </a:t>
            </a:r>
            <a:r>
              <a:rPr lang="en-GB" sz="1300" b="1" dirty="0" err="1"/>
              <a:t>kerja</a:t>
            </a:r>
            <a:r>
              <a:rPr lang="en-GB" sz="1300" b="1" dirty="0"/>
              <a:t> non </a:t>
            </a:r>
            <a:r>
              <a:rPr lang="en-GB" sz="1300" b="1" dirty="0" err="1"/>
              <a:t>fisik</a:t>
            </a:r>
            <a:endParaRPr lang="en-GB" sz="1300" b="1" dirty="0"/>
          </a:p>
          <a:p>
            <a:pPr marL="68580" lvl="0" indent="0" algn="just">
              <a:buNone/>
            </a:pPr>
            <a:r>
              <a:rPr lang="en-GB" sz="1300" dirty="0" err="1"/>
              <a:t>Sedarmayanti</a:t>
            </a:r>
            <a:r>
              <a:rPr lang="en-GB" sz="1300" dirty="0"/>
              <a:t> (2009:31) </a:t>
            </a:r>
            <a:r>
              <a:rPr lang="en-GB" sz="1300" dirty="0" err="1"/>
              <a:t>menyatakan</a:t>
            </a:r>
            <a:r>
              <a:rPr lang="en-GB" sz="1300" dirty="0"/>
              <a:t> </a:t>
            </a:r>
            <a:r>
              <a:rPr lang="en-GB" sz="1300" dirty="0" err="1"/>
              <a:t>bahwa</a:t>
            </a:r>
            <a:r>
              <a:rPr lang="en-GB" sz="1300" dirty="0"/>
              <a:t> </a:t>
            </a:r>
            <a:r>
              <a:rPr lang="en-GB" sz="1300" dirty="0" err="1"/>
              <a:t>lingkungan</a:t>
            </a:r>
            <a:r>
              <a:rPr lang="en-GB" sz="1300" dirty="0"/>
              <a:t> </a:t>
            </a:r>
            <a:r>
              <a:rPr lang="en-GB" sz="1300" dirty="0" err="1"/>
              <a:t>kerja</a:t>
            </a:r>
            <a:r>
              <a:rPr lang="en-GB" sz="1300" dirty="0"/>
              <a:t> non </a:t>
            </a:r>
            <a:r>
              <a:rPr lang="en-GB" sz="1300" dirty="0" err="1"/>
              <a:t>fisik</a:t>
            </a:r>
            <a:r>
              <a:rPr lang="en-GB" sz="1300" dirty="0"/>
              <a:t> </a:t>
            </a:r>
            <a:r>
              <a:rPr lang="en-GB" sz="1300" dirty="0" err="1"/>
              <a:t>adalah</a:t>
            </a:r>
            <a:r>
              <a:rPr lang="en-GB" sz="1300" dirty="0"/>
              <a:t> </a:t>
            </a:r>
            <a:r>
              <a:rPr lang="en-GB" sz="1300" dirty="0" err="1"/>
              <a:t>semua</a:t>
            </a:r>
            <a:r>
              <a:rPr lang="en-GB" sz="1300" dirty="0"/>
              <a:t> </a:t>
            </a:r>
            <a:r>
              <a:rPr lang="en-GB" sz="1300" dirty="0" err="1"/>
              <a:t>keadaan</a:t>
            </a:r>
            <a:r>
              <a:rPr lang="en-GB" sz="1300" dirty="0"/>
              <a:t> yang </a:t>
            </a:r>
            <a:r>
              <a:rPr lang="en-GB" sz="1300" dirty="0" err="1"/>
              <a:t>terjadi</a:t>
            </a:r>
            <a:r>
              <a:rPr lang="en-GB" sz="1300" dirty="0"/>
              <a:t> yang </a:t>
            </a:r>
            <a:r>
              <a:rPr lang="en-GB" sz="1300" dirty="0" err="1"/>
              <a:t>berkaitan</a:t>
            </a:r>
            <a:r>
              <a:rPr lang="en-GB" sz="1300" dirty="0"/>
              <a:t> </a:t>
            </a:r>
            <a:r>
              <a:rPr lang="en-GB" sz="1300" dirty="0" err="1"/>
              <a:t>dengan</a:t>
            </a:r>
            <a:r>
              <a:rPr lang="en-GB" sz="1300" dirty="0"/>
              <a:t> </a:t>
            </a:r>
            <a:r>
              <a:rPr lang="en-GB" sz="1300" dirty="0" err="1"/>
              <a:t>hubungan</a:t>
            </a:r>
            <a:r>
              <a:rPr lang="en-GB" sz="1300" dirty="0"/>
              <a:t> </a:t>
            </a:r>
            <a:r>
              <a:rPr lang="en-GB" sz="1300" dirty="0" err="1"/>
              <a:t>kerja</a:t>
            </a:r>
            <a:r>
              <a:rPr lang="en-GB" sz="1300" dirty="0"/>
              <a:t>, </a:t>
            </a:r>
            <a:r>
              <a:rPr lang="en-GB" sz="1300" dirty="0" err="1"/>
              <a:t>baik</a:t>
            </a:r>
            <a:r>
              <a:rPr lang="en-GB" sz="1300" dirty="0"/>
              <a:t> </a:t>
            </a:r>
            <a:r>
              <a:rPr lang="en-GB" sz="1300" dirty="0" err="1"/>
              <a:t>dengan</a:t>
            </a:r>
            <a:r>
              <a:rPr lang="en-GB" sz="1300" dirty="0"/>
              <a:t> sesame </a:t>
            </a:r>
            <a:r>
              <a:rPr lang="en-GB" sz="1300" dirty="0" err="1"/>
              <a:t>rekan</a:t>
            </a:r>
            <a:r>
              <a:rPr lang="en-GB" sz="1300" dirty="0"/>
              <a:t> </a:t>
            </a:r>
            <a:r>
              <a:rPr lang="en-GB" sz="1300" dirty="0" err="1"/>
              <a:t>kerja</a:t>
            </a:r>
            <a:r>
              <a:rPr lang="en-GB" sz="1300" dirty="0"/>
              <a:t>, </a:t>
            </a:r>
            <a:r>
              <a:rPr lang="en-GB" sz="1300" dirty="0" err="1"/>
              <a:t>bawahan</a:t>
            </a:r>
            <a:r>
              <a:rPr lang="en-GB" sz="1300" dirty="0"/>
              <a:t>, </a:t>
            </a:r>
            <a:r>
              <a:rPr lang="en-GB" sz="1300" dirty="0" err="1"/>
              <a:t>dan</a:t>
            </a:r>
            <a:r>
              <a:rPr lang="en-GB" sz="1300" dirty="0"/>
              <a:t> </a:t>
            </a:r>
            <a:r>
              <a:rPr lang="en-GB" sz="1300" dirty="0" err="1"/>
              <a:t>atasan</a:t>
            </a:r>
            <a:r>
              <a:rPr lang="en-GB" sz="1300" dirty="0"/>
              <a:t>. </a:t>
            </a:r>
            <a:r>
              <a:rPr lang="en-GB" sz="1300" dirty="0" err="1"/>
              <a:t>Lingkungan</a:t>
            </a:r>
            <a:r>
              <a:rPr lang="en-GB" sz="1300" dirty="0"/>
              <a:t> </a:t>
            </a:r>
            <a:r>
              <a:rPr lang="en-GB" sz="1300" dirty="0" err="1"/>
              <a:t>kerja</a:t>
            </a:r>
            <a:r>
              <a:rPr lang="en-GB" sz="1300" dirty="0"/>
              <a:t> non </a:t>
            </a:r>
            <a:r>
              <a:rPr lang="en-GB" sz="1300" dirty="0" err="1"/>
              <a:t>fisik</a:t>
            </a:r>
            <a:r>
              <a:rPr lang="en-GB" sz="1300" dirty="0"/>
              <a:t> </a:t>
            </a:r>
            <a:r>
              <a:rPr lang="en-GB" sz="1300" dirty="0" err="1"/>
              <a:t>ini</a:t>
            </a:r>
            <a:r>
              <a:rPr lang="en-GB" sz="1300" dirty="0"/>
              <a:t> </a:t>
            </a:r>
            <a:r>
              <a:rPr lang="en-GB" sz="1300" dirty="0" err="1"/>
              <a:t>juga</a:t>
            </a:r>
            <a:r>
              <a:rPr lang="en-GB" sz="1300" dirty="0"/>
              <a:t> </a:t>
            </a:r>
            <a:r>
              <a:rPr lang="en-GB" sz="1300" dirty="0" err="1"/>
              <a:t>merupakan</a:t>
            </a:r>
            <a:r>
              <a:rPr lang="en-GB" sz="1300" dirty="0"/>
              <a:t> </a:t>
            </a:r>
            <a:r>
              <a:rPr lang="en-GB" sz="1300" dirty="0" err="1"/>
              <a:t>lingkungan</a:t>
            </a:r>
            <a:r>
              <a:rPr lang="en-GB" sz="1300" dirty="0"/>
              <a:t> </a:t>
            </a:r>
            <a:r>
              <a:rPr lang="en-GB" sz="1300" dirty="0" err="1"/>
              <a:t>kerja</a:t>
            </a:r>
            <a:r>
              <a:rPr lang="en-GB" sz="1300" dirty="0"/>
              <a:t> yang </a:t>
            </a:r>
            <a:r>
              <a:rPr lang="en-GB" sz="1300" dirty="0" err="1"/>
              <a:t>tidak</a:t>
            </a:r>
            <a:r>
              <a:rPr lang="en-GB" sz="1300" dirty="0"/>
              <a:t> </a:t>
            </a:r>
            <a:r>
              <a:rPr lang="en-GB" sz="1300" dirty="0" err="1"/>
              <a:t>bisa</a:t>
            </a:r>
            <a:r>
              <a:rPr lang="en-GB" sz="1300" dirty="0"/>
              <a:t> </a:t>
            </a:r>
            <a:r>
              <a:rPr lang="en-GB" sz="1300" dirty="0" err="1"/>
              <a:t>diabaikan</a:t>
            </a:r>
            <a:r>
              <a:rPr lang="en-GB" sz="1300" dirty="0"/>
              <a:t> </a:t>
            </a:r>
            <a:r>
              <a:rPr lang="en-GB" sz="1300" dirty="0" err="1"/>
              <a:t>karena</a:t>
            </a:r>
            <a:r>
              <a:rPr lang="en-GB" sz="1300" dirty="0"/>
              <a:t> </a:t>
            </a:r>
            <a:r>
              <a:rPr lang="en-GB" sz="1300" dirty="0" err="1"/>
              <a:t>dapat</a:t>
            </a:r>
            <a:r>
              <a:rPr lang="en-GB" sz="1300" dirty="0"/>
              <a:t> </a:t>
            </a:r>
            <a:r>
              <a:rPr lang="en-GB" sz="1300" dirty="0" err="1"/>
              <a:t>mempengaruhi</a:t>
            </a:r>
            <a:r>
              <a:rPr lang="en-GB" sz="1300" dirty="0"/>
              <a:t> </a:t>
            </a:r>
            <a:r>
              <a:rPr lang="en-GB" sz="1300" dirty="0" err="1"/>
              <a:t>kinerja</a:t>
            </a:r>
            <a:r>
              <a:rPr lang="en-GB" sz="1300" dirty="0"/>
              <a:t> </a:t>
            </a:r>
            <a:r>
              <a:rPr lang="en-GB" sz="1300" dirty="0" err="1"/>
              <a:t>karyawan</a:t>
            </a:r>
            <a:r>
              <a:rPr lang="en-GB" sz="1300" dirty="0"/>
              <a:t>. </a:t>
            </a:r>
          </a:p>
          <a:p>
            <a:pPr marL="68580" lvl="0" indent="0" algn="just">
              <a:buNone/>
            </a:pPr>
            <a:r>
              <a:rPr lang="en-GB" sz="1300" b="1" dirty="0" err="1"/>
              <a:t>Unsur-unsur</a:t>
            </a:r>
            <a:r>
              <a:rPr lang="en-GB" sz="1300" b="1" dirty="0"/>
              <a:t> </a:t>
            </a:r>
            <a:r>
              <a:rPr lang="en-GB" sz="1300" b="1" dirty="0" err="1"/>
              <a:t>lingkungan</a:t>
            </a:r>
            <a:r>
              <a:rPr lang="en-GB" sz="1300" b="1" dirty="0"/>
              <a:t> </a:t>
            </a:r>
            <a:r>
              <a:rPr lang="en-GB" sz="1300" b="1" dirty="0" err="1"/>
              <a:t>kerja</a:t>
            </a:r>
            <a:r>
              <a:rPr lang="en-GB" sz="1300" b="1" dirty="0"/>
              <a:t> non </a:t>
            </a:r>
            <a:r>
              <a:rPr lang="en-GB" sz="1300" b="1" dirty="0" err="1"/>
              <a:t>fisik</a:t>
            </a:r>
            <a:r>
              <a:rPr lang="en-GB" sz="1300" b="1" dirty="0"/>
              <a:t>:</a:t>
            </a:r>
            <a:endParaRPr lang="en-GB" sz="1300" dirty="0"/>
          </a:p>
          <a:p>
            <a:pPr marL="68580" indent="0" algn="just">
              <a:buNone/>
            </a:pPr>
            <a:r>
              <a:rPr lang="en-GB" sz="1300" dirty="0" err="1"/>
              <a:t>Menurut</a:t>
            </a:r>
            <a:r>
              <a:rPr lang="en-GB" sz="1300" dirty="0"/>
              <a:t> </a:t>
            </a:r>
            <a:r>
              <a:rPr lang="en-GB" sz="1300" dirty="0" err="1"/>
              <a:t>Cokroaminoto</a:t>
            </a:r>
            <a:r>
              <a:rPr lang="en-GB" sz="1300" dirty="0"/>
              <a:t> (2007:1) </a:t>
            </a:r>
            <a:r>
              <a:rPr lang="en-GB" sz="1300" dirty="0" err="1"/>
              <a:t>unsurunsur</a:t>
            </a:r>
            <a:r>
              <a:rPr lang="en-GB" sz="1300" dirty="0"/>
              <a:t> </a:t>
            </a:r>
            <a:r>
              <a:rPr lang="en-GB" sz="1300" dirty="0" err="1"/>
              <a:t>dalam</a:t>
            </a:r>
            <a:r>
              <a:rPr lang="en-GB" sz="1300" dirty="0"/>
              <a:t> </a:t>
            </a:r>
            <a:r>
              <a:rPr lang="en-GB" sz="1300" dirty="0" err="1"/>
              <a:t>lingkungan</a:t>
            </a:r>
            <a:r>
              <a:rPr lang="en-GB" sz="1300" dirty="0"/>
              <a:t> </a:t>
            </a:r>
            <a:r>
              <a:rPr lang="en-GB" sz="1300" dirty="0" err="1"/>
              <a:t>kerja</a:t>
            </a:r>
            <a:r>
              <a:rPr lang="en-GB" sz="1300" dirty="0"/>
              <a:t> non </a:t>
            </a:r>
            <a:r>
              <a:rPr lang="en-GB" sz="1300" dirty="0" err="1"/>
              <a:t>fisik</a:t>
            </a:r>
            <a:r>
              <a:rPr lang="en-GB" sz="1300" dirty="0"/>
              <a:t> </a:t>
            </a:r>
            <a:r>
              <a:rPr lang="en-GB" sz="1300" dirty="0" err="1"/>
              <a:t>meliputi</a:t>
            </a:r>
            <a:r>
              <a:rPr lang="en-GB" sz="1300" dirty="0"/>
              <a:t> </a:t>
            </a:r>
            <a:r>
              <a:rPr lang="en-GB" sz="1300" dirty="0" err="1"/>
              <a:t>banyak</a:t>
            </a:r>
            <a:r>
              <a:rPr lang="en-GB" sz="1300" dirty="0"/>
              <a:t> </a:t>
            </a:r>
            <a:r>
              <a:rPr lang="en-GB" sz="1300" dirty="0" err="1"/>
              <a:t>hal</a:t>
            </a:r>
            <a:r>
              <a:rPr lang="en-GB" sz="1300" dirty="0"/>
              <a:t>, </a:t>
            </a:r>
            <a:r>
              <a:rPr lang="en-GB" sz="1300" dirty="0" err="1"/>
              <a:t>salah</a:t>
            </a:r>
            <a:r>
              <a:rPr lang="en-GB" sz="1300" dirty="0"/>
              <a:t> </a:t>
            </a:r>
            <a:r>
              <a:rPr lang="en-GB" sz="1300" dirty="0" err="1"/>
              <a:t>satunya</a:t>
            </a:r>
            <a:r>
              <a:rPr lang="en-GB" sz="1300" dirty="0"/>
              <a:t> </a:t>
            </a:r>
            <a:r>
              <a:rPr lang="en-GB" sz="1300" dirty="0" err="1"/>
              <a:t>adalah</a:t>
            </a:r>
            <a:r>
              <a:rPr lang="en-GB" sz="1300" dirty="0"/>
              <a:t> </a:t>
            </a:r>
            <a:r>
              <a:rPr lang="en-GB" sz="1300" dirty="0" err="1"/>
              <a:t>struktur</a:t>
            </a:r>
            <a:r>
              <a:rPr lang="en-GB" sz="1300" dirty="0"/>
              <a:t> </a:t>
            </a:r>
            <a:r>
              <a:rPr lang="en-GB" sz="1300" dirty="0" err="1"/>
              <a:t>tugas</a:t>
            </a:r>
            <a:r>
              <a:rPr lang="en-GB" sz="1300" dirty="0"/>
              <a:t> </a:t>
            </a:r>
            <a:r>
              <a:rPr lang="en-GB" sz="1300" dirty="0" err="1"/>
              <a:t>dalam</a:t>
            </a:r>
            <a:r>
              <a:rPr lang="en-GB" sz="1300" dirty="0"/>
              <a:t> </a:t>
            </a:r>
            <a:r>
              <a:rPr lang="en-GB" sz="1300" dirty="0" err="1"/>
              <a:t>sebuah</a:t>
            </a:r>
            <a:r>
              <a:rPr lang="en-GB" sz="1300" dirty="0"/>
              <a:t> </a:t>
            </a:r>
            <a:r>
              <a:rPr lang="en-GB" sz="1300" dirty="0" err="1"/>
              <a:t>organisasi</a:t>
            </a:r>
            <a:r>
              <a:rPr lang="en-GB" sz="1300" dirty="0"/>
              <a:t> </a:t>
            </a:r>
            <a:r>
              <a:rPr lang="en-GB" sz="1300" dirty="0" err="1"/>
              <a:t>atau</a:t>
            </a:r>
            <a:r>
              <a:rPr lang="en-GB" sz="1300" dirty="0"/>
              <a:t> </a:t>
            </a:r>
            <a:r>
              <a:rPr lang="en-GB" sz="1300" dirty="0" err="1"/>
              <a:t>perusahaan</a:t>
            </a:r>
            <a:r>
              <a:rPr lang="en-GB" sz="1300" dirty="0"/>
              <a:t>. </a:t>
            </a:r>
            <a:r>
              <a:rPr lang="en-GB" sz="1300" dirty="0" err="1"/>
              <a:t>Pengawasan</a:t>
            </a:r>
            <a:r>
              <a:rPr lang="en-GB" sz="1300" dirty="0"/>
              <a:t> </a:t>
            </a:r>
            <a:r>
              <a:rPr lang="en-GB" sz="1300" dirty="0" err="1"/>
              <a:t>adalah</a:t>
            </a:r>
            <a:r>
              <a:rPr lang="en-GB" sz="1300" dirty="0"/>
              <a:t> </a:t>
            </a:r>
            <a:r>
              <a:rPr lang="en-GB" sz="1300" dirty="0" err="1"/>
              <a:t>kegiatan-kegiatan</a:t>
            </a:r>
            <a:r>
              <a:rPr lang="en-GB" sz="1300" dirty="0"/>
              <a:t> yang </a:t>
            </a:r>
            <a:r>
              <a:rPr lang="en-GB" sz="1300" dirty="0" err="1"/>
              <a:t>dilakukan</a:t>
            </a:r>
            <a:r>
              <a:rPr lang="en-GB" sz="1300" dirty="0"/>
              <a:t> </a:t>
            </a:r>
            <a:r>
              <a:rPr lang="en-GB" sz="1300" dirty="0" err="1"/>
              <a:t>untuk</a:t>
            </a:r>
            <a:r>
              <a:rPr lang="en-GB" sz="1300" dirty="0"/>
              <a:t> </a:t>
            </a:r>
            <a:r>
              <a:rPr lang="en-GB" sz="1300" dirty="0" err="1"/>
              <a:t>mengetahui</a:t>
            </a:r>
            <a:r>
              <a:rPr lang="en-GB" sz="1300" dirty="0"/>
              <a:t> </a:t>
            </a:r>
            <a:r>
              <a:rPr lang="en-GB" sz="1300" dirty="0" err="1"/>
              <a:t>hasil</a:t>
            </a:r>
            <a:r>
              <a:rPr lang="en-GB" sz="1300" dirty="0"/>
              <a:t> </a:t>
            </a:r>
            <a:r>
              <a:rPr lang="en-GB" sz="1300" dirty="0" err="1"/>
              <a:t>kerja</a:t>
            </a:r>
            <a:r>
              <a:rPr lang="en-GB" sz="1300" dirty="0"/>
              <a:t> </a:t>
            </a:r>
            <a:r>
              <a:rPr lang="en-GB" sz="1300" dirty="0" err="1"/>
              <a:t>dari</a:t>
            </a:r>
            <a:r>
              <a:rPr lang="en-GB" sz="1300" dirty="0"/>
              <a:t> </a:t>
            </a:r>
            <a:r>
              <a:rPr lang="en-GB" sz="1300" dirty="0" err="1"/>
              <a:t>pihak</a:t>
            </a:r>
            <a:r>
              <a:rPr lang="en-GB" sz="1300" dirty="0"/>
              <a:t> yang </a:t>
            </a:r>
            <a:r>
              <a:rPr lang="en-GB" sz="1300" dirty="0" err="1"/>
              <a:t>diawasi</a:t>
            </a:r>
            <a:r>
              <a:rPr lang="en-GB" sz="1300" dirty="0"/>
              <a:t>. </a:t>
            </a:r>
            <a:r>
              <a:rPr lang="en-GB" sz="1300" dirty="0" err="1"/>
              <a:t>Adanya</a:t>
            </a:r>
            <a:r>
              <a:rPr lang="en-GB" sz="1300" dirty="0"/>
              <a:t> </a:t>
            </a:r>
            <a:r>
              <a:rPr lang="en-GB" sz="1300" dirty="0" err="1"/>
              <a:t>tingkat</a:t>
            </a:r>
            <a:r>
              <a:rPr lang="en-GB" sz="1300" dirty="0"/>
              <a:t> </a:t>
            </a:r>
            <a:r>
              <a:rPr lang="en-GB" sz="1300" dirty="0" err="1"/>
              <a:t>pengawasan</a:t>
            </a:r>
            <a:r>
              <a:rPr lang="en-GB" sz="1300" dirty="0"/>
              <a:t> </a:t>
            </a:r>
            <a:r>
              <a:rPr lang="en-GB" sz="1300" dirty="0" err="1"/>
              <a:t>kerja</a:t>
            </a:r>
            <a:r>
              <a:rPr lang="en-GB" sz="1300" dirty="0"/>
              <a:t> yang </a:t>
            </a:r>
            <a:r>
              <a:rPr lang="en-GB" sz="1300" dirty="0" err="1"/>
              <a:t>baik</a:t>
            </a:r>
            <a:r>
              <a:rPr lang="en-GB" sz="1300" dirty="0"/>
              <a:t> </a:t>
            </a:r>
            <a:r>
              <a:rPr lang="en-GB" sz="1300" dirty="0" err="1"/>
              <a:t>akan</a:t>
            </a:r>
            <a:r>
              <a:rPr lang="en-GB" sz="1300" dirty="0"/>
              <a:t> </a:t>
            </a:r>
            <a:r>
              <a:rPr lang="en-GB" sz="1300" dirty="0" err="1"/>
              <a:t>sangat</a:t>
            </a:r>
            <a:r>
              <a:rPr lang="en-GB" sz="1300" dirty="0"/>
              <a:t> </a:t>
            </a:r>
            <a:r>
              <a:rPr lang="en-GB" sz="1300" dirty="0" err="1"/>
              <a:t>menunjang</a:t>
            </a:r>
            <a:r>
              <a:rPr lang="en-GB" sz="1300" dirty="0"/>
              <a:t> </a:t>
            </a:r>
            <a:r>
              <a:rPr lang="en-GB" sz="1300" dirty="0" err="1"/>
              <a:t>produktivitas</a:t>
            </a:r>
            <a:r>
              <a:rPr lang="en-GB" sz="1300" dirty="0"/>
              <a:t> </a:t>
            </a:r>
            <a:r>
              <a:rPr lang="en-GB" sz="1300" dirty="0" err="1"/>
              <a:t>kerja</a:t>
            </a:r>
            <a:r>
              <a:rPr lang="en-GB" sz="1300" dirty="0"/>
              <a:t> </a:t>
            </a:r>
            <a:r>
              <a:rPr lang="en-GB" sz="1300" dirty="0" err="1"/>
              <a:t>karyawan</a:t>
            </a:r>
            <a:r>
              <a:rPr lang="en-GB" sz="1300" dirty="0"/>
              <a:t>.</a:t>
            </a:r>
          </a:p>
          <a:p>
            <a:pPr marL="68580" indent="0" algn="just">
              <a:buNone/>
            </a:pPr>
            <a:endParaRPr lang="en-GB" sz="1300" dirty="0"/>
          </a:p>
        </p:txBody>
      </p:sp>
    </p:spTree>
    <p:extLst>
      <p:ext uri="{BB962C8B-B14F-4D97-AF65-F5344CB8AC3E}">
        <p14:creationId xmlns:p14="http://schemas.microsoft.com/office/powerpoint/2010/main" val="916441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6712"/>
            <a:ext cx="8208912" cy="3888432"/>
          </a:xfrm>
        </p:spPr>
        <p:txBody>
          <a:bodyPr>
            <a:noAutofit/>
          </a:bodyPr>
          <a:lstStyle/>
          <a:p>
            <a:pPr marL="68580" lvl="0" indent="0">
              <a:buNone/>
            </a:pPr>
            <a:r>
              <a:rPr lang="en-GB" sz="1400" dirty="0"/>
              <a:t>6. </a:t>
            </a:r>
            <a:r>
              <a:rPr lang="en-GB" sz="1400" b="1" dirty="0" err="1"/>
              <a:t>Dorongan</a:t>
            </a:r>
            <a:r>
              <a:rPr lang="en-GB" sz="1400" b="1" dirty="0"/>
              <a:t> </a:t>
            </a:r>
            <a:r>
              <a:rPr lang="en-GB" sz="1400" b="1" dirty="0" err="1"/>
              <a:t>dan</a:t>
            </a:r>
            <a:r>
              <a:rPr lang="en-GB" sz="1400" b="1" dirty="0"/>
              <a:t> </a:t>
            </a:r>
            <a:r>
              <a:rPr lang="en-GB" sz="1400" b="1" dirty="0" err="1"/>
              <a:t>Kendala</a:t>
            </a:r>
            <a:r>
              <a:rPr lang="en-GB" sz="1400" b="1" dirty="0"/>
              <a:t> </a:t>
            </a:r>
            <a:r>
              <a:rPr lang="en-GB" sz="1400" b="1" dirty="0" err="1"/>
              <a:t>pada</a:t>
            </a:r>
            <a:r>
              <a:rPr lang="en-GB" sz="1400" b="1" dirty="0"/>
              <a:t> </a:t>
            </a:r>
            <a:r>
              <a:rPr lang="en-GB" sz="1400" b="1" dirty="0" err="1"/>
              <a:t>Geosentrisme</a:t>
            </a:r>
            <a:endParaRPr lang="en-GB" sz="1400" b="1" dirty="0"/>
          </a:p>
          <a:p>
            <a:pPr marL="68580" lvl="0" indent="0">
              <a:buNone/>
            </a:pPr>
            <a:r>
              <a:rPr lang="en-GB" sz="1400" b="1" dirty="0" err="1"/>
              <a:t>Dorongan</a:t>
            </a:r>
            <a:r>
              <a:rPr lang="en-GB" sz="1400" b="1" dirty="0"/>
              <a:t> </a:t>
            </a:r>
            <a:r>
              <a:rPr lang="en-GB" sz="1400" b="1" dirty="0" err="1"/>
              <a:t>pada</a:t>
            </a:r>
            <a:r>
              <a:rPr lang="en-GB" sz="1400" b="1" dirty="0"/>
              <a:t> </a:t>
            </a:r>
            <a:r>
              <a:rPr lang="en-GB" sz="1400" b="1" dirty="0" err="1"/>
              <a:t>geosentrisme</a:t>
            </a:r>
            <a:endParaRPr lang="en-GB" sz="1400" b="1" dirty="0"/>
          </a:p>
          <a:p>
            <a:pPr marL="68580" lvl="0" indent="0">
              <a:buNone/>
            </a:pPr>
            <a:r>
              <a:rPr lang="en-GB" sz="1400" dirty="0" err="1"/>
              <a:t>Kekuatan</a:t>
            </a:r>
            <a:r>
              <a:rPr lang="en-GB" sz="1400" dirty="0"/>
              <a:t> </a:t>
            </a:r>
            <a:r>
              <a:rPr lang="en-GB" sz="1400" dirty="0" err="1"/>
              <a:t>dalam</a:t>
            </a:r>
            <a:r>
              <a:rPr lang="en-GB" sz="1400" dirty="0"/>
              <a:t> </a:t>
            </a:r>
            <a:r>
              <a:rPr lang="en-GB" sz="1400" dirty="0" err="1"/>
              <a:t>organisasi</a:t>
            </a:r>
            <a:endParaRPr lang="en-GB" sz="1400" dirty="0"/>
          </a:p>
          <a:p>
            <a:pPr marL="68580" lvl="0" indent="0">
              <a:buNone/>
            </a:pPr>
            <a:r>
              <a:rPr lang="en-GB" sz="1400" dirty="0"/>
              <a:t>-	</a:t>
            </a:r>
            <a:r>
              <a:rPr lang="en-GB" sz="1400" dirty="0" err="1"/>
              <a:t>Keinginan</a:t>
            </a:r>
            <a:r>
              <a:rPr lang="en-GB" sz="1400" dirty="0"/>
              <a:t> </a:t>
            </a:r>
            <a:r>
              <a:rPr lang="en-GB" sz="1400" dirty="0" err="1"/>
              <a:t>menggunakan</a:t>
            </a:r>
            <a:r>
              <a:rPr lang="en-GB" sz="1400" dirty="0"/>
              <a:t> </a:t>
            </a:r>
            <a:r>
              <a:rPr lang="en-GB" sz="1400" dirty="0" err="1"/>
              <a:t>sumber</a:t>
            </a:r>
            <a:r>
              <a:rPr lang="en-GB" sz="1400" dirty="0"/>
              <a:t> </a:t>
            </a:r>
            <a:r>
              <a:rPr lang="en-GB" sz="1400" dirty="0" err="1"/>
              <a:t>daya</a:t>
            </a:r>
            <a:r>
              <a:rPr lang="en-GB" sz="1400" dirty="0"/>
              <a:t> (</a:t>
            </a:r>
            <a:r>
              <a:rPr lang="en-GB" sz="1400" dirty="0" err="1"/>
              <a:t>termasuk</a:t>
            </a:r>
            <a:r>
              <a:rPr lang="en-GB" sz="1400" dirty="0"/>
              <a:t> SDM) </a:t>
            </a:r>
            <a:r>
              <a:rPr lang="en-GB" sz="1400" dirty="0" err="1"/>
              <a:t>secara</a:t>
            </a:r>
            <a:r>
              <a:rPr lang="en-GB" sz="1400" dirty="0"/>
              <a:t> optimal</a:t>
            </a:r>
          </a:p>
          <a:p>
            <a:pPr marL="68580" lvl="0" indent="0">
              <a:buNone/>
            </a:pPr>
            <a:r>
              <a:rPr lang="en-GB" sz="1400" dirty="0"/>
              <a:t>-	</a:t>
            </a:r>
            <a:r>
              <a:rPr lang="en-GB" sz="1400" dirty="0" err="1"/>
              <a:t>Kenyataan</a:t>
            </a:r>
            <a:r>
              <a:rPr lang="en-GB" sz="1400" dirty="0"/>
              <a:t> </a:t>
            </a:r>
            <a:r>
              <a:rPr lang="en-GB" sz="1400" dirty="0" err="1"/>
              <a:t>meningkatnya</a:t>
            </a:r>
            <a:r>
              <a:rPr lang="en-GB" sz="1400" dirty="0"/>
              <a:t> </a:t>
            </a:r>
            <a:r>
              <a:rPr lang="en-GB" sz="1400" dirty="0" err="1"/>
              <a:t>biaya</a:t>
            </a:r>
            <a:r>
              <a:rPr lang="en-GB" sz="1400" dirty="0"/>
              <a:t> </a:t>
            </a:r>
            <a:r>
              <a:rPr lang="en-GB" sz="1400" dirty="0" err="1"/>
              <a:t>pendekatan</a:t>
            </a:r>
            <a:r>
              <a:rPr lang="en-GB" sz="1400" dirty="0"/>
              <a:t> </a:t>
            </a:r>
            <a:r>
              <a:rPr lang="en-GB" sz="1400" dirty="0" err="1"/>
              <a:t>polisentris</a:t>
            </a:r>
            <a:endParaRPr lang="en-GB" sz="1400" dirty="0"/>
          </a:p>
          <a:p>
            <a:pPr marL="68580" lvl="0" indent="0">
              <a:buNone/>
            </a:pPr>
            <a:r>
              <a:rPr lang="en-GB" sz="1400" dirty="0"/>
              <a:t>-	</a:t>
            </a:r>
            <a:r>
              <a:rPr lang="en-GB" sz="1400" dirty="0" err="1"/>
              <a:t>Resiko</a:t>
            </a:r>
            <a:r>
              <a:rPr lang="en-GB" sz="1400" dirty="0"/>
              <a:t> </a:t>
            </a:r>
            <a:r>
              <a:rPr lang="en-GB" sz="1400" dirty="0" err="1"/>
              <a:t>diversifikasi</a:t>
            </a:r>
            <a:r>
              <a:rPr lang="en-GB" sz="1400" dirty="0"/>
              <a:t> </a:t>
            </a:r>
            <a:r>
              <a:rPr lang="en-GB" sz="1400" dirty="0" err="1"/>
              <a:t>pengaturan</a:t>
            </a:r>
            <a:r>
              <a:rPr lang="en-GB" sz="1400" dirty="0"/>
              <a:t> </a:t>
            </a:r>
            <a:r>
              <a:rPr lang="en-GB" sz="1400" dirty="0" err="1"/>
              <a:t>produksi</a:t>
            </a:r>
            <a:r>
              <a:rPr lang="en-GB" sz="1400" dirty="0"/>
              <a:t> </a:t>
            </a:r>
            <a:r>
              <a:rPr lang="en-GB" sz="1400" dirty="0" err="1"/>
              <a:t>dan</a:t>
            </a:r>
            <a:r>
              <a:rPr lang="en-GB" sz="1400" dirty="0"/>
              <a:t> </a:t>
            </a:r>
            <a:r>
              <a:rPr lang="en-GB" sz="1400" dirty="0" err="1"/>
              <a:t>distribusi</a:t>
            </a:r>
            <a:r>
              <a:rPr lang="en-GB" sz="1400" dirty="0"/>
              <a:t> global</a:t>
            </a:r>
          </a:p>
          <a:p>
            <a:pPr marL="68580" lvl="0" indent="0">
              <a:buNone/>
            </a:pPr>
            <a:r>
              <a:rPr lang="en-GB" sz="1400" dirty="0"/>
              <a:t>-	</a:t>
            </a:r>
            <a:r>
              <a:rPr lang="en-GB" sz="1400" dirty="0" err="1"/>
              <a:t>Perlunya</a:t>
            </a:r>
            <a:r>
              <a:rPr lang="en-GB" sz="1400" dirty="0"/>
              <a:t> </a:t>
            </a:r>
            <a:r>
              <a:rPr lang="en-GB" sz="1400" dirty="0" err="1"/>
              <a:t>mengamankan</a:t>
            </a:r>
            <a:r>
              <a:rPr lang="en-GB" sz="1400" dirty="0"/>
              <a:t> </a:t>
            </a:r>
            <a:r>
              <a:rPr lang="en-GB" sz="1400" dirty="0" err="1"/>
              <a:t>jasa</a:t>
            </a:r>
            <a:r>
              <a:rPr lang="en-GB" sz="1400" dirty="0"/>
              <a:t> </a:t>
            </a:r>
            <a:r>
              <a:rPr lang="en-GB" sz="1400" dirty="0" err="1"/>
              <a:t>dari</a:t>
            </a:r>
            <a:r>
              <a:rPr lang="en-GB" sz="1400" dirty="0"/>
              <a:t> staff global </a:t>
            </a:r>
            <a:r>
              <a:rPr lang="en-GB" sz="1400" dirty="0" err="1"/>
              <a:t>terbaik</a:t>
            </a:r>
            <a:endParaRPr lang="en-GB" sz="1400" dirty="0"/>
          </a:p>
          <a:p>
            <a:pPr marL="68580" lvl="0" indent="0">
              <a:buNone/>
            </a:pPr>
            <a:r>
              <a:rPr lang="en-GB" sz="1400" dirty="0"/>
              <a:t>-	</a:t>
            </a:r>
            <a:r>
              <a:rPr lang="en-GB" sz="1400" dirty="0" err="1"/>
              <a:t>Perlunya</a:t>
            </a:r>
            <a:r>
              <a:rPr lang="en-GB" sz="1400" dirty="0"/>
              <a:t> </a:t>
            </a:r>
            <a:r>
              <a:rPr lang="en-GB" sz="1400" dirty="0" err="1"/>
              <a:t>pengembangan</a:t>
            </a:r>
            <a:r>
              <a:rPr lang="en-GB" sz="1400" dirty="0"/>
              <a:t> </a:t>
            </a:r>
            <a:r>
              <a:rPr lang="en-GB" sz="1400" dirty="0" err="1"/>
              <a:t>sistim</a:t>
            </a:r>
            <a:r>
              <a:rPr lang="en-GB" sz="1400" dirty="0"/>
              <a:t> </a:t>
            </a:r>
            <a:r>
              <a:rPr lang="en-GB" sz="1400" dirty="0" err="1"/>
              <a:t>informasi</a:t>
            </a:r>
            <a:r>
              <a:rPr lang="en-GB" sz="1400" dirty="0"/>
              <a:t> global </a:t>
            </a:r>
          </a:p>
          <a:p>
            <a:pPr marL="68580" lvl="0" indent="0">
              <a:buNone/>
            </a:pPr>
            <a:r>
              <a:rPr lang="en-GB" sz="1400" dirty="0"/>
              <a:t>-	</a:t>
            </a:r>
            <a:r>
              <a:rPr lang="en-GB" sz="1400" dirty="0" err="1"/>
              <a:t>Globalisasi</a:t>
            </a:r>
            <a:r>
              <a:rPr lang="en-GB" sz="1400" dirty="0"/>
              <a:t> </a:t>
            </a:r>
            <a:r>
              <a:rPr lang="en-GB" sz="1400" dirty="0" err="1"/>
              <a:t>produk</a:t>
            </a:r>
            <a:r>
              <a:rPr lang="en-GB" sz="1400" dirty="0"/>
              <a:t> </a:t>
            </a:r>
            <a:r>
              <a:rPr lang="en-GB" sz="1400" dirty="0" err="1"/>
              <a:t>dan</a:t>
            </a:r>
            <a:r>
              <a:rPr lang="en-GB" sz="1400" dirty="0"/>
              <a:t> </a:t>
            </a:r>
            <a:r>
              <a:rPr lang="en-GB" sz="1400" dirty="0" err="1"/>
              <a:t>jasa</a:t>
            </a:r>
            <a:endParaRPr lang="en-GB" sz="1400" dirty="0"/>
          </a:p>
          <a:p>
            <a:pPr marL="68580" lvl="0" indent="0">
              <a:buNone/>
            </a:pPr>
            <a:r>
              <a:rPr lang="en-GB" sz="1400" dirty="0"/>
              <a:t>-	</a:t>
            </a:r>
            <a:r>
              <a:rPr lang="en-GB" sz="1400" dirty="0" err="1"/>
              <a:t>Komitmen</a:t>
            </a:r>
            <a:r>
              <a:rPr lang="en-GB" sz="1400" dirty="0"/>
              <a:t> </a:t>
            </a:r>
            <a:r>
              <a:rPr lang="en-GB" sz="1400" dirty="0" err="1"/>
              <a:t>manajemen</a:t>
            </a:r>
            <a:r>
              <a:rPr lang="en-GB" sz="1400" dirty="0"/>
              <a:t> senior </a:t>
            </a:r>
            <a:r>
              <a:rPr lang="en-GB" sz="1400" dirty="0" err="1"/>
              <a:t>geocentrisme</a:t>
            </a:r>
            <a:endParaRPr lang="en-GB" sz="1400" dirty="0"/>
          </a:p>
          <a:p>
            <a:pPr marL="68580" lvl="0" indent="0">
              <a:buNone/>
            </a:pPr>
            <a:r>
              <a:rPr lang="en-GB" sz="1400" b="1" dirty="0" err="1"/>
              <a:t>Kendala</a:t>
            </a:r>
            <a:r>
              <a:rPr lang="en-GB" sz="1400" b="1" dirty="0"/>
              <a:t> </a:t>
            </a:r>
            <a:r>
              <a:rPr lang="en-GB" sz="1400" b="1" dirty="0" err="1"/>
              <a:t>geosentrisme</a:t>
            </a:r>
            <a:endParaRPr lang="en-GB" sz="1400" b="1" dirty="0"/>
          </a:p>
          <a:p>
            <a:pPr marL="68580" lvl="0" indent="0">
              <a:buNone/>
            </a:pPr>
            <a:r>
              <a:rPr lang="en-GB" sz="1400" dirty="0" err="1"/>
              <a:t>Kendala</a:t>
            </a:r>
            <a:r>
              <a:rPr lang="en-GB" sz="1400" dirty="0"/>
              <a:t> </a:t>
            </a:r>
            <a:r>
              <a:rPr lang="en-GB" sz="1400" dirty="0" err="1"/>
              <a:t>Lingkungan</a:t>
            </a:r>
            <a:endParaRPr lang="en-GB" sz="1400" dirty="0"/>
          </a:p>
          <a:p>
            <a:pPr marL="68580" lvl="0" indent="0">
              <a:buNone/>
            </a:pPr>
            <a:r>
              <a:rPr lang="en-GB" sz="1400" dirty="0"/>
              <a:t>-	</a:t>
            </a:r>
            <a:r>
              <a:rPr lang="en-GB" sz="1400" dirty="0" err="1"/>
              <a:t>Nasionalisme</a:t>
            </a:r>
            <a:r>
              <a:rPr lang="en-GB" sz="1400" dirty="0"/>
              <a:t> </a:t>
            </a:r>
            <a:r>
              <a:rPr lang="en-GB" sz="1400" dirty="0" err="1"/>
              <a:t>ekonomi</a:t>
            </a:r>
            <a:r>
              <a:rPr lang="en-GB" sz="1400" dirty="0"/>
              <a:t> di </a:t>
            </a:r>
            <a:r>
              <a:rPr lang="en-GB" sz="1400" dirty="0" err="1"/>
              <a:t>negara</a:t>
            </a:r>
            <a:r>
              <a:rPr lang="en-GB" sz="1400" dirty="0"/>
              <a:t> </a:t>
            </a:r>
            <a:r>
              <a:rPr lang="en-GB" sz="1400" dirty="0" err="1"/>
              <a:t>tujuan</a:t>
            </a:r>
            <a:r>
              <a:rPr lang="en-GB" sz="1400" dirty="0"/>
              <a:t> </a:t>
            </a:r>
            <a:r>
              <a:rPr lang="en-GB" sz="1400" dirty="0" err="1"/>
              <a:t>dan</a:t>
            </a:r>
            <a:r>
              <a:rPr lang="en-GB" sz="1400" dirty="0"/>
              <a:t> </a:t>
            </a:r>
            <a:r>
              <a:rPr lang="en-GB" sz="1400" dirty="0" err="1"/>
              <a:t>asal</a:t>
            </a:r>
            <a:endParaRPr lang="en-GB" sz="1400" dirty="0"/>
          </a:p>
          <a:p>
            <a:pPr marL="68580" lvl="0" indent="0">
              <a:buNone/>
            </a:pPr>
            <a:r>
              <a:rPr lang="en-GB" sz="1400" dirty="0"/>
              <a:t>-	</a:t>
            </a:r>
            <a:r>
              <a:rPr lang="en-GB" sz="1400" dirty="0" err="1"/>
              <a:t>Sensitivitas</a:t>
            </a:r>
            <a:r>
              <a:rPr lang="en-GB" sz="1400" dirty="0"/>
              <a:t> </a:t>
            </a:r>
            <a:r>
              <a:rPr lang="en-GB" sz="1400" dirty="0" err="1"/>
              <a:t>politis</a:t>
            </a:r>
            <a:r>
              <a:rPr lang="en-GB" sz="1400" dirty="0"/>
              <a:t> di </a:t>
            </a:r>
            <a:r>
              <a:rPr lang="en-GB" sz="1400" dirty="0" err="1"/>
              <a:t>negara</a:t>
            </a:r>
            <a:r>
              <a:rPr lang="en-GB" sz="1400" dirty="0"/>
              <a:t> </a:t>
            </a:r>
            <a:r>
              <a:rPr lang="en-GB" sz="1400" dirty="0" err="1"/>
              <a:t>tempat</a:t>
            </a:r>
            <a:r>
              <a:rPr lang="en-GB" sz="1400" dirty="0"/>
              <a:t> </a:t>
            </a:r>
            <a:r>
              <a:rPr lang="en-GB" sz="1400" dirty="0" err="1"/>
              <a:t>usaha</a:t>
            </a:r>
            <a:endParaRPr lang="en-GB" sz="1400" dirty="0"/>
          </a:p>
          <a:p>
            <a:pPr marL="68580" lvl="0" indent="0">
              <a:buNone/>
            </a:pPr>
            <a:r>
              <a:rPr lang="en-GB" sz="1400" dirty="0"/>
              <a:t>-	</a:t>
            </a:r>
            <a:r>
              <a:rPr lang="en-GB" sz="1400" dirty="0" err="1"/>
              <a:t>Kurang</a:t>
            </a:r>
            <a:r>
              <a:rPr lang="en-GB" sz="1400" dirty="0"/>
              <a:t> </a:t>
            </a:r>
            <a:r>
              <a:rPr lang="en-GB" sz="1400" dirty="0" err="1"/>
              <a:t>berjalannya</a:t>
            </a:r>
            <a:r>
              <a:rPr lang="en-GB" sz="1400" dirty="0"/>
              <a:t> </a:t>
            </a:r>
            <a:r>
              <a:rPr lang="en-GB" sz="1400" dirty="0" err="1"/>
              <a:t>sistem</a:t>
            </a:r>
            <a:r>
              <a:rPr lang="en-GB" sz="1400" dirty="0"/>
              <a:t> </a:t>
            </a:r>
            <a:r>
              <a:rPr lang="en-GB" sz="1400" dirty="0" err="1"/>
              <a:t>moneter</a:t>
            </a:r>
            <a:r>
              <a:rPr lang="en-GB" sz="1400" dirty="0"/>
              <a:t> </a:t>
            </a:r>
            <a:r>
              <a:rPr lang="en-GB" sz="1400" dirty="0" err="1"/>
              <a:t>internasional</a:t>
            </a:r>
            <a:endParaRPr lang="en-GB" sz="1400" dirty="0"/>
          </a:p>
          <a:p>
            <a:pPr marL="68580" lvl="0" indent="0">
              <a:buNone/>
            </a:pPr>
            <a:r>
              <a:rPr lang="en-GB" sz="1400" dirty="0"/>
              <a:t>-	</a:t>
            </a:r>
            <a:r>
              <a:rPr lang="en-GB" sz="1400" dirty="0" err="1"/>
              <a:t>Meningkatnya</a:t>
            </a:r>
            <a:r>
              <a:rPr lang="en-GB" sz="1400" dirty="0"/>
              <a:t> </a:t>
            </a:r>
            <a:r>
              <a:rPr lang="en-GB" sz="1400" dirty="0" err="1"/>
              <a:t>kesenjangan</a:t>
            </a:r>
            <a:r>
              <a:rPr lang="en-GB" sz="1400" dirty="0"/>
              <a:t> </a:t>
            </a:r>
            <a:r>
              <a:rPr lang="en-GB" sz="1400" dirty="0" err="1"/>
              <a:t>negara</a:t>
            </a:r>
            <a:r>
              <a:rPr lang="en-GB" sz="1400" dirty="0"/>
              <a:t> kaya </a:t>
            </a:r>
            <a:r>
              <a:rPr lang="en-GB" sz="1400" dirty="0" err="1"/>
              <a:t>miskin</a:t>
            </a:r>
            <a:endParaRPr lang="en-GB" sz="1400" dirty="0"/>
          </a:p>
          <a:p>
            <a:pPr marL="68580" lvl="0" indent="0">
              <a:buNone/>
            </a:pPr>
            <a:r>
              <a:rPr lang="en-GB" sz="1400" dirty="0"/>
              <a:t>-	</a:t>
            </a:r>
            <a:r>
              <a:rPr lang="en-GB" sz="1400" dirty="0" err="1"/>
              <a:t>Penolakan</a:t>
            </a:r>
            <a:r>
              <a:rPr lang="en-GB" sz="1400" dirty="0"/>
              <a:t> </a:t>
            </a:r>
            <a:r>
              <a:rPr lang="en-GB" sz="1400" dirty="0" err="1"/>
              <a:t>negara</a:t>
            </a:r>
            <a:r>
              <a:rPr lang="en-GB" sz="1400" dirty="0"/>
              <a:t> </a:t>
            </a:r>
            <a:r>
              <a:rPr lang="en-GB" sz="1400" dirty="0" err="1"/>
              <a:t>tempat</a:t>
            </a:r>
            <a:r>
              <a:rPr lang="en-GB" sz="1400" dirty="0"/>
              <a:t> </a:t>
            </a:r>
            <a:r>
              <a:rPr lang="en-GB" sz="1400" dirty="0" err="1"/>
              <a:t>usaha</a:t>
            </a:r>
            <a:r>
              <a:rPr lang="en-GB" sz="1400" dirty="0"/>
              <a:t> </a:t>
            </a:r>
            <a:r>
              <a:rPr lang="en-GB" sz="1400" dirty="0" err="1"/>
              <a:t>terhadap</a:t>
            </a:r>
            <a:r>
              <a:rPr lang="en-GB" sz="1400" dirty="0"/>
              <a:t> </a:t>
            </a:r>
            <a:r>
              <a:rPr lang="en-GB" sz="1400" dirty="0" err="1"/>
              <a:t>negara</a:t>
            </a:r>
            <a:r>
              <a:rPr lang="en-GB" sz="1400" dirty="0"/>
              <a:t> </a:t>
            </a:r>
            <a:r>
              <a:rPr lang="en-GB" sz="1400" dirty="0" err="1"/>
              <a:t>asal</a:t>
            </a:r>
            <a:r>
              <a:rPr lang="en-GB" sz="1400" dirty="0"/>
              <a:t> </a:t>
            </a:r>
            <a:r>
              <a:rPr lang="en-GB" sz="1400" dirty="0" err="1"/>
              <a:t>karena</a:t>
            </a:r>
            <a:r>
              <a:rPr lang="en-GB" sz="1400" dirty="0"/>
              <a:t> </a:t>
            </a:r>
            <a:r>
              <a:rPr lang="en-GB" sz="1400" dirty="0" err="1"/>
              <a:t>keinginan</a:t>
            </a:r>
            <a:r>
              <a:rPr lang="en-GB" sz="1400" dirty="0"/>
              <a:t> </a:t>
            </a:r>
            <a:r>
              <a:rPr lang="en-GB" sz="1400" dirty="0" err="1"/>
              <a:t>pembagian</a:t>
            </a:r>
            <a:r>
              <a:rPr lang="en-GB" sz="1400" dirty="0"/>
              <a:t> profit yang </a:t>
            </a:r>
            <a:r>
              <a:rPr lang="en-GB" sz="1400" dirty="0" err="1"/>
              <a:t>lebih</a:t>
            </a:r>
            <a:r>
              <a:rPr lang="en-GB" sz="1400" dirty="0"/>
              <a:t> </a:t>
            </a:r>
            <a:r>
              <a:rPr lang="en-GB" sz="1400" dirty="0" err="1"/>
              <a:t>besar</a:t>
            </a:r>
            <a:endParaRPr lang="en-GB" sz="1400" dirty="0"/>
          </a:p>
          <a:p>
            <a:pPr marL="68580" lvl="0" indent="0">
              <a:buNone/>
            </a:pPr>
            <a:r>
              <a:rPr lang="en-GB" sz="1400" dirty="0"/>
              <a:t>-	</a:t>
            </a:r>
            <a:r>
              <a:rPr lang="en-GB" sz="1400" dirty="0" err="1"/>
              <a:t>Keinginan</a:t>
            </a:r>
            <a:r>
              <a:rPr lang="en-GB" sz="1400" dirty="0"/>
              <a:t> </a:t>
            </a:r>
            <a:r>
              <a:rPr lang="en-GB" sz="1400" dirty="0" err="1"/>
              <a:t>negara</a:t>
            </a:r>
            <a:r>
              <a:rPr lang="en-GB" sz="1400" dirty="0"/>
              <a:t> </a:t>
            </a:r>
            <a:r>
              <a:rPr lang="en-GB" sz="1400" dirty="0" err="1"/>
              <a:t>asal</a:t>
            </a:r>
            <a:r>
              <a:rPr lang="en-GB" sz="1400" dirty="0"/>
              <a:t> </a:t>
            </a:r>
            <a:r>
              <a:rPr lang="en-GB" sz="1400" dirty="0" err="1"/>
              <a:t>untuk</a:t>
            </a:r>
            <a:r>
              <a:rPr lang="en-GB" sz="1400" dirty="0"/>
              <a:t> </a:t>
            </a:r>
            <a:r>
              <a:rPr lang="en-GB" sz="1400" dirty="0" err="1"/>
              <a:t>mengontro</a:t>
            </a:r>
            <a:r>
              <a:rPr lang="en-GB" sz="1400" dirty="0"/>
              <a:t> </a:t>
            </a:r>
            <a:r>
              <a:rPr lang="en-GB" sz="1400" dirty="0" err="1"/>
              <a:t>kebijakan</a:t>
            </a:r>
            <a:r>
              <a:rPr lang="en-GB" sz="1400" dirty="0"/>
              <a:t> MNC</a:t>
            </a:r>
          </a:p>
          <a:p>
            <a:pPr marL="68580" lvl="0" indent="0">
              <a:buNone/>
            </a:pPr>
            <a:endParaRPr lang="en-GB" sz="1400" dirty="0"/>
          </a:p>
          <a:p>
            <a:pPr marL="365760" lvl="1" indent="0">
              <a:buNone/>
            </a:pPr>
            <a:endParaRPr lang="en-GB" sz="1400" dirty="0"/>
          </a:p>
          <a:p>
            <a:pPr marL="365760" lvl="1" indent="0">
              <a:buNone/>
            </a:pPr>
            <a:endParaRPr lang="en-GB" sz="1400" dirty="0"/>
          </a:p>
          <a:p>
            <a:pPr marL="365760" lvl="1" indent="0">
              <a:buNone/>
            </a:pPr>
            <a:endParaRPr lang="en-GB" sz="1400" dirty="0"/>
          </a:p>
          <a:p>
            <a:pPr marL="68580" indent="0">
              <a:buNone/>
            </a:pPr>
            <a:endParaRPr lang="en-GB" sz="1400" dirty="0"/>
          </a:p>
        </p:txBody>
      </p:sp>
    </p:spTree>
    <p:extLst>
      <p:ext uri="{BB962C8B-B14F-4D97-AF65-F5344CB8AC3E}">
        <p14:creationId xmlns:p14="http://schemas.microsoft.com/office/powerpoint/2010/main" val="922374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692696"/>
            <a:ext cx="8208912" cy="4770537"/>
          </a:xfrm>
          <a:prstGeom prst="rect">
            <a:avLst/>
          </a:prstGeom>
        </p:spPr>
        <p:txBody>
          <a:bodyPr wrap="square">
            <a:spAutoFit/>
          </a:bodyPr>
          <a:lstStyle/>
          <a:p>
            <a:pPr marL="68580" indent="0">
              <a:buNone/>
            </a:pPr>
            <a:r>
              <a:rPr lang="en-GB" sz="1600" b="1" dirty="0" err="1"/>
              <a:t>Kendala</a:t>
            </a:r>
            <a:r>
              <a:rPr lang="en-GB" sz="1600" b="1" dirty="0"/>
              <a:t> </a:t>
            </a:r>
            <a:r>
              <a:rPr lang="en-GB" sz="1600" b="1" dirty="0" err="1"/>
              <a:t>geosentrisme</a:t>
            </a:r>
            <a:endParaRPr lang="en-GB" sz="1600" b="1" dirty="0"/>
          </a:p>
          <a:p>
            <a:pPr marL="68580" indent="0">
              <a:buNone/>
            </a:pPr>
            <a:r>
              <a:rPr lang="en-GB" sz="1600" dirty="0" err="1"/>
              <a:t>Kendala</a:t>
            </a:r>
            <a:r>
              <a:rPr lang="en-GB" sz="1600" dirty="0"/>
              <a:t> </a:t>
            </a:r>
            <a:r>
              <a:rPr lang="en-GB" sz="1600" dirty="0" err="1"/>
              <a:t>dalam</a:t>
            </a:r>
            <a:r>
              <a:rPr lang="en-GB" sz="1600" dirty="0"/>
              <a:t> </a:t>
            </a:r>
            <a:r>
              <a:rPr lang="en-GB" sz="1600" dirty="0" err="1"/>
              <a:t>Organisasi</a:t>
            </a:r>
            <a:endParaRPr lang="en-GB" sz="1600" dirty="0"/>
          </a:p>
          <a:p>
            <a:pPr marL="68580" indent="0">
              <a:buNone/>
            </a:pPr>
            <a:r>
              <a:rPr lang="en-GB" sz="1600" dirty="0"/>
              <a:t>-	</a:t>
            </a:r>
            <a:r>
              <a:rPr lang="en-GB" sz="1600" dirty="0" err="1"/>
              <a:t>Kurangnya</a:t>
            </a:r>
            <a:r>
              <a:rPr lang="en-GB" sz="1600" dirty="0"/>
              <a:t> </a:t>
            </a:r>
            <a:r>
              <a:rPr lang="en-GB" sz="1600" dirty="0" err="1"/>
              <a:t>pengalaman</a:t>
            </a:r>
            <a:r>
              <a:rPr lang="en-GB" sz="1600" dirty="0"/>
              <a:t> </a:t>
            </a:r>
            <a:r>
              <a:rPr lang="en-GB" sz="1600" dirty="0" err="1"/>
              <a:t>dalam</a:t>
            </a:r>
            <a:r>
              <a:rPr lang="en-GB" sz="1600" dirty="0"/>
              <a:t> </a:t>
            </a:r>
            <a:r>
              <a:rPr lang="en-GB" sz="1600" dirty="0" err="1"/>
              <a:t>operasi</a:t>
            </a:r>
            <a:r>
              <a:rPr lang="en-GB" sz="1600" dirty="0"/>
              <a:t> di </a:t>
            </a:r>
            <a:r>
              <a:rPr lang="en-GB" sz="1600" dirty="0" err="1"/>
              <a:t>negara</a:t>
            </a:r>
            <a:r>
              <a:rPr lang="en-GB" sz="1600" dirty="0"/>
              <a:t> </a:t>
            </a:r>
            <a:r>
              <a:rPr lang="en-GB" sz="1600" dirty="0" err="1"/>
              <a:t>asing</a:t>
            </a:r>
            <a:endParaRPr lang="en-GB" sz="1600" dirty="0"/>
          </a:p>
          <a:p>
            <a:pPr marL="68580" indent="0">
              <a:buNone/>
            </a:pPr>
            <a:r>
              <a:rPr lang="en-GB" sz="1600" dirty="0"/>
              <a:t>-	</a:t>
            </a:r>
            <a:r>
              <a:rPr lang="en-GB" sz="1600" dirty="0" err="1"/>
              <a:t>Saling</a:t>
            </a:r>
            <a:r>
              <a:rPr lang="en-GB" sz="1600" dirty="0"/>
              <a:t> </a:t>
            </a:r>
            <a:r>
              <a:rPr lang="en-GB" sz="1600" dirty="0" err="1"/>
              <a:t>tidak</a:t>
            </a:r>
            <a:r>
              <a:rPr lang="en-GB" sz="1600" dirty="0"/>
              <a:t> </a:t>
            </a:r>
            <a:r>
              <a:rPr lang="en-GB" sz="1600" dirty="0" err="1"/>
              <a:t>percaya</a:t>
            </a:r>
            <a:r>
              <a:rPr lang="en-GB" sz="1600" dirty="0"/>
              <a:t> </a:t>
            </a:r>
            <a:r>
              <a:rPr lang="en-GB" sz="1600" dirty="0" err="1"/>
              <a:t>antara</a:t>
            </a:r>
            <a:r>
              <a:rPr lang="en-GB" sz="1600" dirty="0"/>
              <a:t> </a:t>
            </a:r>
            <a:r>
              <a:rPr lang="en-GB" sz="1600" dirty="0" err="1"/>
              <a:t>manajer</a:t>
            </a:r>
            <a:r>
              <a:rPr lang="en-GB" sz="1600" dirty="0"/>
              <a:t> </a:t>
            </a:r>
            <a:r>
              <a:rPr lang="en-GB" sz="1600" dirty="0" err="1"/>
              <a:t>senir</a:t>
            </a:r>
            <a:r>
              <a:rPr lang="en-GB" sz="1600" dirty="0"/>
              <a:t> di </a:t>
            </a:r>
            <a:r>
              <a:rPr lang="en-GB" sz="1600" dirty="0" err="1"/>
              <a:t>negara</a:t>
            </a:r>
            <a:r>
              <a:rPr lang="en-GB" sz="1600" dirty="0"/>
              <a:t> </a:t>
            </a:r>
            <a:r>
              <a:rPr lang="en-GB" sz="1600" dirty="0" err="1"/>
              <a:t>asal</a:t>
            </a:r>
            <a:r>
              <a:rPr lang="en-GB" sz="1600" dirty="0"/>
              <a:t> </a:t>
            </a:r>
            <a:r>
              <a:rPr lang="en-GB" sz="1600" dirty="0" err="1"/>
              <a:t>dan</a:t>
            </a:r>
            <a:r>
              <a:rPr lang="en-GB" sz="1600" dirty="0"/>
              <a:t> </a:t>
            </a:r>
            <a:r>
              <a:rPr lang="en-GB" sz="1600" dirty="0" err="1"/>
              <a:t>negara</a:t>
            </a:r>
            <a:r>
              <a:rPr lang="en-GB" sz="1600" dirty="0"/>
              <a:t> </a:t>
            </a:r>
            <a:r>
              <a:rPr lang="en-GB" sz="1600" dirty="0" err="1"/>
              <a:t>tempat</a:t>
            </a:r>
            <a:r>
              <a:rPr lang="en-GB" sz="1600" dirty="0"/>
              <a:t> </a:t>
            </a:r>
            <a:r>
              <a:rPr lang="en-GB" sz="1600" dirty="0" err="1"/>
              <a:t>usaha</a:t>
            </a:r>
            <a:endParaRPr lang="en-GB" sz="1600" dirty="0"/>
          </a:p>
          <a:p>
            <a:pPr marL="68580" indent="0">
              <a:buNone/>
            </a:pPr>
            <a:r>
              <a:rPr lang="en-GB" sz="1600" dirty="0"/>
              <a:t>-	</a:t>
            </a:r>
            <a:r>
              <a:rPr lang="en-GB" sz="1600" dirty="0" err="1"/>
              <a:t>Potensi</a:t>
            </a:r>
            <a:r>
              <a:rPr lang="en-GB" sz="1600" dirty="0"/>
              <a:t> </a:t>
            </a:r>
            <a:r>
              <a:rPr lang="en-GB" sz="1600" dirty="0" err="1"/>
              <a:t>biaya</a:t>
            </a:r>
            <a:r>
              <a:rPr lang="en-GB" sz="1600" dirty="0"/>
              <a:t> </a:t>
            </a:r>
            <a:r>
              <a:rPr lang="en-GB" sz="1600" dirty="0" err="1"/>
              <a:t>dan</a:t>
            </a:r>
            <a:r>
              <a:rPr lang="en-GB" sz="1600" dirty="0"/>
              <a:t> </a:t>
            </a:r>
            <a:r>
              <a:rPr lang="en-GB" sz="1600" dirty="0" err="1"/>
              <a:t>resiko</a:t>
            </a:r>
            <a:r>
              <a:rPr lang="en-GB" sz="1600" dirty="0"/>
              <a:t>	</a:t>
            </a:r>
          </a:p>
          <a:p>
            <a:pPr marL="68580" indent="0">
              <a:buNone/>
            </a:pPr>
            <a:r>
              <a:rPr lang="en-GB" sz="1600" dirty="0"/>
              <a:t>-	Sika </a:t>
            </a:r>
            <a:r>
              <a:rPr lang="en-GB" sz="1600" dirty="0" err="1"/>
              <a:t>nasionalistis</a:t>
            </a:r>
            <a:r>
              <a:rPr lang="en-GB" sz="1600" dirty="0"/>
              <a:t> staff</a:t>
            </a:r>
          </a:p>
          <a:p>
            <a:pPr marL="68580" indent="0">
              <a:buNone/>
            </a:pPr>
            <a:r>
              <a:rPr lang="en-GB" sz="1600" dirty="0"/>
              <a:t>-	Staff </a:t>
            </a:r>
            <a:r>
              <a:rPr lang="en-GB" sz="1600" dirty="0" err="1"/>
              <a:t>mandek</a:t>
            </a:r>
            <a:r>
              <a:rPr lang="en-GB" sz="1600" dirty="0"/>
              <a:t>/</a:t>
            </a:r>
            <a:r>
              <a:rPr lang="en-GB" sz="1600" dirty="0" err="1"/>
              <a:t>tidak</a:t>
            </a:r>
            <a:r>
              <a:rPr lang="en-GB" sz="1600" dirty="0"/>
              <a:t> </a:t>
            </a:r>
            <a:r>
              <a:rPr lang="en-GB" sz="1600" dirty="0" err="1"/>
              <a:t>mau</a:t>
            </a:r>
            <a:r>
              <a:rPr lang="en-GB" sz="1600" dirty="0"/>
              <a:t> </a:t>
            </a:r>
            <a:r>
              <a:rPr lang="en-GB" sz="1600" dirty="0" err="1"/>
              <a:t>berubah</a:t>
            </a:r>
            <a:endParaRPr lang="en-GB" sz="1600" dirty="0"/>
          </a:p>
          <a:p>
            <a:pPr marL="68580" indent="0">
              <a:buNone/>
            </a:pPr>
            <a:r>
              <a:rPr lang="en-GB" sz="1600" dirty="0"/>
              <a:t>-	</a:t>
            </a:r>
            <a:r>
              <a:rPr lang="en-GB" sz="1600" dirty="0" err="1"/>
              <a:t>Hanlanagan</a:t>
            </a:r>
            <a:r>
              <a:rPr lang="en-GB" sz="1600" dirty="0"/>
              <a:t> </a:t>
            </a:r>
            <a:r>
              <a:rPr lang="en-GB" sz="1600" dirty="0" err="1"/>
              <a:t>bahasa</a:t>
            </a:r>
            <a:r>
              <a:rPr lang="en-GB" sz="1600" dirty="0"/>
              <a:t> </a:t>
            </a:r>
            <a:r>
              <a:rPr lang="en-GB" sz="1600" dirty="0" err="1"/>
              <a:t>dan</a:t>
            </a:r>
            <a:r>
              <a:rPr lang="en-GB" sz="1600" dirty="0"/>
              <a:t> </a:t>
            </a:r>
            <a:r>
              <a:rPr lang="en-GB" sz="1600" dirty="0" err="1"/>
              <a:t>budaya</a:t>
            </a:r>
            <a:endParaRPr lang="en-GB" sz="1600" dirty="0"/>
          </a:p>
          <a:p>
            <a:pPr marL="68580" indent="0">
              <a:buNone/>
            </a:pPr>
            <a:endParaRPr lang="en-GB" sz="1600" dirty="0"/>
          </a:p>
          <a:p>
            <a:pPr marL="68580" indent="0">
              <a:buNone/>
            </a:pPr>
            <a:r>
              <a:rPr lang="en-GB" sz="1600" dirty="0" err="1"/>
              <a:t>Pengaruh</a:t>
            </a:r>
            <a:r>
              <a:rPr lang="en-GB" sz="1600" dirty="0"/>
              <a:t> </a:t>
            </a:r>
            <a:r>
              <a:rPr lang="en-GB" sz="1600" dirty="0" err="1"/>
              <a:t>dari</a:t>
            </a:r>
            <a:r>
              <a:rPr lang="en-GB" sz="1600" dirty="0"/>
              <a:t> </a:t>
            </a:r>
            <a:r>
              <a:rPr lang="en-GB" sz="1600" dirty="0" err="1"/>
              <a:t>kekuatan-kekuatan</a:t>
            </a:r>
            <a:r>
              <a:rPr lang="en-GB" sz="1600" dirty="0"/>
              <a:t> </a:t>
            </a:r>
            <a:r>
              <a:rPr lang="en-GB" sz="1600" dirty="0" err="1"/>
              <a:t>lingkungan</a:t>
            </a:r>
            <a:r>
              <a:rPr lang="en-GB" sz="1600" dirty="0"/>
              <a:t>, </a:t>
            </a:r>
            <a:r>
              <a:rPr lang="en-GB" sz="1600" dirty="0" err="1"/>
              <a:t>diantaranya</a:t>
            </a:r>
            <a:r>
              <a:rPr lang="en-GB" sz="1600" dirty="0"/>
              <a:t> </a:t>
            </a:r>
            <a:r>
              <a:rPr lang="en-GB" sz="1600" dirty="0" err="1"/>
              <a:t>adalah</a:t>
            </a:r>
            <a:r>
              <a:rPr lang="en-GB" sz="1600" dirty="0"/>
              <a:t> </a:t>
            </a:r>
            <a:r>
              <a:rPr lang="en-GB" sz="1600" dirty="0" err="1"/>
              <a:t>sebegai</a:t>
            </a:r>
            <a:r>
              <a:rPr lang="en-GB" sz="1600" dirty="0"/>
              <a:t> </a:t>
            </a:r>
            <a:r>
              <a:rPr lang="en-GB" sz="1600" dirty="0" err="1"/>
              <a:t>berikut</a:t>
            </a:r>
            <a:r>
              <a:rPr lang="en-GB" sz="1600" dirty="0"/>
              <a:t> :</a:t>
            </a:r>
          </a:p>
          <a:p>
            <a:pPr lvl="1"/>
            <a:r>
              <a:rPr lang="en-GB" sz="1600" dirty="0" err="1"/>
              <a:t>Peningkatan</a:t>
            </a:r>
            <a:r>
              <a:rPr lang="en-GB" sz="1600" dirty="0"/>
              <a:t> </a:t>
            </a:r>
            <a:r>
              <a:rPr lang="en-GB" sz="1600" dirty="0" err="1"/>
              <a:t>pengetahuan</a:t>
            </a:r>
            <a:r>
              <a:rPr lang="en-GB" sz="1600" dirty="0"/>
              <a:t> </a:t>
            </a:r>
            <a:r>
              <a:rPr lang="en-GB" sz="1600" dirty="0" err="1"/>
              <a:t>teknis</a:t>
            </a:r>
            <a:r>
              <a:rPr lang="en-GB" sz="1600" dirty="0"/>
              <a:t> </a:t>
            </a:r>
            <a:r>
              <a:rPr lang="en-GB" sz="1600" dirty="0" err="1"/>
              <a:t>dan</a:t>
            </a:r>
            <a:r>
              <a:rPr lang="en-GB" sz="1600" dirty="0"/>
              <a:t> </a:t>
            </a:r>
            <a:r>
              <a:rPr lang="en-GB" sz="1600" dirty="0" err="1"/>
              <a:t>manajerial</a:t>
            </a:r>
            <a:r>
              <a:rPr lang="en-GB" sz="1600" dirty="0"/>
              <a:t> global </a:t>
            </a:r>
          </a:p>
          <a:p>
            <a:pPr lvl="1"/>
            <a:r>
              <a:rPr lang="en-GB" sz="1600" dirty="0" err="1"/>
              <a:t>Permintaan</a:t>
            </a:r>
            <a:r>
              <a:rPr lang="en-GB" sz="1600" dirty="0"/>
              <a:t> local </a:t>
            </a:r>
            <a:r>
              <a:rPr lang="en-GB" sz="1600" dirty="0" err="1"/>
              <a:t>atas</a:t>
            </a:r>
            <a:r>
              <a:rPr lang="en-GB" sz="1600" dirty="0"/>
              <a:t> </a:t>
            </a:r>
            <a:r>
              <a:rPr lang="en-GB" sz="1600" dirty="0" err="1"/>
              <a:t>kwalitas</a:t>
            </a:r>
            <a:r>
              <a:rPr lang="en-GB" sz="1600" dirty="0"/>
              <a:t> </a:t>
            </a:r>
            <a:r>
              <a:rPr lang="en-GB" sz="1600" dirty="0" err="1"/>
              <a:t>produk</a:t>
            </a:r>
            <a:r>
              <a:rPr lang="en-GB" sz="1600" dirty="0"/>
              <a:t> </a:t>
            </a:r>
            <a:r>
              <a:rPr lang="en-GB" sz="1600" dirty="0" err="1"/>
              <a:t>baik</a:t>
            </a:r>
            <a:r>
              <a:rPr lang="en-GB" sz="1600" dirty="0"/>
              <a:t> </a:t>
            </a:r>
            <a:r>
              <a:rPr lang="en-GB" sz="1600" dirty="0" err="1"/>
              <a:t>dan</a:t>
            </a:r>
            <a:r>
              <a:rPr lang="en-GB" sz="1600" dirty="0"/>
              <a:t> </a:t>
            </a:r>
            <a:r>
              <a:rPr lang="en-GB" sz="1600" dirty="0" err="1"/>
              <a:t>harga</a:t>
            </a:r>
            <a:r>
              <a:rPr lang="en-GB" sz="1600" dirty="0"/>
              <a:t> </a:t>
            </a:r>
            <a:r>
              <a:rPr lang="en-GB" sz="1600" dirty="0" err="1"/>
              <a:t>bersaing</a:t>
            </a:r>
            <a:endParaRPr lang="en-GB" sz="1600" dirty="0"/>
          </a:p>
          <a:p>
            <a:pPr lvl="1"/>
            <a:r>
              <a:rPr lang="en-GB" sz="1600" dirty="0" err="1"/>
              <a:t>Berkembangnya</a:t>
            </a:r>
            <a:r>
              <a:rPr lang="en-GB" sz="1600" dirty="0"/>
              <a:t> </a:t>
            </a:r>
            <a:r>
              <a:rPr lang="en-GB" sz="1600" dirty="0" err="1"/>
              <a:t>pasar</a:t>
            </a:r>
            <a:r>
              <a:rPr lang="en-GB" sz="1600" dirty="0"/>
              <a:t> </a:t>
            </a:r>
            <a:r>
              <a:rPr lang="en-GB" sz="1600" dirty="0" err="1"/>
              <a:t>dunia</a:t>
            </a:r>
            <a:r>
              <a:rPr lang="en-GB" sz="1600" dirty="0"/>
              <a:t> </a:t>
            </a:r>
          </a:p>
          <a:p>
            <a:pPr lvl="1"/>
            <a:r>
              <a:rPr lang="en-GB" sz="1600" dirty="0" err="1"/>
              <a:t>Kompetisi</a:t>
            </a:r>
            <a:r>
              <a:rPr lang="en-GB" sz="1600" dirty="0"/>
              <a:t> global </a:t>
            </a:r>
            <a:r>
              <a:rPr lang="en-GB" sz="1600" dirty="0" err="1"/>
              <a:t>diantara</a:t>
            </a:r>
            <a:r>
              <a:rPr lang="en-GB" sz="1600" dirty="0"/>
              <a:t> MNC </a:t>
            </a:r>
            <a:r>
              <a:rPr lang="en-GB" sz="1600" dirty="0" err="1"/>
              <a:t>untuk</a:t>
            </a:r>
            <a:r>
              <a:rPr lang="en-GB" sz="1600" dirty="0"/>
              <a:t> </a:t>
            </a:r>
            <a:r>
              <a:rPr lang="en-GB" sz="1600" dirty="0" err="1"/>
              <a:t>kelangkaan</a:t>
            </a:r>
            <a:r>
              <a:rPr lang="en-GB" sz="1600" dirty="0"/>
              <a:t> </a:t>
            </a:r>
            <a:r>
              <a:rPr lang="en-GB" sz="1600" dirty="0" err="1"/>
              <a:t>sumber</a:t>
            </a:r>
            <a:r>
              <a:rPr lang="en-GB" sz="1600" dirty="0"/>
              <a:t> </a:t>
            </a:r>
            <a:r>
              <a:rPr lang="en-GB" sz="1600" dirty="0" err="1"/>
              <a:t>daya</a:t>
            </a:r>
            <a:r>
              <a:rPr lang="en-GB" sz="1600" dirty="0"/>
              <a:t> (</a:t>
            </a:r>
            <a:r>
              <a:rPr lang="en-GB" sz="1600" dirty="0" err="1"/>
              <a:t>termasuk</a:t>
            </a:r>
            <a:r>
              <a:rPr lang="en-GB" sz="1600" dirty="0"/>
              <a:t> SDM)</a:t>
            </a:r>
          </a:p>
          <a:p>
            <a:pPr lvl="1"/>
            <a:r>
              <a:rPr lang="en-GB" sz="1600" dirty="0" err="1"/>
              <a:t>Majunya</a:t>
            </a:r>
            <a:r>
              <a:rPr lang="en-GB" sz="1600" dirty="0"/>
              <a:t> </a:t>
            </a:r>
            <a:r>
              <a:rPr lang="en-GB" sz="1600" dirty="0" err="1"/>
              <a:t>sistim</a:t>
            </a:r>
            <a:r>
              <a:rPr lang="en-GB" sz="1600" dirty="0"/>
              <a:t> </a:t>
            </a:r>
            <a:r>
              <a:rPr lang="en-GB" sz="1600" dirty="0" err="1"/>
              <a:t>transportasi</a:t>
            </a:r>
            <a:r>
              <a:rPr lang="en-GB" sz="1600" dirty="0"/>
              <a:t> </a:t>
            </a:r>
            <a:r>
              <a:rPr lang="en-GB" sz="1600" dirty="0" err="1"/>
              <a:t>dan</a:t>
            </a:r>
            <a:r>
              <a:rPr lang="en-GB" sz="1600" dirty="0"/>
              <a:t> </a:t>
            </a:r>
            <a:r>
              <a:rPr lang="en-GB" sz="1600" dirty="0" err="1"/>
              <a:t>telekomunikasi</a:t>
            </a:r>
            <a:r>
              <a:rPr lang="en-GB" sz="1600" dirty="0"/>
              <a:t> </a:t>
            </a:r>
          </a:p>
          <a:p>
            <a:pPr lvl="1"/>
            <a:r>
              <a:rPr lang="en-GB" sz="1600" dirty="0" err="1"/>
              <a:t>Terintegrasinya</a:t>
            </a:r>
            <a:r>
              <a:rPr lang="en-GB" sz="1600" dirty="0"/>
              <a:t> </a:t>
            </a:r>
            <a:r>
              <a:rPr lang="en-GB" sz="1600" dirty="0" err="1"/>
              <a:t>politik</a:t>
            </a:r>
            <a:r>
              <a:rPr lang="en-GB" sz="1600" dirty="0"/>
              <a:t> </a:t>
            </a:r>
            <a:r>
              <a:rPr lang="en-GB" sz="1600" dirty="0" err="1"/>
              <a:t>ekonomi</a:t>
            </a:r>
            <a:r>
              <a:rPr lang="en-GB" sz="1600" dirty="0"/>
              <a:t> </a:t>
            </a:r>
            <a:r>
              <a:rPr lang="en-GB" sz="1600" dirty="0" err="1"/>
              <a:t>masyarakat</a:t>
            </a:r>
            <a:r>
              <a:rPr lang="en-GB" sz="1600" dirty="0"/>
              <a:t>.</a:t>
            </a:r>
          </a:p>
        </p:txBody>
      </p:sp>
    </p:spTree>
    <p:extLst>
      <p:ext uri="{BB962C8B-B14F-4D97-AF65-F5344CB8AC3E}">
        <p14:creationId xmlns:p14="http://schemas.microsoft.com/office/powerpoint/2010/main" val="39932278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224</TotalTime>
  <Words>1252</Words>
  <Application>Microsoft Macintosh PowerPoint</Application>
  <PresentationFormat>On-screen Show (4:3)</PresentationFormat>
  <Paragraphs>125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Century Gothic</vt:lpstr>
      <vt:lpstr>Times New Roman</vt:lpstr>
      <vt:lpstr>Wingdings 2</vt:lpstr>
      <vt:lpstr>Austin</vt:lpstr>
      <vt:lpstr>Konsep Organisasi Manajemen Global (Developmental State, Global Governance Kontenporer, Learning Organization, Pengaruh Kekuatan Lingkungan/Dorongan, dan Kendala Geosentrisme, Mempelajari Perbedaan Bahasa </vt:lpstr>
      <vt:lpstr>Latar Belakang</vt:lpstr>
      <vt:lpstr>Rumusan Masalah   1. Apa pengertian manajemen SDM Global 2. Apa pengertian konsep organisasi manajmen global 3. Pengertian Developmental State 4. Pengertian Global Governance Kontemporer 5. Pengertian Learning Organization 6. Pengaruh Kekuatan Lingkungan atau dorongan 7. Kendala geosentrisme mempelajari perbedaan bahasa  </vt:lpstr>
      <vt:lpstr>Landasan Teori</vt:lpstr>
      <vt:lpstr>PowerPoint Presentation</vt:lpstr>
      <vt:lpstr>PowerPoint Presentation</vt:lpstr>
      <vt:lpstr>PowerPoint Presentation</vt:lpstr>
      <vt:lpstr>PowerPoint Presentation</vt:lpstr>
      <vt:lpstr>PowerPoint Presentation</vt:lpstr>
      <vt:lpstr>PowerPoint Presentation</vt:lpstr>
      <vt:lpstr>Contoh Kasus</vt:lpstr>
      <vt:lpstr>PowerPoint Presentation</vt:lpstr>
      <vt:lpstr>Penutup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Organisasi Manajemen Global (Developmental State, Global Governance Kontenporer, Learning Organization, Pengaruh Kekuatan Lingkungan/Dorongan, dan Kendala Geosentrisme, Mempelajari Perbedaan Bahasa</dc:title>
  <dc:creator>ASUS</dc:creator>
  <cp:lastModifiedBy>29116506 Indra Zulhijayanto</cp:lastModifiedBy>
  <cp:revision>22</cp:revision>
  <dcterms:created xsi:type="dcterms:W3CDTF">2020-07-09T11:56:58Z</dcterms:created>
  <dcterms:modified xsi:type="dcterms:W3CDTF">2020-07-11T01:13:15Z</dcterms:modified>
</cp:coreProperties>
</file>