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6EE4F2-8469-4DEB-94F3-1D9CAB55D684}"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337258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6EE4F2-8469-4DEB-94F3-1D9CAB55D684}"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338102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A6EE4F2-8469-4DEB-94F3-1D9CAB55D684}"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1706089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A6EE4F2-8469-4DEB-94F3-1D9CAB55D684}"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B6E92-2611-4268-85D3-A2B63C9C215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5886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6EE4F2-8469-4DEB-94F3-1D9CAB55D684}"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2110089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A6EE4F2-8469-4DEB-94F3-1D9CAB55D684}" type="datetimeFigureOut">
              <a:rPr lang="en-US" smtClean="0"/>
              <a:t>7/13/2020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1943857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A6EE4F2-8469-4DEB-94F3-1D9CAB55D684}" type="datetimeFigureOut">
              <a:rPr lang="en-US" smtClean="0"/>
              <a:t>7/13/2020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1834054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6EE4F2-8469-4DEB-94F3-1D9CAB55D684}"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269819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6EE4F2-8469-4DEB-94F3-1D9CAB55D684}"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3480193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A6EE4F2-8469-4DEB-94F3-1D9CAB55D684}"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52438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6EE4F2-8469-4DEB-94F3-1D9CAB55D684}"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161368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6EE4F2-8469-4DEB-94F3-1D9CAB55D684}"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25006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6EE4F2-8469-4DEB-94F3-1D9CAB55D684}"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157549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A6EE4F2-8469-4DEB-94F3-1D9CAB55D684}" type="datetimeFigureOut">
              <a:rPr lang="en-US" smtClean="0"/>
              <a:t>7/13/2020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3693946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A6EE4F2-8469-4DEB-94F3-1D9CAB55D684}" type="datetimeFigureOut">
              <a:rPr lang="en-US" smtClean="0"/>
              <a:t>7/13/2020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2233275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CA6EE4F2-8469-4DEB-94F3-1D9CAB55D684}" type="datetimeFigureOut">
              <a:rPr lang="en-US" smtClean="0"/>
              <a:t>7/13/2020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49437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6EE4F2-8469-4DEB-94F3-1D9CAB55D684}"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B6E92-2611-4268-85D3-A2B63C9C2153}" type="slidenum">
              <a:rPr lang="en-US" smtClean="0"/>
              <a:t>‹#›</a:t>
            </a:fld>
            <a:endParaRPr lang="en-US"/>
          </a:p>
        </p:txBody>
      </p:sp>
    </p:spTree>
    <p:extLst>
      <p:ext uri="{BB962C8B-B14F-4D97-AF65-F5344CB8AC3E}">
        <p14:creationId xmlns:p14="http://schemas.microsoft.com/office/powerpoint/2010/main" val="104736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A6EE4F2-8469-4DEB-94F3-1D9CAB55D684}" type="datetimeFigureOut">
              <a:rPr lang="en-US" smtClean="0"/>
              <a:t>7/13/2020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61B6E92-2611-4268-85D3-A2B63C9C2153}" type="slidenum">
              <a:rPr lang="en-US" smtClean="0"/>
              <a:t>‹#›</a:t>
            </a:fld>
            <a:endParaRPr lang="en-US"/>
          </a:p>
        </p:txBody>
      </p:sp>
    </p:spTree>
    <p:extLst>
      <p:ext uri="{BB962C8B-B14F-4D97-AF65-F5344CB8AC3E}">
        <p14:creationId xmlns:p14="http://schemas.microsoft.com/office/powerpoint/2010/main" val="4323683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Analisis</a:t>
            </a:r>
            <a:r>
              <a:rPr lang="en-US" dirty="0" smtClean="0"/>
              <a:t> Data</a:t>
            </a:r>
            <a:endParaRPr lang="en-US" dirty="0"/>
          </a:p>
        </p:txBody>
      </p:sp>
      <p:sp>
        <p:nvSpPr>
          <p:cNvPr id="3" name="Subtitle 2"/>
          <p:cNvSpPr>
            <a:spLocks noGrp="1"/>
          </p:cNvSpPr>
          <p:nvPr>
            <p:ph type="subTitle" idx="1"/>
          </p:nvPr>
        </p:nvSpPr>
        <p:spPr/>
        <p:txBody>
          <a:bodyPr/>
          <a:lstStyle/>
          <a:p>
            <a:r>
              <a:rPr lang="en-US" dirty="0" err="1" smtClean="0"/>
              <a:t>Pertemuan</a:t>
            </a:r>
            <a:r>
              <a:rPr lang="en-US" dirty="0" smtClean="0"/>
              <a:t> 14</a:t>
            </a:r>
            <a:endParaRPr lang="en-US" dirty="0"/>
          </a:p>
        </p:txBody>
      </p:sp>
    </p:spTree>
    <p:extLst>
      <p:ext uri="{BB962C8B-B14F-4D97-AF65-F5344CB8AC3E}">
        <p14:creationId xmlns:p14="http://schemas.microsoft.com/office/powerpoint/2010/main" val="35942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err="1" smtClean="0">
                <a:solidFill>
                  <a:schemeClr val="tx2">
                    <a:satMod val="130000"/>
                  </a:schemeClr>
                </a:solidFill>
              </a:rPr>
              <a:t>Analisis</a:t>
            </a:r>
            <a:r>
              <a:rPr lang="en-US" dirty="0" smtClean="0">
                <a:solidFill>
                  <a:schemeClr val="tx2">
                    <a:satMod val="130000"/>
                  </a:schemeClr>
                </a:solidFill>
              </a:rPr>
              <a:t> Data  </a:t>
            </a:r>
            <a:r>
              <a:rPr lang="en-US" dirty="0" err="1" smtClean="0">
                <a:solidFill>
                  <a:schemeClr val="tx2">
                    <a:satMod val="130000"/>
                  </a:schemeClr>
                </a:solidFill>
              </a:rPr>
              <a:t>Penelitian</a:t>
            </a:r>
            <a:r>
              <a:rPr lang="en-US" dirty="0" smtClean="0">
                <a:solidFill>
                  <a:schemeClr val="tx2">
                    <a:satMod val="130000"/>
                  </a:schemeClr>
                </a:solidFill>
              </a:rPr>
              <a:t> </a:t>
            </a:r>
            <a:r>
              <a:rPr lang="en-US" dirty="0" err="1" smtClean="0">
                <a:solidFill>
                  <a:schemeClr val="tx2">
                    <a:satMod val="130000"/>
                  </a:schemeClr>
                </a:solidFill>
              </a:rPr>
              <a:t>Kuantitatif</a:t>
            </a: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Editing Data</a:t>
            </a:r>
          </a:p>
        </p:txBody>
      </p:sp>
      <p:sp>
        <p:nvSpPr>
          <p:cNvPr id="183299" name="Content Placeholder 2"/>
          <p:cNvSpPr>
            <a:spLocks noGrp="1"/>
          </p:cNvSpPr>
          <p:nvPr>
            <p:ph idx="1"/>
          </p:nvPr>
        </p:nvSpPr>
        <p:spPr/>
        <p:txBody>
          <a:bodyPr/>
          <a:lstStyle/>
          <a:p>
            <a:pPr algn="just"/>
            <a:r>
              <a:rPr lang="en-US" smtClean="0"/>
              <a:t>Editing data disebut juga tahap pemeriksaan data. Pada umumnya editing dilakukan pada kuesioner yang disusun secara berstruktur.</a:t>
            </a:r>
          </a:p>
          <a:p>
            <a:pPr algn="just"/>
            <a:r>
              <a:rPr lang="en-US" smtClean="0"/>
              <a:t>Sebelum data yang terkandung dalam kuesioner dioleh dalam suatu proses yang disebut koding, kuesioner tersebut harus diedit dulu.</a:t>
            </a:r>
          </a:p>
        </p:txBody>
      </p:sp>
    </p:spTree>
    <p:extLst>
      <p:ext uri="{BB962C8B-B14F-4D97-AF65-F5344CB8AC3E}">
        <p14:creationId xmlns:p14="http://schemas.microsoft.com/office/powerpoint/2010/main" val="12889983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defRPr/>
            </a:pPr>
            <a:r>
              <a:rPr lang="en-US" smtClean="0">
                <a:solidFill>
                  <a:schemeClr val="tx2">
                    <a:satMod val="130000"/>
                  </a:schemeClr>
                </a:solidFill>
              </a:rPr>
              <a:t>Editing data</a:t>
            </a:r>
          </a:p>
        </p:txBody>
      </p:sp>
      <p:sp>
        <p:nvSpPr>
          <p:cNvPr id="3" name="Content Placeholder 2"/>
          <p:cNvSpPr>
            <a:spLocks noGrp="1"/>
          </p:cNvSpPr>
          <p:nvPr>
            <p:ph idx="1"/>
          </p:nvPr>
        </p:nvSpPr>
        <p:spPr/>
        <p:txBody>
          <a:bodyPr rtlCol="0">
            <a:normAutofit/>
          </a:bodyPr>
          <a:lstStyle/>
          <a:p>
            <a:pPr marL="365760" indent="-283464">
              <a:buNone/>
              <a:defRPr/>
            </a:pPr>
            <a:r>
              <a:rPr lang="en-US" dirty="0" smtClean="0"/>
              <a:t>Hal-</a:t>
            </a:r>
            <a:r>
              <a:rPr lang="en-US" dirty="0" err="1" smtClean="0"/>
              <a:t>hal</a:t>
            </a:r>
            <a:r>
              <a:rPr lang="en-US" dirty="0" smtClean="0"/>
              <a:t> yang </a:t>
            </a:r>
            <a:r>
              <a:rPr lang="en-US" dirty="0" err="1" smtClean="0"/>
              <a:t>harus</a:t>
            </a:r>
            <a:r>
              <a:rPr lang="en-US" dirty="0" smtClean="0"/>
              <a:t> </a:t>
            </a:r>
            <a:r>
              <a:rPr lang="en-US" dirty="0" err="1" smtClean="0"/>
              <a:t>diperhatikan</a:t>
            </a:r>
            <a:r>
              <a:rPr lang="en-US" dirty="0" smtClean="0"/>
              <a:t>:</a:t>
            </a:r>
          </a:p>
          <a:p>
            <a:pPr marL="514350" indent="-514350">
              <a:buFont typeface="+mj-lt"/>
              <a:buAutoNum type="arabicPeriod"/>
              <a:defRPr/>
            </a:pPr>
            <a:r>
              <a:rPr lang="en-US" dirty="0" err="1" smtClean="0"/>
              <a:t>Lengkapnya</a:t>
            </a:r>
            <a:r>
              <a:rPr lang="en-US" dirty="0" smtClean="0"/>
              <a:t> </a:t>
            </a:r>
            <a:r>
              <a:rPr lang="en-US" dirty="0" err="1" smtClean="0"/>
              <a:t>pengisian</a:t>
            </a:r>
            <a:endParaRPr lang="en-US" dirty="0" smtClean="0"/>
          </a:p>
          <a:p>
            <a:pPr marL="514350" indent="-514350">
              <a:buFont typeface="+mj-lt"/>
              <a:buAutoNum type="arabicPeriod"/>
              <a:defRPr/>
            </a:pPr>
            <a:r>
              <a:rPr lang="en-US" dirty="0" err="1" smtClean="0"/>
              <a:t>Kejelasan</a:t>
            </a:r>
            <a:r>
              <a:rPr lang="en-US" dirty="0" smtClean="0"/>
              <a:t> </a:t>
            </a:r>
            <a:r>
              <a:rPr lang="en-US" dirty="0" err="1" smtClean="0"/>
              <a:t>tulisan</a:t>
            </a:r>
            <a:endParaRPr lang="en-US" dirty="0" smtClean="0"/>
          </a:p>
          <a:p>
            <a:pPr marL="514350" indent="-514350">
              <a:buFont typeface="+mj-lt"/>
              <a:buAutoNum type="arabicPeriod"/>
              <a:defRPr/>
            </a:pPr>
            <a:r>
              <a:rPr lang="en-US" dirty="0" err="1" smtClean="0"/>
              <a:t>Kejelasan</a:t>
            </a:r>
            <a:r>
              <a:rPr lang="en-US" dirty="0" smtClean="0"/>
              <a:t> </a:t>
            </a:r>
            <a:r>
              <a:rPr lang="en-US" dirty="0" err="1" smtClean="0"/>
              <a:t>makna</a:t>
            </a:r>
            <a:r>
              <a:rPr lang="en-US" dirty="0" smtClean="0"/>
              <a:t> </a:t>
            </a:r>
            <a:r>
              <a:rPr lang="en-US" dirty="0" err="1" smtClean="0"/>
              <a:t>jawaban</a:t>
            </a:r>
            <a:endParaRPr lang="en-US" dirty="0" smtClean="0"/>
          </a:p>
          <a:p>
            <a:pPr marL="514350" indent="-514350" algn="just">
              <a:buFont typeface="+mj-lt"/>
              <a:buAutoNum type="arabicPeriod"/>
              <a:defRPr/>
            </a:pPr>
            <a:r>
              <a:rPr lang="en-US" dirty="0" err="1" smtClean="0"/>
              <a:t>Konsistensi</a:t>
            </a:r>
            <a:r>
              <a:rPr lang="en-US" dirty="0" smtClean="0"/>
              <a:t> </a:t>
            </a:r>
            <a:r>
              <a:rPr lang="en-US" dirty="0" err="1" smtClean="0"/>
              <a:t>atau</a:t>
            </a:r>
            <a:r>
              <a:rPr lang="en-US" dirty="0" smtClean="0"/>
              <a:t> </a:t>
            </a:r>
            <a:r>
              <a:rPr lang="en-US" dirty="0" err="1" smtClean="0"/>
              <a:t>keajegan</a:t>
            </a:r>
            <a:r>
              <a:rPr lang="en-US" dirty="0" smtClean="0"/>
              <a:t> </a:t>
            </a:r>
            <a:r>
              <a:rPr lang="en-US" dirty="0" err="1" smtClean="0"/>
              <a:t>dan</a:t>
            </a:r>
            <a:r>
              <a:rPr lang="en-US" dirty="0" smtClean="0"/>
              <a:t> </a:t>
            </a:r>
            <a:r>
              <a:rPr lang="en-US" dirty="0" err="1" smtClean="0"/>
              <a:t>kesesuaian</a:t>
            </a:r>
            <a:r>
              <a:rPr lang="en-US" dirty="0" smtClean="0"/>
              <a:t> </a:t>
            </a:r>
            <a:r>
              <a:rPr lang="en-US" dirty="0" err="1" smtClean="0"/>
              <a:t>antar</a:t>
            </a:r>
            <a:r>
              <a:rPr lang="en-US" dirty="0" smtClean="0"/>
              <a:t> </a:t>
            </a:r>
            <a:r>
              <a:rPr lang="en-US" dirty="0" err="1" smtClean="0"/>
              <a:t>jawaban</a:t>
            </a:r>
            <a:endParaRPr lang="en-US" dirty="0" smtClean="0"/>
          </a:p>
          <a:p>
            <a:pPr marL="514350" indent="-514350" algn="just">
              <a:buFont typeface="+mj-lt"/>
              <a:buAutoNum type="arabicPeriod"/>
              <a:defRPr/>
            </a:pPr>
            <a:r>
              <a:rPr lang="en-US" dirty="0" err="1" smtClean="0"/>
              <a:t>Relevansi</a:t>
            </a:r>
            <a:r>
              <a:rPr lang="en-US" dirty="0" smtClean="0"/>
              <a:t> </a:t>
            </a:r>
            <a:r>
              <a:rPr lang="en-US" dirty="0" err="1" smtClean="0"/>
              <a:t>jawaban</a:t>
            </a:r>
            <a:endParaRPr lang="en-US" dirty="0" smtClean="0"/>
          </a:p>
          <a:p>
            <a:pPr marL="514350" indent="-514350" algn="just">
              <a:buFont typeface="+mj-lt"/>
              <a:buAutoNum type="arabicPeriod"/>
              <a:defRPr/>
            </a:pPr>
            <a:r>
              <a:rPr lang="en-US" dirty="0" err="1" smtClean="0"/>
              <a:t>Keseragaman</a:t>
            </a:r>
            <a:r>
              <a:rPr lang="en-US" dirty="0" smtClean="0"/>
              <a:t> </a:t>
            </a:r>
            <a:r>
              <a:rPr lang="en-US" dirty="0" err="1" smtClean="0"/>
              <a:t>kesatuan</a:t>
            </a:r>
            <a:r>
              <a:rPr lang="en-US" dirty="0" smtClean="0"/>
              <a:t> data</a:t>
            </a:r>
          </a:p>
          <a:p>
            <a:pPr marL="514350" indent="-514350" algn="just">
              <a:buFont typeface="+mj-lt"/>
              <a:buAutoNum type="arabicPeriod"/>
              <a:defRPr/>
            </a:pPr>
            <a:endParaRPr lang="en-US" dirty="0" smtClean="0"/>
          </a:p>
        </p:txBody>
      </p:sp>
    </p:spTree>
    <p:extLst>
      <p:ext uri="{BB962C8B-B14F-4D97-AF65-F5344CB8AC3E}">
        <p14:creationId xmlns:p14="http://schemas.microsoft.com/office/powerpoint/2010/main" val="27256429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defRPr/>
            </a:pPr>
            <a:r>
              <a:rPr lang="en-US" smtClean="0">
                <a:solidFill>
                  <a:schemeClr val="tx2">
                    <a:satMod val="130000"/>
                  </a:schemeClr>
                </a:solidFill>
              </a:rPr>
              <a:t>Koding Data</a:t>
            </a:r>
          </a:p>
        </p:txBody>
      </p:sp>
      <p:sp>
        <p:nvSpPr>
          <p:cNvPr id="3" name="Content Placeholder 2"/>
          <p:cNvSpPr>
            <a:spLocks noGrp="1"/>
          </p:cNvSpPr>
          <p:nvPr>
            <p:ph idx="1"/>
          </p:nvPr>
        </p:nvSpPr>
        <p:spPr/>
        <p:txBody>
          <a:bodyPr rtlCol="0">
            <a:normAutofit/>
          </a:bodyPr>
          <a:lstStyle/>
          <a:p>
            <a:pPr marL="365760" indent="-283464" algn="just">
              <a:buFont typeface="Wingdings 2"/>
              <a:buChar char=""/>
              <a:defRPr/>
            </a:pPr>
            <a:r>
              <a:rPr lang="en-US" dirty="0" err="1" smtClean="0"/>
              <a:t>Koding</a:t>
            </a:r>
            <a:r>
              <a:rPr lang="en-US" dirty="0" smtClean="0"/>
              <a:t> </a:t>
            </a:r>
            <a:r>
              <a:rPr lang="en-US" dirty="0" err="1" smtClean="0"/>
              <a:t>adalah</a:t>
            </a:r>
            <a:r>
              <a:rPr lang="en-US" dirty="0" smtClean="0"/>
              <a:t> </a:t>
            </a:r>
            <a:r>
              <a:rPr lang="en-US" dirty="0" err="1" smtClean="0"/>
              <a:t>usaha</a:t>
            </a:r>
            <a:r>
              <a:rPr lang="en-US" dirty="0" smtClean="0"/>
              <a:t> </a:t>
            </a:r>
            <a:r>
              <a:rPr lang="en-US" dirty="0" err="1" smtClean="0"/>
              <a:t>mengklasifikasi</a:t>
            </a:r>
            <a:r>
              <a:rPr lang="en-US" dirty="0" smtClean="0"/>
              <a:t> </a:t>
            </a:r>
            <a:r>
              <a:rPr lang="en-US" dirty="0" err="1" smtClean="0"/>
              <a:t>jawaban-jawaban</a:t>
            </a:r>
            <a:r>
              <a:rPr lang="en-US" dirty="0" smtClean="0"/>
              <a:t> </a:t>
            </a:r>
            <a:r>
              <a:rPr lang="en-US" dirty="0" err="1" smtClean="0"/>
              <a:t>responden</a:t>
            </a:r>
            <a:r>
              <a:rPr lang="en-US" dirty="0" smtClean="0"/>
              <a:t> </a:t>
            </a:r>
            <a:r>
              <a:rPr lang="en-US" dirty="0" err="1" smtClean="0"/>
              <a:t>menurut</a:t>
            </a:r>
            <a:r>
              <a:rPr lang="en-US" dirty="0" smtClean="0"/>
              <a:t> </a:t>
            </a:r>
            <a:r>
              <a:rPr lang="en-US" dirty="0" err="1" smtClean="0"/>
              <a:t>macamnya</a:t>
            </a:r>
            <a:r>
              <a:rPr lang="en-US" dirty="0" smtClean="0"/>
              <a:t> </a:t>
            </a:r>
            <a:r>
              <a:rPr lang="en-US" dirty="0" err="1" smtClean="0"/>
              <a:t>guna</a:t>
            </a:r>
            <a:r>
              <a:rPr lang="en-US" dirty="0" smtClean="0"/>
              <a:t> </a:t>
            </a:r>
            <a:r>
              <a:rPr lang="en-US" dirty="0" err="1" smtClean="0"/>
              <a:t>mempermudah</a:t>
            </a:r>
            <a:r>
              <a:rPr lang="en-US" dirty="0" smtClean="0"/>
              <a:t> </a:t>
            </a:r>
            <a:r>
              <a:rPr lang="en-US" dirty="0" err="1" smtClean="0"/>
              <a:t>analisa</a:t>
            </a:r>
            <a:r>
              <a:rPr lang="en-US" dirty="0" smtClean="0"/>
              <a:t> data.</a:t>
            </a:r>
          </a:p>
          <a:p>
            <a:pPr marL="365760" indent="-283464" algn="just">
              <a:buFont typeface="Wingdings 2"/>
              <a:buChar char=""/>
              <a:defRPr/>
            </a:pPr>
            <a:r>
              <a:rPr lang="en-US" dirty="0" err="1" smtClean="0"/>
              <a:t>Manfaat</a:t>
            </a:r>
            <a:r>
              <a:rPr lang="en-US" dirty="0" smtClean="0"/>
              <a:t> </a:t>
            </a:r>
            <a:r>
              <a:rPr lang="en-US" dirty="0" err="1" smtClean="0"/>
              <a:t>dari</a:t>
            </a:r>
            <a:r>
              <a:rPr lang="en-US" dirty="0" smtClean="0"/>
              <a:t> </a:t>
            </a:r>
            <a:r>
              <a:rPr lang="en-US" dirty="0" err="1" smtClean="0"/>
              <a:t>simbol</a:t>
            </a:r>
            <a:r>
              <a:rPr lang="en-US" dirty="0" smtClean="0"/>
              <a:t> </a:t>
            </a:r>
            <a:r>
              <a:rPr lang="en-US" dirty="0" err="1" smtClean="0"/>
              <a:t>angka</a:t>
            </a:r>
            <a:r>
              <a:rPr lang="en-US" dirty="0" smtClean="0"/>
              <a:t> </a:t>
            </a:r>
            <a:r>
              <a:rPr lang="en-US" dirty="0" err="1" smtClean="0"/>
              <a:t>atau</a:t>
            </a:r>
            <a:r>
              <a:rPr lang="en-US" dirty="0" smtClean="0"/>
              <a:t> </a:t>
            </a:r>
            <a:r>
              <a:rPr lang="en-US" dirty="0" err="1" smtClean="0"/>
              <a:t>kode</a:t>
            </a:r>
            <a:r>
              <a:rPr lang="en-US" dirty="0" smtClean="0"/>
              <a:t> </a:t>
            </a:r>
            <a:r>
              <a:rPr lang="en-US" dirty="0" err="1" smtClean="0"/>
              <a:t>terhadap</a:t>
            </a:r>
            <a:r>
              <a:rPr lang="en-US" dirty="0" smtClean="0"/>
              <a:t> </a:t>
            </a:r>
            <a:r>
              <a:rPr lang="en-US" dirty="0" err="1" smtClean="0"/>
              <a:t>kategori</a:t>
            </a:r>
            <a:r>
              <a:rPr lang="en-US" dirty="0" smtClean="0"/>
              <a:t> </a:t>
            </a:r>
            <a:r>
              <a:rPr lang="en-US" dirty="0" err="1" smtClean="0"/>
              <a:t>atau</a:t>
            </a:r>
            <a:r>
              <a:rPr lang="en-US" dirty="0" smtClean="0"/>
              <a:t> </a:t>
            </a:r>
            <a:r>
              <a:rPr lang="en-US" dirty="0" err="1" smtClean="0"/>
              <a:t>nilai</a:t>
            </a:r>
            <a:r>
              <a:rPr lang="en-US" dirty="0" smtClean="0"/>
              <a:t> </a:t>
            </a:r>
            <a:r>
              <a:rPr lang="en-US" dirty="0" err="1" smtClean="0"/>
              <a:t>variabelnya</a:t>
            </a:r>
            <a:r>
              <a:rPr lang="en-US" dirty="0" smtClean="0"/>
              <a:t> </a:t>
            </a:r>
            <a:r>
              <a:rPr lang="en-US" dirty="0" err="1" smtClean="0"/>
              <a:t>yaitu</a:t>
            </a:r>
            <a:r>
              <a:rPr lang="en-US" dirty="0" smtClean="0"/>
              <a:t>:</a:t>
            </a:r>
          </a:p>
          <a:p>
            <a:pPr marL="365760" indent="22225" algn="just">
              <a:buFont typeface="+mj-lt"/>
              <a:buAutoNum type="arabicPeriod"/>
              <a:defRPr/>
            </a:pPr>
            <a:r>
              <a:rPr lang="en-US" dirty="0" err="1" smtClean="0"/>
              <a:t>Mempermudah</a:t>
            </a:r>
            <a:r>
              <a:rPr lang="en-US" dirty="0" smtClean="0"/>
              <a:t> </a:t>
            </a:r>
            <a:r>
              <a:rPr lang="en-US" dirty="0" err="1" smtClean="0"/>
              <a:t>dan</a:t>
            </a:r>
            <a:r>
              <a:rPr lang="en-US" dirty="0" smtClean="0"/>
              <a:t> </a:t>
            </a:r>
            <a:r>
              <a:rPr lang="en-US" dirty="0" err="1" smtClean="0"/>
              <a:t>mempercepat</a:t>
            </a:r>
            <a:r>
              <a:rPr lang="en-US" dirty="0" smtClean="0"/>
              <a:t> </a:t>
            </a:r>
            <a:r>
              <a:rPr lang="en-US" dirty="0" err="1" smtClean="0"/>
              <a:t>analisa</a:t>
            </a:r>
            <a:endParaRPr lang="en-US" dirty="0" smtClean="0"/>
          </a:p>
          <a:p>
            <a:pPr marL="365760" indent="22225" algn="just">
              <a:buFont typeface="+mj-lt"/>
              <a:buAutoNum type="arabicPeriod"/>
              <a:defRPr/>
            </a:pPr>
            <a:r>
              <a:rPr lang="en-US" dirty="0" err="1" smtClean="0"/>
              <a:t>Mempermudah</a:t>
            </a:r>
            <a:r>
              <a:rPr lang="en-US" dirty="0" smtClean="0"/>
              <a:t> </a:t>
            </a:r>
            <a:r>
              <a:rPr lang="en-US" dirty="0" err="1" smtClean="0"/>
              <a:t>penyimpanan</a:t>
            </a:r>
            <a:r>
              <a:rPr lang="en-US" dirty="0" smtClean="0"/>
              <a:t> data</a:t>
            </a:r>
          </a:p>
          <a:p>
            <a:pPr indent="-365125" algn="just">
              <a:buFont typeface="Wingdings 2"/>
              <a:buChar char=""/>
              <a:defRPr/>
            </a:pPr>
            <a:r>
              <a:rPr lang="en-US" dirty="0" err="1" smtClean="0"/>
              <a:t>Sistem</a:t>
            </a:r>
            <a:r>
              <a:rPr lang="en-US" dirty="0" smtClean="0"/>
              <a:t> </a:t>
            </a:r>
            <a:r>
              <a:rPr lang="en-US" dirty="0" err="1" smtClean="0"/>
              <a:t>pengkodean</a:t>
            </a:r>
            <a:r>
              <a:rPr lang="en-US" dirty="0" smtClean="0"/>
              <a:t> </a:t>
            </a:r>
            <a:r>
              <a:rPr lang="en-US" dirty="0" err="1" smtClean="0"/>
              <a:t>didasarkan</a:t>
            </a:r>
            <a:r>
              <a:rPr lang="en-US" dirty="0" smtClean="0"/>
              <a:t> </a:t>
            </a:r>
            <a:r>
              <a:rPr lang="en-US" dirty="0" err="1" smtClean="0"/>
              <a:t>pada</a:t>
            </a:r>
            <a:r>
              <a:rPr lang="en-US" dirty="0" smtClean="0"/>
              <a:t> </a:t>
            </a:r>
            <a:r>
              <a:rPr lang="en-US" dirty="0" err="1" smtClean="0"/>
              <a:t>jenis</a:t>
            </a:r>
            <a:r>
              <a:rPr lang="en-US" dirty="0" smtClean="0"/>
              <a:t> </a:t>
            </a:r>
            <a:r>
              <a:rPr lang="en-US" dirty="0" err="1" smtClean="0"/>
              <a:t>pertanyaan</a:t>
            </a:r>
            <a:r>
              <a:rPr lang="en-US" dirty="0" smtClean="0"/>
              <a:t>.</a:t>
            </a:r>
          </a:p>
          <a:p>
            <a:pPr marL="0" indent="365125" algn="just">
              <a:buFont typeface="Wingdings 2"/>
              <a:buChar char=""/>
              <a:defRPr/>
            </a:pPr>
            <a:endParaRPr lang="en-US" dirty="0" smtClean="0"/>
          </a:p>
        </p:txBody>
      </p:sp>
    </p:spTree>
    <p:extLst>
      <p:ext uri="{BB962C8B-B14F-4D97-AF65-F5344CB8AC3E}">
        <p14:creationId xmlns:p14="http://schemas.microsoft.com/office/powerpoint/2010/main" val="29475143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defRPr/>
            </a:pPr>
            <a:r>
              <a:rPr lang="en-US" smtClean="0">
                <a:solidFill>
                  <a:schemeClr val="tx2">
                    <a:satMod val="130000"/>
                  </a:schemeClr>
                </a:solidFill>
              </a:rPr>
              <a:t>Cleaning data</a:t>
            </a:r>
          </a:p>
        </p:txBody>
      </p:sp>
      <p:sp>
        <p:nvSpPr>
          <p:cNvPr id="186371" name="Content Placeholder 2"/>
          <p:cNvSpPr>
            <a:spLocks noGrp="1"/>
          </p:cNvSpPr>
          <p:nvPr>
            <p:ph idx="1"/>
          </p:nvPr>
        </p:nvSpPr>
        <p:spPr/>
        <p:txBody>
          <a:bodyPr>
            <a:normAutofit/>
          </a:bodyPr>
          <a:lstStyle/>
          <a:p>
            <a:pPr marL="365125" indent="-282575" algn="just"/>
            <a:r>
              <a:rPr lang="en-US" smtClean="0"/>
              <a:t>Kegiatan ini adalah kegiatan yang dimaksudkan agar data dapat dipakai sebagai data yang mudah dianalisa dengan meringkas data.</a:t>
            </a:r>
          </a:p>
          <a:p>
            <a:pPr marL="365125" indent="-282575" algn="just"/>
            <a:r>
              <a:rPr lang="en-US" smtClean="0"/>
              <a:t>Dalam proses cleaning data, kode-kode yang telah diberikan atau disimbolkan pada data mulai kita jalankan dengan proses yang selektif artinya kita mengklasifikasikannya secara lebih ketat dan disesuaikan dengan instrumen penghitungan data yang digunakan.</a:t>
            </a:r>
          </a:p>
        </p:txBody>
      </p:sp>
    </p:spTree>
    <p:extLst>
      <p:ext uri="{BB962C8B-B14F-4D97-AF65-F5344CB8AC3E}">
        <p14:creationId xmlns:p14="http://schemas.microsoft.com/office/powerpoint/2010/main" val="245428290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defRPr/>
            </a:pPr>
            <a:r>
              <a:rPr lang="en-US" smtClean="0">
                <a:solidFill>
                  <a:schemeClr val="tx2">
                    <a:satMod val="130000"/>
                  </a:schemeClr>
                </a:solidFill>
              </a:rPr>
              <a:t>Recording Data</a:t>
            </a:r>
          </a:p>
        </p:txBody>
      </p:sp>
      <p:sp>
        <p:nvSpPr>
          <p:cNvPr id="187395" name="Content Placeholder 2"/>
          <p:cNvSpPr>
            <a:spLocks noGrp="1"/>
          </p:cNvSpPr>
          <p:nvPr>
            <p:ph idx="1"/>
          </p:nvPr>
        </p:nvSpPr>
        <p:spPr/>
        <p:txBody>
          <a:bodyPr/>
          <a:lstStyle/>
          <a:p>
            <a:pPr algn="just"/>
            <a:r>
              <a:rPr lang="en-US" smtClean="0"/>
              <a:t>Kegiatan perekaman atau pengkoleksian data dalam sebuah wahana yang dapat memaparkan hasil penelitian kita. Wahana tersebut dapat secara manual dan lewat komputer (SPSS).</a:t>
            </a:r>
          </a:p>
          <a:p>
            <a:pPr algn="just"/>
            <a:endParaRPr lang="en-US" smtClean="0"/>
          </a:p>
        </p:txBody>
      </p:sp>
    </p:spTree>
    <p:extLst>
      <p:ext uri="{BB962C8B-B14F-4D97-AF65-F5344CB8AC3E}">
        <p14:creationId xmlns:p14="http://schemas.microsoft.com/office/powerpoint/2010/main" val="18004799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smtClean="0">
                <a:solidFill>
                  <a:schemeClr val="tx2">
                    <a:satMod val="130000"/>
                  </a:schemeClr>
                </a:solidFill>
              </a:rPr>
              <a:t>Penerapan data </a:t>
            </a:r>
          </a:p>
        </p:txBody>
      </p:sp>
      <p:sp>
        <p:nvSpPr>
          <p:cNvPr id="188419" name="Content Placeholder 2"/>
          <p:cNvSpPr>
            <a:spLocks noGrp="1"/>
          </p:cNvSpPr>
          <p:nvPr>
            <p:ph idx="1"/>
          </p:nvPr>
        </p:nvSpPr>
        <p:spPr/>
        <p:txBody>
          <a:bodyPr/>
          <a:lstStyle/>
          <a:p>
            <a:pPr algn="just"/>
            <a:r>
              <a:rPr lang="en-US" smtClean="0"/>
              <a:t>Penelitian deskriptip : persentase dan komparasi  dengan kriteria yang telah ditentukan.</a:t>
            </a:r>
          </a:p>
          <a:p>
            <a:pPr algn="just"/>
            <a:r>
              <a:rPr lang="en-US" smtClean="0"/>
              <a:t>Penelitian komparasi: dengan berbagai tehnik korelasi sesuai dengan jenis data</a:t>
            </a:r>
          </a:p>
          <a:p>
            <a:pPr algn="just"/>
            <a:r>
              <a:rPr lang="en-US" smtClean="0"/>
              <a:t>Penelitian eksperimen : diuji hasilnya dengan t-test</a:t>
            </a:r>
          </a:p>
        </p:txBody>
      </p:sp>
    </p:spTree>
    <p:extLst>
      <p:ext uri="{BB962C8B-B14F-4D97-AF65-F5344CB8AC3E}">
        <p14:creationId xmlns:p14="http://schemas.microsoft.com/office/powerpoint/2010/main" val="58388048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defRPr/>
            </a:pPr>
            <a:r>
              <a:rPr lang="en-US" smtClean="0">
                <a:solidFill>
                  <a:schemeClr val="tx2">
                    <a:satMod val="130000"/>
                  </a:schemeClr>
                </a:solidFill>
              </a:rPr>
              <a:t>Penyajian data</a:t>
            </a:r>
          </a:p>
        </p:txBody>
      </p:sp>
      <p:sp>
        <p:nvSpPr>
          <p:cNvPr id="189443" name="Content Placeholder 2"/>
          <p:cNvSpPr>
            <a:spLocks noGrp="1"/>
          </p:cNvSpPr>
          <p:nvPr>
            <p:ph idx="1"/>
          </p:nvPr>
        </p:nvSpPr>
        <p:spPr/>
        <p:txBody>
          <a:bodyPr/>
          <a:lstStyle/>
          <a:p>
            <a:pPr marL="365125" indent="-282575" algn="just"/>
            <a:r>
              <a:rPr lang="en-US" smtClean="0"/>
              <a:t>Setelah data sudah selesai diolah, maka tahap selanjutnya adalah menampilkan data tersebut dalam bentuk laporan. Dalam penyajian datanya, kita bisa menyajikan dalam 2 cara, yaitu dengan menggunakan angka-angka yang dibuat dalam tabel frekuensi atau bisa juga dengan menampilkan grafik. Tabel frekuensi ini bisa menyajikan tabel univariat, tabel bivariat, dan tabel multivariat.</a:t>
            </a:r>
          </a:p>
        </p:txBody>
      </p:sp>
    </p:spTree>
    <p:extLst>
      <p:ext uri="{BB962C8B-B14F-4D97-AF65-F5344CB8AC3E}">
        <p14:creationId xmlns:p14="http://schemas.microsoft.com/office/powerpoint/2010/main" val="261529855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pPr>
              <a:defRPr/>
            </a:pPr>
            <a:r>
              <a:rPr lang="en-US" dirty="0" err="1" smtClean="0">
                <a:solidFill>
                  <a:schemeClr val="tx2">
                    <a:satMod val="130000"/>
                  </a:schemeClr>
                </a:solidFill>
              </a:rPr>
              <a:t>Analisis</a:t>
            </a:r>
            <a:r>
              <a:rPr lang="en-US" dirty="0" smtClean="0">
                <a:solidFill>
                  <a:schemeClr val="tx2">
                    <a:satMod val="130000"/>
                  </a:schemeClr>
                </a:solidFill>
              </a:rPr>
              <a:t> Data</a:t>
            </a:r>
            <a:r>
              <a:rPr lang="id-ID" dirty="0" smtClean="0">
                <a:solidFill>
                  <a:schemeClr val="tx2">
                    <a:satMod val="130000"/>
                  </a:schemeClr>
                </a:solidFill>
              </a:rPr>
              <a:t> </a:t>
            </a:r>
            <a:r>
              <a:rPr lang="en-US" dirty="0" err="1" smtClean="0">
                <a:solidFill>
                  <a:schemeClr val="tx2">
                    <a:satMod val="130000"/>
                  </a:schemeClr>
                </a:solidFill>
              </a:rPr>
              <a:t>Penelitian</a:t>
            </a:r>
            <a:r>
              <a:rPr lang="en-US" dirty="0" smtClean="0">
                <a:solidFill>
                  <a:schemeClr val="tx2">
                    <a:satMod val="130000"/>
                  </a:schemeClr>
                </a:solidFill>
              </a:rPr>
              <a:t>  </a:t>
            </a:r>
            <a:r>
              <a:rPr lang="en-US" dirty="0" err="1" smtClean="0">
                <a:solidFill>
                  <a:schemeClr val="tx2">
                    <a:satMod val="130000"/>
                  </a:schemeClr>
                </a:solidFill>
              </a:rPr>
              <a:t>Kualitatif</a:t>
            </a:r>
            <a:endParaRPr lang="en-US" dirty="0" smtClean="0">
              <a:solidFill>
                <a:schemeClr val="tx2">
                  <a:satMod val="130000"/>
                </a:schemeClr>
              </a:solidFill>
            </a:endParaRPr>
          </a:p>
        </p:txBody>
      </p:sp>
      <p:sp>
        <p:nvSpPr>
          <p:cNvPr id="3" name="Content Placeholder 2"/>
          <p:cNvSpPr>
            <a:spLocks noGrp="1"/>
          </p:cNvSpPr>
          <p:nvPr>
            <p:ph idx="1"/>
          </p:nvPr>
        </p:nvSpPr>
        <p:spPr/>
        <p:txBody>
          <a:bodyPr rtlCol="0">
            <a:normAutofit/>
          </a:bodyPr>
          <a:lstStyle/>
          <a:p>
            <a:pPr marL="609600" indent="-609600">
              <a:buNone/>
              <a:defRPr/>
            </a:pPr>
            <a:endParaRPr lang="en-US" altLang="ja-JP" dirty="0" smtClean="0"/>
          </a:p>
          <a:p>
            <a:pPr marL="365760" indent="-283464" algn="just">
              <a:buFont typeface="Wingdings 2"/>
              <a:buChar char=""/>
              <a:defRPr/>
            </a:pPr>
            <a:r>
              <a:rPr lang="en-US" dirty="0" err="1" smtClean="0"/>
              <a:t>Pada</a:t>
            </a:r>
            <a:r>
              <a:rPr lang="en-US" dirty="0" smtClean="0"/>
              <a:t> </a:t>
            </a:r>
            <a:r>
              <a:rPr lang="en-US" dirty="0" err="1" smtClean="0"/>
              <a:t>analisis</a:t>
            </a:r>
            <a:r>
              <a:rPr lang="en-US" dirty="0" smtClean="0"/>
              <a:t> data, </a:t>
            </a:r>
            <a:r>
              <a:rPr lang="en-US" dirty="0" err="1" smtClean="0"/>
              <a:t>peneliti</a:t>
            </a:r>
            <a:r>
              <a:rPr lang="en-US" dirty="0" smtClean="0"/>
              <a:t> </a:t>
            </a:r>
            <a:r>
              <a:rPr lang="en-US" dirty="0" err="1" smtClean="0"/>
              <a:t>harus</a:t>
            </a:r>
            <a:r>
              <a:rPr lang="en-US" dirty="0" smtClean="0"/>
              <a:t> </a:t>
            </a:r>
            <a:r>
              <a:rPr lang="en-US" dirty="0" err="1" smtClean="0"/>
              <a:t>mengerti</a:t>
            </a:r>
            <a:r>
              <a:rPr lang="en-US" dirty="0" smtClean="0"/>
              <a:t> </a:t>
            </a:r>
            <a:r>
              <a:rPr lang="en-US" dirty="0" err="1" smtClean="0"/>
              <a:t>terlebih</a:t>
            </a:r>
            <a:r>
              <a:rPr lang="en-US" dirty="0" smtClean="0"/>
              <a:t> </a:t>
            </a:r>
            <a:r>
              <a:rPr lang="en-US" dirty="0" err="1" smtClean="0"/>
              <a:t>dahulu</a:t>
            </a:r>
            <a:r>
              <a:rPr lang="en-US" dirty="0" smtClean="0"/>
              <a:t> </a:t>
            </a:r>
            <a:r>
              <a:rPr lang="en-US" dirty="0" err="1" smtClean="0"/>
              <a:t>tentang</a:t>
            </a:r>
            <a:r>
              <a:rPr lang="en-US" dirty="0" smtClean="0"/>
              <a:t> </a:t>
            </a:r>
            <a:r>
              <a:rPr lang="en-US" dirty="0" err="1" smtClean="0"/>
              <a:t>konsep</a:t>
            </a:r>
            <a:r>
              <a:rPr lang="en-US" dirty="0" smtClean="0"/>
              <a:t> </a:t>
            </a:r>
            <a:r>
              <a:rPr lang="en-US" dirty="0" err="1" smtClean="0"/>
              <a:t>dasar</a:t>
            </a:r>
            <a:r>
              <a:rPr lang="en-US" dirty="0" smtClean="0"/>
              <a:t> </a:t>
            </a:r>
            <a:r>
              <a:rPr lang="en-US" dirty="0" err="1" smtClean="0"/>
              <a:t>analisa</a:t>
            </a:r>
            <a:r>
              <a:rPr lang="en-US" dirty="0" smtClean="0"/>
              <a:t> data. </a:t>
            </a:r>
            <a:r>
              <a:rPr lang="en-US" dirty="0" err="1" smtClean="0"/>
              <a:t>Analisa</a:t>
            </a:r>
            <a:r>
              <a:rPr lang="en-US" dirty="0" smtClean="0"/>
              <a:t> data  </a:t>
            </a:r>
            <a:r>
              <a:rPr lang="en-US" dirty="0" err="1" smtClean="0"/>
              <a:t>adalah</a:t>
            </a:r>
            <a:r>
              <a:rPr lang="en-US" dirty="0" smtClean="0"/>
              <a:t> </a:t>
            </a:r>
            <a:r>
              <a:rPr lang="en-US" dirty="0" err="1" smtClean="0"/>
              <a:t>proses</a:t>
            </a:r>
            <a:r>
              <a:rPr lang="en-US" dirty="0" smtClean="0"/>
              <a:t> </a:t>
            </a:r>
            <a:r>
              <a:rPr lang="en-US" dirty="0" err="1" smtClean="0"/>
              <a:t>mengorganisasikan</a:t>
            </a:r>
            <a:r>
              <a:rPr lang="en-US" dirty="0" smtClean="0"/>
              <a:t> </a:t>
            </a:r>
            <a:r>
              <a:rPr lang="en-US" dirty="0" err="1" smtClean="0"/>
              <a:t>dan</a:t>
            </a:r>
            <a:r>
              <a:rPr lang="en-US" dirty="0" smtClean="0"/>
              <a:t> </a:t>
            </a:r>
            <a:r>
              <a:rPr lang="en-US" dirty="0" err="1" smtClean="0"/>
              <a:t>mengurutkan</a:t>
            </a:r>
            <a:r>
              <a:rPr lang="en-US" dirty="0" smtClean="0"/>
              <a:t> data </a:t>
            </a:r>
            <a:r>
              <a:rPr lang="en-US" dirty="0" err="1" smtClean="0"/>
              <a:t>ke</a:t>
            </a:r>
            <a:r>
              <a:rPr lang="en-US" dirty="0" smtClean="0"/>
              <a:t> </a:t>
            </a:r>
            <a:r>
              <a:rPr lang="en-US" dirty="0" err="1" smtClean="0"/>
              <a:t>dalam</a:t>
            </a:r>
            <a:r>
              <a:rPr lang="en-US" dirty="0" smtClean="0"/>
              <a:t> </a:t>
            </a:r>
            <a:r>
              <a:rPr lang="en-US" dirty="0" err="1" smtClean="0"/>
              <a:t>pola</a:t>
            </a:r>
            <a:r>
              <a:rPr lang="en-US" dirty="0" smtClean="0"/>
              <a:t>, </a:t>
            </a:r>
            <a:r>
              <a:rPr lang="en-US" dirty="0" err="1" smtClean="0"/>
              <a:t>kategori</a:t>
            </a:r>
            <a:r>
              <a:rPr lang="en-US" dirty="0" smtClean="0"/>
              <a:t>, </a:t>
            </a:r>
            <a:r>
              <a:rPr lang="en-US" dirty="0" err="1" smtClean="0"/>
              <a:t>dan</a:t>
            </a:r>
            <a:r>
              <a:rPr lang="en-US" dirty="0" smtClean="0"/>
              <a:t> </a:t>
            </a:r>
            <a:r>
              <a:rPr lang="en-US" dirty="0" err="1" smtClean="0"/>
              <a:t>satuan</a:t>
            </a:r>
            <a:r>
              <a:rPr lang="en-US" dirty="0" smtClean="0"/>
              <a:t> </a:t>
            </a:r>
            <a:r>
              <a:rPr lang="en-US" dirty="0" err="1" smtClean="0"/>
              <a:t>uraian</a:t>
            </a:r>
            <a:r>
              <a:rPr lang="en-US" dirty="0" smtClean="0"/>
              <a:t> </a:t>
            </a:r>
            <a:r>
              <a:rPr lang="en-US" dirty="0" err="1" smtClean="0"/>
              <a:t>dasar</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ditemukan</a:t>
            </a:r>
            <a:r>
              <a:rPr lang="en-US" dirty="0" smtClean="0"/>
              <a:t> </a:t>
            </a:r>
            <a:r>
              <a:rPr lang="en-US" dirty="0" err="1" smtClean="0"/>
              <a:t>tema</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dirumuskan</a:t>
            </a:r>
            <a:r>
              <a:rPr lang="en-US" dirty="0" smtClean="0"/>
              <a:t> </a:t>
            </a:r>
            <a:r>
              <a:rPr lang="en-US" dirty="0" err="1" smtClean="0"/>
              <a:t>hipotesis</a:t>
            </a:r>
            <a:r>
              <a:rPr lang="en-US" dirty="0" smtClean="0"/>
              <a:t> </a:t>
            </a:r>
            <a:r>
              <a:rPr lang="en-US" dirty="0" err="1" smtClean="0"/>
              <a:t>kerja</a:t>
            </a:r>
            <a:r>
              <a:rPr lang="en-US" dirty="0" smtClean="0"/>
              <a:t> </a:t>
            </a:r>
            <a:r>
              <a:rPr lang="en-US" dirty="0" err="1" smtClean="0"/>
              <a:t>seperti</a:t>
            </a:r>
            <a:r>
              <a:rPr lang="en-US" dirty="0" smtClean="0"/>
              <a:t> yang </a:t>
            </a:r>
            <a:r>
              <a:rPr lang="en-US" dirty="0" err="1" smtClean="0"/>
              <a:t>disarankan</a:t>
            </a:r>
            <a:r>
              <a:rPr lang="en-US" dirty="0" smtClean="0"/>
              <a:t> </a:t>
            </a:r>
            <a:r>
              <a:rPr lang="en-US" dirty="0" err="1" smtClean="0"/>
              <a:t>oleh</a:t>
            </a:r>
            <a:r>
              <a:rPr lang="en-US" dirty="0" smtClean="0"/>
              <a:t> data,</a:t>
            </a:r>
          </a:p>
          <a:p>
            <a:pPr marL="365760" indent="-283464">
              <a:buFont typeface="Wingdings 2"/>
              <a:buChar char=""/>
              <a:defRPr/>
            </a:pPr>
            <a:endParaRPr lang="en-US" dirty="0" smtClean="0"/>
          </a:p>
        </p:txBody>
      </p:sp>
    </p:spTree>
    <p:extLst>
      <p:ext uri="{BB962C8B-B14F-4D97-AF65-F5344CB8AC3E}">
        <p14:creationId xmlns:p14="http://schemas.microsoft.com/office/powerpoint/2010/main" val="9886112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endParaRPr lang="id-ID" smtClean="0">
              <a:solidFill>
                <a:schemeClr val="tx2">
                  <a:satMod val="130000"/>
                </a:schemeClr>
              </a:solidFill>
            </a:endParaRPr>
          </a:p>
        </p:txBody>
      </p:sp>
      <p:sp>
        <p:nvSpPr>
          <p:cNvPr id="176131" name="Content Placeholder 2"/>
          <p:cNvSpPr>
            <a:spLocks noGrp="1"/>
          </p:cNvSpPr>
          <p:nvPr>
            <p:ph idx="1"/>
          </p:nvPr>
        </p:nvSpPr>
        <p:spPr/>
        <p:txBody>
          <a:bodyPr>
            <a:normAutofit/>
          </a:bodyPr>
          <a:lstStyle/>
          <a:p>
            <a:pPr marL="365125" indent="-282575" algn="just"/>
            <a:r>
              <a:rPr lang="en-US" smtClean="0"/>
              <a:t>Analisis data dalam penelitian kualitatif sudah dapat dilakukan semenjak awal penelitian, data diperoleh di lapangan. Data yang diperoleh langsung dianalisa, dilanjutkan dengan pencarian data lagi dan dianalisis, demikian seterusnya sampai dianggap mencapai hasil yang memadai.Usahakan jangan sampai data tersebut sudah terkena bermacam-macam pengaruh, antara lain pikiran peneliti sehingga menjadi terpolusi. Apabila terlalu lama dianalisis maka data menjadi kadaluwarsa</a:t>
            </a:r>
          </a:p>
        </p:txBody>
      </p:sp>
    </p:spTree>
    <p:extLst>
      <p:ext uri="{BB962C8B-B14F-4D97-AF65-F5344CB8AC3E}">
        <p14:creationId xmlns:p14="http://schemas.microsoft.com/office/powerpoint/2010/main" val="346827972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endParaRPr lang="id-ID" smtClean="0">
              <a:solidFill>
                <a:schemeClr val="tx2">
                  <a:satMod val="130000"/>
                </a:schemeClr>
              </a:solidFill>
            </a:endParaRPr>
          </a:p>
        </p:txBody>
      </p:sp>
      <p:sp>
        <p:nvSpPr>
          <p:cNvPr id="177155" name="Content Placeholder 2"/>
          <p:cNvSpPr>
            <a:spLocks noGrp="1"/>
          </p:cNvSpPr>
          <p:nvPr>
            <p:ph idx="1"/>
          </p:nvPr>
        </p:nvSpPr>
        <p:spPr/>
        <p:txBody>
          <a:bodyPr/>
          <a:lstStyle/>
          <a:p>
            <a:pPr algn="just"/>
            <a:r>
              <a:rPr lang="en-US" smtClean="0"/>
              <a:t>Analisis data dan interpretasi data merupakan  tahap yang harus dilewati oleh seorang peneliti. Adapun urutannya terletak pada tahap setelah pengumpulan data. Dalam arti sempit, analisis data diartikan sebagai kegiatan pengolahan data yang terdiri atas tabulasi dan rekapitulasi data.</a:t>
            </a:r>
          </a:p>
          <a:p>
            <a:endParaRPr lang="en-US" smtClean="0"/>
          </a:p>
        </p:txBody>
      </p:sp>
    </p:spTree>
    <p:extLst>
      <p:ext uri="{BB962C8B-B14F-4D97-AF65-F5344CB8AC3E}">
        <p14:creationId xmlns:p14="http://schemas.microsoft.com/office/powerpoint/2010/main" val="132405108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defRPr/>
            </a:pPr>
            <a:endParaRPr lang="id-ID" smtClean="0">
              <a:solidFill>
                <a:schemeClr val="tx2">
                  <a:satMod val="130000"/>
                </a:schemeClr>
              </a:solidFill>
            </a:endParaRPr>
          </a:p>
        </p:txBody>
      </p:sp>
      <p:sp>
        <p:nvSpPr>
          <p:cNvPr id="178179" name="Content Placeholder 2"/>
          <p:cNvSpPr>
            <a:spLocks noGrp="1"/>
          </p:cNvSpPr>
          <p:nvPr>
            <p:ph idx="1"/>
          </p:nvPr>
        </p:nvSpPr>
        <p:spPr/>
        <p:txBody>
          <a:bodyPr>
            <a:normAutofit/>
          </a:bodyPr>
          <a:lstStyle/>
          <a:p>
            <a:pPr marL="365125" indent="-282575" algn="just"/>
            <a:r>
              <a:rPr lang="en-US" smtClean="0"/>
              <a:t>Tabulasi data dinyatakan sebagai proses pemaduan atau penyatupaduan sejumlah data dan informasi yang diperoleh peneliti dari setiap sasaran penelitian, menjadi satu kesatuan daftar, sehingga data yang diperoleh menjadi mudah dibaca atau dianalisis. Rekapitulasi merupakan langkah penjumlahan dari setiap kelompok sasaran penelitian  yang memiliki karakter yang sama, berdasar criteria yang telah dirumuskan terlebih dahulu oleh peneliti.</a:t>
            </a:r>
          </a:p>
          <a:p>
            <a:pPr marL="365125" indent="-282575"/>
            <a:endParaRPr lang="en-US" smtClean="0"/>
          </a:p>
        </p:txBody>
      </p:sp>
    </p:spTree>
    <p:extLst>
      <p:ext uri="{BB962C8B-B14F-4D97-AF65-F5344CB8AC3E}">
        <p14:creationId xmlns:p14="http://schemas.microsoft.com/office/powerpoint/2010/main" val="273030825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endParaRPr lang="id-ID" smtClean="0">
              <a:solidFill>
                <a:schemeClr val="tx2">
                  <a:satMod val="130000"/>
                </a:schemeClr>
              </a:solidFill>
            </a:endParaRPr>
          </a:p>
        </p:txBody>
      </p:sp>
      <p:sp>
        <p:nvSpPr>
          <p:cNvPr id="3" name="Content Placeholder 2"/>
          <p:cNvSpPr>
            <a:spLocks noGrp="1"/>
          </p:cNvSpPr>
          <p:nvPr>
            <p:ph idx="1"/>
          </p:nvPr>
        </p:nvSpPr>
        <p:spPr/>
        <p:txBody>
          <a:bodyPr rtlCol="0">
            <a:normAutofit/>
          </a:bodyPr>
          <a:lstStyle/>
          <a:p>
            <a:pPr marL="0" indent="0" algn="just">
              <a:buNone/>
              <a:defRPr/>
            </a:pPr>
            <a:r>
              <a:rPr lang="en-US" dirty="0" err="1" smtClean="0"/>
              <a:t>Dalam</a:t>
            </a:r>
            <a:r>
              <a:rPr lang="en-US" dirty="0" smtClean="0"/>
              <a:t> </a:t>
            </a:r>
            <a:r>
              <a:rPr lang="en-US" dirty="0" err="1" smtClean="0"/>
              <a:t>proses</a:t>
            </a:r>
            <a:r>
              <a:rPr lang="en-US" dirty="0" smtClean="0"/>
              <a:t> </a:t>
            </a:r>
            <a:r>
              <a:rPr lang="en-US" dirty="0" err="1" smtClean="0"/>
              <a:t>pelaksanaannya</a:t>
            </a:r>
            <a:r>
              <a:rPr lang="en-US" dirty="0" smtClean="0"/>
              <a:t>, </a:t>
            </a:r>
            <a:r>
              <a:rPr lang="en-US" dirty="0" err="1" smtClean="0"/>
              <a:t>tahap</a:t>
            </a:r>
            <a:r>
              <a:rPr lang="en-US" dirty="0" smtClean="0"/>
              <a:t> </a:t>
            </a:r>
            <a:r>
              <a:rPr lang="en-US" dirty="0" err="1" smtClean="0"/>
              <a:t>pengolahan</a:t>
            </a:r>
            <a:r>
              <a:rPr lang="en-US" dirty="0" smtClean="0"/>
              <a:t> data </a:t>
            </a:r>
            <a:r>
              <a:rPr lang="en-US" dirty="0" err="1" smtClean="0"/>
              <a:t>tidak</a:t>
            </a:r>
            <a:r>
              <a:rPr lang="en-US" dirty="0" smtClean="0"/>
              <a:t> </a:t>
            </a:r>
            <a:r>
              <a:rPr lang="en-US" dirty="0" err="1" smtClean="0"/>
              <a:t>hanya</a:t>
            </a:r>
            <a:r>
              <a:rPr lang="en-US" dirty="0" smtClean="0"/>
              <a:t> </a:t>
            </a:r>
            <a:r>
              <a:rPr lang="en-US" dirty="0" err="1" smtClean="0"/>
              <a:t>cukup</a:t>
            </a:r>
            <a:r>
              <a:rPr lang="en-US" dirty="0" smtClean="0"/>
              <a:t> </a:t>
            </a:r>
            <a:r>
              <a:rPr lang="en-US" dirty="0" err="1" smtClean="0"/>
              <a:t>terdiri</a:t>
            </a:r>
            <a:r>
              <a:rPr lang="en-US" dirty="0" smtClean="0"/>
              <a:t> </a:t>
            </a:r>
            <a:r>
              <a:rPr lang="en-US" dirty="0" err="1" smtClean="0"/>
              <a:t>atas</a:t>
            </a:r>
            <a:r>
              <a:rPr lang="en-US" dirty="0" smtClean="0"/>
              <a:t> </a:t>
            </a:r>
            <a:r>
              <a:rPr lang="en-US" dirty="0" err="1" smtClean="0"/>
              <a:t>tabulasi</a:t>
            </a:r>
            <a:r>
              <a:rPr lang="en-US" dirty="0" smtClean="0"/>
              <a:t> </a:t>
            </a:r>
            <a:r>
              <a:rPr lang="en-US" dirty="0" err="1" smtClean="0"/>
              <a:t>dan</a:t>
            </a:r>
            <a:r>
              <a:rPr lang="en-US" dirty="0" smtClean="0"/>
              <a:t> </a:t>
            </a:r>
            <a:r>
              <a:rPr lang="en-US" dirty="0" err="1" smtClean="0"/>
              <a:t>rekapitulasi</a:t>
            </a:r>
            <a:r>
              <a:rPr lang="en-US" dirty="0" smtClean="0"/>
              <a:t> </a:t>
            </a:r>
            <a:r>
              <a:rPr lang="en-US" dirty="0" err="1" smtClean="0"/>
              <a:t>saja</a:t>
            </a:r>
            <a:r>
              <a:rPr lang="en-US" dirty="0" smtClean="0"/>
              <a:t>, </a:t>
            </a:r>
            <a:r>
              <a:rPr lang="en-US" dirty="0" err="1" smtClean="0"/>
              <a:t>akan</a:t>
            </a:r>
            <a:r>
              <a:rPr lang="en-US" dirty="0" smtClean="0"/>
              <a:t> </a:t>
            </a:r>
            <a:r>
              <a:rPr lang="en-US" dirty="0" err="1" smtClean="0"/>
              <a:t>tetapi</a:t>
            </a:r>
            <a:r>
              <a:rPr lang="en-US" dirty="0" smtClean="0"/>
              <a:t> </a:t>
            </a:r>
            <a:r>
              <a:rPr lang="en-US" dirty="0" err="1" smtClean="0"/>
              <a:t>mencakup</a:t>
            </a:r>
            <a:r>
              <a:rPr lang="en-US" dirty="0" smtClean="0"/>
              <a:t> </a:t>
            </a:r>
            <a:r>
              <a:rPr lang="en-US" dirty="0" err="1" smtClean="0"/>
              <a:t>banyak</a:t>
            </a:r>
            <a:r>
              <a:rPr lang="en-US" dirty="0" smtClean="0"/>
              <a:t> </a:t>
            </a:r>
            <a:r>
              <a:rPr lang="en-US" dirty="0" err="1" smtClean="0"/>
              <a:t>tahap</a:t>
            </a:r>
            <a:r>
              <a:rPr lang="en-US" dirty="0" smtClean="0"/>
              <a:t>. </a:t>
            </a:r>
            <a:r>
              <a:rPr lang="en-US" dirty="0" err="1" smtClean="0"/>
              <a:t>Diantaranya</a:t>
            </a:r>
            <a:r>
              <a:rPr lang="en-US" dirty="0" smtClean="0"/>
              <a:t> </a:t>
            </a:r>
            <a:r>
              <a:rPr lang="en-US" dirty="0" err="1" smtClean="0"/>
              <a:t>adalah</a:t>
            </a:r>
            <a:r>
              <a:rPr lang="en-US" dirty="0" smtClean="0"/>
              <a:t>:</a:t>
            </a:r>
          </a:p>
          <a:p>
            <a:pPr marL="365760" indent="-283464" algn="just">
              <a:buFont typeface="Wingdings 2"/>
              <a:buChar char=""/>
              <a:defRPr/>
            </a:pPr>
            <a:r>
              <a:rPr lang="en-US" dirty="0" smtClean="0"/>
              <a:t>  </a:t>
            </a:r>
            <a:r>
              <a:rPr lang="en-US" dirty="0" err="1" smtClean="0"/>
              <a:t>tahap</a:t>
            </a:r>
            <a:r>
              <a:rPr lang="en-US" dirty="0" smtClean="0"/>
              <a:t> </a:t>
            </a:r>
            <a:r>
              <a:rPr lang="en-US" dirty="0" err="1" smtClean="0"/>
              <a:t>reduksi</a:t>
            </a:r>
            <a:r>
              <a:rPr lang="en-US" dirty="0" smtClean="0"/>
              <a:t> data, </a:t>
            </a:r>
          </a:p>
          <a:p>
            <a:pPr marL="365760" indent="-283464" algn="just">
              <a:buFont typeface="Wingdings 2"/>
              <a:buChar char=""/>
              <a:defRPr/>
            </a:pPr>
            <a:r>
              <a:rPr lang="en-US" dirty="0" err="1" smtClean="0"/>
              <a:t>penyajian</a:t>
            </a:r>
            <a:r>
              <a:rPr lang="en-US" dirty="0" smtClean="0"/>
              <a:t> data, </a:t>
            </a:r>
          </a:p>
          <a:p>
            <a:pPr marL="365760" indent="-283464" algn="just">
              <a:buFont typeface="Wingdings 2"/>
              <a:buChar char=""/>
              <a:defRPr/>
            </a:pPr>
            <a:r>
              <a:rPr lang="en-US" dirty="0" err="1" smtClean="0"/>
              <a:t>interpretasi</a:t>
            </a:r>
            <a:r>
              <a:rPr lang="en-US" dirty="0" smtClean="0"/>
              <a:t> data </a:t>
            </a:r>
          </a:p>
          <a:p>
            <a:pPr marL="365760" indent="-283464" algn="just">
              <a:buFont typeface="Wingdings 2"/>
              <a:buChar char=""/>
              <a:defRPr/>
            </a:pPr>
            <a:r>
              <a:rPr lang="en-US" dirty="0" smtClean="0"/>
              <a:t> </a:t>
            </a:r>
            <a:r>
              <a:rPr lang="en-US" dirty="0" err="1" smtClean="0"/>
              <a:t>penarikan</a:t>
            </a:r>
            <a:r>
              <a:rPr lang="en-US" dirty="0" smtClean="0"/>
              <a:t> </a:t>
            </a:r>
            <a:r>
              <a:rPr lang="en-US" dirty="0" err="1" smtClean="0"/>
              <a:t>kesimpulan</a:t>
            </a:r>
            <a:r>
              <a:rPr lang="en-US" dirty="0" smtClean="0"/>
              <a:t>/</a:t>
            </a:r>
            <a:r>
              <a:rPr lang="en-US" dirty="0" err="1" smtClean="0"/>
              <a:t>verifikasi</a:t>
            </a:r>
            <a:r>
              <a:rPr lang="en-US" dirty="0" smtClean="0"/>
              <a:t>.</a:t>
            </a:r>
          </a:p>
          <a:p>
            <a:pPr marL="365760" indent="-283464">
              <a:buFont typeface="Wingdings 2"/>
              <a:buChar char=""/>
              <a:defRPr/>
            </a:pPr>
            <a:endParaRPr lang="en-US" dirty="0" smtClean="0"/>
          </a:p>
        </p:txBody>
      </p:sp>
    </p:spTree>
    <p:extLst>
      <p:ext uri="{BB962C8B-B14F-4D97-AF65-F5344CB8AC3E}">
        <p14:creationId xmlns:p14="http://schemas.microsoft.com/office/powerpoint/2010/main" val="243705690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defRPr/>
            </a:pPr>
            <a:endParaRPr lang="id-ID" smtClean="0">
              <a:solidFill>
                <a:schemeClr val="tx2">
                  <a:satMod val="130000"/>
                </a:schemeClr>
              </a:solidFill>
            </a:endParaRPr>
          </a:p>
        </p:txBody>
      </p:sp>
      <p:sp>
        <p:nvSpPr>
          <p:cNvPr id="180227" name="Content Placeholder 2"/>
          <p:cNvSpPr>
            <a:spLocks noGrp="1"/>
          </p:cNvSpPr>
          <p:nvPr>
            <p:ph idx="1"/>
          </p:nvPr>
        </p:nvSpPr>
        <p:spPr/>
        <p:txBody>
          <a:bodyPr>
            <a:normAutofit/>
          </a:bodyPr>
          <a:lstStyle/>
          <a:p>
            <a:pPr marL="365125" indent="-282575" algn="just"/>
            <a:r>
              <a:rPr lang="en-US" smtClean="0"/>
              <a:t>Reduksi data diartikan secara sempit sebagai proses pengurangan data, namun dalam arti luas adalah proses penyempurnaan data, baik pengurangan terhadap data yang kurang perlu dan tidak relevan,maupun penambahan terhadap data yang dirasa masih kurang.</a:t>
            </a:r>
          </a:p>
          <a:p>
            <a:pPr marL="365125" indent="-282575" algn="just"/>
            <a:r>
              <a:rPr lang="en-US" smtClean="0"/>
              <a:t>Penyajian data merupakan proses pengumpulan informasi yang disusun berdasar kategori atau pengelompokan-pengelompokan yang diperlukan.</a:t>
            </a:r>
          </a:p>
          <a:p>
            <a:pPr marL="365125" indent="-282575"/>
            <a:endParaRPr lang="en-US" smtClean="0"/>
          </a:p>
        </p:txBody>
      </p:sp>
    </p:spTree>
    <p:extLst>
      <p:ext uri="{BB962C8B-B14F-4D97-AF65-F5344CB8AC3E}">
        <p14:creationId xmlns:p14="http://schemas.microsoft.com/office/powerpoint/2010/main" val="14494093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defRPr/>
            </a:pPr>
            <a:endParaRPr lang="id-ID" smtClean="0">
              <a:solidFill>
                <a:schemeClr val="tx2">
                  <a:satMod val="130000"/>
                </a:schemeClr>
              </a:solidFill>
            </a:endParaRPr>
          </a:p>
        </p:txBody>
      </p:sp>
      <p:sp>
        <p:nvSpPr>
          <p:cNvPr id="181251" name="Content Placeholder 2"/>
          <p:cNvSpPr>
            <a:spLocks noGrp="1"/>
          </p:cNvSpPr>
          <p:nvPr>
            <p:ph idx="1"/>
          </p:nvPr>
        </p:nvSpPr>
        <p:spPr/>
        <p:txBody>
          <a:bodyPr/>
          <a:lstStyle/>
          <a:p>
            <a:pPr algn="just"/>
            <a:r>
              <a:rPr lang="en-US" smtClean="0"/>
              <a:t>Interpretasi data merupakan proses pemahaman makna dari serangkaian data yang telah tersaji, dalam wujud yang tidak sekedar melihat apa yang tersurat, namun lebih pada memahami atau menafsirkan mengenai apa yang tersirat di dalam data yang telah disajikan.</a:t>
            </a:r>
          </a:p>
          <a:p>
            <a:endParaRPr lang="en-US" smtClean="0"/>
          </a:p>
        </p:txBody>
      </p:sp>
    </p:spTree>
    <p:extLst>
      <p:ext uri="{BB962C8B-B14F-4D97-AF65-F5344CB8AC3E}">
        <p14:creationId xmlns:p14="http://schemas.microsoft.com/office/powerpoint/2010/main" val="424975341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endParaRPr lang="id-ID" smtClean="0">
              <a:solidFill>
                <a:schemeClr val="tx2">
                  <a:satMod val="130000"/>
                </a:schemeClr>
              </a:solidFill>
            </a:endParaRPr>
          </a:p>
        </p:txBody>
      </p:sp>
      <p:sp>
        <p:nvSpPr>
          <p:cNvPr id="182275" name="Content Placeholder 2"/>
          <p:cNvSpPr>
            <a:spLocks noGrp="1"/>
          </p:cNvSpPr>
          <p:nvPr>
            <p:ph idx="1"/>
          </p:nvPr>
        </p:nvSpPr>
        <p:spPr/>
        <p:txBody>
          <a:bodyPr>
            <a:normAutofit/>
          </a:bodyPr>
          <a:lstStyle/>
          <a:p>
            <a:pPr marL="365125" indent="-282575" algn="just"/>
            <a:r>
              <a:rPr lang="en-US" smtClean="0"/>
              <a:t>Penarikan kesimpulan/verifikasi merupakan proses perumusan makna dari hasil penelitian yang diungkapkan dengan kalimat yang singkat padat dan mudah dipahami, serta dilakukan dengan cara berulangkali melakukan peninjauan mengenai kebenaran dan penyimpulan itu, khususnya berkaitan dengan relevansi dan konsistensinya terhadap judul, tujuan dan perumusan masalah yang ada.</a:t>
            </a:r>
          </a:p>
          <a:p>
            <a:pPr marL="365125" indent="-282575"/>
            <a:endParaRPr lang="en-US" smtClean="0"/>
          </a:p>
        </p:txBody>
      </p:sp>
    </p:spTree>
    <p:extLst>
      <p:ext uri="{BB962C8B-B14F-4D97-AF65-F5344CB8AC3E}">
        <p14:creationId xmlns:p14="http://schemas.microsoft.com/office/powerpoint/2010/main" val="1876594793"/>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691</Words>
  <Application>Microsoft Office PowerPoint</Application>
  <PresentationFormat>Widescreen</PresentationFormat>
  <Paragraphs>45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Century Gothic</vt:lpstr>
      <vt:lpstr>メイリオ</vt:lpstr>
      <vt:lpstr>Wingdings 2</vt:lpstr>
      <vt:lpstr>Wingdings 3</vt:lpstr>
      <vt:lpstr>Ion</vt:lpstr>
      <vt:lpstr>Analisis Data</vt:lpstr>
      <vt:lpstr>Analisis Data Penelitian  Kualitatif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Analisis Data  Penelitian Kuantitatif Editing Data</vt:lpstr>
      <vt:lpstr>Editing data</vt:lpstr>
      <vt:lpstr>Koding Data</vt:lpstr>
      <vt:lpstr>Cleaning data</vt:lpstr>
      <vt:lpstr>Recording Data</vt:lpstr>
      <vt:lpstr>Penerapan data </vt:lpstr>
      <vt:lpstr>Penyajian data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Data</dc:title>
  <dc:creator>Jurnal Publikasi</dc:creator>
  <cp:lastModifiedBy>Jurnal Publikasi</cp:lastModifiedBy>
  <cp:revision>1</cp:revision>
  <dcterms:created xsi:type="dcterms:W3CDTF">2020-07-12T23:04:05Z</dcterms:created>
  <dcterms:modified xsi:type="dcterms:W3CDTF">2020-07-12T23:04:28Z</dcterms:modified>
</cp:coreProperties>
</file>