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4" r:id="rId4"/>
  </p:sldMasterIdLst>
  <p:notesMasterIdLst>
    <p:notesMasterId r:id="rId19"/>
  </p:notesMasterIdLst>
  <p:sldIdLst>
    <p:sldId id="256" r:id="rId5"/>
    <p:sldId id="343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77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9896" autoAdjust="0"/>
  </p:normalViewPr>
  <p:slideViewPr>
    <p:cSldViewPr>
      <p:cViewPr varScale="1">
        <p:scale>
          <a:sx n="66" d="100"/>
          <a:sy n="66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82B0537-26E3-4DDF-AF3C-8F15C807AAE8}" type="datetime8">
              <a:rPr lang="en-US" sz="2000" smtClean="0">
                <a:solidFill>
                  <a:srgbClr val="FFFFFF"/>
                </a:solidFill>
              </a:rPr>
              <a:pPr algn="ctr"/>
              <a:t>7/10/2019 7:33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Sidang Tesis Opsi Teknologi Informasi – Institut Teknologi Bandung 2010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26" name="Picture 25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" y="4953000"/>
            <a:ext cx="1755711" cy="176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45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7/10/2019 7:33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49605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7/10/2019 7:33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707189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7/10/2019 7:33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550171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7/10/2019 7:33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959756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7/10/2019 7:33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686703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7/10/2019 7:33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483036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7/10/2019 7:33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094881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7/10/2019 7:33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EDB7-F7B6-4106-B134-6FA1A729EA77}" type="datetime8">
              <a:rPr lang="en-US" smtClean="0"/>
              <a:pPr/>
              <a:t>7/10/2019 7:33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96AE-FB7B-4299-9D1C-E122EF7F3F23}" type="datetime8">
              <a:rPr lang="en-US" smtClean="0"/>
              <a:pPr/>
              <a:t>7/10/2019 7:33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43800" y="609600"/>
            <a:ext cx="1288751" cy="129757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5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7/10/2019 7:33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13185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E503-3B53-48A4-B4F0-A5B8941EF20B}" type="datetime8">
              <a:rPr lang="en-US" smtClean="0"/>
              <a:pPr/>
              <a:t>7/10/2019 7:33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2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7/10/2019 7:33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54687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7/10/2019 7:33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92989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7/10/2019 7:33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192250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7/10/2019 7:33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31161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7/10/2019 7:33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2107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7/10/2019 7:33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04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03" r:id="rId17"/>
    <p:sldLayoutId id="2147483702" r:id="rId1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52403" y="293916"/>
            <a:ext cx="8839200" cy="2286000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CLOSURE</a:t>
            </a:r>
            <a: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(MATA KULIAH MANAJEMEN PROYEK PERANGKAT LUNAK) 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39633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d-ID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Sufa’atin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Program Studi Teknik Informatika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Universitas Komputer Indonesia</a:t>
            </a:r>
            <a:endParaRPr lang="id-ID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/>
              <a:t>Sample Team Evaluation and </a:t>
            </a:r>
            <a:br>
              <a:rPr lang="id-ID" sz="3600" b="1" dirty="0" smtClean="0"/>
            </a:br>
            <a:r>
              <a:rPr lang="id-ID" sz="3600" b="1" dirty="0" smtClean="0"/>
              <a:t>Feedback Survey</a:t>
            </a:r>
            <a:endParaRPr lang="en-US" sz="36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10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55169" y="1814646"/>
          <a:ext cx="8305801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1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46760">
                <a:tc gridSpan="2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id-ID" dirty="0" smtClean="0"/>
                        <a:t>Disagree                    Agree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760"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      Using</a:t>
                      </a:r>
                      <a:r>
                        <a:rPr lang="id-ID" baseline="0" dirty="0" smtClean="0"/>
                        <a:t> the case below, asses each statement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The team shared a sense of common purpose,</a:t>
                      </a:r>
                      <a:r>
                        <a:rPr lang="id-ID" baseline="0" dirty="0" smtClean="0"/>
                        <a:t> and each member was willing to work toward achieving project objectives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Respect was shown for other points of view. Differences of opinion were encouraged</a:t>
                      </a:r>
                      <a:r>
                        <a:rPr lang="id-ID" baseline="0" dirty="0" smtClean="0"/>
                        <a:t> and freely expressed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All interaction among team members</a:t>
                      </a:r>
                      <a:r>
                        <a:rPr lang="id-ID" baseline="0" dirty="0" smtClean="0"/>
                        <a:t> occured in a comfortable, supportive atmosphere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700" b="1" dirty="0" smtClean="0"/>
              <a:t>FINAL PROJECT</a:t>
            </a:r>
            <a:r>
              <a:rPr lang="id-ID" sz="4600" b="1" dirty="0" smtClean="0"/>
              <a:t/>
            </a:r>
            <a:br>
              <a:rPr lang="id-ID" sz="4600" b="1" dirty="0" smtClean="0"/>
            </a:br>
            <a:r>
              <a:rPr lang="id-ID" sz="4000" b="1" dirty="0" smtClean="0"/>
              <a:t>(Laporan Yang Harus Dikumpulkan)</a:t>
            </a:r>
            <a:endParaRPr lang="en-US" sz="4000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56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sz="2000" b="1" dirty="0" smtClean="0"/>
              <a:t>Pendahuluan</a:t>
            </a:r>
            <a:r>
              <a:rPr lang="id-ID" altLang="zh-CN" sz="2000" dirty="0" smtClean="0"/>
              <a:t>: latar belakang proyek, tujuan proyek, batasan proyek, </a:t>
            </a:r>
          </a:p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sz="2000" b="1" dirty="0" smtClean="0"/>
              <a:t>Struktur organisasi proyek </a:t>
            </a:r>
            <a:r>
              <a:rPr lang="id-ID" altLang="zh-CN" sz="2000" dirty="0" smtClean="0"/>
              <a:t>(beserta penjelasan)</a:t>
            </a:r>
          </a:p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sz="2000" b="1" dirty="0" smtClean="0"/>
              <a:t>WBS</a:t>
            </a:r>
          </a:p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sz="2000" b="1" dirty="0" smtClean="0"/>
              <a:t>Laporan aktivitas proyek </a:t>
            </a:r>
            <a:r>
              <a:rPr lang="id-ID" altLang="zh-CN" sz="2000" dirty="0" smtClean="0"/>
              <a:t>(jadwal dan resources)</a:t>
            </a:r>
          </a:p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sz="2000" b="1" dirty="0" smtClean="0"/>
              <a:t>Diagram network</a:t>
            </a:r>
          </a:p>
          <a:p>
            <a:pPr lvl="1" algn="just">
              <a:buClr>
                <a:srgbClr val="000066"/>
              </a:buClr>
              <a:buNone/>
            </a:pPr>
            <a:r>
              <a:rPr lang="id-ID" altLang="zh-CN" sz="2000" b="1" dirty="0" smtClean="0"/>
              <a:t>5.1 Waktu</a:t>
            </a:r>
          </a:p>
          <a:p>
            <a:pPr lvl="1" algn="just">
              <a:buClr>
                <a:srgbClr val="000066"/>
              </a:buClr>
              <a:buNone/>
            </a:pPr>
            <a:r>
              <a:rPr lang="id-ID" altLang="zh-CN" sz="2000" b="1" dirty="0" smtClean="0"/>
              <a:t>5.2 Resources</a:t>
            </a:r>
          </a:p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sz="2000" b="1" dirty="0" smtClean="0"/>
              <a:t>Laporan biaya proyek</a:t>
            </a:r>
          </a:p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sz="2000" b="1" dirty="0" smtClean="0"/>
              <a:t>Laporan Sumber Daya Manusia Proyek</a:t>
            </a:r>
          </a:p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sz="2000" b="1" dirty="0" smtClean="0"/>
              <a:t>Laporan risiko proyek dan mitigasi </a:t>
            </a:r>
            <a:r>
              <a:rPr lang="id-ID" altLang="zh-CN" sz="2000" b="1" dirty="0" smtClean="0"/>
              <a:t>risiko</a:t>
            </a:r>
            <a:endParaRPr lang="en-US" altLang="zh-CN" sz="2000" b="1" dirty="0" smtClean="0"/>
          </a:p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en-US" altLang="zh-CN" sz="2000" b="1" dirty="0" err="1" smtClean="0"/>
              <a:t>Komunikasi</a:t>
            </a:r>
            <a:r>
              <a:rPr lang="en-US" altLang="zh-CN" sz="2000" b="1" dirty="0" smtClean="0"/>
              <a:t> </a:t>
            </a:r>
            <a:r>
              <a:rPr lang="en-US" altLang="zh-CN" sz="2000" b="1" dirty="0" err="1" smtClean="0"/>
              <a:t>Proyek</a:t>
            </a:r>
            <a:endParaRPr lang="id-ID" altLang="zh-CN" sz="2000" b="1" dirty="0" smtClean="0"/>
          </a:p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sz="2000" b="1" dirty="0" smtClean="0"/>
              <a:t>Laporan hasil kerja</a:t>
            </a:r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11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700" b="1" dirty="0" smtClean="0"/>
              <a:t>FINAL PROJECT</a:t>
            </a:r>
            <a:r>
              <a:rPr lang="id-ID" sz="4600" b="1" dirty="0" smtClean="0"/>
              <a:t/>
            </a:r>
            <a:br>
              <a:rPr lang="id-ID" sz="4600" b="1" dirty="0" smtClean="0"/>
            </a:br>
            <a:r>
              <a:rPr lang="id-ID" sz="4000" b="1" dirty="0" smtClean="0"/>
              <a:t>(Laporan Yang Harus Dikumpulkan)(2)</a:t>
            </a:r>
            <a:endParaRPr lang="en-US" sz="4000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780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457200" indent="-457200" algn="just">
              <a:buClr>
                <a:srgbClr val="000066"/>
              </a:buClr>
              <a:buNone/>
            </a:pPr>
            <a:r>
              <a:rPr lang="id-ID" altLang="zh-CN" sz="2400" b="1" dirty="0" smtClean="0"/>
              <a:t>1</a:t>
            </a:r>
            <a:r>
              <a:rPr lang="en-US" altLang="zh-CN" sz="2400" b="1" dirty="0" smtClean="0"/>
              <a:t>1</a:t>
            </a:r>
            <a:r>
              <a:rPr lang="id-ID" altLang="zh-CN" sz="2400" b="1" dirty="0" smtClean="0"/>
              <a:t>. </a:t>
            </a:r>
            <a:r>
              <a:rPr lang="id-ID" altLang="zh-CN" sz="2400" b="1" dirty="0" smtClean="0"/>
              <a:t>Kesimpulan </a:t>
            </a:r>
          </a:p>
          <a:p>
            <a:pPr algn="just">
              <a:buClr>
                <a:srgbClr val="000066"/>
              </a:buClr>
              <a:buNone/>
            </a:pPr>
            <a:r>
              <a:rPr lang="id-ID" altLang="zh-CN" sz="2400" dirty="0" smtClean="0"/>
              <a:t>	- menyatakan keberhasilan proyek :</a:t>
            </a:r>
          </a:p>
          <a:p>
            <a:pPr marL="890588" indent="-350838" algn="just">
              <a:buClr>
                <a:srgbClr val="000066"/>
              </a:buClr>
              <a:buFont typeface="Wingdings" pitchFamily="2" charset="2"/>
              <a:buChar char="ü"/>
            </a:pPr>
            <a:r>
              <a:rPr lang="id-ID" altLang="zh-CN" sz="2400" dirty="0" smtClean="0"/>
              <a:t>sesuai dengan scope, on time, dan on budget</a:t>
            </a:r>
          </a:p>
          <a:p>
            <a:pPr marL="890588" indent="-350838" algn="just">
              <a:buClr>
                <a:srgbClr val="000066"/>
              </a:buClr>
              <a:buFont typeface="Wingdings" pitchFamily="2" charset="2"/>
              <a:buChar char="ü"/>
            </a:pPr>
            <a:r>
              <a:rPr lang="id-ID" altLang="zh-CN" sz="2400" dirty="0" smtClean="0"/>
              <a:t>deliverables memiliki kualitas sesuai kebutuhan</a:t>
            </a:r>
          </a:p>
          <a:p>
            <a:pPr marL="890588" indent="-350838" algn="just">
              <a:buClr>
                <a:srgbClr val="000066"/>
              </a:buClr>
              <a:buFont typeface="Wingdings" pitchFamily="2" charset="2"/>
              <a:buChar char="ü"/>
            </a:pPr>
            <a:r>
              <a:rPr lang="id-ID" altLang="zh-CN" sz="2400" dirty="0" smtClean="0"/>
              <a:t>memastikan bahwa tujuan proyek berhasil dan tercapai</a:t>
            </a:r>
          </a:p>
          <a:p>
            <a:pPr marL="352425" indent="-352425" algn="just">
              <a:buClr>
                <a:srgbClr val="000066"/>
              </a:buClr>
              <a:buNone/>
            </a:pPr>
            <a:r>
              <a:rPr lang="id-ID" altLang="zh-CN" sz="2400" dirty="0" smtClean="0"/>
              <a:t>	- menyatakan kegagalan proyek:</a:t>
            </a:r>
          </a:p>
          <a:p>
            <a:pPr marL="890588" indent="-352425" algn="just">
              <a:buClr>
                <a:srgbClr val="000066"/>
              </a:buClr>
              <a:buFont typeface="Wingdings" pitchFamily="2" charset="2"/>
              <a:buChar char="ü"/>
            </a:pPr>
            <a:r>
              <a:rPr lang="id-ID" altLang="zh-CN" sz="2400" dirty="0" smtClean="0"/>
              <a:t>penyebab kegagalan</a:t>
            </a:r>
          </a:p>
          <a:p>
            <a:pPr marL="890588" indent="-352425" algn="just">
              <a:buClr>
                <a:srgbClr val="000066"/>
              </a:buClr>
              <a:buFont typeface="Wingdings" pitchFamily="2" charset="2"/>
              <a:buChar char="ü"/>
            </a:pPr>
            <a:r>
              <a:rPr lang="id-ID" altLang="zh-CN" sz="2400" dirty="0" smtClean="0"/>
              <a:t>menjelaskan scope, time, atau budget yang tidak tercapai</a:t>
            </a:r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12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700" b="1" dirty="0" smtClean="0"/>
              <a:t>Contoh Laporan Resiko Proyek</a:t>
            </a:r>
            <a:endParaRPr lang="en-US" sz="4000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134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457200" indent="-457200" algn="just">
              <a:buClr>
                <a:srgbClr val="000066"/>
              </a:buClr>
              <a:buAutoNum type="arabicPeriod"/>
            </a:pPr>
            <a:r>
              <a:rPr lang="id-ID" altLang="zh-CN" sz="2400" dirty="0" smtClean="0"/>
              <a:t>Hasil perhitungan</a:t>
            </a:r>
          </a:p>
          <a:p>
            <a:pPr marL="457200" indent="-457200" algn="just">
              <a:buClr>
                <a:srgbClr val="000066"/>
              </a:buClr>
              <a:buAutoNum type="arabicPeriod"/>
            </a:pPr>
            <a:r>
              <a:rPr lang="id-ID" altLang="zh-CN" sz="2400" dirty="0" smtClean="0"/>
              <a:t>Tabel risiko</a:t>
            </a:r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13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531326" y="2578537"/>
          <a:ext cx="8382000" cy="31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0464">
                <a:tc rowSpan="2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solidFill>
                            <a:schemeClr val="tx1"/>
                          </a:solidFill>
                        </a:rPr>
                        <a:t>Risk</a:t>
                      </a:r>
                      <a:r>
                        <a:rPr lang="id-ID" sz="1800" b="1" baseline="0" dirty="0" smtClean="0">
                          <a:solidFill>
                            <a:schemeClr val="tx1"/>
                          </a:solidFill>
                        </a:rPr>
                        <a:t> Name 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Impact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Probability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464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46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R1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Dokumen/arsip digital tidak dapat diakses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V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V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2637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R2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ClrTx/>
                        <a:buFont typeface="Wingdings" pitchFamily="2" charset="2"/>
                        <a:buNone/>
                      </a:pP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Proyek ini memiliki risiko terhadap kerusakan media penyimpanan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V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V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055"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... dst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157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174168" y="3026235"/>
            <a:ext cx="868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1371600" lvl="2" indent="-457200" algn="ctr">
              <a:buClr>
                <a:srgbClr val="000066"/>
              </a:buClr>
              <a:buNone/>
            </a:pPr>
            <a:r>
              <a:rPr lang="id-ID" altLang="zh-CN" sz="6000" b="1" dirty="0" smtClean="0"/>
              <a:t>TERIMA KASIH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14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23" y="168884"/>
            <a:ext cx="8610600" cy="669316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PENGERTIAN PROJECT CLOSURE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226423" y="974818"/>
            <a:ext cx="8686800" cy="5681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300" b="1" dirty="0" smtClean="0"/>
              <a:t>Project Closure </a:t>
            </a:r>
            <a:r>
              <a:rPr lang="id-ID" altLang="zh-CN" sz="2300" dirty="0" smtClean="0"/>
              <a:t>merupakan akhir dari kegiatan proyek. Pada intinya tahapan penutupan proyek ini adalah memberikan laoran tentang hasil apa saja yang diperoleh dari suatu rangkaian aktivitas proyek.</a:t>
            </a:r>
          </a:p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endParaRPr lang="id-ID" sz="2300" dirty="0" smtClean="0"/>
          </a:p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sz="2300" dirty="0" smtClean="0"/>
              <a:t>Pada tahap ini harus diyakinkan bahwa semua </a:t>
            </a:r>
            <a:r>
              <a:rPr lang="id-ID" sz="2300" i="1" dirty="0" smtClean="0"/>
              <a:t>deliverable</a:t>
            </a:r>
            <a:r>
              <a:rPr lang="id-ID" sz="2300" dirty="0" smtClean="0"/>
              <a:t> proyek telah dipenuhi.  Semua pekerjaan yang belum terselesaikan (</a:t>
            </a:r>
            <a:r>
              <a:rPr lang="id-ID" sz="2300" i="1" dirty="0" smtClean="0"/>
              <a:t>outstanding task</a:t>
            </a:r>
            <a:r>
              <a:rPr lang="id-ID" sz="2300" dirty="0" smtClean="0"/>
              <a:t>) harus segera dicatat dan kemudian diselesaikan.</a:t>
            </a:r>
          </a:p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endParaRPr lang="id-ID" sz="2300" dirty="0" smtClean="0"/>
          </a:p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sz="2300" dirty="0" smtClean="0"/>
              <a:t>Setelah semua pekerjaan dinyatakan selesai dalam bentuk dokumen laporan resmi, maka langkah terakhir adalah pembubaran tim proyek.</a:t>
            </a:r>
            <a:endParaRPr lang="en-US" sz="2300" dirty="0" smtClean="0"/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Mekanisme Project Closure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383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400" dirty="0" smtClean="0"/>
              <a:t>Manajer proyek melakukan serah terima hasil pekerjaan berupa: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200" dirty="0" smtClean="0"/>
              <a:t>Laporan pelaksanaan pekerjaan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200" dirty="0" smtClean="0"/>
              <a:t>Laporan penyelesaian pekerjaan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200" dirty="0" smtClean="0"/>
              <a:t>Berita acara penyelesaian pekerjaan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200" dirty="0" smtClean="0"/>
              <a:t>Berita acara serah terima pekerjaan</a:t>
            </a:r>
          </a:p>
          <a:p>
            <a:pPr algn="just">
              <a:buClr>
                <a:srgbClr val="000066"/>
              </a:buClr>
              <a:buNone/>
            </a:pPr>
            <a:endParaRPr lang="id-ID" altLang="zh-CN" sz="2400" dirty="0" smtClean="0"/>
          </a:p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400" dirty="0" smtClean="0"/>
              <a:t>Pembubaran tim proyek</a:t>
            </a:r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3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Project Termination in IT Industry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31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sz="2400" dirty="0" smtClean="0"/>
              <a:t>40% of IT application development projects are canceled before completion.</a:t>
            </a:r>
          </a:p>
          <a:p>
            <a:endParaRPr lang="id-ID" sz="2400" dirty="0" smtClean="0"/>
          </a:p>
          <a:p>
            <a:r>
              <a:rPr lang="en-US" sz="2400" dirty="0" smtClean="0"/>
              <a:t>33% of the remaining projects face significant cost and/or schedule overruns or changes in scope.</a:t>
            </a:r>
          </a:p>
          <a:p>
            <a:pPr marL="0" indent="0">
              <a:buNone/>
            </a:pPr>
            <a:endParaRPr lang="id-ID" sz="1400" dirty="0" smtClean="0"/>
          </a:p>
          <a:p>
            <a:pPr marL="0" indent="0">
              <a:buNone/>
            </a:pPr>
            <a:r>
              <a:rPr lang="id-ID" sz="1600" dirty="0" smtClean="0"/>
              <a:t>(</a:t>
            </a:r>
            <a:r>
              <a:rPr lang="en-US" sz="1600" dirty="0" smtClean="0"/>
              <a:t>Standish Group of Dennis, Massachusetts, 2001</a:t>
            </a:r>
            <a:r>
              <a:rPr lang="id-ID" sz="1600" dirty="0" smtClean="0"/>
              <a:t>)</a:t>
            </a:r>
            <a:endParaRPr lang="en-US" sz="1600" dirty="0" smtClean="0"/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4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Software Project Research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30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id-ID" sz="2400" dirty="0" smtClean="0"/>
              <a:t>31% canceled before completed</a:t>
            </a:r>
          </a:p>
          <a:p>
            <a:r>
              <a:rPr lang="id-ID" sz="2400" dirty="0" smtClean="0"/>
              <a:t>53% cost 189% of their original estimates</a:t>
            </a:r>
          </a:p>
          <a:p>
            <a:r>
              <a:rPr lang="id-ID" sz="2400" dirty="0" smtClean="0"/>
              <a:t>16% complete on time and on budget</a:t>
            </a:r>
          </a:p>
          <a:p>
            <a:pPr>
              <a:buNone/>
            </a:pPr>
            <a:endParaRPr lang="id-ID" sz="3200" dirty="0" smtClean="0"/>
          </a:p>
          <a:p>
            <a:pPr marL="0" indent="0">
              <a:buNone/>
            </a:pPr>
            <a:r>
              <a:rPr lang="id-ID" sz="1800" dirty="0" smtClean="0"/>
              <a:t>(Study by Standish Group 2001 &amp; 2009. Survey conducted on 365 IT executive project manager with 8380 projects.)</a:t>
            </a:r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5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b="1" dirty="0" smtClean="0"/>
              <a:t>The 10 Signs of Pending IT Project Failure</a:t>
            </a:r>
            <a:endParaRPr lang="en-US" sz="3600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502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514350" indent="-514350">
              <a:buAutoNum type="arabicPeriod"/>
            </a:pPr>
            <a:r>
              <a:rPr lang="en-US" sz="2400" dirty="0" smtClean="0"/>
              <a:t>Project manager don’t understand user needs.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Scope is ill defined.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Project changes are poorly managed.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Chosen technology changes.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Business needs change.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Deadlines are unrealistic.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Users are resistant.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Sponsorship is lost.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Project lack people with appropriate skills.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Best practice and lessons learned are ignored.</a:t>
            </a:r>
            <a:endParaRPr lang="en-US" sz="1200" dirty="0" smtClean="0"/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6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731520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/>
              <a:t>Project Success Criteria</a:t>
            </a:r>
            <a:endParaRPr lang="en-US" sz="40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7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530750"/>
              </p:ext>
            </p:extLst>
          </p:nvPr>
        </p:nvGraphicFramePr>
        <p:xfrm>
          <a:off x="322580" y="990600"/>
          <a:ext cx="6916420" cy="4977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7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2013">
                <a:tc gridSpan="2">
                  <a:txBody>
                    <a:bodyPr/>
                    <a:lstStyle/>
                    <a:p>
                      <a:r>
                        <a:rPr lang="id-ID" sz="2000" dirty="0" smtClean="0"/>
                        <a:t>Success</a:t>
                      </a:r>
                      <a:r>
                        <a:rPr lang="id-ID" sz="2000" baseline="0" dirty="0" smtClean="0"/>
                        <a:t> Criteria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Points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0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User involvement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19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0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Executive management support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16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0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Clear statement  of requirement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15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0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Proper planning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11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0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Realistic expectations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10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0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Smaller project milestone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9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0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Competent staff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8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0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Project team ownership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6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0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9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Clear vision and objectives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3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9355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Hard-working,</a:t>
                      </a:r>
                      <a:r>
                        <a:rPr lang="id-ID" sz="2000" baseline="0" dirty="0" smtClean="0"/>
                        <a:t> focused staff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3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2013">
                <a:tc gridSpan="2">
                  <a:txBody>
                    <a:bodyPr/>
                    <a:lstStyle/>
                    <a:p>
                      <a:r>
                        <a:rPr lang="id-ID" sz="2000" dirty="0" smtClean="0"/>
                        <a:t>Total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100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Project Closure 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180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514350" indent="-514350">
              <a:buAutoNum type="arabicPeriod"/>
            </a:pPr>
            <a:r>
              <a:rPr lang="id-ID" sz="2400" dirty="0" smtClean="0"/>
              <a:t>Wrapping up the project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id-ID" sz="2400" dirty="0" smtClean="0"/>
              <a:t>Performance evaluation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id-ID" sz="2400" dirty="0" smtClean="0"/>
              <a:t>Retrospectives</a:t>
            </a:r>
            <a:r>
              <a:rPr lang="en-US" sz="24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8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Wrap-up Closure Checklist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9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392288"/>
              </p:ext>
            </p:extLst>
          </p:nvPr>
        </p:nvGraphicFramePr>
        <p:xfrm>
          <a:off x="192314" y="940422"/>
          <a:ext cx="88392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1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2200"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Task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Completed? </a:t>
                      </a:r>
                    </a:p>
                    <a:p>
                      <a:r>
                        <a:rPr lang="id-ID" sz="1400" dirty="0" smtClean="0"/>
                        <a:t>Yes/No</a:t>
                      </a:r>
                      <a:endParaRPr lang="id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b="1" dirty="0" smtClean="0"/>
                        <a:t>Team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Has a schedule for reducing project staff</a:t>
                      </a:r>
                      <a:r>
                        <a:rPr lang="id-ID" sz="1400" baseline="0" dirty="0" smtClean="0"/>
                        <a:t> been developed and accepted?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2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Has staff been released or notified of new assignment?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3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Have performance reviews</a:t>
                      </a:r>
                      <a:r>
                        <a:rPr lang="id-ID" sz="1400" baseline="0" dirty="0" smtClean="0"/>
                        <a:t> for team members been conducted?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Has staff been offered outpalcement services and career councelling activities?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b="1" dirty="0" smtClean="0"/>
                        <a:t>Vendors/contractors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 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Have performance reviews for all vendors been conducted?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6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Have project accounts</a:t>
                      </a:r>
                      <a:r>
                        <a:rPr lang="id-ID" sz="1400" baseline="0" dirty="0" smtClean="0"/>
                        <a:t> been finalized and billing closed?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endParaRPr lang="id-ID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b="1" dirty="0" smtClean="0"/>
                        <a:t>Customer/Users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7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Has the customer signed-off on the delivered product?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2200"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Has an in-depth project review and evaluation interview with customer been conducted?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9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Have users , project team,</a:t>
                      </a:r>
                      <a:r>
                        <a:rPr lang="id-ID" sz="1400" baseline="0" dirty="0" smtClean="0"/>
                        <a:t> vendors, training, support, maintenance  are </a:t>
                      </a:r>
                      <a:r>
                        <a:rPr lang="id-ID" sz="1400" dirty="0" smtClean="0"/>
                        <a:t>satisfy? 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b="1" dirty="0" smtClean="0"/>
                        <a:t>Equipment</a:t>
                      </a:r>
                      <a:r>
                        <a:rPr lang="id-ID" sz="1400" b="1" baseline="0" dirty="0" smtClean="0"/>
                        <a:t> and facilities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Have project resources been transferred to other</a:t>
                      </a:r>
                      <a:r>
                        <a:rPr lang="id-ID" sz="1400" baseline="0" dirty="0" smtClean="0"/>
                        <a:t> project?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Have rental or lease equipment agreements been closed out?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CE635598-73DD-4E7B-99C4-C3309DB01F4F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F24D6E-C39E-4C3D-AED6-A0053B7CFF9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694</Words>
  <Application>Microsoft Office PowerPoint</Application>
  <PresentationFormat>On-screen Show (4:3)</PresentationFormat>
  <Paragraphs>208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宋体</vt:lpstr>
      <vt:lpstr>Arial</vt:lpstr>
      <vt:lpstr>Calibri</vt:lpstr>
      <vt:lpstr>Trebuchet MS</vt:lpstr>
      <vt:lpstr>Wingdings</vt:lpstr>
      <vt:lpstr>Wingdings 3</vt:lpstr>
      <vt:lpstr>Facet</vt:lpstr>
      <vt:lpstr>PROJECT CLOSURE (MATA KULIAH MANAJEMEN PROYEK PERANGKAT LUNAK) </vt:lpstr>
      <vt:lpstr>PENGERTIAN PROJECT CLOSURE</vt:lpstr>
      <vt:lpstr>Mekanisme Project Closure</vt:lpstr>
      <vt:lpstr>Project Termination in IT Industry</vt:lpstr>
      <vt:lpstr>Software Project Research</vt:lpstr>
      <vt:lpstr>The 10 Signs of Pending IT Project Failure</vt:lpstr>
      <vt:lpstr>Project Success Criteria</vt:lpstr>
      <vt:lpstr>Project Closure </vt:lpstr>
      <vt:lpstr>Wrap-up Closure Checklist</vt:lpstr>
      <vt:lpstr>Sample Team Evaluation and  Feedback Survey</vt:lpstr>
      <vt:lpstr>FINAL PROJECT (Laporan Yang Harus Dikumpulkan)</vt:lpstr>
      <vt:lpstr>FINAL PROJECT (Laporan Yang Harus Dikumpulkan)(2)</vt:lpstr>
      <vt:lpstr>Contoh Laporan Resiko Proyek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2010-06-17T00:26:28Z</dcterms:created>
  <dcterms:modified xsi:type="dcterms:W3CDTF">2019-07-10T01:32:01Z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