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2/20/2020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2/20/2020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2/20/2020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MANAJEMEN PRODUKTIVITAS</a:t>
            </a:r>
            <a:endParaRPr lang="en-US" dirty="0"/>
          </a:p>
        </p:txBody>
      </p:sp>
      <p:sp>
        <p:nvSpPr>
          <p:cNvPr id="3" name="Subtitle 2"/>
          <p:cNvSpPr>
            <a:spLocks noGrp="1"/>
          </p:cNvSpPr>
          <p:nvPr>
            <p:ph type="subTitle" idx="1"/>
          </p:nvPr>
        </p:nvSpPr>
        <p:spPr/>
        <p:txBody>
          <a:bodyPr>
            <a:normAutofit fontScale="92500" lnSpcReduction="20000"/>
          </a:bodyPr>
          <a:lstStyle/>
          <a:p>
            <a:r>
              <a:rPr lang="id-ID" b="1" dirty="0" smtClean="0"/>
              <a:t>Pertemuan </a:t>
            </a:r>
            <a:r>
              <a:rPr lang="id-ID" b="1" smtClean="0"/>
              <a:t>Ke XIV</a:t>
            </a:r>
            <a:endParaRPr lang="id-ID" b="1" dirty="0" smtClean="0"/>
          </a:p>
          <a:p>
            <a:r>
              <a:rPr lang="id-ID" b="1" dirty="0" smtClean="0"/>
              <a:t>Oleh:</a:t>
            </a:r>
          </a:p>
          <a:p>
            <a:r>
              <a:rPr lang="id-ID" b="1" dirty="0" smtClean="0"/>
              <a:t>Adang Widjana</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Ekonomi yang berkembang di dalam masyarakat. Meskipun faktor sosial ekonomi merupakan salah satu motivasi kerja namun pandangan kerja harus disesuaikan dengan jiwa dan semangat Pancasila. </a:t>
            </a:r>
          </a:p>
          <a:p>
            <a:pPr marL="0" indent="0" algn="just">
              <a:buNone/>
            </a:pPr>
            <a:r>
              <a:rPr lang="id-ID" sz="2400" dirty="0" smtClean="0">
                <a:latin typeface="Times New Roman" pitchFamily="18" charset="0"/>
                <a:cs typeface="Times New Roman" pitchFamily="18" charset="0"/>
              </a:rPr>
              <a:t>Oleh karena itu pada hakikatnya kerja adalah disamping untuk memenuhi kebutuhan hidup, tetapi juga harus mempunyai nilai (</a:t>
            </a:r>
            <a:r>
              <a:rPr lang="id-ID" sz="2400" i="1" dirty="0" smtClean="0">
                <a:latin typeface="Times New Roman" pitchFamily="18" charset="0"/>
                <a:cs typeface="Times New Roman" pitchFamily="18" charset="0"/>
              </a:rPr>
              <a:t>value</a:t>
            </a:r>
            <a:r>
              <a:rPr lang="id-ID" sz="2400" dirty="0" smtClean="0">
                <a:latin typeface="Times New Roman" pitchFamily="18" charset="0"/>
                <a:cs typeface="Times New Roman" pitchFamily="18" charset="0"/>
              </a:rPr>
              <a:t>)  terhadap lingkungan kerja/perusahaan dan masyarakat luas.</a:t>
            </a:r>
          </a:p>
          <a:p>
            <a:pPr marL="0" indent="0" algn="just">
              <a:buNone/>
            </a:pPr>
            <a:r>
              <a:rPr lang="id-ID" sz="2400" dirty="0" smtClean="0">
                <a:latin typeface="Times New Roman" pitchFamily="18" charset="0"/>
                <a:cs typeface="Times New Roman" pitchFamily="18" charset="0"/>
              </a:rPr>
              <a:t>Dalam hubungan ini maka falsafah kerja dalam rangka HIP adalah sbb:</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Kerja adalah pengabdian kepada Tuhan yang Maha Esa dan sesama manusia</a:t>
            </a:r>
          </a:p>
          <a:p>
            <a:pPr marL="457200" indent="-45720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Para pelaku produksi mengakui persamaan derajat, persamaan hak dan persamaan kewajiban serta menjunjung tinggi nilai kemanusiaan dalam membangun dan menyelenggarakan pekerjaan dan penghasilan yang layak bagi kemanusiaan.</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Para pelaku produksi ber-sama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berusaha mewujudkan kemajuan yang merata dan berkeadilan sosial.</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Para pelaku produksi suka bekerja keras menghargai hasil karya orang lain, bersikap adil menjaga keseimbangan antara hak dan kewajiban.</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Para pelaku produksi menempatkan persatuan, kesatuan, kepentingan dan keselamatan bangsa diatas kepentingan pribadi atau golongan.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id-ID"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457200" indent="-4572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Para pelaku produksi mengembangkan perbuatan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luhur mencerminkan sikap dan suasana kekeluargaan dan kegotong-royongan, mengembangkan kesadaran dan sikap ikut memiliki, ikut memelihara dan mempertahankan, ikut bertanggungjawab atas ketahanan dan kelangsungan serta perkembangan perusahaan dalam konteks pembangunan dan ketahanan nasional.</a:t>
            </a:r>
          </a:p>
          <a:p>
            <a:pPr marL="457200" indent="-457200" algn="just">
              <a:buNone/>
            </a:pPr>
            <a:r>
              <a:rPr lang="en-US" sz="2400" dirty="0" smtClean="0">
                <a:latin typeface="Times New Roman" pitchFamily="18" charset="0"/>
                <a:cs typeface="Times New Roman" pitchFamily="18" charset="0"/>
              </a:rPr>
              <a:t>7. </a:t>
            </a:r>
            <a:r>
              <a:rPr lang="id-ID" sz="2400" dirty="0" smtClean="0">
                <a:latin typeface="Times New Roman" pitchFamily="18" charset="0"/>
                <a:cs typeface="Times New Roman" pitchFamily="18" charset="0"/>
              </a:rPr>
              <a:t>Para pelaku produksi mengutamakan musyawarah dalam mengambil keputusan untuk kepentingan bersama dijiwai oleh semangat kekeluargaan, dengan akal sehat dan sesuai dengan hati nurani yang luhur.</a:t>
            </a:r>
          </a:p>
          <a:p>
            <a:pPr marL="457200" indent="-457200" algn="just">
              <a:buNone/>
            </a:pPr>
            <a:r>
              <a:rPr lang="en-US" sz="2400" dirty="0" smtClean="0">
                <a:latin typeface="Times New Roman" pitchFamily="18" charset="0"/>
                <a:cs typeface="Times New Roman" pitchFamily="18" charset="0"/>
              </a:rPr>
              <a:t>8.   </a:t>
            </a:r>
            <a:r>
              <a:rPr lang="id-ID" sz="2400" dirty="0" smtClean="0">
                <a:latin typeface="Times New Roman" pitchFamily="18" charset="0"/>
                <a:cs typeface="Times New Roman" pitchFamily="18" charset="0"/>
              </a:rPr>
              <a:t>Keputusan yang diambil harus dapat dipertanggungjawabkan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92162"/>
          </a:xfrm>
        </p:spPr>
        <p:txBody>
          <a:bodyPr/>
          <a:lstStyle/>
          <a:p>
            <a:r>
              <a:rPr lang="id-ID"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lnSpcReduction="10000"/>
          </a:bodyPr>
          <a:lstStyle/>
          <a:p>
            <a:pPr marL="457200" indent="-457200" algn="just">
              <a:buNone/>
            </a:pPr>
            <a:r>
              <a:rPr lang="id-ID" sz="2400" dirty="0" smtClean="0">
                <a:latin typeface="Times New Roman" pitchFamily="18" charset="0"/>
                <a:cs typeface="Times New Roman" pitchFamily="18" charset="0"/>
              </a:rPr>
              <a:t>      secara moral  kepada Tuhan Yang Maha Esa, menjunjung tinggi harkat dan martabat manusia serta nilai kebenaran dan keadilan dan dengan etika baik dan rasa tanggungjawab menerima dan melaksanakan hasil keputusan musyawarah.</a:t>
            </a:r>
          </a:p>
          <a:p>
            <a:pPr marL="457200" indent="-457200" algn="just">
              <a:buNone/>
            </a:pPr>
            <a:endParaRPr lang="id-ID" sz="2400" dirty="0" smtClean="0">
              <a:latin typeface="Times New Roman" pitchFamily="18" charset="0"/>
              <a:cs typeface="Times New Roman" pitchFamily="18" charset="0"/>
            </a:endParaRPr>
          </a:p>
          <a:p>
            <a:pPr marL="457200" indent="-457200" algn="just">
              <a:buNone/>
            </a:pPr>
            <a:r>
              <a:rPr lang="id-ID" sz="2400" b="1" dirty="0" smtClean="0">
                <a:latin typeface="Times New Roman" pitchFamily="18" charset="0"/>
                <a:cs typeface="Times New Roman" pitchFamily="18" charset="0"/>
              </a:rPr>
              <a:t>Perlunya Motivasi Kerja</a:t>
            </a:r>
          </a:p>
          <a:p>
            <a:pPr marL="0" indent="0" algn="just">
              <a:buNone/>
            </a:pPr>
            <a:r>
              <a:rPr lang="id-ID" sz="2400" dirty="0" smtClean="0">
                <a:latin typeface="Times New Roman" pitchFamily="18" charset="0"/>
                <a:cs typeface="Times New Roman" pitchFamily="18" charset="0"/>
              </a:rPr>
              <a:t>Karyawan dalam proses produksi adalah sebagai manusia (individu), sudah barang tentu memiliki identifikasi tersendiri antara lain sbb:</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Tabiat/watak</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Sikap perilaku/ penampilan</a:t>
            </a:r>
          </a:p>
          <a:p>
            <a:pPr marL="457200" indent="-457200" algn="just">
              <a:buNone/>
            </a:pPr>
            <a:r>
              <a:rPr lang="en-US" sz="2400" dirty="0" smtClean="0">
                <a:latin typeface="Times New Roman" pitchFamily="18" charset="0"/>
                <a:cs typeface="Times New Roman" pitchFamily="18" charset="0"/>
              </a:rPr>
              <a:t>c.   </a:t>
            </a:r>
            <a:r>
              <a:rPr lang="id-ID" sz="2400" dirty="0" smtClean="0">
                <a:latin typeface="Times New Roman" pitchFamily="18" charset="0"/>
                <a:cs typeface="Times New Roman" pitchFamily="18" charset="0"/>
              </a:rPr>
              <a:t>Kebutuhan</a:t>
            </a:r>
          </a:p>
          <a:p>
            <a:pPr marL="457200" indent="-457200" algn="just">
              <a:buNone/>
            </a:pPr>
            <a:r>
              <a:rPr lang="id-ID" sz="2400" b="1" dirty="0" smtClean="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457200" indent="-457200" algn="just">
              <a:buNone/>
            </a:pPr>
            <a:r>
              <a:rPr lang="en-US" sz="2400" dirty="0" smtClean="0">
                <a:latin typeface="Times New Roman" pitchFamily="18" charset="0"/>
                <a:cs typeface="Times New Roman" pitchFamily="18" charset="0"/>
              </a:rPr>
              <a:t>d.   </a:t>
            </a:r>
            <a:r>
              <a:rPr lang="id-ID" sz="2400" dirty="0" smtClean="0">
                <a:latin typeface="Times New Roman" pitchFamily="18" charset="0"/>
                <a:cs typeface="Times New Roman" pitchFamily="18" charset="0"/>
              </a:rPr>
              <a:t>Keinginan.</a:t>
            </a:r>
          </a:p>
          <a:p>
            <a:pPr marL="457200" indent="-457200" algn="just">
              <a:buNone/>
            </a:pPr>
            <a:r>
              <a:rPr lang="en-US" sz="2400" dirty="0" smtClean="0">
                <a:latin typeface="Times New Roman" pitchFamily="18" charset="0"/>
                <a:cs typeface="Times New Roman" pitchFamily="18" charset="0"/>
              </a:rPr>
              <a:t>e.   </a:t>
            </a:r>
            <a:r>
              <a:rPr lang="id-ID" sz="2400" dirty="0" smtClean="0">
                <a:latin typeface="Times New Roman" pitchFamily="18" charset="0"/>
                <a:cs typeface="Times New Roman" pitchFamily="18" charset="0"/>
              </a:rPr>
              <a:t>Cita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/kepentingan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lainnya</a:t>
            </a:r>
          </a:p>
          <a:p>
            <a:pPr marL="457200" indent="-457200" algn="just">
              <a:buNone/>
            </a:pPr>
            <a:r>
              <a:rPr lang="en-US" sz="2400" dirty="0" smtClean="0">
                <a:latin typeface="Times New Roman" pitchFamily="18" charset="0"/>
                <a:cs typeface="Times New Roman" pitchFamily="18" charset="0"/>
              </a:rPr>
              <a:t>f.    </a:t>
            </a:r>
            <a:r>
              <a:rPr lang="id-ID" sz="2400" dirty="0" smtClean="0">
                <a:latin typeface="Times New Roman" pitchFamily="18" charset="0"/>
                <a:cs typeface="Times New Roman" pitchFamily="18" charset="0"/>
              </a:rPr>
              <a:t>Kebiasaan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dibentuk oleh keadaan aslinya.</a:t>
            </a:r>
          </a:p>
          <a:p>
            <a:pPr marL="457200" indent="-457200" algn="just">
              <a:buNone/>
            </a:pPr>
            <a:r>
              <a:rPr lang="en-US" sz="2400" dirty="0" smtClean="0">
                <a:latin typeface="Times New Roman" pitchFamily="18" charset="0"/>
                <a:cs typeface="Times New Roman" pitchFamily="18" charset="0"/>
              </a:rPr>
              <a:t>g.   </a:t>
            </a:r>
            <a:r>
              <a:rPr lang="id-ID" sz="2400" dirty="0" smtClean="0">
                <a:latin typeface="Times New Roman" pitchFamily="18" charset="0"/>
                <a:cs typeface="Times New Roman" pitchFamily="18" charset="0"/>
              </a:rPr>
              <a:t>Keadaan lingkungan dan pengalaman karyawan itu sendiri.</a:t>
            </a:r>
          </a:p>
          <a:p>
            <a:pPr marL="0" indent="0" algn="just">
              <a:buNone/>
            </a:pPr>
            <a:r>
              <a:rPr lang="id-ID" sz="2400" dirty="0" smtClean="0">
                <a:latin typeface="Times New Roman" pitchFamily="18" charset="0"/>
                <a:cs typeface="Times New Roman" pitchFamily="18" charset="0"/>
              </a:rPr>
              <a:t>Karena setiap karyawan memiliki identifikasi yang berlainan sebagai akibat dari latar belakang pendidikan, pengalaman, dan lingkungan masyarakat yang beraneka ragam, maka ini akan terbawa juga dalam hubungan kerjanya sehingga akan mempengaruhi sikap dan perilaku karyawan tsb dalam melaksanakan pekerjaannya.</a:t>
            </a:r>
          </a:p>
          <a:p>
            <a:pPr marL="0" indent="0" algn="just">
              <a:buNone/>
            </a:pPr>
            <a:r>
              <a:rPr lang="id-ID" sz="2400" dirty="0" smtClean="0">
                <a:latin typeface="Times New Roman" pitchFamily="18" charset="0"/>
                <a:cs typeface="Times New Roman" pitchFamily="18" charset="0"/>
              </a:rPr>
              <a:t>Demikian pula pengusaha juga mempunyai latar belakang budaya dan  pandangan  falsafah  serta  pengalaman dalam   menjalankan</a:t>
            </a:r>
          </a:p>
          <a:p>
            <a:pPr marL="0" indent="0" algn="just">
              <a:buNone/>
            </a:pPr>
            <a:endParaRPr lang="id-ID" sz="2400"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334962"/>
          </a:xfrm>
        </p:spPr>
        <p:txBody>
          <a:bodyPr>
            <a:normAutofit fontScale="90000"/>
          </a:bodyPr>
          <a:lstStyle/>
          <a:p>
            <a:pPr marL="742950" indent="-742950"/>
            <a:r>
              <a:rPr lang="id-ID"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1"/>
            <a:ext cx="8229600" cy="4571999"/>
          </a:xfrm>
        </p:spPr>
        <p:txBody>
          <a:bodyPr>
            <a:normAutofit/>
          </a:bodyPr>
          <a:lstStyle/>
          <a:p>
            <a:pPr marL="0" indent="0" algn="just">
              <a:buNone/>
            </a:pPr>
            <a:r>
              <a:rPr lang="id-ID" sz="2400" dirty="0" smtClean="0">
                <a:latin typeface="Times New Roman" pitchFamily="18" charset="0"/>
                <a:cs typeface="Times New Roman" pitchFamily="18" charset="0"/>
              </a:rPr>
              <a:t>Perusahaan yang ber-lain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an sehingga berpengaruh di dalam melaksanakan pola hubungan kerja dengan karyawannya.</a:t>
            </a:r>
          </a:p>
          <a:p>
            <a:pPr marL="0" indent="0" algn="just">
              <a:buNone/>
            </a:pPr>
            <a:r>
              <a:rPr lang="id-ID" sz="2400" dirty="0" smtClean="0">
                <a:latin typeface="Times New Roman" pitchFamily="18" charset="0"/>
                <a:cs typeface="Times New Roman" pitchFamily="18" charset="0"/>
              </a:rPr>
              <a:t>Pada hakikatnya motivasi karyawan dan pengusaha berbeda karena adanya perbedaan kepentingan, maka perlu diciptakan motivasi yang searah untuk mencapai tujuan bersama dalam rangka kelangsungan usaha dan ketenangan kerja, sehingga apa yang menjadi kehendak dan cita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kedua belah pihak dapat diwujudkan.</a:t>
            </a:r>
          </a:p>
          <a:p>
            <a:pPr marL="0" indent="0" algn="just">
              <a:buNone/>
            </a:pPr>
            <a:r>
              <a:rPr lang="id-ID" sz="2400" dirty="0" smtClean="0">
                <a:latin typeface="Times New Roman" pitchFamily="18" charset="0"/>
                <a:cs typeface="Times New Roman" pitchFamily="18" charset="0"/>
              </a:rPr>
              <a:t>Dalam hal ini HIP dapat dijadikan pedoman dalam merumuskan tuntutan motivasi kerja di dalam perusahaan, karena HIP telah merupakan konsensus/kesepakatan antara karyawan,  perusahaan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92162"/>
          </a:xfrm>
        </p:spPr>
        <p:txBody>
          <a:bodyPr/>
          <a:lstStyle/>
          <a:p>
            <a:r>
              <a:rPr lang="id-ID"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1"/>
            <a:ext cx="8229600" cy="4648200"/>
          </a:xfrm>
        </p:spPr>
        <p:txBody>
          <a:bodyPr>
            <a:normAutofit/>
          </a:bodyPr>
          <a:lstStyle/>
          <a:p>
            <a:pPr marL="0" indent="0" algn="just">
              <a:buNone/>
            </a:pPr>
            <a:r>
              <a:rPr lang="id-ID" sz="2400" dirty="0" smtClean="0">
                <a:latin typeface="Times New Roman" pitchFamily="18" charset="0"/>
                <a:cs typeface="Times New Roman" pitchFamily="18" charset="0"/>
              </a:rPr>
              <a:t>dan pemerintah (</a:t>
            </a:r>
            <a:r>
              <a:rPr lang="id-ID" sz="2400" i="1" dirty="0" smtClean="0">
                <a:latin typeface="Times New Roman" pitchFamily="18" charset="0"/>
                <a:cs typeface="Times New Roman" pitchFamily="18" charset="0"/>
              </a:rPr>
              <a:t>Tripartit</a:t>
            </a:r>
            <a:r>
              <a:rPr lang="id-ID" sz="2400" dirty="0" smtClean="0">
                <a:latin typeface="Times New Roman" pitchFamily="18" charset="0"/>
                <a:cs typeface="Times New Roman" pitchFamily="18" charset="0"/>
              </a:rPr>
              <a:t>) di dalam mengembangkan kehidupan di bidang Hubungan Industrial. Masalahnya adalah bagaimana penjabaran daripada konsensus/kesepakatan yang tertuang dalam HIP tsb secara konkrit sehingga dapat merupakan pedoman di dalam membentuk perilaku hubungan antara karyawan, perusahaan, dan Pemerintah di dalam mengembangkan kehidup-an di bidang Hubungan Industrial.</a:t>
            </a:r>
          </a:p>
          <a:p>
            <a:pPr marL="0" indent="0" algn="just">
              <a:buNone/>
            </a:pPr>
            <a:r>
              <a:rPr lang="id-ID" sz="2400" dirty="0" smtClean="0">
                <a:latin typeface="Times New Roman" pitchFamily="18" charset="0"/>
                <a:cs typeface="Times New Roman" pitchFamily="18" charset="0"/>
              </a:rPr>
              <a:t>Dengan demikian karyawan akan mengetahui fungsi, peranan dan tanggungjawab di lingkungan kerjanya dan di lain pihak pengusaha perlu menumbuhkan iklim kerja yang sehat dimana hak  dan  kewajiban  karyawan   diatur   sedemikian  rupa  selaras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1"/>
            <a:ext cx="8229600" cy="4038600"/>
          </a:xfrm>
        </p:spPr>
        <p:txBody>
          <a:bodyPr>
            <a:normAutofit/>
          </a:bodyPr>
          <a:lstStyle/>
          <a:p>
            <a:pPr marL="0" indent="0" algn="just">
              <a:buNone/>
            </a:pPr>
            <a:r>
              <a:rPr lang="id-ID" sz="2400" dirty="0" smtClean="0">
                <a:latin typeface="Times New Roman" pitchFamily="18" charset="0"/>
                <a:cs typeface="Times New Roman" pitchFamily="18" charset="0"/>
              </a:rPr>
              <a:t>dengan fungsi, peranan dan tanggungjawab karyawan sehingga dapat  mendorong  motivasi  kerja  ke  arah  partisipasi  karyawan  </a:t>
            </a:r>
          </a:p>
          <a:p>
            <a:pPr marL="0" indent="0" algn="just">
              <a:buNone/>
            </a:pPr>
            <a:r>
              <a:rPr lang="id-ID" sz="2400" dirty="0" smtClean="0">
                <a:latin typeface="Times New Roman" pitchFamily="18" charset="0"/>
                <a:cs typeface="Times New Roman" pitchFamily="18" charset="0"/>
              </a:rPr>
              <a:t>terhadap perusahaan.</a:t>
            </a:r>
          </a:p>
          <a:p>
            <a:pPr marL="0" indent="0" algn="just">
              <a:buNone/>
            </a:pPr>
            <a:r>
              <a:rPr lang="id-ID" sz="2400" dirty="0" smtClean="0">
                <a:latin typeface="Times New Roman" pitchFamily="18" charset="0"/>
                <a:cs typeface="Times New Roman" pitchFamily="18" charset="0"/>
              </a:rPr>
              <a:t>Iklim kerja yang sehat dapat mendorong sikap keterbukaan baik dari pihak karyawan maupun pihak pengusaha, sehingga mampu menumbuhkan motivasi kerja yang searah antara  karyawan dan pengusaha dalam rangka menciptakan ketenteraman kerja dan kelangsungan usaha ke arah peningkatan produksi dan produktivitas kerja.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b="1" dirty="0" smtClean="0">
                <a:latin typeface="Times New Roman" pitchFamily="18" charset="0"/>
                <a:cs typeface="Times New Roman" pitchFamily="18" charset="0"/>
              </a:rPr>
              <a:t>Metode Pendekatan dan Kerangka Operasional</a:t>
            </a:r>
          </a:p>
          <a:p>
            <a:pPr marL="0" indent="0" algn="just">
              <a:buNone/>
            </a:pPr>
            <a:r>
              <a:rPr lang="id-ID" sz="2400" dirty="0" smtClean="0">
                <a:latin typeface="Times New Roman" pitchFamily="18" charset="0"/>
                <a:cs typeface="Times New Roman" pitchFamily="18" charset="0"/>
              </a:rPr>
              <a:t>Untuk dapat menanamkan motivasi dan disiplin kerja sebagai suatu sikap mental karyawan dan pengusaha dibutuhkan adanya pendekatan dan kerangka operasional yang terdiri dari:</a:t>
            </a:r>
          </a:p>
          <a:p>
            <a:pPr marL="457200" indent="-457200" algn="just">
              <a:buNone/>
            </a:pPr>
            <a:r>
              <a:rPr lang="en-US" sz="2400" b="1" i="1" dirty="0" smtClean="0">
                <a:latin typeface="Times New Roman" pitchFamily="18" charset="0"/>
                <a:cs typeface="Times New Roman" pitchFamily="18" charset="0"/>
              </a:rPr>
              <a:t>a.   </a:t>
            </a:r>
            <a:r>
              <a:rPr lang="id-ID" sz="2400" b="1" i="1" dirty="0" smtClean="0">
                <a:latin typeface="Times New Roman" pitchFamily="18" charset="0"/>
                <a:cs typeface="Times New Roman" pitchFamily="18" charset="0"/>
              </a:rPr>
              <a:t>E k s t e r n</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Pandangan terhadap pandangan kerja</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Pendekatan terhadap nilai</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sosial budaya ekonomi dan politik</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Pendekatan terhadap kebijaksanaan pemerintah di bidang pembangunan nasional, khususnya di bidang ketenagakerjaan.</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Pendekatan terhadap sistem hubungan yang menyangkut di bidang ketenagakerjaan.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399"/>
            <a:ext cx="8229600" cy="4572001"/>
          </a:xfrm>
        </p:spPr>
        <p:txBody>
          <a:bodyPr>
            <a:normAutofit/>
          </a:bodyPr>
          <a:lstStyle/>
          <a:p>
            <a:pPr marL="0" indent="0" algn="just">
              <a:buNone/>
            </a:pPr>
            <a:r>
              <a:rPr lang="id-ID" sz="2400" b="1" i="1" dirty="0" smtClean="0">
                <a:latin typeface="Times New Roman" pitchFamily="18" charset="0"/>
                <a:cs typeface="Times New Roman" pitchFamily="18" charset="0"/>
              </a:rPr>
              <a:t>b.   I n t e r n </a:t>
            </a:r>
            <a:endParaRPr lang="id-ID" sz="2400" b="1" dirty="0" smtClean="0">
              <a:latin typeface="Times New Roman" pitchFamily="18" charset="0"/>
              <a:cs typeface="Times New Roman" pitchFamily="18" charset="0"/>
            </a:endParaRP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Pendekatan terhadap kemanusiaan (harkat dan martabat manusia)</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Pendekatan terhadap produktivitas</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Pendekatan terhadap organisasi dan manajemen di dalam perusahaan.</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Pendekatan terhadap sistem peningkatan produksi.</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Pendekatan terhadap sistem komunikasi</a:t>
            </a:r>
          </a:p>
          <a:p>
            <a:pPr marL="457200" indent="-4572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Pendekatan terhadap nilai</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budaya, etis, etnis dan moral kerja dalam perusahaan.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b="1" dirty="0" smtClean="0">
                <a:latin typeface="Times New Roman" pitchFamily="18" charset="0"/>
                <a:cs typeface="Times New Roman" pitchFamily="18" charset="0"/>
              </a:rPr>
              <a:t>MOTIVASI, DISIPLIN DAN ETIKA KERJA</a:t>
            </a:r>
          </a:p>
          <a:p>
            <a:pPr marL="0" indent="0" algn="just">
              <a:buNone/>
            </a:pPr>
            <a:r>
              <a:rPr lang="id-ID" sz="2400" dirty="0" smtClean="0">
                <a:latin typeface="Times New Roman" pitchFamily="18" charset="0"/>
                <a:cs typeface="Times New Roman" pitchFamily="18" charset="0"/>
              </a:rPr>
              <a:t>Potensi SDM pada hakikatnya adalah merupakan salah satu modal dasar pembangunan nasional. Namun selama ini masih dirasakan bahwa potensi SDM tsb belum dapat dimanfaatkan secara optimal mengingat sebagian besar dari pada angkatan kerja tingkat keterampilan  dan pendidikannya masih rendah, dimana 88% tamatan SD. Hal ini berakibat pula terhadap rendahnya pendapatan dan kesejahteraannya.</a:t>
            </a:r>
          </a:p>
          <a:p>
            <a:pPr marL="0" indent="0" algn="just">
              <a:buNone/>
            </a:pPr>
            <a:r>
              <a:rPr lang="id-ID" sz="2400" dirty="0" smtClean="0">
                <a:latin typeface="Times New Roman" pitchFamily="18" charset="0"/>
                <a:cs typeface="Times New Roman" pitchFamily="18" charset="0"/>
              </a:rPr>
              <a:t>Keadaan tsb sangat besar pengaruhnya terhadap sikap mental tenaga kerja di lingkungan kerjanya yang berakibat rendahnya hasil kerjanya. Hal ini berakibat pula pada rendahnya tingkat pendapatan dan kesejahteraan para pegawai y</a:t>
            </a:r>
            <a:r>
              <a:rPr lang="en-US" sz="2400" dirty="0" err="1" smtClean="0">
                <a:latin typeface="Times New Roman" pitchFamily="18" charset="0"/>
                <a:cs typeface="Times New Roman" pitchFamily="18" charset="0"/>
              </a:rPr>
              <a:t>ang</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b</a:t>
            </a:r>
            <a:r>
              <a:rPr lang="en-US" sz="2400" dirty="0" err="1" smtClean="0">
                <a:latin typeface="Times New Roman" pitchFamily="18" charset="0"/>
                <a:cs typeface="Times New Roman" pitchFamily="18" charset="0"/>
              </a:rPr>
              <a:t>er</a:t>
            </a:r>
            <a:r>
              <a:rPr lang="id-ID" sz="2400" dirty="0" smtClean="0">
                <a:latin typeface="Times New Roman" pitchFamily="18" charset="0"/>
                <a:cs typeface="Times New Roman" pitchFamily="18" charset="0"/>
              </a:rPr>
              <a:t>s</a:t>
            </a:r>
            <a:r>
              <a:rPr lang="en-US" sz="2400" dirty="0" err="1" smtClean="0">
                <a:latin typeface="Times New Roman" pitchFamily="18" charset="0"/>
                <a:cs typeface="Times New Roman" pitchFamily="18" charset="0"/>
              </a:rPr>
              <a:t>angkutan</a:t>
            </a: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Sedangkan kerangka operasionalnya adalah sbb :</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Mengoperasionalkan Hubungan Industrial Pancasila (HIP)</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Penyusunan sistem pembinaan organisasi karyawan lembaga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ada di perusahaan dan pembinaan personal (karyawan)</a:t>
            </a:r>
          </a:p>
          <a:p>
            <a:pPr marL="457200" indent="-457200" algn="just">
              <a:buNone/>
            </a:pPr>
            <a:r>
              <a:rPr lang="en-US" sz="2400" dirty="0" smtClean="0">
                <a:latin typeface="Times New Roman" pitchFamily="18" charset="0"/>
                <a:cs typeface="Times New Roman" pitchFamily="18" charset="0"/>
              </a:rPr>
              <a:t>c.  </a:t>
            </a:r>
            <a:r>
              <a:rPr lang="id-ID" sz="2400" dirty="0" smtClean="0">
                <a:latin typeface="Times New Roman" pitchFamily="18" charset="0"/>
                <a:cs typeface="Times New Roman" pitchFamily="18" charset="0"/>
              </a:rPr>
              <a:t>Penyusunan kerangka kebijaksanaan di bidang organisasi dan manajemen dalam rangka produktivitas.</a:t>
            </a:r>
          </a:p>
          <a:p>
            <a:pPr marL="457200" indent="-457200" algn="just">
              <a:buAutoNum type="alphaLcPeriod"/>
            </a:pPr>
            <a:endParaRPr lang="id-ID" sz="2400" dirty="0" smtClean="0">
              <a:latin typeface="Times New Roman" pitchFamily="18" charset="0"/>
              <a:cs typeface="Times New Roman" pitchFamily="18" charset="0"/>
            </a:endParaRPr>
          </a:p>
          <a:p>
            <a:pPr marL="457200" indent="-457200" algn="just">
              <a:buNone/>
            </a:pPr>
            <a:r>
              <a:rPr lang="id-ID" sz="2400" b="1" dirty="0" smtClean="0">
                <a:latin typeface="Times New Roman" pitchFamily="18" charset="0"/>
                <a:cs typeface="Times New Roman" pitchFamily="18" charset="0"/>
              </a:rPr>
              <a:t>Faktor-faktor Motivasi Kerja</a:t>
            </a:r>
          </a:p>
          <a:p>
            <a:pPr marL="0" indent="0" algn="just">
              <a:buNone/>
            </a:pPr>
            <a:r>
              <a:rPr lang="id-ID" sz="2400" dirty="0" smtClean="0">
                <a:latin typeface="Times New Roman" pitchFamily="18" charset="0"/>
                <a:cs typeface="Times New Roman" pitchFamily="18" charset="0"/>
              </a:rPr>
              <a:t>Untuk mendapatkan motivasi kerja yang dibutuhkanm, suatu landasan yaitu terdapatnya suatu motivator. Dan hal ini merupakan hasil suatu pemikiran dan kebijaksanaan yang tertu-ang dalam perencanaan dan program yang  terpadu  dan  disesuai-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kan dengan situasi dan kondisi sesuai dengan keadaan ekstern dan intern. </a:t>
            </a:r>
          </a:p>
          <a:p>
            <a:pPr marL="0" indent="0" algn="just">
              <a:buNone/>
            </a:pPr>
            <a:r>
              <a:rPr lang="id-ID" sz="2400" dirty="0" smtClean="0">
                <a:latin typeface="Times New Roman" pitchFamily="18" charset="0"/>
                <a:cs typeface="Times New Roman" pitchFamily="18" charset="0"/>
              </a:rPr>
              <a:t>Adapun yang dibutuhkan oleh motivator adalah sbb:</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Pencapaian penyelesaian tugas sesuai tujuan dan sasaran</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Penghargaan terhadap pencapaian sasaran/tugas yg ditetapkan</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Adanya peningkatan (kemajuan)</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Adanya tanggungjawab</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Supervisi, hubungan impersonal,  kondisi kerja dan keamanan kerja serta status yang jelas.</a:t>
            </a:r>
          </a:p>
          <a:p>
            <a:pPr marL="457200" indent="-4572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Gaji/ upah yang adil dan layak</a:t>
            </a:r>
          </a:p>
          <a:p>
            <a:pPr marL="457200" indent="-457200" algn="just">
              <a:buNone/>
            </a:pPr>
            <a:r>
              <a:rPr lang="en-US" sz="2400" dirty="0" smtClean="0">
                <a:latin typeface="Times New Roman" pitchFamily="18" charset="0"/>
                <a:cs typeface="Times New Roman" pitchFamily="18" charset="0"/>
              </a:rPr>
              <a:t>7.  </a:t>
            </a:r>
            <a:r>
              <a:rPr lang="id-ID" sz="2400" dirty="0" smtClean="0">
                <a:latin typeface="Times New Roman" pitchFamily="18" charset="0"/>
                <a:cs typeface="Times New Roman" pitchFamily="18" charset="0"/>
              </a:rPr>
              <a:t>Sifat dan ruang lingkup pekerjaan itu sendiri (pekerjaan yang menarik dan memberi harapan)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b="1" dirty="0" smtClean="0">
                <a:latin typeface="Times New Roman" pitchFamily="18" charset="0"/>
                <a:cs typeface="Times New Roman" pitchFamily="18" charset="0"/>
              </a:rPr>
              <a:t>Usaha-usaha Peningkatan Motivasi Kerja</a:t>
            </a:r>
          </a:p>
          <a:p>
            <a:pPr marL="0" indent="0" algn="just">
              <a:buNone/>
            </a:pPr>
            <a:r>
              <a:rPr lang="id-ID" sz="2400" dirty="0" smtClean="0">
                <a:latin typeface="Times New Roman" pitchFamily="18" charset="0"/>
                <a:cs typeface="Times New Roman" pitchFamily="18" charset="0"/>
              </a:rPr>
              <a:t>Untuk mencapai tujuan di atas, maka perlu adanya pembinaan sikap dan perilaku yang meliputi seluruh pelaku produksi yaitu Pemerintah, Pengusaha/Organisasi Pengusaha, Karyawan/SP &amp; SB dengan cara  sbb:</a:t>
            </a:r>
          </a:p>
          <a:p>
            <a:pPr marL="0" indent="0" algn="just">
              <a:buNone/>
            </a:pPr>
            <a:r>
              <a:rPr lang="id-ID" sz="2400" b="1" i="1" dirty="0" smtClean="0">
                <a:latin typeface="Times New Roman" pitchFamily="18" charset="0"/>
                <a:cs typeface="Times New Roman" pitchFamily="18" charset="0"/>
              </a:rPr>
              <a:t>a. Intern Perusahaan</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Penjabaran dan penanaman pengertian serta tumbuhnya sikap laku dan pengamalan konsep Tri Dharma</a:t>
            </a:r>
          </a:p>
          <a:p>
            <a:pPr marL="457200" indent="-457200" algn="just">
              <a:buNone/>
            </a:pPr>
            <a:r>
              <a:rPr lang="id-ID" sz="2400" dirty="0" smtClean="0">
                <a:latin typeface="Times New Roman" pitchFamily="18" charset="0"/>
                <a:cs typeface="Times New Roman" pitchFamily="18" charset="0"/>
              </a:rPr>
              <a:t>       - </a:t>
            </a:r>
            <a:r>
              <a:rPr lang="id-ID" sz="2400" i="1" dirty="0" smtClean="0">
                <a:latin typeface="Times New Roman" pitchFamily="18" charset="0"/>
                <a:cs typeface="Times New Roman" pitchFamily="18" charset="0"/>
              </a:rPr>
              <a:t>Rumongso Handarbeni </a:t>
            </a:r>
            <a:r>
              <a:rPr lang="id-ID" sz="2400" dirty="0" smtClean="0">
                <a:latin typeface="Times New Roman" pitchFamily="18" charset="0"/>
                <a:cs typeface="Times New Roman" pitchFamily="18" charset="0"/>
              </a:rPr>
              <a:t>(saling merasa ikut memiliki)</a:t>
            </a:r>
          </a:p>
          <a:p>
            <a:pPr marL="457200" indent="-457200" algn="just">
              <a:buNone/>
            </a:pPr>
            <a:r>
              <a:rPr lang="id-ID" sz="2400" dirty="0" smtClean="0">
                <a:latin typeface="Times New Roman" pitchFamily="18" charset="0"/>
                <a:cs typeface="Times New Roman" pitchFamily="18" charset="0"/>
              </a:rPr>
              <a:t>       - </a:t>
            </a:r>
            <a:r>
              <a:rPr lang="id-ID" sz="2400" i="1" dirty="0" smtClean="0">
                <a:latin typeface="Times New Roman" pitchFamily="18" charset="0"/>
                <a:cs typeface="Times New Roman" pitchFamily="18" charset="0"/>
              </a:rPr>
              <a:t>Melu Hangrukebi </a:t>
            </a:r>
            <a:r>
              <a:rPr lang="id-ID" sz="2400" dirty="0" smtClean="0">
                <a:latin typeface="Times New Roman" pitchFamily="18" charset="0"/>
                <a:cs typeface="Times New Roman" pitchFamily="18" charset="0"/>
              </a:rPr>
              <a:t>(ikut serta memelihara, mempertahankan   </a:t>
            </a:r>
          </a:p>
          <a:p>
            <a:pPr marL="457200" indent="-457200" algn="just">
              <a:buNone/>
            </a:pPr>
            <a:r>
              <a:rPr lang="id-ID" sz="2400" dirty="0" smtClean="0">
                <a:latin typeface="Times New Roman" pitchFamily="18" charset="0"/>
                <a:cs typeface="Times New Roman" pitchFamily="18" charset="0"/>
              </a:rPr>
              <a:t>          dan melestarikan)</a:t>
            </a:r>
          </a:p>
          <a:p>
            <a:pPr marL="457200" indent="-457200" algn="just">
              <a:buNone/>
            </a:pPr>
            <a:r>
              <a:rPr lang="id-ID" sz="2400" dirty="0" smtClean="0">
                <a:latin typeface="Times New Roman" pitchFamily="18" charset="0"/>
                <a:cs typeface="Times New Roman" pitchFamily="18" charset="0"/>
              </a:rPr>
              <a:t>       -  </a:t>
            </a:r>
            <a:r>
              <a:rPr lang="id-ID" sz="2400" i="1" dirty="0" smtClean="0">
                <a:latin typeface="Times New Roman" pitchFamily="18" charset="0"/>
                <a:cs typeface="Times New Roman" pitchFamily="18" charset="0"/>
              </a:rPr>
              <a:t>Mulat seriro hangroso wani </a:t>
            </a:r>
            <a:r>
              <a:rPr lang="id-ID" sz="2400" dirty="0" smtClean="0">
                <a:latin typeface="Times New Roman" pitchFamily="18" charset="0"/>
                <a:cs typeface="Times New Roman" pitchFamily="18" charset="0"/>
              </a:rPr>
              <a:t>(terus menerus mawas diri)</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1"/>
            <a:ext cx="8229600" cy="4800600"/>
          </a:xfrm>
        </p:spPr>
        <p:txBody>
          <a:bodyPr>
            <a:normAutofit/>
          </a:bodyPr>
          <a:lstStyle/>
          <a:p>
            <a:pPr marL="533400" indent="-5334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Secara fisik, maka sarana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motivatifasi yang langsung berkaitan dengan kerja dan tenaga kerja  diusahakan peningkatan menurut kemampuan dan situasi</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perusahaan  seperti:</a:t>
            </a:r>
          </a:p>
          <a:p>
            <a:pPr marL="533400" indent="-533400" algn="just">
              <a:buNone/>
            </a:pPr>
            <a:r>
              <a:rPr lang="id-ID" sz="2400" dirty="0" smtClean="0">
                <a:latin typeface="Times New Roman" pitchFamily="18" charset="0"/>
                <a:cs typeface="Times New Roman" pitchFamily="18" charset="0"/>
              </a:rPr>
              <a:t>	-  Adanya </a:t>
            </a:r>
            <a:r>
              <a:rPr lang="id-ID" sz="2400" i="1" dirty="0" smtClean="0">
                <a:latin typeface="Times New Roman" pitchFamily="18" charset="0"/>
                <a:cs typeface="Times New Roman" pitchFamily="18" charset="0"/>
              </a:rPr>
              <a:t>man power planning </a:t>
            </a:r>
            <a:r>
              <a:rPr lang="id-ID" sz="2400" dirty="0" smtClean="0">
                <a:latin typeface="Times New Roman" pitchFamily="18" charset="0"/>
                <a:cs typeface="Times New Roman" pitchFamily="18" charset="0"/>
              </a:rPr>
              <a:t>untuk lebih memanfaatkan   </a:t>
            </a:r>
          </a:p>
          <a:p>
            <a:pPr marL="533400" indent="-533400" algn="just">
              <a:buNone/>
            </a:pPr>
            <a:r>
              <a:rPr lang="id-ID" sz="2400" i="1" dirty="0" smtClean="0">
                <a:latin typeface="Times New Roman" pitchFamily="18" charset="0"/>
                <a:cs typeface="Times New Roman" pitchFamily="18" charset="0"/>
              </a:rPr>
              <a:t>          job-security</a:t>
            </a:r>
            <a:r>
              <a:rPr lang="id-ID" sz="2400" dirty="0" smtClean="0">
                <a:latin typeface="Times New Roman" pitchFamily="18" charset="0"/>
                <a:cs typeface="Times New Roman" pitchFamily="18" charset="0"/>
              </a:rPr>
              <a:t> melalui </a:t>
            </a:r>
            <a:r>
              <a:rPr lang="id-ID" sz="2400" i="1" dirty="0" smtClean="0">
                <a:latin typeface="Times New Roman" pitchFamily="18" charset="0"/>
                <a:cs typeface="Times New Roman" pitchFamily="18" charset="0"/>
              </a:rPr>
              <a:t>employment policy </a:t>
            </a:r>
            <a:r>
              <a:rPr lang="id-ID" sz="2400" dirty="0" smtClean="0">
                <a:latin typeface="Times New Roman" pitchFamily="18" charset="0"/>
                <a:cs typeface="Times New Roman" pitchFamily="18" charset="0"/>
              </a:rPr>
              <a:t>yang jelas dan</a:t>
            </a:r>
          </a:p>
          <a:p>
            <a:pPr marL="533400" indent="-533400" algn="just">
              <a:buNone/>
            </a:pPr>
            <a:r>
              <a:rPr lang="id-ID" sz="2400" dirty="0" smtClean="0">
                <a:latin typeface="Times New Roman" pitchFamily="18" charset="0"/>
                <a:cs typeface="Times New Roman" pitchFamily="18" charset="0"/>
              </a:rPr>
              <a:t>          mantap antara lain latihan dan pendidikan untuk karier dan </a:t>
            </a:r>
          </a:p>
          <a:p>
            <a:pPr marL="533400" indent="-533400" algn="just">
              <a:buNone/>
            </a:pPr>
            <a:r>
              <a:rPr lang="id-ID" sz="2400" dirty="0" smtClean="0">
                <a:latin typeface="Times New Roman" pitchFamily="18" charset="0"/>
                <a:cs typeface="Times New Roman" pitchFamily="18" charset="0"/>
              </a:rPr>
              <a:t>          </a:t>
            </a:r>
            <a:r>
              <a:rPr lang="id-ID" sz="2400" i="1" dirty="0" smtClean="0">
                <a:latin typeface="Times New Roman" pitchFamily="18" charset="0"/>
                <a:cs typeface="Times New Roman" pitchFamily="18" charset="0"/>
              </a:rPr>
              <a:t>succesion planning.</a:t>
            </a:r>
          </a:p>
          <a:p>
            <a:pPr marL="0" indent="0" algn="just">
              <a:buNone/>
            </a:pPr>
            <a:r>
              <a:rPr lang="id-ID" sz="2400" dirty="0" smtClean="0">
                <a:latin typeface="Times New Roman" pitchFamily="18" charset="0"/>
                <a:cs typeface="Times New Roman" pitchFamily="18" charset="0"/>
              </a:rPr>
              <a:t>       -  Kondisi dan syarat</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kerja seperti upah, </a:t>
            </a:r>
            <a:r>
              <a:rPr lang="id-ID" sz="2400" i="1" dirty="0" smtClean="0">
                <a:latin typeface="Times New Roman" pitchFamily="18" charset="0"/>
                <a:cs typeface="Times New Roman" pitchFamily="18" charset="0"/>
              </a:rPr>
              <a:t>employee benefits</a:t>
            </a:r>
            <a:r>
              <a:rPr lang="id-ID" sz="2400" dirty="0" smtClean="0">
                <a:latin typeface="Times New Roman" pitchFamily="18" charset="0"/>
                <a:cs typeface="Times New Roman" pitchFamily="18" charset="0"/>
              </a:rPr>
              <a:t>, </a:t>
            </a:r>
          </a:p>
          <a:p>
            <a:pPr marL="0" indent="0" algn="just">
              <a:buNone/>
            </a:pPr>
            <a:r>
              <a:rPr lang="id-ID" sz="2400" dirty="0" smtClean="0">
                <a:latin typeface="Times New Roman" pitchFamily="18" charset="0"/>
                <a:cs typeface="Times New Roman" pitchFamily="18" charset="0"/>
              </a:rPr>
              <a:t>           lingkungan kerja,  keselamatan dan kesehatan kerja, </a:t>
            </a:r>
          </a:p>
          <a:p>
            <a:pPr marL="0" indent="0" algn="just">
              <a:buNone/>
            </a:pPr>
            <a:r>
              <a:rPr lang="id-ID" sz="2400" dirty="0" smtClean="0">
                <a:latin typeface="Times New Roman" pitchFamily="18" charset="0"/>
                <a:cs typeface="Times New Roman" pitchFamily="18" charset="0"/>
              </a:rPr>
              <a:t>           jaminan hari tua dsb.	</a:t>
            </a:r>
          </a:p>
          <a:p>
            <a:pPr marL="0" indent="0" algn="just">
              <a:buNone/>
            </a:pPr>
            <a:endParaRPr lang="en-US" sz="2400"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92162"/>
          </a:xfrm>
        </p:spPr>
        <p:txBody>
          <a:bodyPr/>
          <a:lstStyle/>
          <a:p>
            <a:r>
              <a:rPr lang="id-ID" dirty="0" smtClean="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457200" indent="-457200" algn="just">
              <a:buNone/>
            </a:pPr>
            <a:r>
              <a:rPr lang="en-US" sz="2400" b="1" i="1" dirty="0" smtClean="0">
                <a:latin typeface="Times New Roman" pitchFamily="18" charset="0"/>
                <a:cs typeface="Times New Roman" pitchFamily="18" charset="0"/>
              </a:rPr>
              <a:t>b.   </a:t>
            </a:r>
            <a:r>
              <a:rPr lang="id-ID" sz="2400" b="1" i="1" dirty="0" smtClean="0">
                <a:latin typeface="Times New Roman" pitchFamily="18" charset="0"/>
                <a:cs typeface="Times New Roman" pitchFamily="18" charset="0"/>
              </a:rPr>
              <a:t>Ekstern Perusahaan</a:t>
            </a:r>
          </a:p>
          <a:p>
            <a:pPr marL="0" indent="0" algn="just">
              <a:buNone/>
            </a:pPr>
            <a:r>
              <a:rPr lang="id-ID" sz="2400" dirty="0" smtClean="0">
                <a:latin typeface="Times New Roman" pitchFamily="18" charset="0"/>
                <a:cs typeface="Times New Roman" pitchFamily="18" charset="0"/>
              </a:rPr>
              <a:t>Peranan kesadaran bermasyarakat dan kesadaran bernegara melalui penataran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memaknai Pancasila sebagai dasar negara   perlu diejawantahkan dan ditanaman bahwa Pancasila sebagai motivator, sbb :</a:t>
            </a:r>
          </a:p>
          <a:p>
            <a:pPr marL="457200" indent="-457200" algn="just">
              <a:buNone/>
            </a:pPr>
            <a:r>
              <a:rPr lang="en-US" sz="2400" dirty="0" smtClean="0">
                <a:latin typeface="Times New Roman" pitchFamily="18" charset="0"/>
                <a:cs typeface="Times New Roman" pitchFamily="18" charset="0"/>
              </a:rPr>
              <a:t>1.</a:t>
            </a:r>
            <a:r>
              <a:rPr lang="id-ID" sz="2400" dirty="0" smtClean="0">
                <a:latin typeface="Times New Roman" pitchFamily="18" charset="0"/>
                <a:cs typeface="Times New Roman" pitchFamily="18" charset="0"/>
              </a:rPr>
              <a:t>  Menanamkan   kesadaran   berbangsa  dan   bernegara    dalam  </a:t>
            </a:r>
          </a:p>
          <a:p>
            <a:pPr marL="457200" indent="-45720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mempertahankan NKRI</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 Mengopersionalkan Hubungan Industrial Pancasila (HIP)</a:t>
            </a:r>
          </a:p>
          <a:p>
            <a:pPr marL="344488" indent="-344488"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Mengemban tugas dan berperan serta menciptakan masyarakat    adil dan makmur berdasarkan jiwa dan semangat Pancasila. </a:t>
            </a:r>
          </a:p>
          <a:p>
            <a:pPr marL="742950" indent="-742950" algn="just">
              <a:buNone/>
            </a:pPr>
            <a:r>
              <a:rPr lang="id-ID" sz="4400" i="1" dirty="0" smtClean="0">
                <a:latin typeface="Times New Roman" pitchFamily="18" charset="0"/>
                <a:cs typeface="Times New Roman" pitchFamily="18" charset="0"/>
              </a:rPr>
              <a:t>            </a:t>
            </a:r>
            <a:r>
              <a:rPr lang="en-US" sz="4400" i="1" dirty="0" smtClean="0">
                <a:latin typeface="Times New Roman" pitchFamily="18" charset="0"/>
                <a:cs typeface="Times New Roman" pitchFamily="18" charset="0"/>
              </a:rPr>
              <a:t> </a:t>
            </a:r>
            <a:endParaRPr lang="en-US" sz="4400" i="1"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id-ID"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481328"/>
            <a:ext cx="7620000" cy="4525963"/>
          </a:xfrm>
          <a:noFill/>
        </p:spPr>
        <p:style>
          <a:lnRef idx="1">
            <a:schemeClr val="accent2"/>
          </a:lnRef>
          <a:fillRef idx="2">
            <a:schemeClr val="accent2"/>
          </a:fillRef>
          <a:effectRef idx="1">
            <a:schemeClr val="accent2"/>
          </a:effectRef>
          <a:fontRef idx="minor">
            <a:schemeClr val="dk1"/>
          </a:fontRef>
        </p:style>
        <p:txBody>
          <a:bodyPr/>
          <a:lstStyle/>
          <a:p>
            <a:endParaRPr lang="en-US" dirty="0"/>
          </a:p>
        </p:txBody>
      </p:sp>
      <p:sp>
        <p:nvSpPr>
          <p:cNvPr id="2" name="Title 1"/>
          <p:cNvSpPr>
            <a:spLocks noGrp="1"/>
          </p:cNvSpPr>
          <p:nvPr>
            <p:ph type="title"/>
          </p:nvPr>
        </p:nvSpPr>
        <p:spPr/>
        <p:txBody>
          <a:bodyPr/>
          <a:lstStyle/>
          <a:p>
            <a:r>
              <a:rPr lang="en-US" dirty="0" smtClean="0"/>
              <a:t> </a:t>
            </a:r>
            <a:endParaRPr lang="en-US" dirty="0"/>
          </a:p>
        </p:txBody>
      </p:sp>
      <p:pic>
        <p:nvPicPr>
          <p:cNvPr id="4" name="Picture 3"/>
          <p:cNvPicPr>
            <a:picLocks noGrp="1" noChangeAspect="1" noChangeArrowheads="1"/>
          </p:cNvPicPr>
          <p:nvPr/>
        </p:nvPicPr>
        <p:blipFill>
          <a:blip r:embed="rId2"/>
          <a:srcRect/>
          <a:stretch>
            <a:fillRect/>
          </a:stretch>
        </p:blipFill>
        <p:spPr bwMode="auto">
          <a:xfrm>
            <a:off x="838200" y="533400"/>
            <a:ext cx="7924800" cy="5486400"/>
          </a:xfrm>
          <a:prstGeom prst="rect">
            <a:avLst/>
          </a:prstGeom>
          <a:noFill/>
          <a:ln>
            <a:headEnd/>
            <a:tailEnd/>
          </a:ln>
        </p:spPr>
        <p:style>
          <a:lnRef idx="2">
            <a:schemeClr val="dk1"/>
          </a:lnRef>
          <a:fillRef idx="1">
            <a:schemeClr val="lt1"/>
          </a:fillRef>
          <a:effectRef idx="0">
            <a:schemeClr val="dk1"/>
          </a:effectRef>
          <a:fontRef idx="minor">
            <a:schemeClr val="dk1"/>
          </a:fontRef>
        </p:style>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Namun mengingat karena masyarakat Indonesia mempunyai kultur yang majemuk (pluralitis) dan adanya pengaruh budaya asing sebagai akibat politik pintu terbuka di bidang ekonomi, maka hal tsb dapat menghambat terwujudnya sikap mental dan sikap sosial karyawan dan pengusaha dalam melaksanakan HIP.</a:t>
            </a:r>
          </a:p>
          <a:p>
            <a:pPr marL="0" indent="0" algn="just">
              <a:buNone/>
            </a:pPr>
            <a:r>
              <a:rPr lang="id-ID" sz="2400" dirty="0" smtClean="0">
                <a:latin typeface="Times New Roman" pitchFamily="18" charset="0"/>
                <a:cs typeface="Times New Roman" pitchFamily="18" charset="0"/>
              </a:rPr>
              <a:t>Untuk itu maka perlu disusun tuntunan motivasi, disiplin dan etika kerja di lingkungan perusahaan ke arah terwujudnya Hubungan Industrial yang selaras, aman dan dinamis sehingga dapat meningkatkan produksi dan produktivitas kerja.</a:t>
            </a:r>
          </a:p>
          <a:p>
            <a:pPr marL="0" indent="0" algn="just">
              <a:buNone/>
            </a:pPr>
            <a:r>
              <a:rPr lang="id-ID" sz="2400" dirty="0" smtClean="0">
                <a:latin typeface="Times New Roman" pitchFamily="18" charset="0"/>
                <a:cs typeface="Times New Roman" pitchFamily="18" charset="0"/>
              </a:rPr>
              <a:t>Pembentukan sikap mental karyawan dan pengusaha yang memiliki semangat produksi dan produktivitas yang tinggi dalam suasana   hubungan  dan  kerja  sama  yang   serasi,  selaras   serta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seimbang  antara para pelaku proses produksi dengan dilandasi jiwa dan semangat HIP. </a:t>
            </a:r>
          </a:p>
          <a:p>
            <a:pPr marL="0" indent="0" algn="just">
              <a:buNone/>
            </a:pPr>
            <a:r>
              <a:rPr lang="id-ID" sz="2400" dirty="0" smtClean="0">
                <a:latin typeface="Times New Roman" pitchFamily="18" charset="0"/>
                <a:cs typeface="Times New Roman" pitchFamily="18" charset="0"/>
              </a:rPr>
              <a:t>Dalam hubungan ini maka untuk menjalin kerjasama yang lebih serasi antara karyawan dan pengusaha maka masing</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pihak perlu meningkatkan rasa tanggungjawab, rasa ikut memiliki dan keberanian mawas diri dalam rangka kelangsungan hidup perusahaan. Khususnya kepada karyawan yang secara langsung terlibat dalam proses produksi, sikap tsb harus lebih ditanamkan dan dikembangkan terus menerus. Oleh karena itu usaha ke arah peningkatan motivasi dan disiplin kerja bagi karyawan maupun organisasi karyawan di dalam  menghadapi industrialisasi dan globalisasi yang terus meningkat sangat diperlukan.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b="1" dirty="0" smtClean="0">
                <a:latin typeface="Times New Roman" pitchFamily="18" charset="0"/>
                <a:cs typeface="Times New Roman" pitchFamily="18" charset="0"/>
              </a:rPr>
              <a:t>Pengertian Motivasi, Displin, dan Etika Kerja</a:t>
            </a:r>
          </a:p>
          <a:p>
            <a:pPr marL="344488" indent="-344488" algn="just">
              <a:buNone/>
            </a:pPr>
            <a:r>
              <a:rPr lang="en-US" sz="2400" b="1" i="1" dirty="0" smtClean="0">
                <a:latin typeface="Times New Roman" pitchFamily="18" charset="0"/>
                <a:cs typeface="Times New Roman" pitchFamily="18" charset="0"/>
              </a:rPr>
              <a:t>a.  </a:t>
            </a:r>
            <a:r>
              <a:rPr lang="id-ID" sz="2400" b="1" i="1" dirty="0" smtClean="0">
                <a:latin typeface="Times New Roman" pitchFamily="18" charset="0"/>
                <a:cs typeface="Times New Roman" pitchFamily="18" charset="0"/>
              </a:rPr>
              <a:t>Motivasi</a:t>
            </a:r>
            <a:r>
              <a:rPr lang="id-ID" sz="2400" i="1"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adalah keadaan kejiwaan dan sikap mental manusia yang memberikan energi, mendorong kegiatan atau gerakan dan mengarah atau menyalurkan perilaku ke arah mencapai kebutuhan yang memberi kepuasan atau mengurang ketidakseimbangan (Bernard Berelson dan Garry A.Stainer). Kebutuhan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tsb timbul akibat dari hubungan antar manusia yang dalam hal ini lebih ditekankan pada hubungan yang terjadi di dalam proses produksi yaitu Hubungan Industrial.</a:t>
            </a:r>
          </a:p>
          <a:p>
            <a:pPr marL="344488" indent="-344488" algn="just">
              <a:buNone/>
            </a:pPr>
            <a:r>
              <a:rPr lang="id-ID" sz="2400" dirty="0" smtClean="0">
                <a:latin typeface="Times New Roman" pitchFamily="18" charset="0"/>
                <a:cs typeface="Times New Roman" pitchFamily="18" charset="0"/>
              </a:rPr>
              <a:t>      Oleh karena itu motivasi dapat diartikan sebagai bagian integ-</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ral dari hubungan/industrial dalam rangka proses pembinaan, pengembangan</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dan pengarahan SDM d</a:t>
            </a:r>
            <a:r>
              <a:rPr lang="en-US" sz="24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l</a:t>
            </a:r>
            <a:r>
              <a:rPr lang="en-US" sz="24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m suatu perusahaan.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Dalam rangka pembentukan sikap mental dan sikap sosial yang dilandasi semangat Hubungan Industrial Pancasila (HIP) di kalangan karyawan dan pengusaha, maka sangat diperlukan keterbukaan dan kejujuran antara kedua belah pihak yang berpedoman kepada falsafah Tri Dharma yang dapat menciptakan iklim:</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Merasa ikut memiliki (</a:t>
            </a:r>
            <a:r>
              <a:rPr lang="id-ID" sz="2400" i="1" dirty="0" smtClean="0">
                <a:latin typeface="Times New Roman" pitchFamily="18" charset="0"/>
                <a:cs typeface="Times New Roman" pitchFamily="18" charset="0"/>
              </a:rPr>
              <a:t>sense of belonging</a:t>
            </a:r>
            <a:r>
              <a:rPr lang="id-ID" sz="2400" dirty="0" smtClean="0">
                <a:latin typeface="Times New Roman" pitchFamily="18" charset="0"/>
                <a:cs typeface="Times New Roman" pitchFamily="18" charset="0"/>
              </a:rPr>
              <a:t>) </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Merasa ikut bertanggungjawab (</a:t>
            </a:r>
            <a:r>
              <a:rPr lang="id-ID" sz="2400" i="1" dirty="0" smtClean="0">
                <a:latin typeface="Times New Roman" pitchFamily="18" charset="0"/>
                <a:cs typeface="Times New Roman" pitchFamily="18" charset="0"/>
              </a:rPr>
              <a:t>sense of responsibility</a:t>
            </a:r>
            <a:r>
              <a:rPr lang="id-ID" sz="2400" dirty="0" smtClean="0">
                <a:latin typeface="Times New Roman" pitchFamily="18" charset="0"/>
                <a:cs typeface="Times New Roman" pitchFamily="18" charset="0"/>
              </a:rPr>
              <a:t>)</a:t>
            </a:r>
          </a:p>
          <a:p>
            <a:pPr marL="457200" indent="-457200" algn="just">
              <a:buNone/>
            </a:pPr>
            <a:r>
              <a:rPr lang="en-US" sz="2400" dirty="0" smtClean="0">
                <a:latin typeface="Times New Roman" pitchFamily="18" charset="0"/>
                <a:cs typeface="Times New Roman" pitchFamily="18" charset="0"/>
              </a:rPr>
              <a:t>c.   </a:t>
            </a:r>
            <a:r>
              <a:rPr lang="id-ID" sz="2400" dirty="0" smtClean="0">
                <a:latin typeface="Times New Roman" pitchFamily="18" charset="0"/>
                <a:cs typeface="Times New Roman" pitchFamily="18" charset="0"/>
              </a:rPr>
              <a:t>Selalu mawas diri (</a:t>
            </a:r>
            <a:r>
              <a:rPr lang="id-ID" sz="2400" i="1" dirty="0" smtClean="0">
                <a:latin typeface="Times New Roman" pitchFamily="18" charset="0"/>
                <a:cs typeface="Times New Roman" pitchFamily="18" charset="0"/>
              </a:rPr>
              <a:t>sense of correction</a:t>
            </a:r>
            <a:r>
              <a:rPr lang="id-ID" sz="2400" dirty="0" smtClean="0">
                <a:latin typeface="Times New Roman" pitchFamily="18" charset="0"/>
                <a:cs typeface="Times New Roman" pitchFamily="18" charset="0"/>
              </a:rPr>
              <a:t>)</a:t>
            </a:r>
          </a:p>
          <a:p>
            <a:pPr marL="0" indent="0" algn="just">
              <a:buNone/>
            </a:pPr>
            <a:r>
              <a:rPr lang="id-ID" sz="2400" dirty="0" smtClean="0">
                <a:latin typeface="Times New Roman" pitchFamily="18" charset="0"/>
                <a:cs typeface="Times New Roman" pitchFamily="18" charset="0"/>
              </a:rPr>
              <a:t>Antara pihak pengusaha dan dan karyawan yang timbul sebagai suatu kebutuhan dan bukan merupakan sesuatu yang dipaksakan.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199"/>
            <a:ext cx="8229600" cy="3733801"/>
          </a:xfrm>
        </p:spPr>
        <p:txBody>
          <a:bodyPr>
            <a:normAutofit/>
          </a:bodyPr>
          <a:lstStyle/>
          <a:p>
            <a:pPr marL="441325" indent="-441325" algn="just">
              <a:buNone/>
            </a:pPr>
            <a:r>
              <a:rPr lang="id-ID" sz="2400" b="1" i="1" dirty="0" smtClean="0">
                <a:latin typeface="Times New Roman" pitchFamily="18" charset="0"/>
                <a:cs typeface="Times New Roman" pitchFamily="18" charset="0"/>
              </a:rPr>
              <a:t>b. Displin </a:t>
            </a:r>
            <a:r>
              <a:rPr lang="id-ID" sz="2400" dirty="0" smtClean="0">
                <a:latin typeface="Times New Roman" pitchFamily="18" charset="0"/>
                <a:cs typeface="Times New Roman" pitchFamily="18" charset="0"/>
              </a:rPr>
              <a:t>adalah sikap kejiwaan dari seseoraang atau sekelompok orang yang senantiasa berkehendak untuk mengikuti/mematuhi segala aturan/keputusan yang telah ditetapkan.</a:t>
            </a:r>
          </a:p>
          <a:p>
            <a:pPr marL="0" indent="0" algn="just">
              <a:buNone/>
            </a:pPr>
            <a:r>
              <a:rPr lang="id-ID" sz="2400" dirty="0" smtClean="0">
                <a:latin typeface="Times New Roman" pitchFamily="18" charset="0"/>
                <a:cs typeface="Times New Roman" pitchFamily="18" charset="0"/>
              </a:rPr>
              <a:t>      Disiplin  dalam hubungan kerja sangat erat kaitannya dengan   </a:t>
            </a:r>
          </a:p>
          <a:p>
            <a:pPr marL="0" indent="0" algn="just">
              <a:buNone/>
            </a:pPr>
            <a:r>
              <a:rPr lang="id-ID" sz="2400" dirty="0" smtClean="0">
                <a:latin typeface="Times New Roman" pitchFamily="18" charset="0"/>
                <a:cs typeface="Times New Roman" pitchFamily="18" charset="0"/>
              </a:rPr>
              <a:t>      motivasi kerja.</a:t>
            </a:r>
          </a:p>
          <a:p>
            <a:pPr marL="0" indent="0" algn="just">
              <a:buNone/>
            </a:pPr>
            <a:r>
              <a:rPr lang="id-ID" sz="2400" dirty="0" smtClean="0">
                <a:latin typeface="Times New Roman" pitchFamily="18" charset="0"/>
                <a:cs typeface="Times New Roman" pitchFamily="18" charset="0"/>
              </a:rPr>
              <a:t>      Disiplin dapat dikembangkan melalui suatu latihan antara lain  </a:t>
            </a:r>
          </a:p>
          <a:p>
            <a:pPr marL="0" indent="0" algn="just">
              <a:buNone/>
            </a:pPr>
            <a:r>
              <a:rPr lang="id-ID" sz="2400" dirty="0" smtClean="0">
                <a:latin typeface="Times New Roman" pitchFamily="18" charset="0"/>
                <a:cs typeface="Times New Roman" pitchFamily="18" charset="0"/>
              </a:rPr>
              <a:t>      dengan bekerja menghargai waktu, tenaga dan biaya.</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1"/>
            <a:ext cx="8229600" cy="3810000"/>
          </a:xfrm>
        </p:spPr>
        <p:txBody>
          <a:bodyPr>
            <a:normAutofit/>
          </a:bodyPr>
          <a:lstStyle/>
          <a:p>
            <a:pPr marL="457200" indent="-457200" algn="just">
              <a:buNone/>
            </a:pPr>
            <a:r>
              <a:rPr lang="en-US" sz="2400" b="1" i="1" dirty="0" smtClean="0">
                <a:latin typeface="Times New Roman" pitchFamily="18" charset="0"/>
                <a:cs typeface="Times New Roman" pitchFamily="18" charset="0"/>
              </a:rPr>
              <a:t>c</a:t>
            </a:r>
            <a:r>
              <a:rPr lang="en-US" sz="2400" i="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 </a:t>
            </a:r>
            <a:r>
              <a:rPr lang="id-ID" sz="2400" b="1" i="1" dirty="0" smtClean="0">
                <a:latin typeface="Times New Roman" pitchFamily="18" charset="0"/>
                <a:cs typeface="Times New Roman" pitchFamily="18" charset="0"/>
              </a:rPr>
              <a:t>Etika  </a:t>
            </a:r>
            <a:r>
              <a:rPr lang="id-ID" sz="2400" dirty="0" smtClean="0">
                <a:latin typeface="Times New Roman" pitchFamily="18" charset="0"/>
                <a:cs typeface="Times New Roman" pitchFamily="18" charset="0"/>
              </a:rPr>
              <a:t>adalah sikap kejiwaan dari seseorang atau sekelompok </a:t>
            </a:r>
          </a:p>
          <a:p>
            <a:pPr marL="457200" indent="-457200" algn="just">
              <a:buNone/>
            </a:pPr>
            <a:r>
              <a:rPr lang="id-ID" sz="2400" dirty="0" smtClean="0">
                <a:latin typeface="Times New Roman" pitchFamily="18" charset="0"/>
                <a:cs typeface="Times New Roman" pitchFamily="18" charset="0"/>
              </a:rPr>
              <a:t>      orang di dalam membina hubungan yang serasi, selaras dan seimbang baik di dalam kelompok itu sendiri maupun dengan kelompok lain.</a:t>
            </a:r>
          </a:p>
          <a:p>
            <a:pPr marL="457200" indent="-457200" algn="just">
              <a:buNone/>
            </a:pPr>
            <a:r>
              <a:rPr lang="id-ID" sz="2400" dirty="0" smtClean="0">
                <a:latin typeface="Times New Roman" pitchFamily="18" charset="0"/>
                <a:cs typeface="Times New Roman" pitchFamily="18" charset="0"/>
              </a:rPr>
              <a:t>	Etika dalam hubungan kerja dapat diartikan sebagai terciptanya hubungan yang selaras, serasi, dan seimbang antara pelaku dalam proses produksi ke arah peningkatan produksi dan produktivitas kerja.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b="1" dirty="0" smtClean="0">
                <a:latin typeface="Times New Roman" pitchFamily="18" charset="0"/>
                <a:cs typeface="Times New Roman" pitchFamily="18" charset="0"/>
              </a:rPr>
              <a:t>Pandangan Terhadap Kerja</a:t>
            </a:r>
          </a:p>
          <a:p>
            <a:pPr marL="0" indent="0" algn="just">
              <a:buNone/>
            </a:pPr>
            <a:r>
              <a:rPr lang="id-ID" sz="2400" dirty="0" smtClean="0">
                <a:latin typeface="Times New Roman" pitchFamily="18" charset="0"/>
                <a:cs typeface="Times New Roman" pitchFamily="18" charset="0"/>
              </a:rPr>
              <a:t>Sejarah telah membuktikan bahwa bangsa Indonesia mempunyai pandangan yang luhur terhadap kerja dan bukan bangsa yang malas, yang dipengaruhi oleh budaya, adat istiadat bahwa kerja  adalah pengabdian kepada raja, hal ini ditujukan kepada kebesaran Sang Pencipta (lihat karya monumental bangsa Indonesia jaman bihari dengan berdirinya Candi</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Borobudur, Prambanan, Kalasan dsb).</a:t>
            </a:r>
          </a:p>
          <a:p>
            <a:pPr marL="0" indent="0" algn="just">
              <a:buNone/>
            </a:pPr>
            <a:r>
              <a:rPr lang="id-ID" sz="2400" dirty="0" smtClean="0">
                <a:latin typeface="Times New Roman" pitchFamily="18" charset="0"/>
                <a:cs typeface="Times New Roman" pitchFamily="18" charset="0"/>
              </a:rPr>
              <a:t>Karena pengaruh sosial, budaya, pendidikan yang datang dari masyarakat yang mempunyai pandangan yang berbeda yang didasarkan pada motif ekonomi semata-mata (materialisme) , maka   pandangan  kerja  bangsa  Indonesia  dipengaruhi   faktor</a:t>
            </a:r>
            <a:r>
              <a:rPr lang="id-ID" sz="2400" baseline="30000" dirty="0" smtClean="0">
                <a:latin typeface="Times New Roman" pitchFamily="18" charset="0"/>
                <a:cs typeface="Times New Roman" pitchFamily="18" charset="0"/>
              </a:rPr>
              <a:t>2</a:t>
            </a:r>
            <a:endParaRPr lang="en-US" sz="2400" baseline="30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341</TotalTime>
  <Words>1850</Words>
  <Application>Microsoft Office PowerPoint</Application>
  <PresentationFormat>On-screen Show (4:3)</PresentationFormat>
  <Paragraphs>141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MANAJEMEN PRODUKTIVITAS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PRODUKTIVITAS</dc:title>
  <dc:creator>adang widjana</dc:creator>
  <cp:lastModifiedBy>User</cp:lastModifiedBy>
  <cp:revision>28</cp:revision>
  <dcterms:created xsi:type="dcterms:W3CDTF">2006-08-16T00:00:00Z</dcterms:created>
  <dcterms:modified xsi:type="dcterms:W3CDTF">2020-02-20T14:30:52Z</dcterms:modified>
</cp:coreProperties>
</file>