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82" name="Group 66"/>
          <p:cNvGrpSpPr>
            <a:grpSpLocks/>
          </p:cNvGrpSpPr>
          <p:nvPr/>
        </p:nvGrpSpPr>
        <p:grpSpPr bwMode="auto">
          <a:xfrm>
            <a:off x="0" y="0"/>
            <a:ext cx="9144000" cy="6899275"/>
            <a:chOff x="0" y="0"/>
            <a:chExt cx="5760" cy="4346"/>
          </a:xfrm>
        </p:grpSpPr>
        <p:sp>
          <p:nvSpPr>
            <p:cNvPr id="9267" name="Rectangle 51"/>
            <p:cNvSpPr>
              <a:spLocks noChangeArrowheads="1"/>
            </p:cNvSpPr>
            <p:nvPr userDrawn="1"/>
          </p:nvSpPr>
          <p:spPr bwMode="hidden">
            <a:xfrm>
              <a:off x="144" y="2016"/>
              <a:ext cx="552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66" name="Rectangle 50"/>
            <p:cNvSpPr>
              <a:spLocks noChangeArrowheads="1"/>
            </p:cNvSpPr>
            <p:nvPr userDrawn="1"/>
          </p:nvSpPr>
          <p:spPr bwMode="hidden">
            <a:xfrm>
              <a:off x="576" y="576"/>
              <a:ext cx="480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42" name="AutoShape 26" descr="Stationery"/>
            <p:cNvSpPr>
              <a:spLocks noChangeArrowheads="1"/>
            </p:cNvSpPr>
            <p:nvPr userDrawn="1"/>
          </p:nvSpPr>
          <p:spPr bwMode="white">
            <a:xfrm>
              <a:off x="459" y="1008"/>
              <a:ext cx="4848" cy="1200"/>
            </a:xfrm>
            <a:prstGeom prst="bevel">
              <a:avLst>
                <a:gd name="adj" fmla="val 5162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65" name="Rectangle 49"/>
            <p:cNvSpPr>
              <a:spLocks noChangeArrowheads="1"/>
            </p:cNvSpPr>
            <p:nvPr userDrawn="1"/>
          </p:nvSpPr>
          <p:spPr bwMode="hidden">
            <a:xfrm>
              <a:off x="0" y="3888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9269" name="Picture 53" descr="ANABNR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0" t="-1314" r="-2" b="-36961"/>
            <a:stretch>
              <a:fillRect/>
            </a:stretch>
          </p:blipFill>
          <p:spPr bwMode="auto">
            <a:xfrm>
              <a:off x="336" y="2016"/>
              <a:ext cx="5328" cy="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270" name="Group 54"/>
            <p:cNvGrpSpPr>
              <a:grpSpLocks/>
            </p:cNvGrpSpPr>
            <p:nvPr userDrawn="1"/>
          </p:nvGrpSpPr>
          <p:grpSpPr bwMode="auto">
            <a:xfrm>
              <a:off x="0" y="0"/>
              <a:ext cx="96" cy="4346"/>
              <a:chOff x="0" y="480"/>
              <a:chExt cx="81" cy="3866"/>
            </a:xfrm>
          </p:grpSpPr>
          <p:pic>
            <p:nvPicPr>
              <p:cNvPr id="9271" name="Picture 55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48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2" name="Picture 56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86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3" name="Picture 57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24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4" name="Picture 58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63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5" name="Picture 59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01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6" name="Picture 60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40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7" name="Picture 61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78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8" name="Picture 62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16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9" name="Picture 63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55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80" name="Picture 64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93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35" name="Rectangle 19"/>
            <p:cNvSpPr>
              <a:spLocks noChangeArrowheads="1"/>
            </p:cNvSpPr>
            <p:nvPr/>
          </p:nvSpPr>
          <p:spPr bwMode="hidden">
            <a:xfrm>
              <a:off x="501" y="1824"/>
              <a:ext cx="192" cy="62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23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d-ID" noProof="0" smtClean="0"/>
              <a:t>Click to edit Master title style</a:t>
            </a:r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id-ID" noProof="0" smtClean="0"/>
              <a:t>Click to edit Master subtitle style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 anchor="b"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b"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anchor="b"/>
          <a:lstStyle>
            <a:lvl1pPr>
              <a:defRPr/>
            </a:lvl1pPr>
          </a:lstStyle>
          <a:p>
            <a:fld id="{AD9A45DB-2C22-40FC-A0F2-94A2F56F497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FAFE9-9766-4DA2-B0FC-66E5A366883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89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410200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410200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1BC35-221C-4A7B-ABE6-DD83755B17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68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54E68-34C7-4036-B1B7-D31B29D4069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319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3AF85-801D-4042-A684-5F295845438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885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031B1-0D61-4AFE-A13A-E37FC8645E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021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18AB6-6507-4673-A740-9C024370949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145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BF06C-444B-445B-B533-E692EED7EAF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346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D195A-47EB-4AF6-9040-481E577F8E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075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9F816-7E3A-45A0-A6EB-9E4FF06635A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486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2A8FC-D01C-4D00-ACD2-5A52328459A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288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" name="Group 61"/>
          <p:cNvGrpSpPr>
            <a:grpSpLocks/>
          </p:cNvGrpSpPr>
          <p:nvPr/>
        </p:nvGrpSpPr>
        <p:grpSpPr bwMode="auto">
          <a:xfrm>
            <a:off x="0" y="0"/>
            <a:ext cx="9144000" cy="6899275"/>
            <a:chOff x="0" y="0"/>
            <a:chExt cx="5760" cy="4346"/>
          </a:xfrm>
        </p:grpSpPr>
        <p:sp>
          <p:nvSpPr>
            <p:cNvPr id="1072" name="Rectangle 48"/>
            <p:cNvSpPr>
              <a:spLocks noChangeArrowheads="1"/>
            </p:cNvSpPr>
            <p:nvPr userDrawn="1"/>
          </p:nvSpPr>
          <p:spPr bwMode="hidden">
            <a:xfrm>
              <a:off x="528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4704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053" name="Picture 29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52" cy="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4" name="Picture 30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48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5" name="Picture 31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86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6" name="Picture 32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24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7" name="Picture 33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63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8" name="Picture 34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01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9" name="Picture 35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40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0" name="Picture 36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78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1" name="Picture 37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16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2" name="Picture 38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55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3" name="Picture 39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93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5" name="Rectangle 41" descr="Stationery"/>
            <p:cNvSpPr>
              <a:spLocks noChangeArrowheads="1"/>
            </p:cNvSpPr>
            <p:nvPr userDrawn="1"/>
          </p:nvSpPr>
          <p:spPr bwMode="auto">
            <a:xfrm>
              <a:off x="480" y="69"/>
              <a:ext cx="576" cy="416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69" name="Rectangle 45" descr="Stationery"/>
            <p:cNvSpPr>
              <a:spLocks noChangeArrowheads="1"/>
            </p:cNvSpPr>
            <p:nvPr userDrawn="1"/>
          </p:nvSpPr>
          <p:spPr bwMode="auto">
            <a:xfrm>
              <a:off x="31" y="67"/>
              <a:ext cx="497" cy="4253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071" name="Picture 47" descr="ANABNR2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0"/>
              <a:ext cx="4944" cy="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76" name="Rectangle 52"/>
            <p:cNvSpPr>
              <a:spLocks noChangeArrowheads="1"/>
            </p:cNvSpPr>
            <p:nvPr userDrawn="1"/>
          </p:nvSpPr>
          <p:spPr bwMode="auto">
            <a:xfrm>
              <a:off x="336" y="288"/>
              <a:ext cx="1440" cy="19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77BF9B8-2172-4ED4-BE96-21E7EAD2A6F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37001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712913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STUDI KASUS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Model Kompetitif Porter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50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52736"/>
            <a:ext cx="7772400" cy="5195664"/>
          </a:xfrm>
        </p:spPr>
        <p:txBody>
          <a:bodyPr/>
          <a:lstStyle/>
          <a:p>
            <a:pPr marL="0" indent="0">
              <a:buNone/>
            </a:pPr>
            <a:r>
              <a:rPr lang="id-ID" sz="2000" dirty="0" smtClean="0"/>
              <a:t>Berdasarkan materi minggu yang lalu, maka Tugas pada pertemuan kali ini adalah:</a:t>
            </a:r>
          </a:p>
          <a:p>
            <a:pPr marL="0" indent="0">
              <a:buNone/>
            </a:pPr>
            <a:r>
              <a:rPr lang="id-ID" sz="2000" dirty="0" smtClean="0"/>
              <a:t>Menganalisis kondisi Universitas Komputer Inonesia berdasarkan Model Kompetitif Porter, dimana terdapat 5 bagian yang bisa di analisis sehingga akan mendapatkan suatu Strategi yang baik untuk meningkatkan daya saing UNIKOM dengan PT lain :</a:t>
            </a:r>
          </a:p>
          <a:p>
            <a:pPr>
              <a:buAutoNum type="arabicPeriod"/>
            </a:pPr>
            <a:r>
              <a:rPr lang="id-ID" sz="2000" dirty="0" smtClean="0"/>
              <a:t>Adanya Kompetitor baru</a:t>
            </a:r>
          </a:p>
          <a:p>
            <a:pPr>
              <a:buAutoNum type="arabicPeriod"/>
            </a:pPr>
            <a:r>
              <a:rPr lang="id-ID" sz="2000" dirty="0" smtClean="0"/>
              <a:t>Adanya ancaman produk pengganti</a:t>
            </a:r>
          </a:p>
          <a:p>
            <a:pPr>
              <a:buAutoNum type="arabicPeriod"/>
            </a:pPr>
            <a:r>
              <a:rPr lang="id-ID" sz="2000" dirty="0" smtClean="0"/>
              <a:t>Adanya daya tawar dari pembeli</a:t>
            </a:r>
          </a:p>
          <a:p>
            <a:pPr>
              <a:buAutoNum type="arabicPeriod"/>
            </a:pPr>
            <a:r>
              <a:rPr lang="id-ID" sz="2000" dirty="0" smtClean="0"/>
              <a:t>Adanya daya tawar dari supplier</a:t>
            </a:r>
          </a:p>
          <a:p>
            <a:pPr>
              <a:buAutoNum type="arabicPeriod"/>
            </a:pPr>
            <a:r>
              <a:rPr lang="id-ID" sz="2000" dirty="0" smtClean="0"/>
              <a:t>Adanya daya saing dari pesaing yang sudah </a:t>
            </a:r>
            <a:r>
              <a:rPr lang="id-ID" sz="2000" dirty="0" smtClean="0"/>
              <a:t>ada</a:t>
            </a:r>
            <a:endParaRPr lang="id-ID" sz="2000" dirty="0" smtClean="0"/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r>
              <a:rPr lang="id-ID" sz="2000" dirty="0" smtClean="0"/>
              <a:t>Tugas anda </a:t>
            </a:r>
            <a:r>
              <a:rPr lang="id-ID" sz="2000" smtClean="0"/>
              <a:t>adalah </a:t>
            </a:r>
            <a:r>
              <a:rPr lang="id-ID" sz="2000" smtClean="0"/>
              <a:t>menganalisis </a:t>
            </a:r>
            <a:r>
              <a:rPr lang="id-ID" sz="2000" dirty="0" smtClean="0"/>
              <a:t>dengan menentukan 5 bagian yang terdapat dalam kegiatan bisnis UNIKOM, sehingga diharapkan UNIKOM mampu bersaing dan bisa meningkatkan kompetensi yang ada</a:t>
            </a:r>
          </a:p>
          <a:p>
            <a:pPr>
              <a:buAutoNum type="arabicPeriod"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83097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52736"/>
            <a:ext cx="7772400" cy="5195664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/>
              <a:t>Aturan Pengerjaan </a:t>
            </a:r>
            <a:r>
              <a:rPr lang="id-ID" sz="2400" dirty="0" smtClean="0"/>
              <a:t>:</a:t>
            </a:r>
          </a:p>
          <a:p>
            <a:pPr marL="0" indent="0">
              <a:buNone/>
            </a:pPr>
            <a:r>
              <a:rPr lang="id-ID" sz="2400" dirty="0" smtClean="0"/>
              <a:t>Kerjakan perorangan dan kumpulkan paling lambat pada tanggal </a:t>
            </a:r>
            <a:r>
              <a:rPr lang="id-ID" b="1" u="sng" dirty="0" smtClean="0"/>
              <a:t>23 Juli 2020 sebelum jam 12.00 </a:t>
            </a:r>
            <a:endParaRPr lang="id-ID" b="1" u="sng" dirty="0"/>
          </a:p>
        </p:txBody>
      </p:sp>
    </p:spTree>
    <p:extLst>
      <p:ext uri="{BB962C8B-B14F-4D97-AF65-F5344CB8AC3E}">
        <p14:creationId xmlns:p14="http://schemas.microsoft.com/office/powerpoint/2010/main" val="876906372"/>
      </p:ext>
    </p:extLst>
  </p:cSld>
  <p:clrMapOvr>
    <a:masterClrMapping/>
  </p:clrMapOvr>
</p:sld>
</file>

<file path=ppt/theme/theme1.xml><?xml version="1.0" encoding="utf-8"?>
<a:theme xmlns:a="http://schemas.openxmlformats.org/drawingml/2006/main" name="Nature design template">
  <a:themeElements>
    <a:clrScheme name="Office Theme 1">
      <a:dk1>
        <a:srgbClr val="666699"/>
      </a:dk1>
      <a:lt1>
        <a:srgbClr val="FFFFCC"/>
      </a:lt1>
      <a:dk2>
        <a:srgbClr val="687FCA"/>
      </a:dk2>
      <a:lt2>
        <a:srgbClr val="192449"/>
      </a:lt2>
      <a:accent1>
        <a:srgbClr val="C9DDF1"/>
      </a:accent1>
      <a:accent2>
        <a:srgbClr val="FAC164"/>
      </a:accent2>
      <a:accent3>
        <a:srgbClr val="B9C0E1"/>
      </a:accent3>
      <a:accent4>
        <a:srgbClr val="DADAAE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788D71"/>
        </a:dk1>
        <a:lt1>
          <a:srgbClr val="FFFFCC"/>
        </a:lt1>
        <a:dk2>
          <a:srgbClr val="93A48E"/>
        </a:dk2>
        <a:lt2>
          <a:srgbClr val="192449"/>
        </a:lt2>
        <a:accent1>
          <a:srgbClr val="E8D88A"/>
        </a:accent1>
        <a:accent2>
          <a:srgbClr val="F9B84F"/>
        </a:accent2>
        <a:accent3>
          <a:srgbClr val="C8CFC6"/>
        </a:accent3>
        <a:accent4>
          <a:srgbClr val="DADAAE"/>
        </a:accent4>
        <a:accent5>
          <a:srgbClr val="F2E9C4"/>
        </a:accent5>
        <a:accent6>
          <a:srgbClr val="E2A647"/>
        </a:accent6>
        <a:hlink>
          <a:srgbClr val="BC9652"/>
        </a:hlink>
        <a:folHlink>
          <a:srgbClr val="C1E58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99735B"/>
        </a:dk1>
        <a:lt1>
          <a:srgbClr val="FFFFCC"/>
        </a:lt1>
        <a:dk2>
          <a:srgbClr val="B3937F"/>
        </a:dk2>
        <a:lt2>
          <a:srgbClr val="3C211C"/>
        </a:lt2>
        <a:accent1>
          <a:srgbClr val="D0C4A2"/>
        </a:accent1>
        <a:accent2>
          <a:srgbClr val="F9B84F"/>
        </a:accent2>
        <a:accent3>
          <a:srgbClr val="D6C8C0"/>
        </a:accent3>
        <a:accent4>
          <a:srgbClr val="DADAAE"/>
        </a:accent4>
        <a:accent5>
          <a:srgbClr val="E4DECE"/>
        </a:accent5>
        <a:accent6>
          <a:srgbClr val="E2A647"/>
        </a:accent6>
        <a:hlink>
          <a:srgbClr val="85BBBA"/>
        </a:hlink>
        <a:folHlink>
          <a:srgbClr val="BED98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design template</Template>
  <TotalTime>77</TotalTime>
  <Words>121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Nature design template</vt:lpstr>
      <vt:lpstr>STUDI KASUS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KASUS</dc:title>
  <dc:creator>Salsabila</dc:creator>
  <cp:lastModifiedBy>Salsabila</cp:lastModifiedBy>
  <cp:revision>3</cp:revision>
  <cp:lastPrinted>1601-01-01T00:00:00Z</cp:lastPrinted>
  <dcterms:created xsi:type="dcterms:W3CDTF">2020-07-15T00:53:45Z</dcterms:created>
  <dcterms:modified xsi:type="dcterms:W3CDTF">2020-07-16T00:27:39Z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TC010690471033</vt:lpwstr>
  </property>
</Properties>
</file>