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258" r:id="rId4"/>
    <p:sldId id="257" r:id="rId5"/>
    <p:sldId id="270" r:id="rId6"/>
    <p:sldId id="261" r:id="rId7"/>
    <p:sldId id="259" r:id="rId8"/>
    <p:sldId id="260" r:id="rId9"/>
    <p:sldId id="262" r:id="rId10"/>
    <p:sldId id="299" r:id="rId11"/>
    <p:sldId id="300" r:id="rId12"/>
    <p:sldId id="301" r:id="rId13"/>
    <p:sldId id="302" r:id="rId14"/>
    <p:sldId id="303" r:id="rId15"/>
    <p:sldId id="304" r:id="rId16"/>
    <p:sldId id="264" r:id="rId17"/>
    <p:sldId id="308" r:id="rId18"/>
    <p:sldId id="283" r:id="rId19"/>
    <p:sldId id="285" r:id="rId20"/>
    <p:sldId id="286" r:id="rId21"/>
    <p:sldId id="287" r:id="rId22"/>
    <p:sldId id="288" r:id="rId23"/>
    <p:sldId id="289" r:id="rId24"/>
    <p:sldId id="290" r:id="rId25"/>
    <p:sldId id="307" r:id="rId26"/>
    <p:sldId id="291" r:id="rId27"/>
    <p:sldId id="309" r:id="rId28"/>
    <p:sldId id="292" r:id="rId29"/>
    <p:sldId id="294" r:id="rId30"/>
    <p:sldId id="295" r:id="rId31"/>
    <p:sldId id="296" r:id="rId32"/>
    <p:sldId id="311" r:id="rId33"/>
    <p:sldId id="297" r:id="rId34"/>
    <p:sldId id="310" r:id="rId35"/>
    <p:sldId id="298" r:id="rId36"/>
    <p:sldId id="272" r:id="rId3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3" d="100"/>
          <a:sy n="63" d="100"/>
        </p:scale>
        <p:origin x="-13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6.xml"/><Relationship Id="rId1" Type="http://schemas.openxmlformats.org/officeDocument/2006/relationships/slide" Target="../slides/slide5.xml"/><Relationship Id="rId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73B843-6273-41F2-AC04-A2BADE621F73}" type="doc">
      <dgm:prSet loTypeId="urn:microsoft.com/office/officeart/2005/8/layout/matrix1" loCatId="matrix" qsTypeId="urn:microsoft.com/office/officeart/2005/8/quickstyle/simple4" qsCatId="simple" csTypeId="urn:microsoft.com/office/officeart/2005/8/colors/accent1_2" csCatId="accent1" phldr="1"/>
      <dgm:spPr/>
    </dgm:pt>
    <dgm:pt modelId="{1B3F63B3-28A5-47D5-B9CF-638DD7E3B866}">
      <dgm:prSet phldrT="[Text]"/>
      <dgm:spPr/>
      <dgm:t>
        <a:bodyPr/>
        <a:lstStyle/>
        <a:p>
          <a:endParaRPr lang="id-ID"/>
        </a:p>
      </dgm:t>
    </dgm:pt>
    <dgm:pt modelId="{DF2892E2-8EA9-45E5-AEF3-7031EF3308A7}" type="parTrans" cxnId="{682B1269-E6A0-4531-893F-721805147351}">
      <dgm:prSet/>
      <dgm:spPr/>
      <dgm:t>
        <a:bodyPr/>
        <a:lstStyle/>
        <a:p>
          <a:endParaRPr lang="id-ID"/>
        </a:p>
      </dgm:t>
    </dgm:pt>
    <dgm:pt modelId="{0FA058E3-A735-441E-ABC6-141E142DD947}" type="sibTrans" cxnId="{682B1269-E6A0-4531-893F-721805147351}">
      <dgm:prSet/>
      <dgm:spPr/>
      <dgm:t>
        <a:bodyPr/>
        <a:lstStyle/>
        <a:p>
          <a:endParaRPr lang="id-ID"/>
        </a:p>
      </dgm:t>
    </dgm:pt>
    <dgm:pt modelId="{662C7529-B737-4F53-BDD4-3397888F1678}">
      <dgm:prSet phldrT="[Text]"/>
      <dgm:spPr/>
      <dgm:t>
        <a:bodyPr/>
        <a:lstStyle/>
        <a:p>
          <a:endParaRPr lang="id-ID"/>
        </a:p>
      </dgm:t>
    </dgm:pt>
    <dgm:pt modelId="{638C8A79-0110-4284-AEEA-EE7ECBEDF791}" type="parTrans" cxnId="{6AED335C-EFB6-4F2D-817B-E2CC7D514E67}">
      <dgm:prSet/>
      <dgm:spPr/>
      <dgm:t>
        <a:bodyPr/>
        <a:lstStyle/>
        <a:p>
          <a:endParaRPr lang="id-ID"/>
        </a:p>
      </dgm:t>
    </dgm:pt>
    <dgm:pt modelId="{5C719ABE-D323-4771-AC94-D3B7F8649570}" type="sibTrans" cxnId="{6AED335C-EFB6-4F2D-817B-E2CC7D514E67}">
      <dgm:prSet/>
      <dgm:spPr/>
      <dgm:t>
        <a:bodyPr/>
        <a:lstStyle/>
        <a:p>
          <a:endParaRPr lang="id-ID"/>
        </a:p>
      </dgm:t>
    </dgm:pt>
    <dgm:pt modelId="{59D3765D-505A-4C6F-A9F8-F60CC042D506}">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id-ID" sz="4400" dirty="0" smtClean="0">
              <a:solidFill>
                <a:schemeClr val="tx1"/>
              </a:solidFill>
              <a:latin typeface="king cooL KC" pitchFamily="2" charset="0"/>
              <a:hlinkClick xmlns:r="http://schemas.openxmlformats.org/officeDocument/2006/relationships" r:id="rId1" action="ppaction://hlinksldjump"/>
            </a:rPr>
            <a:t>ENCODER</a:t>
          </a:r>
          <a:endParaRPr lang="id-ID" sz="4400" dirty="0">
            <a:solidFill>
              <a:schemeClr val="tx1"/>
            </a:solidFill>
            <a:latin typeface="king cooL KC" pitchFamily="2" charset="0"/>
          </a:endParaRPr>
        </a:p>
      </dgm:t>
    </dgm:pt>
    <dgm:pt modelId="{62C20A3B-3781-4B0E-8922-D460AE7B9F80}" type="parTrans" cxnId="{42E2B579-178A-4CB1-9F13-0E955BEC2378}">
      <dgm:prSet/>
      <dgm:spPr/>
      <dgm:t>
        <a:bodyPr/>
        <a:lstStyle/>
        <a:p>
          <a:endParaRPr lang="id-ID"/>
        </a:p>
      </dgm:t>
    </dgm:pt>
    <dgm:pt modelId="{56BE9A28-BE81-44BF-8362-5726AF54F9CA}" type="sibTrans" cxnId="{42E2B579-178A-4CB1-9F13-0E955BEC2378}">
      <dgm:prSet/>
      <dgm:spPr/>
      <dgm:t>
        <a:bodyPr/>
        <a:lstStyle/>
        <a:p>
          <a:endParaRPr lang="id-ID"/>
        </a:p>
      </dgm:t>
    </dgm:pt>
    <dgm:pt modelId="{36D83F2F-5B2F-4469-ACDB-70E88D02D47E}">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id-ID" sz="3600" dirty="0" smtClean="0">
              <a:solidFill>
                <a:schemeClr val="tx1"/>
              </a:solidFill>
              <a:latin typeface="king cooL KC" pitchFamily="2" charset="0"/>
              <a:hlinkClick xmlns:r="http://schemas.openxmlformats.org/officeDocument/2006/relationships" r:id="rId2" action="ppaction://hlinksldjump"/>
            </a:rPr>
            <a:t>MULTIPLEXER</a:t>
          </a:r>
          <a:endParaRPr lang="id-ID" sz="3600" dirty="0">
            <a:solidFill>
              <a:schemeClr val="tx1"/>
            </a:solidFill>
            <a:latin typeface="king cooL KC" pitchFamily="2" charset="0"/>
          </a:endParaRPr>
        </a:p>
      </dgm:t>
    </dgm:pt>
    <dgm:pt modelId="{4A807238-9403-4F40-AC3D-EB813A600246}" type="parTrans" cxnId="{9DE282AA-3928-4B8B-8A74-78AD7840280B}">
      <dgm:prSet/>
      <dgm:spPr/>
      <dgm:t>
        <a:bodyPr/>
        <a:lstStyle/>
        <a:p>
          <a:endParaRPr lang="id-ID"/>
        </a:p>
      </dgm:t>
    </dgm:pt>
    <dgm:pt modelId="{F0D0B64F-6319-493F-9254-848B94851FCB}" type="sibTrans" cxnId="{9DE282AA-3928-4B8B-8A74-78AD7840280B}">
      <dgm:prSet/>
      <dgm:spPr/>
      <dgm:t>
        <a:bodyPr/>
        <a:lstStyle/>
        <a:p>
          <a:endParaRPr lang="id-ID"/>
        </a:p>
      </dgm:t>
    </dgm:pt>
    <dgm:pt modelId="{F63DE4E5-A26B-4556-AB8B-88747BDF75B6}">
      <dgm:prSe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id-ID" sz="3200" dirty="0" smtClean="0">
              <a:solidFill>
                <a:schemeClr val="tx1"/>
              </a:solidFill>
              <a:latin typeface="king cooL KC" pitchFamily="2" charset="0"/>
              <a:hlinkClick xmlns:r="http://schemas.openxmlformats.org/officeDocument/2006/relationships" r:id="rId3" action="ppaction://hlinksldjump"/>
            </a:rPr>
            <a:t>DEMULTIPLEXER</a:t>
          </a:r>
          <a:endParaRPr lang="id-ID" sz="3200" dirty="0">
            <a:solidFill>
              <a:schemeClr val="tx1"/>
            </a:solidFill>
            <a:latin typeface="king cooL KC" pitchFamily="2" charset="0"/>
          </a:endParaRPr>
        </a:p>
      </dgm:t>
    </dgm:pt>
    <dgm:pt modelId="{ED8365A3-6361-4A41-A21B-817E46259ED5}" type="parTrans" cxnId="{67CCC7E0-3998-43E6-B488-8A4DC145B702}">
      <dgm:prSet/>
      <dgm:spPr/>
      <dgm:t>
        <a:bodyPr/>
        <a:lstStyle/>
        <a:p>
          <a:endParaRPr lang="id-ID"/>
        </a:p>
      </dgm:t>
    </dgm:pt>
    <dgm:pt modelId="{D9E5A151-5D20-4C51-BE51-D61CA67EEEDD}" type="sibTrans" cxnId="{67CCC7E0-3998-43E6-B488-8A4DC145B702}">
      <dgm:prSet/>
      <dgm:spPr/>
      <dgm:t>
        <a:bodyPr/>
        <a:lstStyle/>
        <a:p>
          <a:endParaRPr lang="id-ID"/>
        </a:p>
      </dgm:t>
    </dgm:pt>
    <dgm:pt modelId="{4B7EB58B-FE85-4C2E-91F0-B2C72C4BD565}">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d-ID" sz="4000" dirty="0" smtClean="0">
              <a:solidFill>
                <a:schemeClr val="tx1"/>
              </a:solidFill>
              <a:latin typeface="king cooL KC" pitchFamily="2" charset="0"/>
              <a:hlinkClick xmlns:r="http://schemas.openxmlformats.org/officeDocument/2006/relationships" r:id="rId4" action="ppaction://hlinksldjump"/>
            </a:rPr>
            <a:t>DECODER</a:t>
          </a:r>
          <a:endParaRPr lang="id-ID" sz="4000" dirty="0">
            <a:solidFill>
              <a:schemeClr val="tx1"/>
            </a:solidFill>
            <a:latin typeface="king cooL KC" pitchFamily="2" charset="0"/>
          </a:endParaRPr>
        </a:p>
      </dgm:t>
    </dgm:pt>
    <dgm:pt modelId="{1662872E-09FC-49D6-8813-02E9CD9DCDFC}" type="sibTrans" cxnId="{A0C2E224-118C-4B51-84C3-318C438F6CC9}">
      <dgm:prSet/>
      <dgm:spPr/>
      <dgm:t>
        <a:bodyPr/>
        <a:lstStyle/>
        <a:p>
          <a:endParaRPr lang="id-ID"/>
        </a:p>
      </dgm:t>
    </dgm:pt>
    <dgm:pt modelId="{072E3D36-96CC-4EAF-8D20-53F16EA6E036}" type="parTrans" cxnId="{A0C2E224-118C-4B51-84C3-318C438F6CC9}">
      <dgm:prSet/>
      <dgm:spPr/>
      <dgm:t>
        <a:bodyPr/>
        <a:lstStyle/>
        <a:p>
          <a:endParaRPr lang="id-ID"/>
        </a:p>
      </dgm:t>
    </dgm:pt>
    <dgm:pt modelId="{576F117B-3A1F-486B-AF9F-DB6197972A54}">
      <dgm:prSet phldrT="[Text]">
        <dgm:style>
          <a:lnRef idx="2">
            <a:schemeClr val="accent5">
              <a:shade val="50000"/>
            </a:schemeClr>
          </a:lnRef>
          <a:fillRef idx="1">
            <a:schemeClr val="accent5"/>
          </a:fillRef>
          <a:effectRef idx="0">
            <a:schemeClr val="accent5"/>
          </a:effectRef>
          <a:fontRef idx="minor">
            <a:schemeClr val="lt1"/>
          </a:fontRef>
        </dgm:style>
      </dgm:prSet>
      <dgm:spPr>
        <a:solidFill>
          <a:schemeClr val="accent5"/>
        </a:solidFill>
        <a:ln w="28575"/>
      </dgm:spPr>
      <dgm:t>
        <a:bodyPr/>
        <a:lstStyle/>
        <a:p>
          <a:r>
            <a:rPr lang="id-ID" dirty="0" smtClean="0">
              <a:latin typeface="king cooL KC" pitchFamily="2" charset="0"/>
            </a:rPr>
            <a:t>RANGKAIAN</a:t>
          </a:r>
        </a:p>
        <a:p>
          <a:r>
            <a:rPr lang="id-ID" dirty="0" smtClean="0">
              <a:latin typeface="king cooL KC" pitchFamily="2" charset="0"/>
            </a:rPr>
            <a:t>KOMBINASIONAL</a:t>
          </a:r>
          <a:endParaRPr lang="id-ID" dirty="0">
            <a:latin typeface="king cooL KC" pitchFamily="2" charset="0"/>
          </a:endParaRPr>
        </a:p>
      </dgm:t>
    </dgm:pt>
    <dgm:pt modelId="{C55F7FD8-CE2B-4E52-8A1F-A95C60985AC6}" type="sibTrans" cxnId="{C64867F0-392A-4AED-A246-C83EFF35B222}">
      <dgm:prSet/>
      <dgm:spPr/>
      <dgm:t>
        <a:bodyPr/>
        <a:lstStyle/>
        <a:p>
          <a:endParaRPr lang="id-ID"/>
        </a:p>
      </dgm:t>
    </dgm:pt>
    <dgm:pt modelId="{303C5D02-8E17-40CD-9758-3518F5E7BE6C}" type="parTrans" cxnId="{C64867F0-392A-4AED-A246-C83EFF35B222}">
      <dgm:prSet/>
      <dgm:spPr/>
      <dgm:t>
        <a:bodyPr/>
        <a:lstStyle/>
        <a:p>
          <a:endParaRPr lang="id-ID"/>
        </a:p>
      </dgm:t>
    </dgm:pt>
    <dgm:pt modelId="{AE6965AB-88A8-4D70-AC0D-222D468C2C59}" type="pres">
      <dgm:prSet presAssocID="{BD73B843-6273-41F2-AC04-A2BADE621F73}" presName="diagram" presStyleCnt="0">
        <dgm:presLayoutVars>
          <dgm:chMax val="1"/>
          <dgm:dir/>
          <dgm:animLvl val="ctr"/>
          <dgm:resizeHandles val="exact"/>
        </dgm:presLayoutVars>
      </dgm:prSet>
      <dgm:spPr/>
    </dgm:pt>
    <dgm:pt modelId="{A14C294E-E6D8-4205-9A09-B01EB5C468A1}" type="pres">
      <dgm:prSet presAssocID="{BD73B843-6273-41F2-AC04-A2BADE621F73}" presName="matrix" presStyleCnt="0"/>
      <dgm:spPr/>
    </dgm:pt>
    <dgm:pt modelId="{5D19DA6D-7F59-40D5-B4CA-C8D8DAD0E9FA}" type="pres">
      <dgm:prSet presAssocID="{BD73B843-6273-41F2-AC04-A2BADE621F73}" presName="tile1" presStyleLbl="node1" presStyleIdx="0" presStyleCnt="4" custAng="20661845" custScaleX="58758" custScaleY="73001" custLinFactNeighborX="-4546" custLinFactNeighborY="-1488"/>
      <dgm:spPr>
        <a:prstGeom prst="rect">
          <a:avLst/>
        </a:prstGeom>
      </dgm:spPr>
      <dgm:t>
        <a:bodyPr/>
        <a:lstStyle/>
        <a:p>
          <a:endParaRPr lang="id-ID"/>
        </a:p>
      </dgm:t>
    </dgm:pt>
    <dgm:pt modelId="{2A81B1FE-FDD7-4452-AC0F-56F4304BA764}" type="pres">
      <dgm:prSet presAssocID="{BD73B843-6273-41F2-AC04-A2BADE621F73}" presName="tile1text" presStyleLbl="node1" presStyleIdx="0" presStyleCnt="4">
        <dgm:presLayoutVars>
          <dgm:chMax val="0"/>
          <dgm:chPref val="0"/>
          <dgm:bulletEnabled val="1"/>
        </dgm:presLayoutVars>
      </dgm:prSet>
      <dgm:spPr>
        <a:prstGeom prst="rect">
          <a:avLst/>
        </a:prstGeom>
      </dgm:spPr>
      <dgm:t>
        <a:bodyPr/>
        <a:lstStyle/>
        <a:p>
          <a:endParaRPr lang="id-ID"/>
        </a:p>
      </dgm:t>
    </dgm:pt>
    <dgm:pt modelId="{1A70162B-C5DD-40DF-94A7-B8BD90A15EC5}" type="pres">
      <dgm:prSet presAssocID="{BD73B843-6273-41F2-AC04-A2BADE621F73}" presName="tile2" presStyleLbl="node1" presStyleIdx="1" presStyleCnt="4" custAng="432610" custScaleX="56018" custScaleY="76344"/>
      <dgm:spPr>
        <a:prstGeom prst="rect">
          <a:avLst/>
        </a:prstGeom>
      </dgm:spPr>
      <dgm:t>
        <a:bodyPr/>
        <a:lstStyle/>
        <a:p>
          <a:endParaRPr lang="id-ID"/>
        </a:p>
      </dgm:t>
    </dgm:pt>
    <dgm:pt modelId="{ADBC38AC-0D0C-4BE2-B8BF-6EA21AF0277A}" type="pres">
      <dgm:prSet presAssocID="{BD73B843-6273-41F2-AC04-A2BADE621F73}" presName="tile2text" presStyleLbl="node1" presStyleIdx="1" presStyleCnt="4">
        <dgm:presLayoutVars>
          <dgm:chMax val="0"/>
          <dgm:chPref val="0"/>
          <dgm:bulletEnabled val="1"/>
        </dgm:presLayoutVars>
      </dgm:prSet>
      <dgm:spPr/>
      <dgm:t>
        <a:bodyPr/>
        <a:lstStyle/>
        <a:p>
          <a:endParaRPr lang="id-ID"/>
        </a:p>
      </dgm:t>
    </dgm:pt>
    <dgm:pt modelId="{CAE13411-5561-46CA-A762-68CAF1EBB23C}" type="pres">
      <dgm:prSet presAssocID="{BD73B843-6273-41F2-AC04-A2BADE621F73}" presName="tile3" presStyleLbl="node1" presStyleIdx="2" presStyleCnt="4" custAng="293287" custScaleX="60307" custScaleY="78754" custLinFactNeighborX="-11632" custLinFactNeighborY="1807"/>
      <dgm:spPr>
        <a:prstGeom prst="rect">
          <a:avLst/>
        </a:prstGeom>
      </dgm:spPr>
      <dgm:t>
        <a:bodyPr/>
        <a:lstStyle/>
        <a:p>
          <a:endParaRPr lang="id-ID"/>
        </a:p>
      </dgm:t>
    </dgm:pt>
    <dgm:pt modelId="{79188629-41DA-4278-8184-9ECD4A9DA25E}" type="pres">
      <dgm:prSet presAssocID="{BD73B843-6273-41F2-AC04-A2BADE621F73}" presName="tile3text" presStyleLbl="node1" presStyleIdx="2" presStyleCnt="4">
        <dgm:presLayoutVars>
          <dgm:chMax val="0"/>
          <dgm:chPref val="0"/>
          <dgm:bulletEnabled val="1"/>
        </dgm:presLayoutVars>
      </dgm:prSet>
      <dgm:spPr>
        <a:prstGeom prst="rect">
          <a:avLst/>
        </a:prstGeom>
      </dgm:spPr>
      <dgm:t>
        <a:bodyPr/>
        <a:lstStyle/>
        <a:p>
          <a:endParaRPr lang="id-ID"/>
        </a:p>
      </dgm:t>
    </dgm:pt>
    <dgm:pt modelId="{23362B38-9234-4CC9-9BAA-1AEB689C8382}" type="pres">
      <dgm:prSet presAssocID="{BD73B843-6273-41F2-AC04-A2BADE621F73}" presName="tile4" presStyleLbl="node1" presStyleIdx="3" presStyleCnt="4" custAng="21226306" custScaleX="61063" custScaleY="87356"/>
      <dgm:spPr>
        <a:prstGeom prst="rect">
          <a:avLst/>
        </a:prstGeom>
      </dgm:spPr>
      <dgm:t>
        <a:bodyPr/>
        <a:lstStyle/>
        <a:p>
          <a:endParaRPr lang="id-ID"/>
        </a:p>
      </dgm:t>
    </dgm:pt>
    <dgm:pt modelId="{6FCD2B94-27AB-4361-BD8D-FAF17355FFE2}" type="pres">
      <dgm:prSet presAssocID="{BD73B843-6273-41F2-AC04-A2BADE621F73}" presName="tile4text" presStyleLbl="node1" presStyleIdx="3" presStyleCnt="4">
        <dgm:presLayoutVars>
          <dgm:chMax val="0"/>
          <dgm:chPref val="0"/>
          <dgm:bulletEnabled val="1"/>
        </dgm:presLayoutVars>
      </dgm:prSet>
      <dgm:spPr/>
      <dgm:t>
        <a:bodyPr/>
        <a:lstStyle/>
        <a:p>
          <a:endParaRPr lang="id-ID"/>
        </a:p>
      </dgm:t>
    </dgm:pt>
    <dgm:pt modelId="{B9EAE045-2175-4032-8D94-0F87A8E1AFB4}" type="pres">
      <dgm:prSet presAssocID="{BD73B843-6273-41F2-AC04-A2BADE621F73}" presName="centerTile" presStyleLbl="fgShp" presStyleIdx="0" presStyleCnt="1" custAng="21316646" custScaleX="103264" custScaleY="150539" custLinFactNeighborX="-7022" custLinFactNeighborY="-14927">
        <dgm:presLayoutVars>
          <dgm:chMax val="0"/>
          <dgm:chPref val="0"/>
        </dgm:presLayoutVars>
      </dgm:prSet>
      <dgm:spPr>
        <a:prstGeom prst="rect">
          <a:avLst/>
        </a:prstGeom>
      </dgm:spPr>
      <dgm:t>
        <a:bodyPr/>
        <a:lstStyle/>
        <a:p>
          <a:endParaRPr lang="id-ID"/>
        </a:p>
      </dgm:t>
    </dgm:pt>
  </dgm:ptLst>
  <dgm:cxnLst>
    <dgm:cxn modelId="{42E2B579-178A-4CB1-9F13-0E955BEC2378}" srcId="{576F117B-3A1F-486B-AF9F-DB6197972A54}" destId="{59D3765D-505A-4C6F-A9F8-F60CC042D506}" srcOrd="1" destOrd="0" parTransId="{62C20A3B-3781-4B0E-8922-D460AE7B9F80}" sibTransId="{56BE9A28-BE81-44BF-8362-5726AF54F9CA}"/>
    <dgm:cxn modelId="{6AED335C-EFB6-4F2D-817B-E2CC7D514E67}" srcId="{BD73B843-6273-41F2-AC04-A2BADE621F73}" destId="{662C7529-B737-4F53-BDD4-3397888F1678}" srcOrd="2" destOrd="0" parTransId="{638C8A79-0110-4284-AEEA-EE7ECBEDF791}" sibTransId="{5C719ABE-D323-4771-AC94-D3B7F8649570}"/>
    <dgm:cxn modelId="{EBEE40DD-09D8-41FA-ABCC-510D42D2BEE2}" type="presOf" srcId="{36D83F2F-5B2F-4469-ACDB-70E88D02D47E}" destId="{79188629-41DA-4278-8184-9ECD4A9DA25E}" srcOrd="1" destOrd="0" presId="urn:microsoft.com/office/officeart/2005/8/layout/matrix1"/>
    <dgm:cxn modelId="{0901C2F5-0847-4970-9CAE-74E98DCB8339}" type="presOf" srcId="{F63DE4E5-A26B-4556-AB8B-88747BDF75B6}" destId="{23362B38-9234-4CC9-9BAA-1AEB689C8382}" srcOrd="0" destOrd="0" presId="urn:microsoft.com/office/officeart/2005/8/layout/matrix1"/>
    <dgm:cxn modelId="{14962B59-CB74-4198-B63C-DCA9671CD171}" type="presOf" srcId="{576F117B-3A1F-486B-AF9F-DB6197972A54}" destId="{B9EAE045-2175-4032-8D94-0F87A8E1AFB4}" srcOrd="0" destOrd="0" presId="urn:microsoft.com/office/officeart/2005/8/layout/matrix1"/>
    <dgm:cxn modelId="{9DE282AA-3928-4B8B-8A74-78AD7840280B}" srcId="{576F117B-3A1F-486B-AF9F-DB6197972A54}" destId="{36D83F2F-5B2F-4469-ACDB-70E88D02D47E}" srcOrd="2" destOrd="0" parTransId="{4A807238-9403-4F40-AC3D-EB813A600246}" sibTransId="{F0D0B64F-6319-493F-9254-848B94851FCB}"/>
    <dgm:cxn modelId="{DD04449D-4EE8-40D0-8316-A17C7E9A3246}" type="presOf" srcId="{59D3765D-505A-4C6F-A9F8-F60CC042D506}" destId="{1A70162B-C5DD-40DF-94A7-B8BD90A15EC5}" srcOrd="0" destOrd="0" presId="urn:microsoft.com/office/officeart/2005/8/layout/matrix1"/>
    <dgm:cxn modelId="{682B1269-E6A0-4531-893F-721805147351}" srcId="{BD73B843-6273-41F2-AC04-A2BADE621F73}" destId="{1B3F63B3-28A5-47D5-B9CF-638DD7E3B866}" srcOrd="1" destOrd="0" parTransId="{DF2892E2-8EA9-45E5-AEF3-7031EF3308A7}" sibTransId="{0FA058E3-A735-441E-ABC6-141E142DD947}"/>
    <dgm:cxn modelId="{D7EB4049-B539-425C-8B43-CDF973CA3ABB}" type="presOf" srcId="{F63DE4E5-A26B-4556-AB8B-88747BDF75B6}" destId="{6FCD2B94-27AB-4361-BD8D-FAF17355FFE2}" srcOrd="1" destOrd="0" presId="urn:microsoft.com/office/officeart/2005/8/layout/matrix1"/>
    <dgm:cxn modelId="{DB451477-DE1F-496E-9964-C2D8CFB64A88}" type="presOf" srcId="{59D3765D-505A-4C6F-A9F8-F60CC042D506}" destId="{ADBC38AC-0D0C-4BE2-B8BF-6EA21AF0277A}" srcOrd="1" destOrd="0" presId="urn:microsoft.com/office/officeart/2005/8/layout/matrix1"/>
    <dgm:cxn modelId="{F8BF9CA1-F1A8-4C0F-B93A-59EE27A9CD8F}" type="presOf" srcId="{36D83F2F-5B2F-4469-ACDB-70E88D02D47E}" destId="{CAE13411-5561-46CA-A762-68CAF1EBB23C}" srcOrd="0" destOrd="0" presId="urn:microsoft.com/office/officeart/2005/8/layout/matrix1"/>
    <dgm:cxn modelId="{A0C2E224-118C-4B51-84C3-318C438F6CC9}" srcId="{576F117B-3A1F-486B-AF9F-DB6197972A54}" destId="{4B7EB58B-FE85-4C2E-91F0-B2C72C4BD565}" srcOrd="0" destOrd="0" parTransId="{072E3D36-96CC-4EAF-8D20-53F16EA6E036}" sibTransId="{1662872E-09FC-49D6-8813-02E9CD9DCDFC}"/>
    <dgm:cxn modelId="{67CCC7E0-3998-43E6-B488-8A4DC145B702}" srcId="{576F117B-3A1F-486B-AF9F-DB6197972A54}" destId="{F63DE4E5-A26B-4556-AB8B-88747BDF75B6}" srcOrd="3" destOrd="0" parTransId="{ED8365A3-6361-4A41-A21B-817E46259ED5}" sibTransId="{D9E5A151-5D20-4C51-BE51-D61CA67EEEDD}"/>
    <dgm:cxn modelId="{15AE7783-FE52-432D-B27A-22D1644BC46B}" type="presOf" srcId="{4B7EB58B-FE85-4C2E-91F0-B2C72C4BD565}" destId="{5D19DA6D-7F59-40D5-B4CA-C8D8DAD0E9FA}" srcOrd="0" destOrd="0" presId="urn:microsoft.com/office/officeart/2005/8/layout/matrix1"/>
    <dgm:cxn modelId="{686FF8A5-3B1A-441E-B892-969762B721AC}" type="presOf" srcId="{BD73B843-6273-41F2-AC04-A2BADE621F73}" destId="{AE6965AB-88A8-4D70-AC0D-222D468C2C59}" srcOrd="0" destOrd="0" presId="urn:microsoft.com/office/officeart/2005/8/layout/matrix1"/>
    <dgm:cxn modelId="{C64867F0-392A-4AED-A246-C83EFF35B222}" srcId="{BD73B843-6273-41F2-AC04-A2BADE621F73}" destId="{576F117B-3A1F-486B-AF9F-DB6197972A54}" srcOrd="0" destOrd="0" parTransId="{303C5D02-8E17-40CD-9758-3518F5E7BE6C}" sibTransId="{C55F7FD8-CE2B-4E52-8A1F-A95C60985AC6}"/>
    <dgm:cxn modelId="{33280134-9504-4793-AB1F-E5B884E9EA34}" type="presOf" srcId="{4B7EB58B-FE85-4C2E-91F0-B2C72C4BD565}" destId="{2A81B1FE-FDD7-4452-AC0F-56F4304BA764}" srcOrd="1" destOrd="0" presId="urn:microsoft.com/office/officeart/2005/8/layout/matrix1"/>
    <dgm:cxn modelId="{4C5D94AC-DB3B-448A-B96C-BB6A52410B86}" type="presParOf" srcId="{AE6965AB-88A8-4D70-AC0D-222D468C2C59}" destId="{A14C294E-E6D8-4205-9A09-B01EB5C468A1}" srcOrd="0" destOrd="0" presId="urn:microsoft.com/office/officeart/2005/8/layout/matrix1"/>
    <dgm:cxn modelId="{4E0B03BD-6D77-4184-8DD6-014DBC9EDD02}" type="presParOf" srcId="{A14C294E-E6D8-4205-9A09-B01EB5C468A1}" destId="{5D19DA6D-7F59-40D5-B4CA-C8D8DAD0E9FA}" srcOrd="0" destOrd="0" presId="urn:microsoft.com/office/officeart/2005/8/layout/matrix1"/>
    <dgm:cxn modelId="{3E71B1FA-6BEB-4F96-A88D-37E407095DC6}" type="presParOf" srcId="{A14C294E-E6D8-4205-9A09-B01EB5C468A1}" destId="{2A81B1FE-FDD7-4452-AC0F-56F4304BA764}" srcOrd="1" destOrd="0" presId="urn:microsoft.com/office/officeart/2005/8/layout/matrix1"/>
    <dgm:cxn modelId="{212B2E29-D245-47C5-8DAC-9A4A299C07DD}" type="presParOf" srcId="{A14C294E-E6D8-4205-9A09-B01EB5C468A1}" destId="{1A70162B-C5DD-40DF-94A7-B8BD90A15EC5}" srcOrd="2" destOrd="0" presId="urn:microsoft.com/office/officeart/2005/8/layout/matrix1"/>
    <dgm:cxn modelId="{4AA00F12-01EC-448A-8C2C-0E0927359877}" type="presParOf" srcId="{A14C294E-E6D8-4205-9A09-B01EB5C468A1}" destId="{ADBC38AC-0D0C-4BE2-B8BF-6EA21AF0277A}" srcOrd="3" destOrd="0" presId="urn:microsoft.com/office/officeart/2005/8/layout/matrix1"/>
    <dgm:cxn modelId="{D2C11277-2EEB-4B6B-9B41-B7105C0242E8}" type="presParOf" srcId="{A14C294E-E6D8-4205-9A09-B01EB5C468A1}" destId="{CAE13411-5561-46CA-A762-68CAF1EBB23C}" srcOrd="4" destOrd="0" presId="urn:microsoft.com/office/officeart/2005/8/layout/matrix1"/>
    <dgm:cxn modelId="{84D695CD-6CBC-48E6-BDD4-0F58C0170F05}" type="presParOf" srcId="{A14C294E-E6D8-4205-9A09-B01EB5C468A1}" destId="{79188629-41DA-4278-8184-9ECD4A9DA25E}" srcOrd="5" destOrd="0" presId="urn:microsoft.com/office/officeart/2005/8/layout/matrix1"/>
    <dgm:cxn modelId="{4CB5123B-48DE-4925-B468-D92BCF7C5F63}" type="presParOf" srcId="{A14C294E-E6D8-4205-9A09-B01EB5C468A1}" destId="{23362B38-9234-4CC9-9BAA-1AEB689C8382}" srcOrd="6" destOrd="0" presId="urn:microsoft.com/office/officeart/2005/8/layout/matrix1"/>
    <dgm:cxn modelId="{181CFC11-BA0A-4CD3-AC0A-AC9A8C924379}" type="presParOf" srcId="{A14C294E-E6D8-4205-9A09-B01EB5C468A1}" destId="{6FCD2B94-27AB-4361-BD8D-FAF17355FFE2}" srcOrd="7" destOrd="0" presId="urn:microsoft.com/office/officeart/2005/8/layout/matrix1"/>
    <dgm:cxn modelId="{95D3D307-0B95-4580-ABA6-BBCB9520E86B}" type="presParOf" srcId="{AE6965AB-88A8-4D70-AC0D-222D468C2C59}" destId="{B9EAE045-2175-4032-8D94-0F87A8E1AFB4}"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19DA6D-7F59-40D5-B4CA-C8D8DAD0E9FA}">
      <dsp:nvSpPr>
        <dsp:cNvPr id="0" name=""/>
        <dsp:cNvSpPr/>
      </dsp:nvSpPr>
      <dsp:spPr>
        <a:xfrm rot="15261845">
          <a:off x="802047" y="212518"/>
          <a:ext cx="2424979" cy="2615048"/>
        </a:xfrm>
        <a:prstGeom prst="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id-ID" sz="4000" kern="1200" dirty="0" smtClean="0">
              <a:solidFill>
                <a:schemeClr val="tx1"/>
              </a:solidFill>
              <a:latin typeface="king cooL KC" pitchFamily="2" charset="0"/>
              <a:hlinkClick xmlns:r="http://schemas.openxmlformats.org/officeDocument/2006/relationships" r:id="" action="ppaction://hlinksldjump"/>
            </a:rPr>
            <a:t>DECODER</a:t>
          </a:r>
          <a:endParaRPr lang="id-ID" sz="4000" kern="1200" dirty="0">
            <a:solidFill>
              <a:schemeClr val="tx1"/>
            </a:solidFill>
            <a:latin typeface="king cooL KC" pitchFamily="2" charset="0"/>
          </a:endParaRPr>
        </a:p>
      </dsp:txBody>
      <dsp:txXfrm rot="15261845">
        <a:off x="1105170" y="-90604"/>
        <a:ext cx="1818734" cy="2615048"/>
      </dsp:txXfrm>
    </dsp:sp>
    <dsp:sp modelId="{1A70162B-C5DD-40DF-94A7-B8BD90A15EC5}">
      <dsp:nvSpPr>
        <dsp:cNvPr id="0" name=""/>
        <dsp:cNvSpPr/>
      </dsp:nvSpPr>
      <dsp:spPr>
        <a:xfrm rot="432610">
          <a:off x="5420847" y="301457"/>
          <a:ext cx="2493104" cy="2536028"/>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id-ID" sz="4400" kern="1200" dirty="0" smtClean="0">
              <a:solidFill>
                <a:schemeClr val="tx1"/>
              </a:solidFill>
              <a:latin typeface="king cooL KC" pitchFamily="2" charset="0"/>
              <a:hlinkClick xmlns:r="http://schemas.openxmlformats.org/officeDocument/2006/relationships" r:id="" action="ppaction://hlinksldjump"/>
            </a:rPr>
            <a:t>ENCODER</a:t>
          </a:r>
          <a:endParaRPr lang="id-ID" sz="4400" kern="1200" dirty="0">
            <a:solidFill>
              <a:schemeClr val="tx1"/>
            </a:solidFill>
            <a:latin typeface="king cooL KC" pitchFamily="2" charset="0"/>
          </a:endParaRPr>
        </a:p>
      </dsp:txBody>
      <dsp:txXfrm rot="432610">
        <a:off x="5420847" y="301457"/>
        <a:ext cx="2493104" cy="1902021"/>
      </dsp:txXfrm>
    </dsp:sp>
    <dsp:sp modelId="{CAE13411-5561-46CA-A762-68CAF1EBB23C}">
      <dsp:nvSpPr>
        <dsp:cNvPr id="0" name=""/>
        <dsp:cNvSpPr/>
      </dsp:nvSpPr>
      <dsp:spPr>
        <a:xfrm rot="11093287">
          <a:off x="357178" y="3643298"/>
          <a:ext cx="2683987" cy="2616085"/>
        </a:xfrm>
        <a:prstGeom prst="rect">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id-ID" sz="3600" kern="1200" dirty="0" smtClean="0">
              <a:solidFill>
                <a:schemeClr val="tx1"/>
              </a:solidFill>
              <a:latin typeface="king cooL KC" pitchFamily="2" charset="0"/>
              <a:hlinkClick xmlns:r="http://schemas.openxmlformats.org/officeDocument/2006/relationships" r:id="" action="ppaction://hlinksldjump"/>
            </a:rPr>
            <a:t>MULTIPLEXER</a:t>
          </a:r>
          <a:endParaRPr lang="id-ID" sz="3600" kern="1200" dirty="0">
            <a:solidFill>
              <a:schemeClr val="tx1"/>
            </a:solidFill>
            <a:latin typeface="king cooL KC" pitchFamily="2" charset="0"/>
          </a:endParaRPr>
        </a:p>
      </dsp:txBody>
      <dsp:txXfrm rot="11093287">
        <a:off x="357178" y="4297320"/>
        <a:ext cx="2683987" cy="1962063"/>
      </dsp:txXfrm>
    </dsp:sp>
    <dsp:sp modelId="{23362B38-9234-4CC9-9BAA-1AEB689C8382}">
      <dsp:nvSpPr>
        <dsp:cNvPr id="0" name=""/>
        <dsp:cNvSpPr/>
      </dsp:nvSpPr>
      <dsp:spPr>
        <a:xfrm rot="5026306">
          <a:off x="5216484" y="3532498"/>
          <a:ext cx="2901830" cy="2717633"/>
        </a:xfrm>
        <a:prstGeom prst="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id-ID" sz="3200" kern="1200" dirty="0" smtClean="0">
              <a:solidFill>
                <a:schemeClr val="tx1"/>
              </a:solidFill>
              <a:latin typeface="king cooL KC" pitchFamily="2" charset="0"/>
              <a:hlinkClick xmlns:r="http://schemas.openxmlformats.org/officeDocument/2006/relationships" r:id="" action="ppaction://hlinksldjump"/>
            </a:rPr>
            <a:t>DEMULTIPLEXER</a:t>
          </a:r>
          <a:endParaRPr lang="id-ID" sz="3200" kern="1200" dirty="0">
            <a:solidFill>
              <a:schemeClr val="tx1"/>
            </a:solidFill>
            <a:latin typeface="king cooL KC" pitchFamily="2" charset="0"/>
          </a:endParaRPr>
        </a:p>
      </dsp:txBody>
      <dsp:txXfrm rot="5026306">
        <a:off x="5579213" y="3895227"/>
        <a:ext cx="2176372" cy="2717633"/>
      </dsp:txXfrm>
    </dsp:sp>
    <dsp:sp modelId="{B9EAE045-2175-4032-8D94-0F87A8E1AFB4}">
      <dsp:nvSpPr>
        <dsp:cNvPr id="0" name=""/>
        <dsp:cNvSpPr/>
      </dsp:nvSpPr>
      <dsp:spPr>
        <a:xfrm rot="21316646">
          <a:off x="2884288" y="1823750"/>
          <a:ext cx="2757483" cy="2500335"/>
        </a:xfrm>
        <a:prstGeom prst="rect">
          <a:avLst/>
        </a:prstGeom>
        <a:solidFill>
          <a:schemeClr val="accent5"/>
        </a:solidFill>
        <a:ln w="28575"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id-ID" sz="3300" kern="1200" dirty="0" smtClean="0">
              <a:latin typeface="king cooL KC" pitchFamily="2" charset="0"/>
            </a:rPr>
            <a:t>RANGKAIAN</a:t>
          </a:r>
        </a:p>
        <a:p>
          <a:pPr lvl="0" algn="ctr" defTabSz="1466850">
            <a:lnSpc>
              <a:spcPct val="90000"/>
            </a:lnSpc>
            <a:spcBef>
              <a:spcPct val="0"/>
            </a:spcBef>
            <a:spcAft>
              <a:spcPct val="35000"/>
            </a:spcAft>
          </a:pPr>
          <a:r>
            <a:rPr lang="id-ID" sz="3300" kern="1200" dirty="0" smtClean="0">
              <a:latin typeface="king cooL KC" pitchFamily="2" charset="0"/>
            </a:rPr>
            <a:t>KOMBINASIONAL</a:t>
          </a:r>
          <a:endParaRPr lang="id-ID" sz="3300" kern="1200" dirty="0">
            <a:latin typeface="king cooL KC" pitchFamily="2" charset="0"/>
          </a:endParaRPr>
        </a:p>
      </dsp:txBody>
      <dsp:txXfrm rot="21316646">
        <a:off x="2884288" y="1823750"/>
        <a:ext cx="2757483" cy="2500335"/>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1801B-1541-4812-9706-FF36858AF5C4}" type="datetimeFigureOut">
              <a:rPr lang="id-ID" smtClean="0"/>
              <a:pPr/>
              <a:t>16/07/2020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1B8A24-0D4D-4BF8-BE25-F5F92A8470F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1801B-1541-4812-9706-FF36858AF5C4}" type="datetimeFigureOut">
              <a:rPr lang="id-ID" smtClean="0"/>
              <a:pPr/>
              <a:t>16/07/2020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8A24-0D4D-4BF8-BE25-F5F92A8470F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ayons--vintage-schoolhouse-backgrounds-wallpapers.jpg"/>
          <p:cNvPicPr>
            <a:picLocks noChangeAspect="1"/>
          </p:cNvPicPr>
          <p:nvPr/>
        </p:nvPicPr>
        <p:blipFill>
          <a:blip r:embed="rId2" cstate="print"/>
          <a:stretch>
            <a:fillRect/>
          </a:stretch>
        </p:blipFill>
        <p:spPr>
          <a:xfrm>
            <a:off x="0" y="-167878"/>
            <a:ext cx="9144000" cy="7193756"/>
          </a:xfrm>
          <a:prstGeom prst="rect">
            <a:avLst/>
          </a:prstGeom>
        </p:spPr>
      </p:pic>
      <p:sp>
        <p:nvSpPr>
          <p:cNvPr id="2" name="Title 1"/>
          <p:cNvSpPr>
            <a:spLocks noGrp="1"/>
          </p:cNvSpPr>
          <p:nvPr>
            <p:ph type="ctrTitle"/>
          </p:nvPr>
        </p:nvSpPr>
        <p:spPr>
          <a:xfrm>
            <a:off x="1475656" y="3933056"/>
            <a:ext cx="6192688" cy="1470025"/>
          </a:xfrm>
        </p:spPr>
        <p:txBody>
          <a:bodyPr>
            <a:normAutofit fontScale="90000"/>
          </a:bodyPr>
          <a:lstStyle/>
          <a:p>
            <a:r>
              <a:rPr lang="id-ID" sz="5400" dirty="0" smtClean="0">
                <a:solidFill>
                  <a:srgbClr val="FFFF00"/>
                </a:solidFill>
                <a:latin typeface="king cooL KC" pitchFamily="2" charset="0"/>
              </a:rPr>
              <a:t>RANGKAIAN KOMBINASIONAL</a:t>
            </a:r>
            <a:endParaRPr lang="id-ID" sz="5400" dirty="0">
              <a:solidFill>
                <a:srgbClr val="FFFF00"/>
              </a:solidFill>
              <a:latin typeface="king cooL KC" pitchFamily="2" charset="0"/>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fontScale="90000"/>
          </a:bodyPr>
          <a:lstStyle/>
          <a:p>
            <a:pPr algn="ctr"/>
            <a:r>
              <a:rPr lang="en-US" dirty="0" err="1" smtClean="0"/>
              <a:t>Perancangan</a:t>
            </a:r>
            <a:r>
              <a:rPr lang="en-US" dirty="0" smtClean="0"/>
              <a:t> Encoder Priority </a:t>
            </a:r>
            <a:r>
              <a:rPr lang="en-US" dirty="0" err="1" smtClean="0"/>
              <a:t>Sederhana</a:t>
            </a:r>
            <a:r>
              <a:rPr lang="en-US" dirty="0" smtClean="0"/>
              <a:t> </a:t>
            </a:r>
            <a:r>
              <a:rPr lang="en-US" dirty="0" err="1" smtClean="0"/>
              <a:t>Dengan</a:t>
            </a:r>
            <a:r>
              <a:rPr lang="en-US" dirty="0" smtClean="0"/>
              <a:t> </a:t>
            </a:r>
            <a:r>
              <a:rPr lang="en-US" dirty="0" err="1" smtClean="0"/>
              <a:t>Gerbang</a:t>
            </a:r>
            <a:endParaRPr lang="id-ID" dirty="0"/>
          </a:p>
        </p:txBody>
      </p:sp>
      <p:sp>
        <p:nvSpPr>
          <p:cNvPr id="2" name="Content Placeholder 1"/>
          <p:cNvSpPr>
            <a:spLocks noGrp="1"/>
          </p:cNvSpPr>
          <p:nvPr>
            <p:ph idx="1"/>
          </p:nvPr>
        </p:nvSpPr>
        <p:spPr>
          <a:xfrm>
            <a:off x="457200" y="1988840"/>
            <a:ext cx="8229600" cy="4137323"/>
          </a:xfrm>
        </p:spPr>
        <p:txBody>
          <a:bodyPr>
            <a:normAutofit fontScale="70000" lnSpcReduction="20000"/>
          </a:bodyPr>
          <a:lstStyle/>
          <a:p>
            <a:r>
              <a:rPr lang="en-US" dirty="0" err="1" smtClean="0"/>
              <a:t>Rancanglah</a:t>
            </a:r>
            <a:r>
              <a:rPr lang="en-US" dirty="0" smtClean="0"/>
              <a:t> </a:t>
            </a:r>
            <a:r>
              <a:rPr lang="en-US" dirty="0" err="1" smtClean="0"/>
              <a:t>sebuah</a:t>
            </a:r>
            <a:r>
              <a:rPr lang="en-US" dirty="0" smtClean="0"/>
              <a:t> Encoder Priority </a:t>
            </a:r>
            <a:r>
              <a:rPr lang="en-US" dirty="0" err="1" smtClean="0"/>
              <a:t>dengan</a:t>
            </a:r>
            <a:r>
              <a:rPr lang="en-US" dirty="0" smtClean="0"/>
              <a:t> </a:t>
            </a:r>
            <a:r>
              <a:rPr lang="en-US" dirty="0" err="1" smtClean="0"/>
              <a:t>spesifikasi</a:t>
            </a:r>
            <a:r>
              <a:rPr lang="en-US" dirty="0" smtClean="0"/>
              <a:t> </a:t>
            </a:r>
            <a:r>
              <a:rPr lang="en-US" dirty="0" err="1" smtClean="0"/>
              <a:t>sebagai</a:t>
            </a:r>
            <a:r>
              <a:rPr lang="en-US" dirty="0" smtClean="0"/>
              <a:t> </a:t>
            </a:r>
            <a:r>
              <a:rPr lang="en-US" dirty="0" err="1" smtClean="0"/>
              <a:t>berikut</a:t>
            </a:r>
            <a:r>
              <a:rPr lang="en-US" dirty="0" smtClean="0"/>
              <a:t>:</a:t>
            </a:r>
          </a:p>
          <a:p>
            <a:endParaRPr lang="en-US" dirty="0" smtClean="0"/>
          </a:p>
          <a:p>
            <a:r>
              <a:rPr lang="en-US" dirty="0" smtClean="0"/>
              <a:t>Input	: 3 bits </a:t>
            </a:r>
            <a:r>
              <a:rPr lang="en-US" dirty="0" err="1" smtClean="0"/>
              <a:t>yaitu</a:t>
            </a:r>
            <a:r>
              <a:rPr lang="en-US" dirty="0" smtClean="0"/>
              <a:t> E3, E2 </a:t>
            </a:r>
            <a:r>
              <a:rPr lang="en-US" dirty="0" err="1" smtClean="0"/>
              <a:t>dan</a:t>
            </a:r>
            <a:r>
              <a:rPr lang="en-US" dirty="0" smtClean="0"/>
              <a:t> E1</a:t>
            </a:r>
          </a:p>
          <a:p>
            <a:r>
              <a:rPr lang="en-US" dirty="0" err="1" smtClean="0"/>
              <a:t>Ouput</a:t>
            </a:r>
            <a:r>
              <a:rPr lang="en-US" dirty="0" smtClean="0"/>
              <a:t>: 2 bit </a:t>
            </a:r>
            <a:r>
              <a:rPr lang="en-US" dirty="0" err="1" smtClean="0"/>
              <a:t>yaitu</a:t>
            </a:r>
            <a:r>
              <a:rPr lang="en-US" dirty="0" smtClean="0"/>
              <a:t> B </a:t>
            </a:r>
            <a:r>
              <a:rPr lang="en-US" dirty="0" err="1" smtClean="0"/>
              <a:t>dan</a:t>
            </a:r>
            <a:r>
              <a:rPr lang="en-US" dirty="0" smtClean="0"/>
              <a:t> A</a:t>
            </a:r>
          </a:p>
          <a:p>
            <a:endParaRPr lang="en-US" dirty="0" smtClean="0"/>
          </a:p>
          <a:p>
            <a:r>
              <a:rPr lang="en-US" dirty="0" err="1" smtClean="0"/>
              <a:t>Hubungan</a:t>
            </a:r>
            <a:r>
              <a:rPr lang="en-US" dirty="0" smtClean="0"/>
              <a:t> </a:t>
            </a:r>
            <a:r>
              <a:rPr lang="en-US" dirty="0" err="1" smtClean="0"/>
              <a:t>antara</a:t>
            </a:r>
            <a:r>
              <a:rPr lang="en-US" dirty="0" smtClean="0"/>
              <a:t> Output </a:t>
            </a:r>
            <a:r>
              <a:rPr lang="en-US" dirty="0" err="1" smtClean="0"/>
              <a:t>dan</a:t>
            </a:r>
            <a:r>
              <a:rPr lang="en-US" dirty="0" smtClean="0"/>
              <a:t> Input </a:t>
            </a:r>
            <a:r>
              <a:rPr lang="en-US" dirty="0" err="1" smtClean="0"/>
              <a:t>adalah</a:t>
            </a:r>
            <a:r>
              <a:rPr lang="en-US" dirty="0" smtClean="0"/>
              <a:t> </a:t>
            </a:r>
            <a:r>
              <a:rPr lang="en-US" dirty="0" err="1" smtClean="0"/>
              <a:t>sbb</a:t>
            </a:r>
            <a:r>
              <a:rPr lang="en-US" dirty="0" smtClean="0"/>
              <a:t>:</a:t>
            </a:r>
          </a:p>
          <a:p>
            <a:r>
              <a:rPr lang="en-US" dirty="0" err="1" smtClean="0"/>
              <a:t>Bila</a:t>
            </a:r>
            <a:r>
              <a:rPr lang="en-US" dirty="0" smtClean="0"/>
              <a:t> </a:t>
            </a:r>
            <a:r>
              <a:rPr lang="en-US" dirty="0" err="1" smtClean="0"/>
              <a:t>ada</a:t>
            </a:r>
            <a:r>
              <a:rPr lang="en-US" dirty="0" smtClean="0"/>
              <a:t> </a:t>
            </a:r>
            <a:r>
              <a:rPr lang="en-US" dirty="0" err="1" smtClean="0"/>
              <a:t>suatu</a:t>
            </a:r>
            <a:r>
              <a:rPr lang="en-US" dirty="0" smtClean="0"/>
              <a:t> </a:t>
            </a:r>
            <a:r>
              <a:rPr lang="en-US" dirty="0" err="1" smtClean="0"/>
              <a:t>kondisi</a:t>
            </a:r>
            <a:r>
              <a:rPr lang="en-US" dirty="0" smtClean="0"/>
              <a:t> </a:t>
            </a:r>
            <a:r>
              <a:rPr lang="en-US" dirty="0" err="1" smtClean="0"/>
              <a:t>dimana</a:t>
            </a:r>
            <a:r>
              <a:rPr lang="en-US" dirty="0" smtClean="0"/>
              <a:t> </a:t>
            </a:r>
            <a:r>
              <a:rPr lang="en-US" dirty="0" err="1" smtClean="0"/>
              <a:t>beberapa</a:t>
            </a:r>
            <a:r>
              <a:rPr lang="en-US" dirty="0" smtClean="0"/>
              <a:t> bit </a:t>
            </a:r>
            <a:r>
              <a:rPr lang="en-US" dirty="0"/>
              <a:t>input </a:t>
            </a:r>
            <a:r>
              <a:rPr lang="en-US" dirty="0" err="1" smtClean="0"/>
              <a:t>berlogika</a:t>
            </a:r>
            <a:r>
              <a:rPr lang="en-US" dirty="0" smtClean="0"/>
              <a:t> 0 </a:t>
            </a:r>
            <a:r>
              <a:rPr lang="en-US" dirty="0" err="1" smtClean="0"/>
              <a:t>maka</a:t>
            </a:r>
            <a:r>
              <a:rPr lang="en-US" dirty="0" smtClean="0"/>
              <a:t> bit yang </a:t>
            </a:r>
            <a:r>
              <a:rPr lang="en-US" dirty="0" err="1" smtClean="0"/>
              <a:t>berindeks</a:t>
            </a:r>
            <a:r>
              <a:rPr lang="en-US" dirty="0" smtClean="0"/>
              <a:t> paling </a:t>
            </a:r>
            <a:r>
              <a:rPr lang="en-US" dirty="0" err="1" smtClean="0"/>
              <a:t>besar</a:t>
            </a:r>
            <a:r>
              <a:rPr lang="en-US" dirty="0" smtClean="0"/>
              <a:t> </a:t>
            </a:r>
            <a:r>
              <a:rPr lang="en-US" dirty="0" err="1" smtClean="0"/>
              <a:t>akan</a:t>
            </a:r>
            <a:r>
              <a:rPr lang="en-US" dirty="0" smtClean="0"/>
              <a:t> </a:t>
            </a:r>
            <a:r>
              <a:rPr lang="en-US" dirty="0" err="1" smtClean="0"/>
              <a:t>mendapat</a:t>
            </a:r>
            <a:r>
              <a:rPr lang="en-US" dirty="0" smtClean="0"/>
              <a:t> </a:t>
            </a:r>
            <a:r>
              <a:rPr lang="en-US" dirty="0" err="1" smtClean="0"/>
              <a:t>prioritas</a:t>
            </a:r>
            <a:r>
              <a:rPr lang="en-US" dirty="0" smtClean="0"/>
              <a:t> </a:t>
            </a:r>
            <a:r>
              <a:rPr lang="en-US" dirty="0" err="1" smtClean="0"/>
              <a:t>dimunculkan</a:t>
            </a:r>
            <a:r>
              <a:rPr lang="en-US" dirty="0" smtClean="0"/>
              <a:t> </a:t>
            </a:r>
            <a:r>
              <a:rPr lang="en-US" dirty="0" err="1" smtClean="0"/>
              <a:t>indeksnya</a:t>
            </a:r>
            <a:r>
              <a:rPr lang="en-US" dirty="0" smtClean="0"/>
              <a:t> di output </a:t>
            </a:r>
            <a:r>
              <a:rPr lang="en-US" dirty="0" err="1" smtClean="0"/>
              <a:t>dalam</a:t>
            </a:r>
            <a:r>
              <a:rPr lang="en-US" dirty="0" smtClean="0"/>
              <a:t> </a:t>
            </a:r>
            <a:r>
              <a:rPr lang="en-US" dirty="0" err="1" smtClean="0"/>
              <a:t>bentuk</a:t>
            </a:r>
            <a:r>
              <a:rPr lang="en-US" dirty="0" smtClean="0"/>
              <a:t> </a:t>
            </a:r>
            <a:r>
              <a:rPr lang="en-US" dirty="0" err="1" smtClean="0"/>
              <a:t>bilangan</a:t>
            </a:r>
            <a:r>
              <a:rPr lang="en-US" dirty="0" smtClean="0"/>
              <a:t> </a:t>
            </a:r>
            <a:r>
              <a:rPr lang="en-US" dirty="0" err="1" smtClean="0"/>
              <a:t>biner</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nilai</a:t>
            </a:r>
            <a:r>
              <a:rPr lang="en-US" dirty="0" smtClean="0"/>
              <a:t> </a:t>
            </a:r>
            <a:r>
              <a:rPr lang="en-US" dirty="0" err="1" smtClean="0"/>
              <a:t>indeks</a:t>
            </a:r>
            <a:r>
              <a:rPr lang="en-US" dirty="0" smtClean="0"/>
              <a:t> </a:t>
            </a:r>
            <a:r>
              <a:rPr lang="en-US" dirty="0" err="1" smtClean="0"/>
              <a:t>tsb</a:t>
            </a:r>
            <a:r>
              <a:rPr lang="en-US" dirty="0" smtClean="0"/>
              <a:t>.</a:t>
            </a:r>
          </a:p>
          <a:p>
            <a:r>
              <a:rPr lang="en-US" dirty="0" err="1" smtClean="0"/>
              <a:t>Namun</a:t>
            </a:r>
            <a:r>
              <a:rPr lang="en-US" dirty="0" smtClean="0"/>
              <a:t>, </a:t>
            </a:r>
            <a:r>
              <a:rPr lang="en-US" dirty="0" err="1" smtClean="0"/>
              <a:t>bila</a:t>
            </a:r>
            <a:r>
              <a:rPr lang="en-US" dirty="0" smtClean="0"/>
              <a:t> </a:t>
            </a:r>
            <a:r>
              <a:rPr lang="en-US" dirty="0" err="1" smtClean="0"/>
              <a:t>semua</a:t>
            </a:r>
            <a:r>
              <a:rPr lang="en-US" dirty="0" smtClean="0"/>
              <a:t> input </a:t>
            </a:r>
            <a:r>
              <a:rPr lang="en-US" dirty="0" err="1" smtClean="0"/>
              <a:t>berlogika</a:t>
            </a:r>
            <a:r>
              <a:rPr lang="en-US" dirty="0" smtClean="0"/>
              <a:t> 1 </a:t>
            </a:r>
            <a:r>
              <a:rPr lang="en-US" dirty="0" err="1" smtClean="0"/>
              <a:t>maka</a:t>
            </a:r>
            <a:r>
              <a:rPr lang="en-US" dirty="0" smtClean="0"/>
              <a:t> </a:t>
            </a:r>
            <a:r>
              <a:rPr lang="en-US" dirty="0" err="1" smtClean="0"/>
              <a:t>nilai</a:t>
            </a:r>
            <a:r>
              <a:rPr lang="en-US" dirty="0" smtClean="0"/>
              <a:t> </a:t>
            </a:r>
            <a:r>
              <a:rPr lang="en-US" dirty="0" err="1" smtClean="0"/>
              <a:t>biner</a:t>
            </a:r>
            <a:r>
              <a:rPr lang="en-US" dirty="0" smtClean="0"/>
              <a:t> </a:t>
            </a:r>
            <a:r>
              <a:rPr lang="en-US" dirty="0" err="1" smtClean="0"/>
              <a:t>dari</a:t>
            </a:r>
            <a:r>
              <a:rPr lang="en-US" dirty="0" smtClean="0"/>
              <a:t> output </a:t>
            </a:r>
            <a:r>
              <a:rPr lang="en-US" dirty="0" err="1" smtClean="0"/>
              <a:t>adalah</a:t>
            </a:r>
            <a:r>
              <a:rPr lang="en-US" dirty="0" smtClean="0"/>
              <a:t> 0.</a:t>
            </a:r>
          </a:p>
          <a:p>
            <a:endParaRPr lang="en-US" dirty="0" smtClean="0"/>
          </a:p>
        </p:txBody>
      </p:sp>
      <p:sp>
        <p:nvSpPr>
          <p:cNvPr id="3" name="AutoShape 2" descr="https://encrypted-tbn3.gstatic.com/images?q=tbn:ANd9GcQew9_26taL8wW8NTz-iHTDEYumodEcs9z439wQ8t9FN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185884672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err="1" smtClean="0"/>
              <a:t>Pertanyaan</a:t>
            </a:r>
            <a:endParaRPr lang="id-ID" dirty="0"/>
          </a:p>
        </p:txBody>
      </p:sp>
      <p:sp>
        <p:nvSpPr>
          <p:cNvPr id="2" name="Content Placeholder 1"/>
          <p:cNvSpPr>
            <a:spLocks noGrp="1"/>
          </p:cNvSpPr>
          <p:nvPr>
            <p:ph idx="1"/>
          </p:nvPr>
        </p:nvSpPr>
        <p:spPr/>
        <p:txBody>
          <a:bodyPr>
            <a:normAutofit fontScale="70000" lnSpcReduction="20000"/>
          </a:bodyPr>
          <a:lstStyle/>
          <a:p>
            <a:r>
              <a:rPr lang="en-US" dirty="0" smtClean="0"/>
              <a:t>1. </a:t>
            </a:r>
            <a:r>
              <a:rPr lang="en-US" dirty="0" err="1" smtClean="0"/>
              <a:t>Buatlah</a:t>
            </a:r>
            <a:r>
              <a:rPr lang="en-US" dirty="0" smtClean="0"/>
              <a:t> Blok </a:t>
            </a:r>
            <a:r>
              <a:rPr lang="en-US" dirty="0" err="1" smtClean="0"/>
              <a:t>Diagramnya</a:t>
            </a:r>
            <a:r>
              <a:rPr lang="en-US" dirty="0" smtClean="0"/>
              <a:t>.</a:t>
            </a:r>
          </a:p>
          <a:p>
            <a:r>
              <a:rPr lang="en-US" dirty="0"/>
              <a:t>2</a:t>
            </a:r>
            <a:r>
              <a:rPr lang="en-US" dirty="0" smtClean="0"/>
              <a:t>. </a:t>
            </a:r>
            <a:r>
              <a:rPr lang="en-US" dirty="0" err="1" smtClean="0"/>
              <a:t>Buatlah</a:t>
            </a:r>
            <a:r>
              <a:rPr lang="en-US" dirty="0" smtClean="0"/>
              <a:t> </a:t>
            </a:r>
            <a:r>
              <a:rPr lang="en-US" dirty="0" err="1" smtClean="0"/>
              <a:t>Tabel</a:t>
            </a:r>
            <a:r>
              <a:rPr lang="en-US" dirty="0" smtClean="0"/>
              <a:t> </a:t>
            </a:r>
            <a:r>
              <a:rPr lang="en-US" dirty="0" err="1" smtClean="0"/>
              <a:t>Kebenarannya</a:t>
            </a:r>
            <a:r>
              <a:rPr lang="en-US" dirty="0" smtClean="0"/>
              <a:t> (</a:t>
            </a:r>
            <a:r>
              <a:rPr lang="en-US" dirty="0" err="1" smtClean="0"/>
              <a:t>Perhatian</a:t>
            </a:r>
            <a:r>
              <a:rPr lang="en-US" dirty="0" smtClean="0"/>
              <a:t>: </a:t>
            </a:r>
            <a:r>
              <a:rPr lang="en-US" dirty="0" err="1" smtClean="0"/>
              <a:t>urutan</a:t>
            </a:r>
            <a:r>
              <a:rPr lang="en-US" dirty="0" smtClean="0"/>
              <a:t> </a:t>
            </a:r>
            <a:r>
              <a:rPr lang="en-US" dirty="0" err="1" smtClean="0"/>
              <a:t>indeks</a:t>
            </a:r>
            <a:r>
              <a:rPr lang="en-US" dirty="0" smtClean="0"/>
              <a:t> </a:t>
            </a:r>
            <a:r>
              <a:rPr lang="en-US" dirty="0" err="1" smtClean="0"/>
              <a:t>kolom</a:t>
            </a:r>
            <a:r>
              <a:rPr lang="en-US" dirty="0" smtClean="0"/>
              <a:t> </a:t>
            </a:r>
            <a:r>
              <a:rPr lang="en-US" dirty="0" err="1" smtClean="0"/>
              <a:t>harus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urutan</a:t>
            </a:r>
            <a:r>
              <a:rPr lang="en-US" dirty="0" smtClean="0"/>
              <a:t> yang </a:t>
            </a:r>
            <a:r>
              <a:rPr lang="en-US" dirty="0" err="1" smtClean="0"/>
              <a:t>ditunjukkan</a:t>
            </a:r>
            <a:r>
              <a:rPr lang="en-US" dirty="0" smtClean="0"/>
              <a:t> </a:t>
            </a:r>
            <a:r>
              <a:rPr lang="en-US" dirty="0" err="1" smtClean="0"/>
              <a:t>dalam</a:t>
            </a:r>
            <a:r>
              <a:rPr lang="en-US" dirty="0" smtClean="0"/>
              <a:t> </a:t>
            </a:r>
            <a:r>
              <a:rPr lang="en-US" dirty="0" err="1" smtClean="0"/>
              <a:t>soal</a:t>
            </a:r>
            <a:r>
              <a:rPr lang="en-US" dirty="0" smtClean="0"/>
              <a:t>).</a:t>
            </a:r>
          </a:p>
          <a:p>
            <a:r>
              <a:rPr lang="en-US" dirty="0"/>
              <a:t>3. </a:t>
            </a:r>
            <a:r>
              <a:rPr lang="en-US" dirty="0" err="1"/>
              <a:t>Buatlah</a:t>
            </a:r>
            <a:r>
              <a:rPr lang="en-US" dirty="0"/>
              <a:t> </a:t>
            </a:r>
            <a:r>
              <a:rPr lang="en-US" dirty="0" err="1"/>
              <a:t>p</a:t>
            </a:r>
            <a:r>
              <a:rPr lang="en-US" dirty="0" err="1" smtClean="0"/>
              <a:t>ersamaan-persamaan</a:t>
            </a:r>
            <a:r>
              <a:rPr lang="en-US" dirty="0" smtClean="0"/>
              <a:t> </a:t>
            </a:r>
            <a:r>
              <a:rPr lang="en-US" dirty="0" err="1"/>
              <a:t>Minterm</a:t>
            </a:r>
            <a:r>
              <a:rPr lang="en-US" dirty="0"/>
              <a:t> </a:t>
            </a:r>
            <a:r>
              <a:rPr lang="en-US" dirty="0" err="1"/>
              <a:t>untuk</a:t>
            </a:r>
            <a:r>
              <a:rPr lang="en-US" dirty="0"/>
              <a:t> </a:t>
            </a:r>
            <a:r>
              <a:rPr lang="en-US" dirty="0" err="1"/>
              <a:t>semua</a:t>
            </a:r>
            <a:r>
              <a:rPr lang="en-US" dirty="0"/>
              <a:t> output yang </a:t>
            </a:r>
            <a:r>
              <a:rPr lang="en-US" dirty="0" err="1"/>
              <a:t>ada</a:t>
            </a:r>
            <a:r>
              <a:rPr lang="en-US" dirty="0"/>
              <a:t>.</a:t>
            </a:r>
          </a:p>
          <a:p>
            <a:r>
              <a:rPr lang="en-US" dirty="0" smtClean="0"/>
              <a:t>4. </a:t>
            </a:r>
            <a:r>
              <a:rPr lang="en-US" dirty="0" err="1"/>
              <a:t>Buatlah</a:t>
            </a:r>
            <a:r>
              <a:rPr lang="en-US" dirty="0"/>
              <a:t> </a:t>
            </a:r>
            <a:r>
              <a:rPr lang="en-US" dirty="0" err="1" smtClean="0"/>
              <a:t>persamaan-persamaan</a:t>
            </a:r>
            <a:r>
              <a:rPr lang="en-US" dirty="0" smtClean="0"/>
              <a:t> output yang </a:t>
            </a:r>
            <a:r>
              <a:rPr lang="en-US" dirty="0" err="1" smtClean="0"/>
              <a:t>belum</a:t>
            </a:r>
            <a:r>
              <a:rPr lang="en-US" dirty="0" smtClean="0"/>
              <a:t> </a:t>
            </a:r>
            <a:r>
              <a:rPr lang="en-US" dirty="0" err="1" smtClean="0"/>
              <a:t>disederhanakan</a:t>
            </a:r>
            <a:r>
              <a:rPr lang="en-US" dirty="0" smtClean="0"/>
              <a:t>.</a:t>
            </a:r>
            <a:endParaRPr lang="en-US" dirty="0"/>
          </a:p>
          <a:p>
            <a:r>
              <a:rPr lang="en-US" dirty="0" smtClean="0"/>
              <a:t>5. </a:t>
            </a:r>
            <a:r>
              <a:rPr lang="en-US" dirty="0" err="1" smtClean="0"/>
              <a:t>Sederhanakan</a:t>
            </a:r>
            <a:r>
              <a:rPr lang="en-US" dirty="0" smtClean="0"/>
              <a:t> </a:t>
            </a:r>
            <a:r>
              <a:rPr lang="en-US" dirty="0" err="1" smtClean="0"/>
              <a:t>persamaan-persamaan</a:t>
            </a:r>
            <a:r>
              <a:rPr lang="en-US" dirty="0" smtClean="0"/>
              <a:t> output </a:t>
            </a:r>
            <a:r>
              <a:rPr lang="en-US" dirty="0" err="1" smtClean="0"/>
              <a:t>tsb</a:t>
            </a:r>
            <a:r>
              <a:rPr lang="en-US" dirty="0" smtClean="0"/>
              <a:t> </a:t>
            </a:r>
            <a:r>
              <a:rPr lang="en-US" dirty="0" err="1" smtClean="0"/>
              <a:t>dengan</a:t>
            </a:r>
            <a:r>
              <a:rPr lang="en-US" dirty="0" smtClean="0"/>
              <a:t> </a:t>
            </a:r>
            <a:r>
              <a:rPr lang="en-US" dirty="0" err="1"/>
              <a:t>Karnaugh</a:t>
            </a:r>
            <a:r>
              <a:rPr lang="en-US" dirty="0"/>
              <a:t> Map</a:t>
            </a:r>
            <a:r>
              <a:rPr lang="en-US" dirty="0" smtClean="0"/>
              <a:t>.</a:t>
            </a:r>
          </a:p>
          <a:p>
            <a:r>
              <a:rPr lang="en-US" dirty="0" smtClean="0"/>
              <a:t>6. </a:t>
            </a:r>
            <a:r>
              <a:rPr lang="en-US" dirty="0" err="1"/>
              <a:t>Buatlah</a:t>
            </a:r>
            <a:r>
              <a:rPr lang="en-US" dirty="0"/>
              <a:t> </a:t>
            </a:r>
            <a:r>
              <a:rPr lang="en-US" dirty="0" err="1"/>
              <a:t>Skema</a:t>
            </a:r>
            <a:r>
              <a:rPr lang="en-US" dirty="0"/>
              <a:t> </a:t>
            </a:r>
            <a:r>
              <a:rPr lang="en-US" dirty="0" err="1"/>
              <a:t>Gerbang</a:t>
            </a:r>
            <a:r>
              <a:rPr lang="en-US" dirty="0"/>
              <a:t> </a:t>
            </a:r>
            <a:r>
              <a:rPr lang="en-US" dirty="0" err="1"/>
              <a:t>dari</a:t>
            </a:r>
            <a:r>
              <a:rPr lang="en-US" dirty="0"/>
              <a:t> </a:t>
            </a:r>
            <a:r>
              <a:rPr lang="en-US" dirty="0" err="1"/>
              <a:t>persamaan</a:t>
            </a:r>
            <a:r>
              <a:rPr lang="en-US" dirty="0"/>
              <a:t> </a:t>
            </a:r>
            <a:r>
              <a:rPr lang="en-US" dirty="0" err="1"/>
              <a:t>semua</a:t>
            </a:r>
            <a:r>
              <a:rPr lang="en-US" dirty="0"/>
              <a:t> </a:t>
            </a:r>
            <a:r>
              <a:rPr lang="en-US" dirty="0" smtClean="0"/>
              <a:t>output yang </a:t>
            </a:r>
            <a:r>
              <a:rPr lang="en-US" dirty="0"/>
              <a:t>paling </a:t>
            </a:r>
            <a:r>
              <a:rPr lang="en-US" dirty="0" err="1" smtClean="0"/>
              <a:t>sederhana</a:t>
            </a:r>
            <a:r>
              <a:rPr lang="en-US" dirty="0" smtClean="0"/>
              <a:t>.</a:t>
            </a:r>
            <a:endParaRPr lang="en-US" dirty="0"/>
          </a:p>
          <a:p>
            <a:r>
              <a:rPr lang="en-US" dirty="0" smtClean="0"/>
              <a:t>7. </a:t>
            </a:r>
            <a:r>
              <a:rPr lang="en-US" dirty="0" err="1"/>
              <a:t>Buatlah</a:t>
            </a:r>
            <a:r>
              <a:rPr lang="en-US" dirty="0"/>
              <a:t> </a:t>
            </a:r>
            <a:r>
              <a:rPr lang="en-US" dirty="0" err="1"/>
              <a:t>Skema</a:t>
            </a:r>
            <a:r>
              <a:rPr lang="en-US" dirty="0"/>
              <a:t> </a:t>
            </a:r>
            <a:r>
              <a:rPr lang="en-US" dirty="0" err="1" smtClean="0"/>
              <a:t>Implementasi</a:t>
            </a:r>
            <a:r>
              <a:rPr lang="en-US" dirty="0" smtClean="0"/>
              <a:t> </a:t>
            </a:r>
            <a:r>
              <a:rPr lang="en-US" dirty="0" err="1" smtClean="0"/>
              <a:t>dari</a:t>
            </a:r>
            <a:r>
              <a:rPr lang="en-US" dirty="0" smtClean="0"/>
              <a:t> </a:t>
            </a:r>
            <a:r>
              <a:rPr lang="en-US" dirty="0" err="1" smtClean="0"/>
              <a:t>soal</a:t>
            </a:r>
            <a:r>
              <a:rPr lang="en-US" dirty="0" smtClean="0"/>
              <a:t> no. 5 (</a:t>
            </a:r>
            <a:r>
              <a:rPr lang="en-US" dirty="0" err="1" smtClean="0"/>
              <a:t>gabungkan</a:t>
            </a:r>
            <a:r>
              <a:rPr lang="en-US" dirty="0" smtClean="0"/>
              <a:t> </a:t>
            </a:r>
            <a:r>
              <a:rPr lang="en-US" dirty="0" err="1" smtClean="0"/>
              <a:t>menjadi</a:t>
            </a:r>
            <a:r>
              <a:rPr lang="en-US" dirty="0" smtClean="0"/>
              <a:t> </a:t>
            </a:r>
            <a:r>
              <a:rPr lang="en-US" dirty="0" err="1" smtClean="0"/>
              <a:t>satu</a:t>
            </a:r>
            <a:r>
              <a:rPr lang="en-US" dirty="0" smtClean="0"/>
              <a:t> </a:t>
            </a:r>
            <a:r>
              <a:rPr lang="en-US" dirty="0" err="1" smtClean="0"/>
              <a:t>buah</a:t>
            </a:r>
            <a:r>
              <a:rPr lang="en-US" dirty="0" smtClean="0"/>
              <a:t> </a:t>
            </a:r>
            <a:r>
              <a:rPr lang="en-US" dirty="0" err="1" smtClean="0"/>
              <a:t>skema</a:t>
            </a:r>
            <a:r>
              <a:rPr lang="en-US" dirty="0" smtClean="0"/>
              <a:t> </a:t>
            </a:r>
            <a:r>
              <a:rPr lang="en-US" dirty="0" err="1" smtClean="0"/>
              <a:t>saja</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xmlns="" val="1899542970"/>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Perancangan</a:t>
            </a:r>
            <a:r>
              <a:rPr lang="en-US" dirty="0" smtClean="0"/>
              <a:t> Blok Diagram</a:t>
            </a:r>
            <a:endParaRPr lang="en-US" dirty="0"/>
          </a:p>
        </p:txBody>
      </p:sp>
      <p:sp>
        <p:nvSpPr>
          <p:cNvPr id="3" name="Content Placeholder 2"/>
          <p:cNvSpPr>
            <a:spLocks noGrp="1"/>
          </p:cNvSpPr>
          <p:nvPr>
            <p:ph idx="1"/>
          </p:nvPr>
        </p:nvSpPr>
        <p:spPr/>
        <p:txBody>
          <a:bodyPr/>
          <a:lstStyle/>
          <a:p>
            <a:endParaRPr lang="en-US" dirty="0"/>
          </a:p>
        </p:txBody>
      </p:sp>
      <p:sp>
        <p:nvSpPr>
          <p:cNvPr id="6" name="Rectangle 5"/>
          <p:cNvSpPr/>
          <p:nvPr/>
        </p:nvSpPr>
        <p:spPr>
          <a:xfrm>
            <a:off x="3851920" y="2708920"/>
            <a:ext cx="1080120"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4932040" y="3356758"/>
            <a:ext cx="79208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32040" y="3716798"/>
            <a:ext cx="79208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59832" y="3068960"/>
            <a:ext cx="79208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59832" y="3573016"/>
            <a:ext cx="79208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059832" y="4076838"/>
            <a:ext cx="79208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198519" y="2745794"/>
            <a:ext cx="641522" cy="646331"/>
          </a:xfrm>
          <a:prstGeom prst="rect">
            <a:avLst/>
          </a:prstGeom>
          <a:noFill/>
        </p:spPr>
        <p:txBody>
          <a:bodyPr wrap="none" rtlCol="0">
            <a:spAutoFit/>
          </a:bodyPr>
          <a:lstStyle/>
          <a:p>
            <a:r>
              <a:rPr lang="en-US" sz="3600" dirty="0" smtClean="0"/>
              <a:t>E1</a:t>
            </a:r>
            <a:endParaRPr lang="en-US" sz="3600" dirty="0"/>
          </a:p>
        </p:txBody>
      </p:sp>
      <p:sp>
        <p:nvSpPr>
          <p:cNvPr id="13" name="TextBox 12"/>
          <p:cNvSpPr txBox="1"/>
          <p:nvPr/>
        </p:nvSpPr>
        <p:spPr>
          <a:xfrm>
            <a:off x="2198519" y="3287117"/>
            <a:ext cx="641522" cy="646331"/>
          </a:xfrm>
          <a:prstGeom prst="rect">
            <a:avLst/>
          </a:prstGeom>
          <a:noFill/>
        </p:spPr>
        <p:txBody>
          <a:bodyPr wrap="none" rtlCol="0">
            <a:spAutoFit/>
          </a:bodyPr>
          <a:lstStyle/>
          <a:p>
            <a:r>
              <a:rPr lang="en-US" sz="3600" dirty="0" smtClean="0"/>
              <a:t>E2</a:t>
            </a:r>
            <a:endParaRPr lang="en-US" sz="3600" dirty="0"/>
          </a:p>
        </p:txBody>
      </p:sp>
      <p:sp>
        <p:nvSpPr>
          <p:cNvPr id="14" name="TextBox 13"/>
          <p:cNvSpPr txBox="1"/>
          <p:nvPr/>
        </p:nvSpPr>
        <p:spPr>
          <a:xfrm>
            <a:off x="2198519" y="3828440"/>
            <a:ext cx="641522" cy="646331"/>
          </a:xfrm>
          <a:prstGeom prst="rect">
            <a:avLst/>
          </a:prstGeom>
          <a:noFill/>
        </p:spPr>
        <p:txBody>
          <a:bodyPr wrap="none" rtlCol="0">
            <a:spAutoFit/>
          </a:bodyPr>
          <a:lstStyle/>
          <a:p>
            <a:r>
              <a:rPr lang="en-US" sz="3600" dirty="0" smtClean="0"/>
              <a:t>E3</a:t>
            </a:r>
            <a:endParaRPr lang="en-US" sz="3600" dirty="0"/>
          </a:p>
        </p:txBody>
      </p:sp>
      <p:sp>
        <p:nvSpPr>
          <p:cNvPr id="15" name="TextBox 14"/>
          <p:cNvSpPr txBox="1"/>
          <p:nvPr/>
        </p:nvSpPr>
        <p:spPr>
          <a:xfrm>
            <a:off x="5914000" y="2963951"/>
            <a:ext cx="415498" cy="646331"/>
          </a:xfrm>
          <a:prstGeom prst="rect">
            <a:avLst/>
          </a:prstGeom>
          <a:noFill/>
        </p:spPr>
        <p:txBody>
          <a:bodyPr wrap="none" rtlCol="0">
            <a:spAutoFit/>
          </a:bodyPr>
          <a:lstStyle/>
          <a:p>
            <a:r>
              <a:rPr lang="en-US" sz="3600" dirty="0"/>
              <a:t>B</a:t>
            </a:r>
          </a:p>
        </p:txBody>
      </p:sp>
      <p:sp>
        <p:nvSpPr>
          <p:cNvPr id="16" name="TextBox 15"/>
          <p:cNvSpPr txBox="1"/>
          <p:nvPr/>
        </p:nvSpPr>
        <p:spPr>
          <a:xfrm>
            <a:off x="5914000" y="3505274"/>
            <a:ext cx="463588" cy="646331"/>
          </a:xfrm>
          <a:prstGeom prst="rect">
            <a:avLst/>
          </a:prstGeom>
          <a:noFill/>
        </p:spPr>
        <p:txBody>
          <a:bodyPr wrap="none" rtlCol="0">
            <a:spAutoFit/>
          </a:bodyPr>
          <a:lstStyle/>
          <a:p>
            <a:r>
              <a:rPr lang="en-US" sz="3600" dirty="0"/>
              <a:t>A</a:t>
            </a:r>
          </a:p>
        </p:txBody>
      </p:sp>
    </p:spTree>
    <p:extLst>
      <p:ext uri="{BB962C8B-B14F-4D97-AF65-F5344CB8AC3E}">
        <p14:creationId xmlns:p14="http://schemas.microsoft.com/office/powerpoint/2010/main" xmlns="" val="33711789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74638"/>
            <a:ext cx="8229600" cy="850106"/>
          </a:xfrm>
        </p:spPr>
        <p:txBody>
          <a:bodyPr>
            <a:normAutofit/>
          </a:bodyPr>
          <a:lstStyle/>
          <a:p>
            <a:r>
              <a:rPr lang="en-US" dirty="0" err="1" smtClean="0"/>
              <a:t>Perancangan</a:t>
            </a:r>
            <a:r>
              <a:rPr lang="en-US" dirty="0" smtClean="0"/>
              <a:t> </a:t>
            </a:r>
            <a:r>
              <a:rPr lang="en-US" dirty="0" err="1" smtClean="0"/>
              <a:t>Tabel</a:t>
            </a:r>
            <a:r>
              <a:rPr lang="en-US" dirty="0" smtClean="0"/>
              <a:t> </a:t>
            </a:r>
            <a:r>
              <a:rPr lang="en-US" dirty="0" err="1" smtClean="0"/>
              <a:t>Kebenaran</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026856629"/>
              </p:ext>
            </p:extLst>
          </p:nvPr>
        </p:nvGraphicFramePr>
        <p:xfrm>
          <a:off x="827584" y="2492896"/>
          <a:ext cx="3142452" cy="1894822"/>
        </p:xfrm>
        <a:graphic>
          <a:graphicData uri="http://schemas.openxmlformats.org/drawingml/2006/table">
            <a:tbl>
              <a:tblPr>
                <a:tableStyleId>{5C22544A-7EE6-4342-B048-85BDC9FD1C3A}</a:tableStyleId>
              </a:tblPr>
              <a:tblGrid>
                <a:gridCol w="523742"/>
                <a:gridCol w="523742"/>
                <a:gridCol w="523742"/>
                <a:gridCol w="523742"/>
                <a:gridCol w="523742"/>
                <a:gridCol w="523742"/>
              </a:tblGrid>
              <a:tr h="386820">
                <a:tc>
                  <a:txBody>
                    <a:bodyPr/>
                    <a:lstStyle/>
                    <a:p>
                      <a:pPr algn="ctr" fontAlgn="b"/>
                      <a:r>
                        <a:rPr lang="en-US" sz="1100" u="none" strike="noStrike" dirty="0">
                          <a:effectLst/>
                        </a:rPr>
                        <a:t>Dec</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E3</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E2</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E1</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B</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A</a:t>
                      </a:r>
                      <a:endParaRPr lang="en-US" sz="1100" b="1" i="0" u="none" strike="noStrike">
                        <a:solidFill>
                          <a:srgbClr val="000000"/>
                        </a:solidFill>
                        <a:effectLst/>
                        <a:latin typeface="Calibri" panose="020F0502020204030204" pitchFamily="34" charset="0"/>
                      </a:endParaRPr>
                    </a:p>
                  </a:txBody>
                  <a:tcPr marL="7620" marR="7620" marT="7620" marB="0" anchor="b"/>
                </a:tc>
              </a:tr>
              <a:tr h="371347">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r>
              <a:tr h="393961">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71347">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r>
              <a:tr h="371347">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853695331"/>
              </p:ext>
            </p:extLst>
          </p:nvPr>
        </p:nvGraphicFramePr>
        <p:xfrm>
          <a:off x="5436096" y="2636912"/>
          <a:ext cx="2880320" cy="2952329"/>
        </p:xfrm>
        <a:graphic>
          <a:graphicData uri="http://schemas.openxmlformats.org/drawingml/2006/table">
            <a:tbl>
              <a:tblPr>
                <a:tableStyleId>{5C22544A-7EE6-4342-B048-85BDC9FD1C3A}</a:tableStyleId>
              </a:tblPr>
              <a:tblGrid>
                <a:gridCol w="576064"/>
                <a:gridCol w="576064"/>
                <a:gridCol w="576064"/>
                <a:gridCol w="576064"/>
                <a:gridCol w="576064"/>
              </a:tblGrid>
              <a:tr h="326525">
                <a:tc>
                  <a:txBody>
                    <a:bodyPr/>
                    <a:lstStyle/>
                    <a:p>
                      <a:pPr algn="ctr" fontAlgn="b"/>
                      <a:r>
                        <a:rPr lang="en-US" sz="1100" u="none" strike="noStrike">
                          <a:effectLst/>
                        </a:rPr>
                        <a:t>E3</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E2</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E1</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B</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A</a:t>
                      </a:r>
                      <a:endParaRPr lang="en-US" sz="1100" b="1"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40129">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r>
              <a:tr h="326525">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cxnSp>
        <p:nvCxnSpPr>
          <p:cNvPr id="11" name="Straight Arrow Connector 10"/>
          <p:cNvCxnSpPr/>
          <p:nvPr/>
        </p:nvCxnSpPr>
        <p:spPr>
          <a:xfrm>
            <a:off x="4139952" y="3645024"/>
            <a:ext cx="792088" cy="0"/>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436096" y="1830886"/>
            <a:ext cx="3360728" cy="461665"/>
          </a:xfrm>
          <a:prstGeom prst="rect">
            <a:avLst/>
          </a:prstGeom>
          <a:noFill/>
        </p:spPr>
        <p:txBody>
          <a:bodyPr wrap="none" rtlCol="0">
            <a:spAutoFit/>
          </a:bodyPr>
          <a:lstStyle/>
          <a:p>
            <a:r>
              <a:rPr lang="en-US" sz="2400" dirty="0" err="1" smtClean="0"/>
              <a:t>Tabel</a:t>
            </a:r>
            <a:r>
              <a:rPr lang="en-US" sz="2400" dirty="0" smtClean="0"/>
              <a:t> </a:t>
            </a:r>
            <a:r>
              <a:rPr lang="en-US" sz="2400" dirty="0" err="1" smtClean="0"/>
              <a:t>Kebenaran</a:t>
            </a:r>
            <a:r>
              <a:rPr lang="en-US" sz="2400" dirty="0" smtClean="0"/>
              <a:t> </a:t>
            </a:r>
            <a:r>
              <a:rPr lang="en-US" sz="2400" dirty="0" err="1" smtClean="0"/>
              <a:t>Lengkap</a:t>
            </a:r>
            <a:endParaRPr lang="en-US" sz="2400" dirty="0"/>
          </a:p>
        </p:txBody>
      </p:sp>
      <p:sp>
        <p:nvSpPr>
          <p:cNvPr id="10" name="TextBox 9"/>
          <p:cNvSpPr txBox="1"/>
          <p:nvPr/>
        </p:nvSpPr>
        <p:spPr>
          <a:xfrm>
            <a:off x="1043608" y="1830886"/>
            <a:ext cx="3664145" cy="461665"/>
          </a:xfrm>
          <a:prstGeom prst="rect">
            <a:avLst/>
          </a:prstGeom>
          <a:noFill/>
        </p:spPr>
        <p:txBody>
          <a:bodyPr wrap="none" rtlCol="0">
            <a:spAutoFit/>
          </a:bodyPr>
          <a:lstStyle/>
          <a:p>
            <a:r>
              <a:rPr lang="en-US" sz="2400" dirty="0" err="1" smtClean="0"/>
              <a:t>Tabel</a:t>
            </a:r>
            <a:r>
              <a:rPr lang="en-US" sz="2400" dirty="0" smtClean="0"/>
              <a:t> </a:t>
            </a:r>
            <a:r>
              <a:rPr lang="en-US" sz="2400" dirty="0" err="1" smtClean="0"/>
              <a:t>Kebenaran</a:t>
            </a:r>
            <a:r>
              <a:rPr lang="en-US" sz="2400" dirty="0" smtClean="0"/>
              <a:t> </a:t>
            </a:r>
            <a:r>
              <a:rPr lang="en-US" sz="2400" dirty="0" err="1" smtClean="0"/>
              <a:t>Sederhana</a:t>
            </a:r>
            <a:endParaRPr lang="en-US" sz="2400" dirty="0"/>
          </a:p>
        </p:txBody>
      </p:sp>
      <p:sp>
        <p:nvSpPr>
          <p:cNvPr id="3" name="TextBox 2"/>
          <p:cNvSpPr txBox="1"/>
          <p:nvPr/>
        </p:nvSpPr>
        <p:spPr>
          <a:xfrm>
            <a:off x="913026" y="4653136"/>
            <a:ext cx="3088859" cy="369332"/>
          </a:xfrm>
          <a:prstGeom prst="rect">
            <a:avLst/>
          </a:prstGeom>
          <a:noFill/>
        </p:spPr>
        <p:txBody>
          <a:bodyPr wrap="none" rtlCol="0">
            <a:spAutoFit/>
          </a:bodyPr>
          <a:lstStyle/>
          <a:p>
            <a:r>
              <a:rPr lang="en-US" dirty="0" smtClean="0"/>
              <a:t>X = Redundant = </a:t>
            </a:r>
            <a:r>
              <a:rPr lang="en-US" dirty="0" err="1" smtClean="0"/>
              <a:t>bisa</a:t>
            </a:r>
            <a:r>
              <a:rPr lang="en-US" dirty="0" smtClean="0"/>
              <a:t> 0 </a:t>
            </a:r>
            <a:r>
              <a:rPr lang="en-US" dirty="0" err="1" smtClean="0"/>
              <a:t>atau</a:t>
            </a:r>
            <a:r>
              <a:rPr lang="en-US" dirty="0" smtClean="0"/>
              <a:t> 1</a:t>
            </a:r>
            <a:endParaRPr lang="en-US" dirty="0"/>
          </a:p>
        </p:txBody>
      </p:sp>
    </p:spTree>
    <p:extLst>
      <p:ext uri="{BB962C8B-B14F-4D97-AF65-F5344CB8AC3E}">
        <p14:creationId xmlns:p14="http://schemas.microsoft.com/office/powerpoint/2010/main" xmlns="" val="253147991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1)">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Lanjutkan</a:t>
            </a:r>
            <a:r>
              <a:rPr lang="en-US" dirty="0" smtClean="0"/>
              <a:t> </a:t>
            </a:r>
            <a:r>
              <a:rPr lang="en-US" dirty="0" err="1" smtClean="0"/>
              <a:t>sendiri</a:t>
            </a:r>
            <a:endParaRPr lang="id-ID" dirty="0"/>
          </a:p>
        </p:txBody>
      </p:sp>
      <p:sp>
        <p:nvSpPr>
          <p:cNvPr id="6" name="Rectangle 5"/>
          <p:cNvSpPr/>
          <p:nvPr/>
        </p:nvSpPr>
        <p:spPr>
          <a:xfrm>
            <a:off x="611560" y="1556792"/>
            <a:ext cx="7776864" cy="2677656"/>
          </a:xfrm>
          <a:prstGeom prst="rect">
            <a:avLst/>
          </a:prstGeom>
        </p:spPr>
        <p:txBody>
          <a:bodyPr wrap="square">
            <a:spAutoFit/>
          </a:bodyPr>
          <a:lstStyle/>
          <a:p>
            <a:pPr marL="457200" indent="-457200">
              <a:buAutoNum type="arabicPeriod"/>
            </a:pPr>
            <a:r>
              <a:rPr lang="en-US" sz="2400" dirty="0" err="1" smtClean="0"/>
              <a:t>Tulis</a:t>
            </a:r>
            <a:r>
              <a:rPr lang="en-US" sz="2400" dirty="0" smtClean="0"/>
              <a:t> </a:t>
            </a:r>
            <a:r>
              <a:rPr lang="en-US" sz="2400" dirty="0" err="1" smtClean="0"/>
              <a:t>Persamaan</a:t>
            </a:r>
            <a:r>
              <a:rPr lang="en-US" sz="2400" dirty="0" smtClean="0"/>
              <a:t> Output </a:t>
            </a:r>
            <a:r>
              <a:rPr lang="en-US" sz="2400" dirty="0" err="1" smtClean="0"/>
              <a:t>Dalam</a:t>
            </a:r>
            <a:r>
              <a:rPr lang="en-US" sz="2400" dirty="0" smtClean="0"/>
              <a:t> </a:t>
            </a:r>
            <a:r>
              <a:rPr lang="en-US" sz="2400" dirty="0" err="1" smtClean="0"/>
              <a:t>Bentuk</a:t>
            </a:r>
            <a:r>
              <a:rPr lang="en-US" sz="2400" dirty="0" smtClean="0"/>
              <a:t> Sigma </a:t>
            </a:r>
            <a:r>
              <a:rPr lang="en-US" sz="2400" dirty="0" err="1" smtClean="0"/>
              <a:t>Minterm</a:t>
            </a:r>
            <a:endParaRPr lang="en-US" sz="2400" dirty="0" smtClean="0"/>
          </a:p>
          <a:p>
            <a:pPr marL="457200" indent="-457200">
              <a:buAutoNum type="arabicPeriod"/>
            </a:pPr>
            <a:r>
              <a:rPr lang="en-US" sz="2400" dirty="0" err="1" smtClean="0"/>
              <a:t>Buat</a:t>
            </a:r>
            <a:r>
              <a:rPr lang="en-US" sz="2400" dirty="0" smtClean="0"/>
              <a:t> </a:t>
            </a:r>
            <a:r>
              <a:rPr lang="en-US" sz="2400" dirty="0" err="1" smtClean="0"/>
              <a:t>Persamaan</a:t>
            </a:r>
            <a:r>
              <a:rPr lang="en-US" sz="2400" dirty="0" smtClean="0"/>
              <a:t> Output Yang </a:t>
            </a:r>
            <a:r>
              <a:rPr lang="en-US" sz="2400" dirty="0" err="1" smtClean="0"/>
              <a:t>Belum</a:t>
            </a:r>
            <a:r>
              <a:rPr lang="en-US" sz="2400" dirty="0" smtClean="0"/>
              <a:t> </a:t>
            </a:r>
            <a:r>
              <a:rPr lang="en-US" sz="2400" dirty="0" err="1" smtClean="0"/>
              <a:t>Disederhanakan</a:t>
            </a:r>
            <a:endParaRPr lang="en-US" sz="2400" dirty="0" smtClean="0"/>
          </a:p>
          <a:p>
            <a:pPr marL="457200" indent="-457200">
              <a:buAutoNum type="arabicPeriod"/>
            </a:pPr>
            <a:r>
              <a:rPr lang="en-US" sz="2400" dirty="0" err="1" smtClean="0"/>
              <a:t>Buat</a:t>
            </a:r>
            <a:r>
              <a:rPr lang="en-US" sz="2400" dirty="0" smtClean="0"/>
              <a:t> </a:t>
            </a:r>
            <a:r>
              <a:rPr lang="en-US" sz="2400" dirty="0" err="1" smtClean="0"/>
              <a:t>Persamaan</a:t>
            </a:r>
            <a:r>
              <a:rPr lang="en-US" sz="2400" dirty="0" smtClean="0"/>
              <a:t> Yang Paling </a:t>
            </a:r>
            <a:r>
              <a:rPr lang="en-US" sz="2400" dirty="0" err="1" smtClean="0"/>
              <a:t>Sederhana</a:t>
            </a:r>
            <a:r>
              <a:rPr lang="en-US" sz="2400" dirty="0" smtClean="0"/>
              <a:t> </a:t>
            </a:r>
            <a:r>
              <a:rPr lang="en-US" sz="2400" dirty="0" err="1" smtClean="0"/>
              <a:t>Untuk</a:t>
            </a:r>
            <a:r>
              <a:rPr lang="en-US" sz="2400" dirty="0" smtClean="0"/>
              <a:t> Output B </a:t>
            </a:r>
            <a:r>
              <a:rPr lang="en-US" sz="2400" dirty="0" err="1" smtClean="0"/>
              <a:t>dan</a:t>
            </a:r>
            <a:r>
              <a:rPr lang="en-US" sz="2400" dirty="0" smtClean="0"/>
              <a:t> A </a:t>
            </a:r>
            <a:r>
              <a:rPr lang="en-US" sz="2400" dirty="0" err="1" smtClean="0"/>
              <a:t>Dengan</a:t>
            </a:r>
            <a:r>
              <a:rPr lang="en-US" sz="2400" dirty="0" smtClean="0"/>
              <a:t> </a:t>
            </a:r>
            <a:r>
              <a:rPr lang="en-US" sz="2400" dirty="0" err="1" smtClean="0"/>
              <a:t>Peta</a:t>
            </a:r>
            <a:r>
              <a:rPr lang="en-US" sz="2400" dirty="0" smtClean="0"/>
              <a:t> </a:t>
            </a:r>
            <a:r>
              <a:rPr lang="en-US" sz="2400" dirty="0" err="1" smtClean="0"/>
              <a:t>Karnaugh</a:t>
            </a:r>
            <a:endParaRPr lang="en-US" sz="2400" dirty="0" smtClean="0"/>
          </a:p>
          <a:p>
            <a:pPr marL="457200" indent="-457200">
              <a:buAutoNum type="arabicPeriod"/>
            </a:pPr>
            <a:r>
              <a:rPr lang="en-US" sz="2400" dirty="0" err="1" smtClean="0"/>
              <a:t>Buat</a:t>
            </a:r>
            <a:r>
              <a:rPr lang="en-US" sz="2400" dirty="0" smtClean="0"/>
              <a:t> </a:t>
            </a:r>
            <a:r>
              <a:rPr lang="en-US" sz="2400" dirty="0" err="1" smtClean="0"/>
              <a:t>Skema</a:t>
            </a:r>
            <a:r>
              <a:rPr lang="en-US" sz="2400" dirty="0" smtClean="0"/>
              <a:t> </a:t>
            </a:r>
            <a:r>
              <a:rPr lang="en-US" sz="2400" dirty="0" err="1" smtClean="0"/>
              <a:t>Dasar</a:t>
            </a:r>
            <a:r>
              <a:rPr lang="en-US" sz="2400" dirty="0" smtClean="0"/>
              <a:t> </a:t>
            </a:r>
            <a:r>
              <a:rPr lang="en-US" sz="2400" dirty="0" err="1" smtClean="0"/>
              <a:t>Gerbang</a:t>
            </a:r>
            <a:r>
              <a:rPr lang="en-US" sz="2400" dirty="0" smtClean="0"/>
              <a:t> </a:t>
            </a:r>
            <a:r>
              <a:rPr lang="en-US" sz="2400" dirty="0" err="1" smtClean="0"/>
              <a:t>Untuk</a:t>
            </a:r>
            <a:r>
              <a:rPr lang="en-US" sz="2400" dirty="0" smtClean="0"/>
              <a:t> B </a:t>
            </a:r>
            <a:r>
              <a:rPr lang="en-US" sz="2400" dirty="0" err="1" smtClean="0"/>
              <a:t>dan</a:t>
            </a:r>
            <a:r>
              <a:rPr lang="en-US" sz="2400" dirty="0" smtClean="0"/>
              <a:t> A Dari </a:t>
            </a:r>
            <a:r>
              <a:rPr lang="en-US" sz="2400" dirty="0" err="1" smtClean="0"/>
              <a:t>Persamaan</a:t>
            </a:r>
            <a:r>
              <a:rPr lang="en-US" sz="2400" dirty="0" smtClean="0"/>
              <a:t> Yang </a:t>
            </a:r>
            <a:r>
              <a:rPr lang="en-US" sz="2400" dirty="0" err="1" smtClean="0"/>
              <a:t>Sudah</a:t>
            </a:r>
            <a:r>
              <a:rPr lang="en-US" sz="2400" dirty="0" smtClean="0"/>
              <a:t> </a:t>
            </a:r>
            <a:r>
              <a:rPr lang="en-US" sz="2400" dirty="0" err="1" smtClean="0"/>
              <a:t>Disederhanakan</a:t>
            </a:r>
            <a:endParaRPr lang="en-US" sz="2400" dirty="0" smtClean="0"/>
          </a:p>
          <a:p>
            <a:pPr marL="457200" indent="-457200">
              <a:buAutoNum type="arabicPeriod"/>
            </a:pPr>
            <a:r>
              <a:rPr lang="en-US" sz="2400" dirty="0" err="1" smtClean="0"/>
              <a:t>Buat</a:t>
            </a:r>
            <a:r>
              <a:rPr lang="en-US" sz="2400" dirty="0" smtClean="0"/>
              <a:t> </a:t>
            </a:r>
            <a:r>
              <a:rPr lang="en-US" sz="2400" dirty="0" err="1" smtClean="0"/>
              <a:t>skema</a:t>
            </a:r>
            <a:r>
              <a:rPr lang="en-US" sz="2400" dirty="0" smtClean="0"/>
              <a:t> </a:t>
            </a:r>
            <a:r>
              <a:rPr lang="en-US" sz="2400" dirty="0" err="1" smtClean="0"/>
              <a:t>implementasinya</a:t>
            </a:r>
            <a:endParaRPr lang="en-US" sz="2400" dirty="0"/>
          </a:p>
        </p:txBody>
      </p:sp>
    </p:spTree>
    <p:extLst>
      <p:ext uri="{BB962C8B-B14F-4D97-AF65-F5344CB8AC3E}">
        <p14:creationId xmlns:p14="http://schemas.microsoft.com/office/powerpoint/2010/main" xmlns="" val="114762744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51520"/>
          </a:xfrm>
        </p:spPr>
        <p:txBody>
          <a:bodyPr>
            <a:normAutofit fontScale="90000"/>
          </a:bodyPr>
          <a:lstStyle/>
          <a:p>
            <a:r>
              <a:rPr lang="en-US" dirty="0" err="1" smtClean="0"/>
              <a:t>Persamaan</a:t>
            </a:r>
            <a:r>
              <a:rPr lang="en-US" dirty="0" smtClean="0"/>
              <a:t> Yang Paling </a:t>
            </a:r>
            <a:r>
              <a:rPr lang="en-US" dirty="0" err="1" smtClean="0"/>
              <a:t>Sederhana</a:t>
            </a:r>
            <a:r>
              <a:rPr lang="en-US" dirty="0" smtClean="0"/>
              <a:t> </a:t>
            </a:r>
            <a:r>
              <a:rPr lang="en-US" dirty="0" err="1" smtClean="0"/>
              <a:t>Untuk</a:t>
            </a:r>
            <a:r>
              <a:rPr lang="en-US" dirty="0" smtClean="0"/>
              <a:t> Output B </a:t>
            </a:r>
            <a:r>
              <a:rPr lang="en-US" dirty="0" err="1" smtClean="0"/>
              <a:t>dan</a:t>
            </a:r>
            <a:r>
              <a:rPr lang="en-US" dirty="0" smtClean="0"/>
              <a:t> A </a:t>
            </a:r>
            <a:r>
              <a:rPr lang="en-US" dirty="0" err="1" smtClean="0"/>
              <a:t>Dengan</a:t>
            </a:r>
            <a:r>
              <a:rPr lang="en-US" dirty="0" smtClean="0"/>
              <a:t> </a:t>
            </a:r>
            <a:r>
              <a:rPr lang="en-US" dirty="0" err="1" smtClean="0"/>
              <a:t>Peta</a:t>
            </a:r>
            <a:r>
              <a:rPr lang="en-US" dirty="0" smtClean="0"/>
              <a:t> </a:t>
            </a:r>
            <a:r>
              <a:rPr lang="en-US" dirty="0" err="1" smtClean="0"/>
              <a:t>Karnaugh</a:t>
            </a:r>
            <a:endParaRPr lang="id-ID"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1473732981"/>
              </p:ext>
            </p:extLst>
          </p:nvPr>
        </p:nvGraphicFramePr>
        <p:xfrm>
          <a:off x="2051720" y="2132856"/>
          <a:ext cx="3096345" cy="1440159"/>
        </p:xfrm>
        <a:graphic>
          <a:graphicData uri="http://schemas.openxmlformats.org/drawingml/2006/table">
            <a:tbl>
              <a:tblPr>
                <a:tableStyleId>{5C22544A-7EE6-4342-B048-85BDC9FD1C3A}</a:tableStyleId>
              </a:tblPr>
              <a:tblGrid>
                <a:gridCol w="619269"/>
                <a:gridCol w="619269"/>
                <a:gridCol w="619269"/>
                <a:gridCol w="619269"/>
                <a:gridCol w="619269"/>
              </a:tblGrid>
              <a:tr h="356328">
                <a:tc>
                  <a:txBody>
                    <a:bodyPr/>
                    <a:lstStyle/>
                    <a:p>
                      <a:pPr algn="ctr" fontAlgn="ctr"/>
                      <a:r>
                        <a:rPr lang="en-US" sz="900" u="none" strike="noStrike">
                          <a:effectLst/>
                        </a:rPr>
                        <a:t>E3\E2.E1</a:t>
                      </a:r>
                      <a:endParaRPr lang="en-US" sz="9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7620" marR="7620" marT="7620" marB="0" anchor="ctr"/>
                </a:tc>
              </a:tr>
              <a:tr h="356328">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r>
              <a:tr h="356328">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r>
              <a:tr h="371175">
                <a:tc gridSpan="2">
                  <a:txBody>
                    <a:bodyPr/>
                    <a:lstStyle/>
                    <a:p>
                      <a:pPr algn="l" fontAlgn="b"/>
                      <a:r>
                        <a:rPr lang="en-US" sz="1100" u="none" strike="noStrike">
                          <a:effectLst/>
                        </a:rPr>
                        <a:t>B = /E3 + /E2</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626321024"/>
              </p:ext>
            </p:extLst>
          </p:nvPr>
        </p:nvGraphicFramePr>
        <p:xfrm>
          <a:off x="2051720" y="4365104"/>
          <a:ext cx="3024335" cy="1368152"/>
        </p:xfrm>
        <a:graphic>
          <a:graphicData uri="http://schemas.openxmlformats.org/drawingml/2006/table">
            <a:tbl>
              <a:tblPr>
                <a:tableStyleId>{5C22544A-7EE6-4342-B048-85BDC9FD1C3A}</a:tableStyleId>
              </a:tblPr>
              <a:tblGrid>
                <a:gridCol w="604867"/>
                <a:gridCol w="604867"/>
                <a:gridCol w="604867"/>
                <a:gridCol w="604867"/>
                <a:gridCol w="604867"/>
              </a:tblGrid>
              <a:tr h="342038">
                <a:tc>
                  <a:txBody>
                    <a:bodyPr/>
                    <a:lstStyle/>
                    <a:p>
                      <a:pPr algn="ctr" fontAlgn="ctr"/>
                      <a:r>
                        <a:rPr lang="en-US" sz="900" u="none" strike="noStrike">
                          <a:effectLst/>
                        </a:rPr>
                        <a:t>E3\E2.E1</a:t>
                      </a:r>
                      <a:endParaRPr lang="en-US" sz="900" b="1"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7620" marR="7620" marT="7620" marB="0" anchor="ctr"/>
                </a:tc>
              </a:tr>
              <a:tr h="342038">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r>
              <a:tr h="342038">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ctr"/>
                </a:tc>
              </a:tr>
              <a:tr h="342038">
                <a:tc gridSpan="2">
                  <a:txBody>
                    <a:bodyPr/>
                    <a:lstStyle/>
                    <a:p>
                      <a:pPr algn="l" fontAlgn="b"/>
                      <a:r>
                        <a:rPr lang="en-US" sz="1100" u="none" strike="noStrike">
                          <a:effectLst/>
                        </a:rPr>
                        <a:t>A = /E3 + E2./E1</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6" name="Rounded Rectangle 5"/>
          <p:cNvSpPr/>
          <p:nvPr/>
        </p:nvSpPr>
        <p:spPr>
          <a:xfrm>
            <a:off x="2771800" y="2492896"/>
            <a:ext cx="1008112"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771800" y="2492896"/>
            <a:ext cx="2376264"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678015" y="4725144"/>
            <a:ext cx="2398042"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427984" y="4725144"/>
            <a:ext cx="648073" cy="6638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99104" y="2697696"/>
            <a:ext cx="1550424" cy="369332"/>
          </a:xfrm>
          <a:prstGeom prst="rect">
            <a:avLst/>
          </a:prstGeom>
          <a:noFill/>
        </p:spPr>
        <p:txBody>
          <a:bodyPr wrap="none" rtlCol="0">
            <a:spAutoFit/>
          </a:bodyPr>
          <a:lstStyle/>
          <a:p>
            <a:r>
              <a:rPr lang="en-US" dirty="0" smtClean="0"/>
              <a:t>B = /E3 + /E2</a:t>
            </a:r>
            <a:endParaRPr lang="en-US" dirty="0"/>
          </a:p>
        </p:txBody>
      </p:sp>
      <p:sp>
        <p:nvSpPr>
          <p:cNvPr id="11" name="TextBox 10"/>
          <p:cNvSpPr txBox="1"/>
          <p:nvPr/>
        </p:nvSpPr>
        <p:spPr>
          <a:xfrm>
            <a:off x="6099104" y="4820456"/>
            <a:ext cx="1853392" cy="369332"/>
          </a:xfrm>
          <a:prstGeom prst="rect">
            <a:avLst/>
          </a:prstGeom>
          <a:noFill/>
        </p:spPr>
        <p:txBody>
          <a:bodyPr wrap="none" rtlCol="0">
            <a:spAutoFit/>
          </a:bodyPr>
          <a:lstStyle/>
          <a:p>
            <a:r>
              <a:rPr lang="en-US" dirty="0"/>
              <a:t>A</a:t>
            </a:r>
            <a:r>
              <a:rPr lang="en-US" dirty="0" smtClean="0"/>
              <a:t> = /E3 + E2./E1</a:t>
            </a:r>
            <a:endParaRPr lang="en-US" dirty="0"/>
          </a:p>
        </p:txBody>
      </p:sp>
      <p:cxnSp>
        <p:nvCxnSpPr>
          <p:cNvPr id="13" name="Straight Arrow Connector 12"/>
          <p:cNvCxnSpPr/>
          <p:nvPr/>
        </p:nvCxnSpPr>
        <p:spPr>
          <a:xfrm flipV="1">
            <a:off x="5076057" y="2060848"/>
            <a:ext cx="720079" cy="43204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79912" y="3212976"/>
            <a:ext cx="648072" cy="57606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491880" y="5057065"/>
            <a:ext cx="468052" cy="102514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004048" y="5355704"/>
            <a:ext cx="648072" cy="44956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779988" y="1805000"/>
            <a:ext cx="527709" cy="369332"/>
          </a:xfrm>
          <a:prstGeom prst="rect">
            <a:avLst/>
          </a:prstGeom>
          <a:noFill/>
        </p:spPr>
        <p:txBody>
          <a:bodyPr wrap="none" rtlCol="0">
            <a:spAutoFit/>
          </a:bodyPr>
          <a:lstStyle/>
          <a:p>
            <a:r>
              <a:rPr lang="en-US" dirty="0" smtClean="0"/>
              <a:t>/E3</a:t>
            </a:r>
            <a:endParaRPr lang="en-US" dirty="0"/>
          </a:p>
        </p:txBody>
      </p:sp>
      <p:sp>
        <p:nvSpPr>
          <p:cNvPr id="23" name="TextBox 22"/>
          <p:cNvSpPr txBox="1"/>
          <p:nvPr/>
        </p:nvSpPr>
        <p:spPr>
          <a:xfrm>
            <a:off x="4372852" y="3657436"/>
            <a:ext cx="527709" cy="369332"/>
          </a:xfrm>
          <a:prstGeom prst="rect">
            <a:avLst/>
          </a:prstGeom>
          <a:noFill/>
        </p:spPr>
        <p:txBody>
          <a:bodyPr wrap="none" rtlCol="0">
            <a:spAutoFit/>
          </a:bodyPr>
          <a:lstStyle/>
          <a:p>
            <a:r>
              <a:rPr lang="en-US" dirty="0" smtClean="0"/>
              <a:t>/E2</a:t>
            </a:r>
            <a:endParaRPr lang="en-US" dirty="0"/>
          </a:p>
        </p:txBody>
      </p:sp>
      <p:sp>
        <p:nvSpPr>
          <p:cNvPr id="25" name="TextBox 24"/>
          <p:cNvSpPr txBox="1"/>
          <p:nvPr/>
        </p:nvSpPr>
        <p:spPr>
          <a:xfrm>
            <a:off x="5644652" y="5713152"/>
            <a:ext cx="806631" cy="369332"/>
          </a:xfrm>
          <a:prstGeom prst="rect">
            <a:avLst/>
          </a:prstGeom>
          <a:noFill/>
        </p:spPr>
        <p:txBody>
          <a:bodyPr wrap="none" rtlCol="0">
            <a:spAutoFit/>
          </a:bodyPr>
          <a:lstStyle/>
          <a:p>
            <a:r>
              <a:rPr lang="en-US" dirty="0" smtClean="0"/>
              <a:t>E2./E1</a:t>
            </a:r>
            <a:endParaRPr lang="en-US" dirty="0"/>
          </a:p>
        </p:txBody>
      </p:sp>
      <p:sp>
        <p:nvSpPr>
          <p:cNvPr id="26" name="TextBox 25"/>
          <p:cNvSpPr txBox="1"/>
          <p:nvPr/>
        </p:nvSpPr>
        <p:spPr>
          <a:xfrm>
            <a:off x="3891384" y="5977880"/>
            <a:ext cx="527709" cy="369332"/>
          </a:xfrm>
          <a:prstGeom prst="rect">
            <a:avLst/>
          </a:prstGeom>
          <a:noFill/>
        </p:spPr>
        <p:txBody>
          <a:bodyPr wrap="none" rtlCol="0">
            <a:spAutoFit/>
          </a:bodyPr>
          <a:lstStyle/>
          <a:p>
            <a:r>
              <a:rPr lang="en-US" dirty="0" smtClean="0"/>
              <a:t>/E3</a:t>
            </a:r>
            <a:endParaRPr lang="en-US" dirty="0"/>
          </a:p>
        </p:txBody>
      </p:sp>
    </p:spTree>
    <p:extLst>
      <p:ext uri="{BB962C8B-B14F-4D97-AF65-F5344CB8AC3E}">
        <p14:creationId xmlns:p14="http://schemas.microsoft.com/office/powerpoint/2010/main" xmlns="" val="252754669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249655" y="2204864"/>
            <a:ext cx="8786841" cy="4401205"/>
          </a:xfrm>
          <a:prstGeom prst="rect">
            <a:avLst/>
          </a:prstGeom>
          <a:noFill/>
        </p:spPr>
        <p:txBody>
          <a:bodyPr wrap="square" rtlCol="0">
            <a:spAutoFit/>
          </a:bodyPr>
          <a:lstStyle/>
          <a:p>
            <a:pPr fontAlgn="auto">
              <a:spcBef>
                <a:spcPts val="0"/>
              </a:spcBef>
              <a:spcAft>
                <a:spcPts val="0"/>
              </a:spcAft>
              <a:defRPr/>
            </a:pPr>
            <a:r>
              <a:rPr lang="en-US" sz="2800" dirty="0" smtClean="0">
                <a:solidFill>
                  <a:schemeClr val="bg1"/>
                </a:solidFill>
                <a:latin typeface="king cooL KC" pitchFamily="2" charset="0"/>
              </a:rPr>
              <a:t>Multiplexer </a:t>
            </a:r>
            <a:r>
              <a:rPr lang="en-US" sz="2800" dirty="0" err="1" smtClean="0">
                <a:solidFill>
                  <a:schemeClr val="bg1"/>
                </a:solidFill>
                <a:latin typeface="king cooL KC" pitchFamily="2" charset="0"/>
              </a:rPr>
              <a:t>adalah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suatu</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rangkaian</a:t>
            </a:r>
            <a:r>
              <a:rPr lang="en-US" sz="2800" dirty="0" smtClean="0">
                <a:solidFill>
                  <a:schemeClr val="bg1"/>
                </a:solidFill>
                <a:latin typeface="king cooL KC" pitchFamily="2" charset="0"/>
              </a:rPr>
              <a:t> yang </a:t>
            </a:r>
            <a:r>
              <a:rPr lang="en-US" sz="2800" dirty="0" err="1" smtClean="0">
                <a:solidFill>
                  <a:schemeClr val="bg1"/>
                </a:solidFill>
                <a:latin typeface="king cooL KC" pitchFamily="2" charset="0"/>
              </a:rPr>
              <a:t>mempunyai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banyak</a:t>
            </a:r>
            <a:r>
              <a:rPr lang="en-US" sz="2800" dirty="0" smtClean="0">
                <a:solidFill>
                  <a:schemeClr val="bg1"/>
                </a:solidFill>
                <a:latin typeface="king cooL KC" pitchFamily="2" charset="0"/>
              </a:rPr>
              <a:t> input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hanya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mempunyai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satu</a:t>
            </a:r>
            <a:r>
              <a:rPr lang="en-US" sz="2800" dirty="0" smtClean="0">
                <a:solidFill>
                  <a:schemeClr val="bg1"/>
                </a:solidFill>
                <a:latin typeface="king cooL KC" pitchFamily="2" charset="0"/>
              </a:rPr>
              <a:t> output. </a:t>
            </a:r>
            <a:r>
              <a:rPr lang="en-US" sz="2800" dirty="0" err="1" smtClean="0">
                <a:solidFill>
                  <a:schemeClr val="bg1"/>
                </a:solidFill>
                <a:latin typeface="king cooL KC" pitchFamily="2" charset="0"/>
              </a:rPr>
              <a:t>Dengan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menggunakan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selektor</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kita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dapat</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memilih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salah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satu</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inputnya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untuk</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dijadikan</a:t>
            </a:r>
            <a:r>
              <a:rPr lang="en-US" sz="2800" dirty="0" smtClean="0">
                <a:solidFill>
                  <a:schemeClr val="bg1"/>
                </a:solidFill>
                <a:latin typeface="king cooL KC" pitchFamily="2" charset="0"/>
              </a:rPr>
              <a:t> output </a:t>
            </a:r>
            <a:r>
              <a:rPr lang="en-US" sz="2800" dirty="0" err="1" smtClean="0">
                <a:solidFill>
                  <a:schemeClr val="bg1"/>
                </a:solidFill>
                <a:latin typeface="king cooL KC" pitchFamily="2" charset="0"/>
              </a:rPr>
              <a:t>Sehingga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dapat</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dikatakan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bahwa</a:t>
            </a:r>
            <a:r>
              <a:rPr lang="en-US" sz="2800" dirty="0" smtClean="0">
                <a:solidFill>
                  <a:schemeClr val="bg1"/>
                </a:solidFill>
                <a:latin typeface="king cooL KC" pitchFamily="2" charset="0"/>
              </a:rPr>
              <a:t> multiplexer </a:t>
            </a:r>
            <a:r>
              <a:rPr lang="en-US" sz="2800" dirty="0" err="1" smtClean="0">
                <a:solidFill>
                  <a:schemeClr val="bg1"/>
                </a:solidFill>
                <a:latin typeface="king cooL KC" pitchFamily="2" charset="0"/>
              </a:rPr>
              <a:t>ini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mempunyai</a:t>
            </a:r>
            <a:r>
              <a:rPr lang="en-US" sz="2800" dirty="0" smtClean="0">
                <a:solidFill>
                  <a:schemeClr val="bg1"/>
                </a:solidFill>
                <a:latin typeface="king cooL KC" pitchFamily="2" charset="0"/>
              </a:rPr>
              <a:t> n input, m </a:t>
            </a:r>
            <a:r>
              <a:rPr lang="en-US" sz="2800" dirty="0" err="1" smtClean="0">
                <a:solidFill>
                  <a:schemeClr val="bg1"/>
                </a:solidFill>
                <a:latin typeface="king cooL KC" pitchFamily="2" charset="0"/>
              </a:rPr>
              <a:t>selektor</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1 output. </a:t>
            </a:r>
            <a:r>
              <a:rPr lang="en-US" sz="2800" dirty="0" err="1" smtClean="0">
                <a:solidFill>
                  <a:schemeClr val="bg1"/>
                </a:solidFill>
                <a:latin typeface="king cooL KC" pitchFamily="2" charset="0"/>
              </a:rPr>
              <a:t>Biasanya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jumlah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inputnya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adalah</a:t>
            </a:r>
            <a:r>
              <a:rPr lang="en-US" sz="2800" dirty="0" smtClean="0">
                <a:solidFill>
                  <a:schemeClr val="bg1"/>
                </a:solidFill>
                <a:latin typeface="king cooL KC" pitchFamily="2" charset="0"/>
              </a:rPr>
              <a:t> 2</a:t>
            </a:r>
            <a:r>
              <a:rPr lang="id-ID" sz="2800" baseline="30000" dirty="0" smtClean="0">
                <a:solidFill>
                  <a:schemeClr val="bg1"/>
                </a:solidFill>
                <a:latin typeface="king cooL KC" pitchFamily="2" charset="0"/>
              </a:rPr>
              <a:t>m</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selektornya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Adapun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macam</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dari</a:t>
            </a:r>
            <a:r>
              <a:rPr lang="en-US" sz="2800" dirty="0" smtClean="0">
                <a:solidFill>
                  <a:schemeClr val="bg1"/>
                </a:solidFill>
                <a:latin typeface="king cooL KC" pitchFamily="2" charset="0"/>
              </a:rPr>
              <a:t> multiplexer </a:t>
            </a:r>
            <a:r>
              <a:rPr lang="en-US" sz="2800" dirty="0" err="1" smtClean="0">
                <a:solidFill>
                  <a:schemeClr val="bg1"/>
                </a:solidFill>
                <a:latin typeface="king cooL KC" pitchFamily="2" charset="0"/>
              </a:rPr>
              <a:t>ini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adalah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sebagai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berikut</a:t>
            </a:r>
            <a:r>
              <a:rPr lang="en-US" sz="2800" dirty="0" smtClean="0">
                <a:solidFill>
                  <a:schemeClr val="bg1"/>
                </a:solidFill>
                <a:latin typeface="king cooL KC" pitchFamily="2" charset="0"/>
              </a:rPr>
              <a:t>:</a:t>
            </a:r>
          </a:p>
          <a:p>
            <a:pPr fontAlgn="auto">
              <a:spcBef>
                <a:spcPts val="0"/>
              </a:spcBef>
              <a:spcAft>
                <a:spcPts val="0"/>
              </a:spcAft>
              <a:defRPr/>
            </a:pPr>
            <a:r>
              <a:rPr lang="fr-FR" sz="2800" dirty="0" smtClean="0">
                <a:solidFill>
                  <a:schemeClr val="bg1"/>
                </a:solidFill>
                <a:latin typeface="king cooL KC" pitchFamily="2" charset="0"/>
              </a:rPr>
              <a:t>ο Multiplexer 4x1 </a:t>
            </a:r>
            <a:r>
              <a:rPr lang="fr-FR" sz="2800" dirty="0" err="1" smtClean="0">
                <a:solidFill>
                  <a:schemeClr val="bg1"/>
                </a:solidFill>
                <a:latin typeface="king cooL KC" pitchFamily="2" charset="0"/>
              </a:rPr>
              <a:t>atau</a:t>
            </a:r>
            <a:r>
              <a:rPr lang="fr-FR" sz="2800" dirty="0" smtClean="0">
                <a:solidFill>
                  <a:schemeClr val="bg1"/>
                </a:solidFill>
                <a:latin typeface="king cooL KC" pitchFamily="2" charset="0"/>
              </a:rPr>
              <a:t> 4 to 1 multiplexer</a:t>
            </a:r>
          </a:p>
          <a:p>
            <a:pPr fontAlgn="auto">
              <a:spcBef>
                <a:spcPts val="0"/>
              </a:spcBef>
              <a:spcAft>
                <a:spcPts val="0"/>
              </a:spcAft>
              <a:defRPr/>
            </a:pPr>
            <a:r>
              <a:rPr lang="fr-FR" sz="2800" dirty="0" smtClean="0">
                <a:solidFill>
                  <a:schemeClr val="bg1"/>
                </a:solidFill>
                <a:latin typeface="king cooL KC" pitchFamily="2" charset="0"/>
              </a:rPr>
              <a:t>ο Multiplexer 8x1 </a:t>
            </a:r>
            <a:r>
              <a:rPr lang="fr-FR" sz="2800" dirty="0" err="1" smtClean="0">
                <a:solidFill>
                  <a:schemeClr val="bg1"/>
                </a:solidFill>
                <a:latin typeface="king cooL KC" pitchFamily="2" charset="0"/>
              </a:rPr>
              <a:t>atau</a:t>
            </a:r>
            <a:r>
              <a:rPr lang="fr-FR" sz="2800" dirty="0" smtClean="0">
                <a:solidFill>
                  <a:schemeClr val="bg1"/>
                </a:solidFill>
                <a:latin typeface="king cooL KC" pitchFamily="2" charset="0"/>
              </a:rPr>
              <a:t> 8 to 1 multiplexer</a:t>
            </a:r>
          </a:p>
          <a:p>
            <a:pPr fontAlgn="auto">
              <a:spcBef>
                <a:spcPts val="0"/>
              </a:spcBef>
              <a:spcAft>
                <a:spcPts val="0"/>
              </a:spcAft>
              <a:defRPr/>
            </a:pPr>
            <a:r>
              <a:rPr lang="en-US" sz="2800" dirty="0" smtClean="0">
                <a:solidFill>
                  <a:schemeClr val="bg1"/>
                </a:solidFill>
                <a:latin typeface="king cooL KC" pitchFamily="2" charset="0"/>
              </a:rPr>
              <a:t>o Multiplexer 16x1 </a:t>
            </a:r>
            <a:r>
              <a:rPr lang="en-US" sz="2800" dirty="0" err="1" smtClean="0">
                <a:solidFill>
                  <a:schemeClr val="bg1"/>
                </a:solidFill>
                <a:latin typeface="king cooL KC" pitchFamily="2" charset="0"/>
              </a:rPr>
              <a:t>atau</a:t>
            </a:r>
            <a:r>
              <a:rPr lang="en-US" sz="2800" dirty="0" smtClean="0">
                <a:solidFill>
                  <a:schemeClr val="bg1"/>
                </a:solidFill>
                <a:latin typeface="king cooL KC" pitchFamily="2" charset="0"/>
              </a:rPr>
              <a:t> 16 to 1 multiplexer </a:t>
            </a:r>
            <a:r>
              <a:rPr lang="en-US" sz="2800" dirty="0" err="1" smtClean="0">
                <a:solidFill>
                  <a:schemeClr val="bg1"/>
                </a:solidFill>
                <a:latin typeface="king cooL KC" pitchFamily="2" charset="0"/>
              </a:rPr>
              <a:t>dsb</a:t>
            </a:r>
            <a:r>
              <a:rPr lang="en-US" sz="2800" dirty="0" smtClean="0">
                <a:solidFill>
                  <a:schemeClr val="bg1"/>
                </a:solidFill>
                <a:latin typeface="king cooL KC" pitchFamily="2" charset="0"/>
              </a:rPr>
              <a:t>.</a:t>
            </a:r>
          </a:p>
          <a:p>
            <a:endParaRPr lang="id-ID" sz="2800" dirty="0"/>
          </a:p>
        </p:txBody>
      </p:sp>
      <p:sp>
        <p:nvSpPr>
          <p:cNvPr id="8" name="Rectangle 7"/>
          <p:cNvSpPr/>
          <p:nvPr/>
        </p:nvSpPr>
        <p:spPr>
          <a:xfrm>
            <a:off x="3083202" y="495184"/>
            <a:ext cx="2928958" cy="121444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800" dirty="0" smtClean="0">
                <a:solidFill>
                  <a:schemeClr val="tx1"/>
                </a:solidFill>
                <a:latin typeface="king cooL KC" pitchFamily="2" charset="0"/>
              </a:rPr>
              <a:t>MULTIPLEXER</a:t>
            </a:r>
            <a:endParaRPr lang="id-ID" sz="4800" dirty="0">
              <a:solidFill>
                <a:schemeClr val="tx1"/>
              </a:solidFill>
              <a:latin typeface="king cooL KC"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board-backgrounds-wallpapers.jpg"/>
          <p:cNvPicPr>
            <a:picLocks noChangeAspect="1"/>
          </p:cNvPicPr>
          <p:nvPr/>
        </p:nvPicPr>
        <p:blipFill>
          <a:blip r:embed="rId3" cstate="print"/>
          <a:stretch>
            <a:fillRect/>
          </a:stretch>
        </p:blipFill>
        <p:spPr>
          <a:xfrm>
            <a:off x="0" y="0"/>
            <a:ext cx="9144000" cy="6858000"/>
          </a:xfrm>
          <a:prstGeom prst="rect">
            <a:avLst/>
          </a:prstGeom>
        </p:spPr>
      </p:pic>
      <p:sp>
        <p:nvSpPr>
          <p:cNvPr id="7" name="Rectangle 6"/>
          <p:cNvSpPr/>
          <p:nvPr/>
        </p:nvSpPr>
        <p:spPr>
          <a:xfrm>
            <a:off x="899592" y="2439128"/>
            <a:ext cx="7572428" cy="22860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graphicFrame>
        <p:nvGraphicFramePr>
          <p:cNvPr id="6150" name="Object 6"/>
          <p:cNvGraphicFramePr>
            <a:graphicFrameLocks noChangeAspect="1"/>
          </p:cNvGraphicFramePr>
          <p:nvPr/>
        </p:nvGraphicFramePr>
        <p:xfrm>
          <a:off x="395536" y="2492896"/>
          <a:ext cx="9117013" cy="2590800"/>
        </p:xfrm>
        <a:graphic>
          <a:graphicData uri="http://schemas.openxmlformats.org/presentationml/2006/ole">
            <p:oleObj spid="_x0000_s28674" name="Visio" r:id="rId4" imgW="5471640" imgH="1556640" progId="">
              <p:embed/>
            </p:oleObj>
          </a:graphicData>
        </a:graphic>
      </p:graphicFrame>
      <p:sp>
        <p:nvSpPr>
          <p:cNvPr id="6152" name="Rectangle 8"/>
          <p:cNvSpPr>
            <a:spLocks noChangeArrowheads="1"/>
          </p:cNvSpPr>
          <p:nvPr/>
        </p:nvSpPr>
        <p:spPr bwMode="auto">
          <a:xfrm>
            <a:off x="251520" y="1628800"/>
            <a:ext cx="5791200" cy="892552"/>
          </a:xfrm>
          <a:prstGeom prst="rect">
            <a:avLst/>
          </a:prstGeom>
          <a:noFill/>
          <a:ln w="9525">
            <a:noFill/>
            <a:miter lim="800000"/>
            <a:headEnd/>
            <a:tailEnd/>
          </a:ln>
        </p:spPr>
        <p:txBody>
          <a:bodyPr anchor="ctr">
            <a:spAutoFit/>
          </a:bodyPr>
          <a:lstStyle/>
          <a:p>
            <a:pPr algn="just"/>
            <a:r>
              <a:rPr lang="en-US" sz="2600" dirty="0" smtClean="0">
                <a:solidFill>
                  <a:schemeClr val="bg1"/>
                </a:solidFill>
                <a:latin typeface="king cooL KC" pitchFamily="2" charset="0"/>
                <a:cs typeface="Times New Roman" pitchFamily="18" charset="0"/>
              </a:rPr>
              <a:t>Multiplexer </a:t>
            </a:r>
            <a:r>
              <a:rPr lang="en-US" sz="2600" dirty="0">
                <a:solidFill>
                  <a:schemeClr val="bg1"/>
                </a:solidFill>
                <a:latin typeface="king cooL KC" pitchFamily="2" charset="0"/>
                <a:cs typeface="Times New Roman" pitchFamily="18" charset="0"/>
              </a:rPr>
              <a:t>2 </a:t>
            </a:r>
            <a:r>
              <a:rPr lang="en-US" sz="2600" dirty="0" err="1">
                <a:solidFill>
                  <a:schemeClr val="bg1"/>
                </a:solidFill>
                <a:latin typeface="king cooL KC" pitchFamily="2" charset="0"/>
                <a:cs typeface="Times New Roman" pitchFamily="18" charset="0"/>
              </a:rPr>
              <a:t>kanal</a:t>
            </a:r>
            <a:r>
              <a:rPr lang="en-US" sz="2600" dirty="0">
                <a:solidFill>
                  <a:schemeClr val="bg1"/>
                </a:solidFill>
                <a:latin typeface="king cooL KC" pitchFamily="2" charset="0"/>
                <a:cs typeface="Times New Roman" pitchFamily="18" charset="0"/>
              </a:rPr>
              <a:t> ;1 bit.</a:t>
            </a:r>
            <a:endParaRPr lang="en-US" sz="2600" dirty="0">
              <a:solidFill>
                <a:schemeClr val="bg1"/>
              </a:solidFill>
              <a:latin typeface="king cooL KC" pitchFamily="2" charset="0"/>
            </a:endParaRPr>
          </a:p>
          <a:p>
            <a:pPr algn="just" eaLnBrk="0" hangingPunct="0"/>
            <a:r>
              <a:rPr lang="en-US" sz="2600" dirty="0" err="1">
                <a:solidFill>
                  <a:schemeClr val="bg1"/>
                </a:solidFill>
                <a:latin typeface="king cooL KC" pitchFamily="2" charset="0"/>
                <a:cs typeface="Times New Roman" pitchFamily="18" charset="0"/>
              </a:rPr>
              <a:t>Simbol</a:t>
            </a:r>
            <a:r>
              <a:rPr lang="en-US" sz="2600" dirty="0">
                <a:solidFill>
                  <a:schemeClr val="bg1"/>
                </a:solidFill>
                <a:latin typeface="king cooL KC" pitchFamily="2" charset="0"/>
                <a:cs typeface="Times New Roman" pitchFamily="18" charset="0"/>
              </a:rPr>
              <a:t> :</a:t>
            </a:r>
            <a:endParaRPr lang="en-US" sz="2600" dirty="0">
              <a:solidFill>
                <a:schemeClr val="bg1"/>
              </a:solidFill>
              <a:latin typeface="king cooL KC" pitchFamily="2" charset="0"/>
            </a:endParaRPr>
          </a:p>
        </p:txBody>
      </p:sp>
      <p:sp>
        <p:nvSpPr>
          <p:cNvPr id="8" name="Rectangle 7"/>
          <p:cNvSpPr/>
          <p:nvPr/>
        </p:nvSpPr>
        <p:spPr>
          <a:xfrm>
            <a:off x="2915816" y="260648"/>
            <a:ext cx="2928958" cy="1214446"/>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800" dirty="0" err="1" smtClean="0">
                <a:solidFill>
                  <a:schemeClr val="tx1"/>
                </a:solidFill>
                <a:latin typeface="king cooL KC" pitchFamily="2" charset="0"/>
              </a:rPr>
              <a:t>Contoh</a:t>
            </a:r>
            <a:r>
              <a:rPr lang="en-US" sz="4800" dirty="0" smtClean="0">
                <a:solidFill>
                  <a:schemeClr val="tx1"/>
                </a:solidFill>
                <a:latin typeface="king cooL KC" pitchFamily="2" charset="0"/>
              </a:rPr>
              <a:t> </a:t>
            </a:r>
            <a:r>
              <a:rPr lang="id-ID" sz="4800" dirty="0" smtClean="0">
                <a:solidFill>
                  <a:schemeClr val="tx1"/>
                </a:solidFill>
                <a:latin typeface="king cooL KC" pitchFamily="2" charset="0"/>
              </a:rPr>
              <a:t>MULTIPLEXER</a:t>
            </a:r>
            <a:endParaRPr lang="id-ID" sz="4800" dirty="0">
              <a:solidFill>
                <a:schemeClr val="tx1"/>
              </a:solidFill>
              <a:latin typeface="king cooL KC" pitchFamily="2" charset="0"/>
            </a:endParaRPr>
          </a:p>
        </p:txBody>
      </p:sp>
      <p:sp>
        <p:nvSpPr>
          <p:cNvPr id="9" name="Rectangle 12"/>
          <p:cNvSpPr>
            <a:spLocks noChangeArrowheads="1"/>
          </p:cNvSpPr>
          <p:nvPr/>
        </p:nvSpPr>
        <p:spPr bwMode="auto">
          <a:xfrm>
            <a:off x="304800" y="4567768"/>
            <a:ext cx="8839200" cy="2677656"/>
          </a:xfrm>
          <a:prstGeom prst="rect">
            <a:avLst/>
          </a:prstGeom>
          <a:noFill/>
          <a:ln w="9525">
            <a:noFill/>
            <a:miter lim="800000"/>
            <a:headEnd/>
            <a:tailEnd/>
          </a:ln>
          <a:effectLst/>
        </p:spPr>
        <p:txBody>
          <a:bodyPr anchor="ctr">
            <a:spAutoFit/>
          </a:bodyPr>
          <a:lstStyle/>
          <a:p>
            <a:pPr>
              <a:tabLst>
                <a:tab pos="587375" algn="l"/>
              </a:tabLst>
              <a:defRPr/>
            </a:pPr>
            <a:r>
              <a:rPr lang="en-US" sz="2400" b="1" dirty="0" err="1">
                <a:solidFill>
                  <a:schemeClr val="bg1"/>
                </a:solidFill>
                <a:latin typeface="king cooL KC" pitchFamily="2" charset="0"/>
                <a:ea typeface="Times New Roman" pitchFamily="18" charset="0"/>
              </a:rPr>
              <a:t>Keterangan</a:t>
            </a:r>
            <a:r>
              <a:rPr lang="en-US" sz="2400" dirty="0">
                <a:solidFill>
                  <a:schemeClr val="bg1"/>
                </a:solidFill>
                <a:latin typeface="king cooL KC" pitchFamily="2" charset="0"/>
                <a:ea typeface="Times New Roman" pitchFamily="18" charset="0"/>
              </a:rPr>
              <a:t>:</a:t>
            </a:r>
            <a:endParaRPr lang="en-US" sz="2400" dirty="0">
              <a:solidFill>
                <a:schemeClr val="bg1"/>
              </a:solidFill>
              <a:latin typeface="king cooL KC" pitchFamily="2" charset="0"/>
            </a:endParaRPr>
          </a:p>
          <a:p>
            <a:pPr eaLnBrk="0" hangingPunct="0">
              <a:tabLst>
                <a:tab pos="587375" algn="l"/>
              </a:tabLst>
              <a:defRPr/>
            </a:pP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Jumlah</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kanal</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menyatakan</a:t>
            </a:r>
            <a:r>
              <a:rPr lang="en-US" sz="2400" dirty="0">
                <a:solidFill>
                  <a:schemeClr val="bg1"/>
                </a:solidFill>
                <a:latin typeface="king cooL KC" pitchFamily="2" charset="0"/>
                <a:ea typeface="Times New Roman" pitchFamily="18" charset="0"/>
              </a:rPr>
              <a:t> input-</a:t>
            </a:r>
            <a:r>
              <a:rPr lang="en-US" sz="2400" dirty="0" err="1">
                <a:solidFill>
                  <a:schemeClr val="bg1"/>
                </a:solidFill>
                <a:latin typeface="king cooL KC" pitchFamily="2" charset="0"/>
                <a:ea typeface="Times New Roman" pitchFamily="18" charset="0"/>
              </a:rPr>
              <a:t>inputnya,sedangkan</a:t>
            </a:r>
            <a:r>
              <a:rPr lang="en-US" sz="2400" dirty="0">
                <a:solidFill>
                  <a:schemeClr val="bg1"/>
                </a:solidFill>
                <a:latin typeface="king cooL KC" pitchFamily="2" charset="0"/>
                <a:ea typeface="Times New Roman" pitchFamily="18" charset="0"/>
              </a:rPr>
              <a:t> bit </a:t>
            </a:r>
            <a:r>
              <a:rPr lang="en-US" sz="2400" dirty="0" err="1">
                <a:solidFill>
                  <a:schemeClr val="bg1"/>
                </a:solidFill>
                <a:latin typeface="king cooL KC" pitchFamily="2" charset="0"/>
                <a:ea typeface="Times New Roman" pitchFamily="18" charset="0"/>
              </a:rPr>
              <a:t>menyatakan</a:t>
            </a:r>
            <a:r>
              <a:rPr lang="en-US" sz="2400" dirty="0">
                <a:solidFill>
                  <a:schemeClr val="bg1"/>
                </a:solidFill>
                <a:latin typeface="king cooL KC" pitchFamily="2" charset="0"/>
                <a:ea typeface="Times New Roman" pitchFamily="18" charset="0"/>
              </a:rPr>
              <a:t> output-</a:t>
            </a:r>
            <a:r>
              <a:rPr lang="en-US" sz="2400" dirty="0" err="1">
                <a:solidFill>
                  <a:schemeClr val="bg1"/>
                </a:solidFill>
                <a:latin typeface="king cooL KC" pitchFamily="2" charset="0"/>
                <a:ea typeface="Times New Roman" pitchFamily="18" charset="0"/>
              </a:rPr>
              <a:t>outputnya</a:t>
            </a:r>
            <a:r>
              <a:rPr lang="en-US" sz="2400" dirty="0">
                <a:solidFill>
                  <a:schemeClr val="bg1"/>
                </a:solidFill>
                <a:latin typeface="king cooL KC" pitchFamily="2" charset="0"/>
                <a:ea typeface="Times New Roman" pitchFamily="18" charset="0"/>
              </a:rPr>
              <a:t>.</a:t>
            </a:r>
            <a:endParaRPr lang="en-US" sz="2400" dirty="0">
              <a:solidFill>
                <a:schemeClr val="bg1"/>
              </a:solidFill>
              <a:latin typeface="king cooL KC" pitchFamily="2" charset="0"/>
            </a:endParaRPr>
          </a:p>
          <a:p>
            <a:pPr eaLnBrk="0" hangingPunct="0">
              <a:tabLst>
                <a:tab pos="587375" algn="l"/>
              </a:tabLst>
              <a:defRPr/>
            </a:pP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Jumlah</a:t>
            </a:r>
            <a:r>
              <a:rPr lang="en-US" sz="2400" dirty="0">
                <a:solidFill>
                  <a:schemeClr val="bg1"/>
                </a:solidFill>
                <a:latin typeface="king cooL KC" pitchFamily="2" charset="0"/>
                <a:ea typeface="Times New Roman" pitchFamily="18" charset="0"/>
              </a:rPr>
              <a:t> selector </a:t>
            </a:r>
            <a:r>
              <a:rPr lang="en-US" sz="2400" dirty="0" err="1">
                <a:solidFill>
                  <a:schemeClr val="bg1"/>
                </a:solidFill>
                <a:latin typeface="king cooL KC" pitchFamily="2" charset="0"/>
                <a:ea typeface="Times New Roman" pitchFamily="18" charset="0"/>
              </a:rPr>
              <a:t>ditentukan</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oleh</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kanalnya,sesuai</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dengan</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aturan</a:t>
            </a:r>
            <a:r>
              <a:rPr lang="en-US" sz="2400" dirty="0">
                <a:solidFill>
                  <a:schemeClr val="bg1"/>
                </a:solidFill>
                <a:latin typeface="king cooL KC" pitchFamily="2" charset="0"/>
                <a:ea typeface="Times New Roman" pitchFamily="18" charset="0"/>
              </a:rPr>
              <a:t> 2</a:t>
            </a:r>
            <a:r>
              <a:rPr lang="en-US" sz="2400" baseline="30000" dirty="0">
                <a:solidFill>
                  <a:schemeClr val="bg1"/>
                </a:solidFill>
                <a:latin typeface="king cooL KC" pitchFamily="2" charset="0"/>
                <a:ea typeface="Times New Roman" pitchFamily="18" charset="0"/>
              </a:rPr>
              <a:t>n</a:t>
            </a:r>
            <a:r>
              <a:rPr lang="en-US" sz="2400" dirty="0">
                <a:solidFill>
                  <a:schemeClr val="bg1"/>
                </a:solidFill>
                <a:latin typeface="king cooL KC" pitchFamily="2" charset="0"/>
                <a:ea typeface="Times New Roman" pitchFamily="18" charset="0"/>
              </a:rPr>
              <a:t>.</a:t>
            </a:r>
            <a:endParaRPr lang="en-US" sz="2400" dirty="0">
              <a:solidFill>
                <a:schemeClr val="bg1"/>
              </a:solidFill>
              <a:latin typeface="king cooL KC" pitchFamily="2" charset="0"/>
            </a:endParaRPr>
          </a:p>
          <a:p>
            <a:pPr eaLnBrk="0" hangingPunct="0">
              <a:tabLst>
                <a:tab pos="587375" algn="l"/>
              </a:tabLst>
              <a:defRPr/>
            </a:pP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Contoh</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jika</a:t>
            </a:r>
            <a:r>
              <a:rPr lang="en-US" sz="2400" dirty="0">
                <a:solidFill>
                  <a:schemeClr val="bg1"/>
                </a:solidFill>
                <a:latin typeface="king cooL KC" pitchFamily="2" charset="0"/>
                <a:ea typeface="Times New Roman" pitchFamily="18" charset="0"/>
              </a:rPr>
              <a:t> 4 </a:t>
            </a:r>
            <a:r>
              <a:rPr lang="en-US" sz="2400" dirty="0" err="1">
                <a:solidFill>
                  <a:schemeClr val="bg1"/>
                </a:solidFill>
                <a:latin typeface="king cooL KC" pitchFamily="2" charset="0"/>
                <a:ea typeface="Times New Roman" pitchFamily="18" charset="0"/>
              </a:rPr>
              <a:t>kanal</a:t>
            </a:r>
            <a:r>
              <a:rPr lang="en-US" sz="2400" dirty="0">
                <a:solidFill>
                  <a:schemeClr val="bg1"/>
                </a:solidFill>
                <a:latin typeface="king cooL KC" pitchFamily="2" charset="0"/>
                <a:ea typeface="Times New Roman" pitchFamily="18" charset="0"/>
              </a:rPr>
              <a:t> 2 </a:t>
            </a:r>
            <a:r>
              <a:rPr lang="en-US" sz="2400" dirty="0" err="1">
                <a:solidFill>
                  <a:schemeClr val="bg1"/>
                </a:solidFill>
                <a:latin typeface="king cooL KC" pitchFamily="2" charset="0"/>
                <a:ea typeface="Times New Roman" pitchFamily="18" charset="0"/>
              </a:rPr>
              <a:t>bit,maka</a:t>
            </a:r>
            <a:r>
              <a:rPr lang="en-US" sz="2400" dirty="0">
                <a:solidFill>
                  <a:schemeClr val="bg1"/>
                </a:solidFill>
                <a:latin typeface="king cooL KC" pitchFamily="2" charset="0"/>
                <a:ea typeface="Times New Roman" pitchFamily="18" charset="0"/>
              </a:rPr>
              <a:t> selector yang </a:t>
            </a:r>
            <a:r>
              <a:rPr lang="en-US" sz="2400" dirty="0" err="1">
                <a:solidFill>
                  <a:schemeClr val="bg1"/>
                </a:solidFill>
                <a:latin typeface="king cooL KC" pitchFamily="2" charset="0"/>
                <a:ea typeface="Times New Roman" pitchFamily="18" charset="0"/>
              </a:rPr>
              <a:t>dibutuhkan</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ada</a:t>
            </a:r>
            <a:r>
              <a:rPr lang="en-US" sz="2400" dirty="0">
                <a:solidFill>
                  <a:schemeClr val="bg1"/>
                </a:solidFill>
                <a:latin typeface="king cooL KC" pitchFamily="2" charset="0"/>
                <a:ea typeface="Times New Roman" pitchFamily="18" charset="0"/>
              </a:rPr>
              <a:t> 2.</a:t>
            </a:r>
            <a:endParaRPr lang="en-US" sz="2400" dirty="0">
              <a:solidFill>
                <a:schemeClr val="bg1"/>
              </a:solidFill>
              <a:latin typeface="king cooL KC" pitchFamily="2" charset="0"/>
            </a:endParaRPr>
          </a:p>
          <a:p>
            <a:pPr eaLnBrk="0" hangingPunct="0">
              <a:tabLst>
                <a:tab pos="587375" algn="l"/>
              </a:tabLst>
              <a:defRPr/>
            </a:pP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jika</a:t>
            </a:r>
            <a:r>
              <a:rPr lang="en-US" sz="2400" dirty="0">
                <a:solidFill>
                  <a:schemeClr val="bg1"/>
                </a:solidFill>
                <a:latin typeface="king cooL KC" pitchFamily="2" charset="0"/>
                <a:ea typeface="Times New Roman" pitchFamily="18" charset="0"/>
              </a:rPr>
              <a:t> 8 </a:t>
            </a:r>
            <a:r>
              <a:rPr lang="en-US" sz="2400" dirty="0" err="1">
                <a:solidFill>
                  <a:schemeClr val="bg1"/>
                </a:solidFill>
                <a:latin typeface="king cooL KC" pitchFamily="2" charset="0"/>
                <a:ea typeface="Times New Roman" pitchFamily="18" charset="0"/>
              </a:rPr>
              <a:t>kanal</a:t>
            </a:r>
            <a:r>
              <a:rPr lang="en-US" sz="2400" dirty="0">
                <a:solidFill>
                  <a:schemeClr val="bg1"/>
                </a:solidFill>
                <a:latin typeface="king cooL KC" pitchFamily="2" charset="0"/>
                <a:ea typeface="Times New Roman" pitchFamily="18" charset="0"/>
              </a:rPr>
              <a:t> 1 bit, </a:t>
            </a:r>
            <a:r>
              <a:rPr lang="en-US" sz="2400" dirty="0" err="1">
                <a:solidFill>
                  <a:schemeClr val="bg1"/>
                </a:solidFill>
                <a:latin typeface="king cooL KC" pitchFamily="2" charset="0"/>
                <a:ea typeface="Times New Roman" pitchFamily="18" charset="0"/>
              </a:rPr>
              <a:t>maka</a:t>
            </a:r>
            <a:r>
              <a:rPr lang="en-US" sz="2400" dirty="0">
                <a:solidFill>
                  <a:schemeClr val="bg1"/>
                </a:solidFill>
                <a:latin typeface="king cooL KC" pitchFamily="2" charset="0"/>
                <a:ea typeface="Times New Roman" pitchFamily="18" charset="0"/>
              </a:rPr>
              <a:t> selector yang </a:t>
            </a:r>
            <a:r>
              <a:rPr lang="en-US" sz="2400" dirty="0" err="1">
                <a:solidFill>
                  <a:schemeClr val="bg1"/>
                </a:solidFill>
                <a:latin typeface="king cooL KC" pitchFamily="2" charset="0"/>
                <a:ea typeface="Times New Roman" pitchFamily="18" charset="0"/>
              </a:rPr>
              <a:t>dibutuhkan</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ada</a:t>
            </a:r>
            <a:r>
              <a:rPr lang="en-US" sz="2400" dirty="0">
                <a:solidFill>
                  <a:schemeClr val="bg1"/>
                </a:solidFill>
                <a:latin typeface="king cooL KC" pitchFamily="2" charset="0"/>
                <a:ea typeface="Times New Roman" pitchFamily="18" charset="0"/>
              </a:rPr>
              <a:t> 3.</a:t>
            </a:r>
            <a:endParaRPr lang="en-US" sz="2400" dirty="0">
              <a:solidFill>
                <a:schemeClr val="bg1"/>
              </a:solidFill>
              <a:latin typeface="king cooL KC" pitchFamily="2" charset="0"/>
            </a:endParaRPr>
          </a:p>
          <a:p>
            <a:pPr eaLnBrk="0" hangingPunct="0">
              <a:tabLst>
                <a:tab pos="587375" algn="l"/>
              </a:tabLst>
              <a:defRPr/>
            </a:pPr>
            <a:r>
              <a:rPr lang="en-US" sz="2400" dirty="0" err="1">
                <a:solidFill>
                  <a:schemeClr val="bg1"/>
                </a:solidFill>
                <a:latin typeface="king cooL KC" pitchFamily="2" charset="0"/>
                <a:ea typeface="Times New Roman" pitchFamily="18" charset="0"/>
              </a:rPr>
              <a:t>Sehingga</a:t>
            </a:r>
            <a:r>
              <a:rPr lang="en-US" sz="2400" dirty="0">
                <a:solidFill>
                  <a:schemeClr val="bg1"/>
                </a:solidFill>
                <a:latin typeface="king cooL KC" pitchFamily="2" charset="0"/>
                <a:ea typeface="Times New Roman" pitchFamily="18" charset="0"/>
              </a:rPr>
              <a:t> bit </a:t>
            </a:r>
            <a:r>
              <a:rPr lang="en-US" sz="2400" dirty="0" err="1">
                <a:solidFill>
                  <a:schemeClr val="bg1"/>
                </a:solidFill>
                <a:latin typeface="king cooL KC" pitchFamily="2" charset="0"/>
                <a:ea typeface="Times New Roman" pitchFamily="18" charset="0"/>
              </a:rPr>
              <a:t>tidak</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mempengaruhi</a:t>
            </a:r>
            <a:r>
              <a:rPr lang="en-US" sz="2400" dirty="0">
                <a:solidFill>
                  <a:schemeClr val="bg1"/>
                </a:solidFill>
                <a:latin typeface="king cooL KC" pitchFamily="2" charset="0"/>
                <a:ea typeface="Times New Roman" pitchFamily="18" charset="0"/>
              </a:rPr>
              <a:t> </a:t>
            </a:r>
            <a:r>
              <a:rPr lang="en-US" sz="2400" dirty="0" err="1">
                <a:solidFill>
                  <a:schemeClr val="bg1"/>
                </a:solidFill>
                <a:latin typeface="king cooL KC" pitchFamily="2" charset="0"/>
                <a:ea typeface="Times New Roman" pitchFamily="18" charset="0"/>
              </a:rPr>
              <a:t>jumlahnya</a:t>
            </a:r>
            <a:r>
              <a:rPr lang="en-US" sz="2400" dirty="0">
                <a:solidFill>
                  <a:schemeClr val="bg1"/>
                </a:solidFill>
                <a:latin typeface="king cooL KC" pitchFamily="2" charset="0"/>
                <a:ea typeface="Times New Roman" pitchFamily="18" charset="0"/>
              </a:rPr>
              <a:t> selector.</a:t>
            </a:r>
            <a:endParaRPr lang="en-US" sz="2400" dirty="0">
              <a:solidFill>
                <a:schemeClr val="bg1"/>
              </a:solidFill>
              <a:latin typeface="king cooL KC" pitchFamily="2" charset="0"/>
            </a:endParaRPr>
          </a:p>
          <a:p>
            <a:pPr eaLnBrk="0" hangingPunct="0">
              <a:tabLst>
                <a:tab pos="587375" algn="l"/>
              </a:tabLst>
              <a:defRPr/>
            </a:pPr>
            <a:endParaRPr lang="en-US" sz="24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slide(fromBottom)">
                                      <p:cBhvr>
                                        <p:cTn id="12" dur="500"/>
                                        <p:tgtEl>
                                          <p:spTgt spid="6152"/>
                                        </p:tgtEl>
                                      </p:cBhvr>
                                    </p:animEffect>
                                  </p:childTnLst>
                                </p:cTn>
                              </p:par>
                              <p:par>
                                <p:cTn id="13" presetID="12" presetClass="entr" presetSubtype="4" fill="hold" nodeType="withEffect">
                                  <p:stCondLst>
                                    <p:cond delay="0"/>
                                  </p:stCondLst>
                                  <p:childTnLst>
                                    <p:set>
                                      <p:cBhvr>
                                        <p:cTn id="14" dur="1" fill="hold">
                                          <p:stCondLst>
                                            <p:cond delay="0"/>
                                          </p:stCondLst>
                                        </p:cTn>
                                        <p:tgtEl>
                                          <p:spTgt spid="6150"/>
                                        </p:tgtEl>
                                        <p:attrNameLst>
                                          <p:attrName>style.visibility</p:attrName>
                                        </p:attrNameLst>
                                      </p:cBhvr>
                                      <p:to>
                                        <p:strVal val="visible"/>
                                      </p:to>
                                    </p:set>
                                    <p:animEffect transition="in" filter="slide(fromBottom)">
                                      <p:cBhvr>
                                        <p:cTn id="15" dur="500"/>
                                        <p:tgtEl>
                                          <p:spTgt spid="615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strVal val="#ppt_w*2.5"/>
                                          </p:val>
                                        </p:tav>
                                        <p:tav tm="100000">
                                          <p:val>
                                            <p:strVal val="#ppt_w"/>
                                          </p:val>
                                        </p:tav>
                                      </p:tavLst>
                                    </p:anim>
                                    <p:anim calcmode="lin" valueType="num">
                                      <p:cBhvr>
                                        <p:cTn id="21" dur="500" fill="hold"/>
                                        <p:tgtEl>
                                          <p:spTgt spid="9"/>
                                        </p:tgtEl>
                                        <p:attrNameLst>
                                          <p:attrName>ppt_h</p:attrName>
                                        </p:attrNameLst>
                                      </p:cBhvr>
                                      <p:tavLst>
                                        <p:tav tm="0">
                                          <p:val>
                                            <p:strVal val="#ppt_h*0.01"/>
                                          </p:val>
                                        </p:tav>
                                        <p:tav tm="100000">
                                          <p:val>
                                            <p:strVal val="#ppt_h"/>
                                          </p:val>
                                        </p:tav>
                                      </p:tavLst>
                                    </p:anim>
                                    <p:anim calcmode="lin" valueType="num">
                                      <p:cBhvr>
                                        <p:cTn id="22" dur="500" fill="hold"/>
                                        <p:tgtEl>
                                          <p:spTgt spid="9"/>
                                        </p:tgtEl>
                                        <p:attrNameLst>
                                          <p:attrName>ppt_x</p:attrName>
                                        </p:attrNameLst>
                                      </p:cBhvr>
                                      <p:tavLst>
                                        <p:tav tm="0">
                                          <p:val>
                                            <p:strVal val="#ppt_x"/>
                                          </p:val>
                                        </p:tav>
                                        <p:tav tm="100000">
                                          <p:val>
                                            <p:strVal val="#ppt_x"/>
                                          </p:val>
                                        </p:tav>
                                      </p:tavLst>
                                    </p:anim>
                                    <p:anim calcmode="lin" valueType="num">
                                      <p:cBhvr>
                                        <p:cTn id="23" dur="500" fill="hold"/>
                                        <p:tgtEl>
                                          <p:spTgt spid="9"/>
                                        </p:tgtEl>
                                        <p:attrNameLst>
                                          <p:attrName>ppt_y</p:attrName>
                                        </p:attrNameLst>
                                      </p:cBhvr>
                                      <p:tavLst>
                                        <p:tav tm="0">
                                          <p:val>
                                            <p:strVal val="#ppt_h+1"/>
                                          </p:val>
                                        </p:tav>
                                        <p:tav tm="100000">
                                          <p:val>
                                            <p:strVal val="#ppt_y"/>
                                          </p:val>
                                        </p:tav>
                                      </p:tavLst>
                                    </p:anim>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8"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228600" y="304800"/>
            <a:ext cx="8534400" cy="6002338"/>
          </a:xfrm>
          <a:prstGeom prst="rect">
            <a:avLst/>
          </a:prstGeom>
          <a:noFill/>
          <a:ln w="9525">
            <a:noFill/>
            <a:miter lim="800000"/>
            <a:headEnd/>
            <a:tailEnd/>
          </a:ln>
        </p:spPr>
        <p:txBody>
          <a:bodyPr>
            <a:spAutoFit/>
          </a:bodyPr>
          <a:lstStyle/>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r>
              <a:rPr lang="en-US" sz="3200" dirty="0"/>
              <a:t>	</a:t>
            </a:r>
          </a:p>
          <a:p>
            <a:r>
              <a:rPr lang="en-US" sz="3200" dirty="0"/>
              <a:t>	Multiplexer </a:t>
            </a:r>
            <a:r>
              <a:rPr lang="en-US" sz="3200" dirty="0" err="1"/>
              <a:t>dari</a:t>
            </a:r>
            <a:r>
              <a:rPr lang="en-US" sz="3200" dirty="0"/>
              <a:t> </a:t>
            </a:r>
            <a:r>
              <a:rPr lang="en-US" sz="3200" dirty="0" err="1"/>
              <a:t>gambar</a:t>
            </a:r>
            <a:r>
              <a:rPr lang="en-US" sz="3200" dirty="0"/>
              <a:t> </a:t>
            </a:r>
            <a:r>
              <a:rPr lang="en-US" sz="3200" dirty="0" err="1"/>
              <a:t>diatas</a:t>
            </a:r>
            <a:r>
              <a:rPr lang="en-US" sz="3200" dirty="0"/>
              <a:t> </a:t>
            </a:r>
            <a:r>
              <a:rPr lang="en-US" sz="3200" dirty="0" err="1"/>
              <a:t>bisa</a:t>
            </a:r>
            <a:r>
              <a:rPr lang="en-US" sz="3200" dirty="0"/>
              <a:t> </a:t>
            </a:r>
            <a:r>
              <a:rPr lang="en-US" sz="3200" dirty="0" err="1"/>
              <a:t>diumpamakan</a:t>
            </a:r>
            <a:r>
              <a:rPr lang="en-US" sz="3200" dirty="0"/>
              <a:t> </a:t>
            </a:r>
            <a:r>
              <a:rPr lang="en-US" sz="3200" dirty="0" err="1"/>
              <a:t>sebuah</a:t>
            </a:r>
            <a:r>
              <a:rPr lang="en-US" sz="3200" dirty="0"/>
              <a:t> </a:t>
            </a:r>
            <a:r>
              <a:rPr lang="en-US" sz="3200" dirty="0" err="1"/>
              <a:t>saklar</a:t>
            </a:r>
            <a:r>
              <a:rPr lang="en-US" sz="3200" dirty="0"/>
              <a:t> yang </a:t>
            </a:r>
            <a:r>
              <a:rPr lang="en-US" sz="3200" dirty="0" err="1"/>
              <a:t>akan</a:t>
            </a:r>
            <a:r>
              <a:rPr lang="en-US" sz="3200" dirty="0"/>
              <a:t> </a:t>
            </a:r>
            <a:r>
              <a:rPr lang="en-US" sz="3200" dirty="0" err="1"/>
              <a:t>memindah-mindah</a:t>
            </a:r>
            <a:r>
              <a:rPr lang="en-US" sz="3200" dirty="0"/>
              <a:t> </a:t>
            </a:r>
            <a:r>
              <a:rPr lang="en-US" sz="3200" dirty="0" err="1"/>
              <a:t>jalur</a:t>
            </a:r>
            <a:r>
              <a:rPr lang="en-US" sz="3200" dirty="0"/>
              <a:t> </a:t>
            </a:r>
            <a:r>
              <a:rPr lang="en-US" sz="3200" dirty="0" err="1"/>
              <a:t>untuk</a:t>
            </a:r>
            <a:r>
              <a:rPr lang="en-US" sz="3200" dirty="0"/>
              <a:t> </a:t>
            </a:r>
            <a:r>
              <a:rPr lang="en-US" sz="3200" dirty="0" err="1"/>
              <a:t>memilih</a:t>
            </a:r>
            <a:r>
              <a:rPr lang="en-US" sz="3200" dirty="0"/>
              <a:t> </a:t>
            </a:r>
            <a:r>
              <a:rPr lang="en-US" sz="3200" dirty="0" err="1"/>
              <a:t>inputnya</a:t>
            </a:r>
            <a:r>
              <a:rPr lang="en-US" sz="3200" dirty="0"/>
              <a:t>, </a:t>
            </a:r>
            <a:br>
              <a:rPr lang="en-US" sz="3200" dirty="0"/>
            </a:br>
            <a:endParaRPr lang="en-US" sz="3200" dirty="0"/>
          </a:p>
        </p:txBody>
      </p:sp>
      <p:pic>
        <p:nvPicPr>
          <p:cNvPr id="5123" name="Picture 5"/>
          <p:cNvPicPr>
            <a:picLocks noChangeAspect="1"/>
          </p:cNvPicPr>
          <p:nvPr/>
        </p:nvPicPr>
        <p:blipFill>
          <a:blip r:embed="rId2" cstate="print"/>
          <a:srcRect/>
          <a:stretch>
            <a:fillRect/>
          </a:stretch>
        </p:blipFill>
        <p:spPr bwMode="auto">
          <a:xfrm>
            <a:off x="990600" y="533400"/>
            <a:ext cx="7467600" cy="2962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5943600"/>
          </a:xfrm>
        </p:spPr>
        <p:txBody>
          <a:bodyPr rtlCol="0">
            <a:normAutofit lnSpcReduction="10000"/>
          </a:bodyPr>
          <a:lstStyle/>
          <a:p>
            <a:pPr marL="0" indent="0" eaLnBrk="1" fontAlgn="auto" hangingPunct="1">
              <a:spcAft>
                <a:spcPts val="0"/>
              </a:spcAft>
              <a:buFont typeface="Arial" pitchFamily="34" charset="0"/>
              <a:buNone/>
              <a:defRPr/>
            </a:pPr>
            <a:r>
              <a:rPr lang="en-US" dirty="0" smtClean="0"/>
              <a:t>	</a:t>
            </a:r>
            <a:r>
              <a:rPr lang="en-US" sz="3600" dirty="0" err="1" smtClean="0"/>
              <a:t>Dengan</a:t>
            </a:r>
            <a:r>
              <a:rPr lang="en-US" sz="3600" dirty="0" smtClean="0"/>
              <a:t> </a:t>
            </a:r>
            <a:r>
              <a:rPr lang="en-US" sz="3600" dirty="0" err="1"/>
              <a:t>menggunakan</a:t>
            </a:r>
            <a:r>
              <a:rPr lang="en-US" sz="3600" dirty="0"/>
              <a:t> </a:t>
            </a:r>
            <a:r>
              <a:rPr lang="en-US" sz="3600" dirty="0" err="1"/>
              <a:t>gerbang</a:t>
            </a:r>
            <a:r>
              <a:rPr lang="en-US" sz="3600" dirty="0"/>
              <a:t> </a:t>
            </a:r>
            <a:r>
              <a:rPr lang="en-US" sz="3600" dirty="0" err="1"/>
              <a:t>logika</a:t>
            </a:r>
            <a:r>
              <a:rPr lang="en-US" sz="3600" dirty="0"/>
              <a:t> and, not, </a:t>
            </a:r>
            <a:r>
              <a:rPr lang="en-US" sz="3600" dirty="0" err="1"/>
              <a:t>dan</a:t>
            </a:r>
            <a:r>
              <a:rPr lang="en-US" sz="3600" dirty="0"/>
              <a:t> or, </a:t>
            </a:r>
            <a:r>
              <a:rPr lang="en-US" sz="3600" dirty="0" err="1"/>
              <a:t>secara</a:t>
            </a:r>
            <a:r>
              <a:rPr lang="en-US" sz="3600" dirty="0"/>
              <a:t> </a:t>
            </a:r>
            <a:r>
              <a:rPr lang="en-US" sz="3600" dirty="0" err="1"/>
              <a:t>sederhana</a:t>
            </a:r>
            <a:r>
              <a:rPr lang="en-US" sz="3600" dirty="0"/>
              <a:t> multiplexer </a:t>
            </a:r>
            <a:r>
              <a:rPr lang="en-US" sz="3600" dirty="0" err="1"/>
              <a:t>dapat</a:t>
            </a:r>
            <a:r>
              <a:rPr lang="en-US" sz="3600" dirty="0"/>
              <a:t> </a:t>
            </a:r>
            <a:r>
              <a:rPr lang="en-US" sz="3600" dirty="0" err="1"/>
              <a:t>diimplementasikan</a:t>
            </a:r>
            <a:r>
              <a:rPr lang="en-US" sz="3600" dirty="0"/>
              <a:t> </a:t>
            </a:r>
            <a:r>
              <a:rPr lang="en-US" sz="3600" dirty="0" err="1"/>
              <a:t>sebagai</a:t>
            </a:r>
            <a:r>
              <a:rPr lang="en-US" sz="3600" dirty="0"/>
              <a:t> </a:t>
            </a:r>
            <a:r>
              <a:rPr lang="en-US" sz="3600" dirty="0" err="1"/>
              <a:t>rangkaian</a:t>
            </a:r>
            <a:r>
              <a:rPr lang="en-US" sz="3600" dirty="0"/>
              <a:t> </a:t>
            </a:r>
            <a:r>
              <a:rPr lang="en-US" sz="3600" dirty="0" err="1"/>
              <a:t>pemilih</a:t>
            </a:r>
            <a:r>
              <a:rPr lang="en-US" sz="3600" dirty="0"/>
              <a:t> input. </a:t>
            </a:r>
            <a:r>
              <a:rPr lang="en-US" sz="3600" dirty="0" err="1"/>
              <a:t>Apabila</a:t>
            </a:r>
            <a:r>
              <a:rPr lang="en-US" sz="3600" dirty="0"/>
              <a:t> </a:t>
            </a:r>
            <a:r>
              <a:rPr lang="en-US" sz="3600" dirty="0" err="1"/>
              <a:t>pemilih</a:t>
            </a:r>
            <a:r>
              <a:rPr lang="en-US" sz="3600" dirty="0"/>
              <a:t> </a:t>
            </a:r>
            <a:r>
              <a:rPr lang="en-US" sz="3600" dirty="0" err="1"/>
              <a:t>berlogika</a:t>
            </a:r>
            <a:r>
              <a:rPr lang="en-US" sz="3600" dirty="0"/>
              <a:t> 1 </a:t>
            </a:r>
            <a:r>
              <a:rPr lang="en-US" sz="3600" dirty="0" err="1"/>
              <a:t>maka</a:t>
            </a:r>
            <a:r>
              <a:rPr lang="en-US" sz="3600" dirty="0"/>
              <a:t> I1 </a:t>
            </a:r>
            <a:r>
              <a:rPr lang="en-US" sz="3600" dirty="0" err="1"/>
              <a:t>akan</a:t>
            </a:r>
            <a:r>
              <a:rPr lang="en-US" sz="3600" dirty="0"/>
              <a:t> </a:t>
            </a:r>
            <a:r>
              <a:rPr lang="en-US" sz="3600" dirty="0" err="1"/>
              <a:t>menjadi</a:t>
            </a:r>
            <a:r>
              <a:rPr lang="en-US" sz="3600" dirty="0"/>
              <a:t> input </a:t>
            </a:r>
            <a:r>
              <a:rPr lang="en-US" sz="3600" dirty="0" err="1"/>
              <a:t>dari</a:t>
            </a:r>
            <a:r>
              <a:rPr lang="en-US" sz="3600" dirty="0"/>
              <a:t> multiplexer </a:t>
            </a:r>
            <a:r>
              <a:rPr lang="en-US" sz="3600" dirty="0" err="1"/>
              <a:t>tetapi</a:t>
            </a:r>
            <a:r>
              <a:rPr lang="en-US" sz="3600" dirty="0"/>
              <a:t> </a:t>
            </a:r>
            <a:r>
              <a:rPr lang="en-US" sz="3600" dirty="0" err="1"/>
              <a:t>bila</a:t>
            </a:r>
            <a:r>
              <a:rPr lang="en-US" sz="3600" dirty="0"/>
              <a:t> </a:t>
            </a:r>
            <a:r>
              <a:rPr lang="en-US" sz="3600" dirty="0" err="1"/>
              <a:t>pemilih</a:t>
            </a:r>
            <a:r>
              <a:rPr lang="en-US" sz="3600" dirty="0"/>
              <a:t> </a:t>
            </a:r>
            <a:r>
              <a:rPr lang="en-US" sz="3600" dirty="0" err="1"/>
              <a:t>berlogika</a:t>
            </a:r>
            <a:r>
              <a:rPr lang="en-US" sz="3600" dirty="0"/>
              <a:t> 0 </a:t>
            </a:r>
            <a:r>
              <a:rPr lang="en-US" sz="3600" dirty="0" err="1"/>
              <a:t>maka</a:t>
            </a:r>
            <a:r>
              <a:rPr lang="en-US" sz="3600" dirty="0"/>
              <a:t> Io yang </a:t>
            </a:r>
            <a:r>
              <a:rPr lang="en-US" sz="3600" dirty="0" err="1"/>
              <a:t>akan</a:t>
            </a:r>
            <a:r>
              <a:rPr lang="en-US" sz="3600" dirty="0"/>
              <a:t> </a:t>
            </a:r>
            <a:r>
              <a:rPr lang="en-US" sz="3600" dirty="0" err="1"/>
              <a:t>menjadi</a:t>
            </a:r>
            <a:r>
              <a:rPr lang="en-US" sz="3600" dirty="0"/>
              <a:t> input </a:t>
            </a:r>
            <a:r>
              <a:rPr lang="en-US" sz="3600" dirty="0" err="1"/>
              <a:t>dan</a:t>
            </a:r>
            <a:r>
              <a:rPr lang="en-US" sz="3600" dirty="0"/>
              <a:t> </a:t>
            </a:r>
            <a:r>
              <a:rPr lang="en-US" sz="3600" dirty="0" err="1"/>
              <a:t>meneruskan</a:t>
            </a:r>
            <a:r>
              <a:rPr lang="en-US" sz="3600" dirty="0"/>
              <a:t> data </a:t>
            </a:r>
            <a:r>
              <a:rPr lang="en-US" sz="3600" dirty="0" err="1"/>
              <a:t>ke</a:t>
            </a:r>
            <a:r>
              <a:rPr lang="en-US" sz="3600" dirty="0"/>
              <a:t> </a:t>
            </a:r>
            <a:r>
              <a:rPr lang="en-US" sz="3600" dirty="0" err="1"/>
              <a:t>Outputnya</a:t>
            </a:r>
            <a:r>
              <a:rPr lang="en-US" sz="3600" dirty="0"/>
              <a:t>. </a:t>
            </a:r>
            <a:r>
              <a:rPr lang="en-US" sz="3600" dirty="0" err="1"/>
              <a:t>Rangkaian</a:t>
            </a:r>
            <a:r>
              <a:rPr lang="en-US" sz="3600" dirty="0"/>
              <a:t> multiplexer </a:t>
            </a:r>
            <a:r>
              <a:rPr lang="en-US" sz="3600" dirty="0" err="1"/>
              <a:t>dapat</a:t>
            </a:r>
            <a:r>
              <a:rPr lang="en-US" sz="3600" dirty="0"/>
              <a:t> </a:t>
            </a:r>
            <a:r>
              <a:rPr lang="en-US" sz="3600" dirty="0" err="1"/>
              <a:t>menggunakan</a:t>
            </a:r>
            <a:r>
              <a:rPr lang="en-US" sz="3600" dirty="0"/>
              <a:t> </a:t>
            </a:r>
            <a:r>
              <a:rPr lang="en-US" sz="3600" dirty="0" err="1"/>
              <a:t>lebih</a:t>
            </a:r>
            <a:r>
              <a:rPr lang="en-US" sz="3600" dirty="0"/>
              <a:t> </a:t>
            </a:r>
            <a:r>
              <a:rPr lang="en-US" sz="3600" dirty="0" err="1"/>
              <a:t>dari</a:t>
            </a:r>
            <a:r>
              <a:rPr lang="en-US" sz="3600" dirty="0"/>
              <a:t> 2 input </a:t>
            </a:r>
            <a:r>
              <a:rPr lang="en-US" sz="3600" dirty="0" err="1"/>
              <a:t>dimana</a:t>
            </a:r>
            <a:r>
              <a:rPr lang="en-US" sz="3600" dirty="0"/>
              <a:t> input </a:t>
            </a:r>
            <a:r>
              <a:rPr lang="en-US" sz="3600" dirty="0" err="1"/>
              <a:t>dapat</a:t>
            </a:r>
            <a:r>
              <a:rPr lang="en-US" sz="3600" dirty="0"/>
              <a:t> </a:t>
            </a:r>
            <a:r>
              <a:rPr lang="en-US" sz="3600" dirty="0" err="1"/>
              <a:t>berjumlah</a:t>
            </a:r>
            <a:r>
              <a:rPr lang="en-US" sz="3600" dirty="0"/>
              <a:t> 2</a:t>
            </a:r>
            <a:r>
              <a:rPr lang="en-US" sz="3600" baseline="30000" dirty="0"/>
              <a:t>n</a:t>
            </a:r>
            <a:r>
              <a:rPr lang="en-US" sz="36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latin typeface="king cooL KC" pitchFamily="2" charset="0"/>
              </a:rPr>
              <a:t>TUJUAN PEMBELAJARAN </a:t>
            </a:r>
            <a:endParaRPr lang="id-ID" dirty="0">
              <a:latin typeface="king cooL KC" pitchFamily="2" charset="0"/>
            </a:endParaRPr>
          </a:p>
        </p:txBody>
      </p:sp>
      <p:sp>
        <p:nvSpPr>
          <p:cNvPr id="4" name="TextBox 3"/>
          <p:cNvSpPr txBox="1"/>
          <p:nvPr/>
        </p:nvSpPr>
        <p:spPr>
          <a:xfrm>
            <a:off x="857224" y="1785926"/>
            <a:ext cx="8072494" cy="3108543"/>
          </a:xfrm>
          <a:prstGeom prst="rect">
            <a:avLst/>
          </a:prstGeom>
          <a:noFill/>
        </p:spPr>
        <p:txBody>
          <a:bodyPr wrap="square" rtlCol="0">
            <a:spAutoFit/>
          </a:bodyPr>
          <a:lstStyle/>
          <a:p>
            <a:r>
              <a:rPr lang="en-US" sz="2800" dirty="0" smtClean="0">
                <a:solidFill>
                  <a:schemeClr val="bg1"/>
                </a:solidFill>
                <a:latin typeface="king cooL KC" pitchFamily="2" charset="0"/>
              </a:rPr>
              <a:t>Di </a:t>
            </a:r>
            <a:r>
              <a:rPr lang="en-US" sz="2800" dirty="0" err="1" smtClean="0">
                <a:solidFill>
                  <a:schemeClr val="bg1"/>
                </a:solidFill>
                <a:latin typeface="king cooL KC" pitchFamily="2" charset="0"/>
              </a:rPr>
              <a:t>akhir</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sesi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kuliah</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ini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mahasiswa</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diharapkan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mampu</a:t>
            </a:r>
            <a:r>
              <a:rPr lang="en-US" sz="2800" dirty="0" smtClean="0">
                <a:solidFill>
                  <a:schemeClr val="bg1"/>
                </a:solidFill>
                <a:latin typeface="king cooL KC" pitchFamily="2" charset="0"/>
              </a:rPr>
              <a:t>:</a:t>
            </a:r>
          </a:p>
          <a:p>
            <a:r>
              <a:rPr lang="en-US" sz="2800" dirty="0" smtClean="0">
                <a:solidFill>
                  <a:schemeClr val="bg1"/>
                </a:solidFill>
                <a:latin typeface="king cooL KC" pitchFamily="2" charset="0"/>
              </a:rPr>
              <a:t>1. </a:t>
            </a:r>
            <a:r>
              <a:rPr lang="en-US" sz="2800" dirty="0" err="1" smtClean="0">
                <a:solidFill>
                  <a:schemeClr val="bg1"/>
                </a:solidFill>
                <a:latin typeface="king cooL KC" pitchFamily="2" charset="0"/>
              </a:rPr>
              <a:t>Mengetahui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perbedaan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fungsi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berbagai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macam</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rangkaian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kombinasional</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rangkaian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sekuensial</a:t>
            </a:r>
            <a:endParaRPr lang="en-US" sz="2800" dirty="0" smtClean="0">
              <a:solidFill>
                <a:schemeClr val="bg1"/>
              </a:solidFill>
              <a:latin typeface="king cooL KC" pitchFamily="2" charset="0"/>
            </a:endParaRPr>
          </a:p>
          <a:p>
            <a:r>
              <a:rPr lang="en-US" sz="2800" dirty="0" smtClean="0">
                <a:solidFill>
                  <a:schemeClr val="bg1"/>
                </a:solidFill>
                <a:latin typeface="king cooL KC" pitchFamily="2" charset="0"/>
              </a:rPr>
              <a:t>2. </a:t>
            </a:r>
            <a:r>
              <a:rPr lang="en-US" sz="2800" dirty="0" err="1" smtClean="0">
                <a:solidFill>
                  <a:schemeClr val="bg1"/>
                </a:solidFill>
                <a:latin typeface="king cooL KC" pitchFamily="2" charset="0"/>
              </a:rPr>
              <a:t>Mengetahui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karakteristik</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rangkaian</a:t>
            </a:r>
            <a:r>
              <a:rPr lang="en-US" sz="2800" dirty="0" smtClean="0">
                <a:solidFill>
                  <a:schemeClr val="bg1"/>
                </a:solidFill>
                <a:latin typeface="king cooL KC" pitchFamily="2" charset="0"/>
              </a:rPr>
              <a:t> Encoder, Decoder, </a:t>
            </a:r>
            <a:r>
              <a:rPr lang="en-US" sz="2800" dirty="0" err="1" smtClean="0">
                <a:solidFill>
                  <a:schemeClr val="bg1"/>
                </a:solidFill>
                <a:latin typeface="king cooL KC" pitchFamily="2" charset="0"/>
              </a:rPr>
              <a:t>Multiplekser</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Demultiplekser</a:t>
            </a:r>
            <a:endParaRPr lang="en-US" sz="2800" dirty="0" smtClean="0">
              <a:solidFill>
                <a:schemeClr val="bg1"/>
              </a:solidFill>
              <a:latin typeface="king cooL KC" pitchFamily="2" charset="0"/>
            </a:endParaRPr>
          </a:p>
          <a:p>
            <a:r>
              <a:rPr lang="en-US" sz="2800" dirty="0" smtClean="0">
                <a:solidFill>
                  <a:schemeClr val="bg1"/>
                </a:solidFill>
                <a:latin typeface="king cooL KC" pitchFamily="2" charset="0"/>
              </a:rPr>
              <a:t>3. </a:t>
            </a:r>
            <a:r>
              <a:rPr lang="en-US" sz="2800" dirty="0" err="1" smtClean="0">
                <a:solidFill>
                  <a:schemeClr val="bg1"/>
                </a:solidFill>
                <a:latin typeface="king cooL KC" pitchFamily="2" charset="0"/>
              </a:rPr>
              <a:t>Dapat</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merancang</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rangkaian</a:t>
            </a:r>
            <a:r>
              <a:rPr lang="en-US" sz="2800" dirty="0" smtClean="0">
                <a:solidFill>
                  <a:schemeClr val="bg1"/>
                </a:solidFill>
                <a:latin typeface="king cooL KC" pitchFamily="2" charset="0"/>
              </a:rPr>
              <a:t> Encoder, Decoder, </a:t>
            </a:r>
            <a:r>
              <a:rPr lang="en-US" sz="2800" dirty="0" err="1" smtClean="0">
                <a:solidFill>
                  <a:schemeClr val="bg1"/>
                </a:solidFill>
                <a:latin typeface="king cooL KC" pitchFamily="2" charset="0"/>
              </a:rPr>
              <a:t>Multiplekser</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smtClean="0">
                <a:solidFill>
                  <a:schemeClr val="bg1"/>
                </a:solidFill>
                <a:latin typeface="king cooL KC" pitchFamily="2" charset="0"/>
              </a:rPr>
              <a:t>Demultiplekser</a:t>
            </a:r>
            <a:endParaRPr lang="en-US" sz="2800" dirty="0" smtClean="0">
              <a:solidFill>
                <a:schemeClr val="bg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Bottom)">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128" y="228600"/>
            <a:ext cx="3191272" cy="2696344"/>
          </a:xfrm>
        </p:spPr>
        <p:txBody>
          <a:bodyPr>
            <a:normAutofit/>
          </a:bodyPr>
          <a:lstStyle/>
          <a:p>
            <a:pPr algn="l" eaLnBrk="1" hangingPunct="1"/>
            <a:r>
              <a:rPr lang="en-US" sz="2000" dirty="0" err="1" smtClean="0"/>
              <a:t>Dalam</a:t>
            </a:r>
            <a:r>
              <a:rPr lang="en-US" sz="2000" dirty="0" smtClean="0"/>
              <a:t> </a:t>
            </a:r>
            <a:r>
              <a:rPr lang="en-US" sz="2000" dirty="0" err="1" smtClean="0"/>
              <a:t>gambar</a:t>
            </a:r>
            <a:r>
              <a:rPr lang="en-US" sz="2000" dirty="0" smtClean="0"/>
              <a:t> </a:t>
            </a:r>
            <a:r>
              <a:rPr lang="en-US" sz="2000" dirty="0" err="1" smtClean="0"/>
              <a:t>disamping</a:t>
            </a:r>
            <a:r>
              <a:rPr lang="en-US" sz="2000" dirty="0" smtClean="0"/>
              <a:t> multiplexer 4 </a:t>
            </a:r>
            <a:r>
              <a:rPr lang="en-US" sz="2000" dirty="0" err="1" smtClean="0"/>
              <a:t>masukan</a:t>
            </a:r>
            <a:r>
              <a:rPr lang="en-US" sz="2000" dirty="0" smtClean="0"/>
              <a:t> </a:t>
            </a:r>
            <a:r>
              <a:rPr lang="en-US" sz="2000" dirty="0" err="1" smtClean="0"/>
              <a:t>ini</a:t>
            </a:r>
            <a:r>
              <a:rPr lang="en-US" sz="2000" dirty="0" smtClean="0"/>
              <a:t> </a:t>
            </a:r>
            <a:r>
              <a:rPr lang="en-US" sz="2000" dirty="0" err="1" smtClean="0"/>
              <a:t>terdapat</a:t>
            </a:r>
            <a:r>
              <a:rPr lang="en-US" sz="2000" dirty="0" smtClean="0"/>
              <a:t> </a:t>
            </a:r>
            <a:r>
              <a:rPr lang="en-US" sz="2000" dirty="0" err="1" smtClean="0"/>
              <a:t>dua</a:t>
            </a:r>
            <a:r>
              <a:rPr lang="en-US" sz="2000" dirty="0" smtClean="0"/>
              <a:t> </a:t>
            </a:r>
            <a:r>
              <a:rPr lang="en-US" sz="2000" dirty="0" err="1" smtClean="0"/>
              <a:t>pemilih</a:t>
            </a:r>
            <a:r>
              <a:rPr lang="en-US" sz="2000" dirty="0" smtClean="0"/>
              <a:t> input </a:t>
            </a:r>
            <a:r>
              <a:rPr lang="en-US" sz="2000" dirty="0" err="1" smtClean="0"/>
              <a:t>dimana</a:t>
            </a:r>
            <a:r>
              <a:rPr lang="en-US" sz="2000" dirty="0" smtClean="0"/>
              <a:t> </a:t>
            </a:r>
            <a:r>
              <a:rPr lang="en-US" sz="2000" dirty="0" err="1" smtClean="0"/>
              <a:t>setiap</a:t>
            </a:r>
            <a:r>
              <a:rPr lang="en-US" sz="2000" dirty="0" smtClean="0"/>
              <a:t> </a:t>
            </a:r>
            <a:r>
              <a:rPr lang="en-US" sz="2000" dirty="0" err="1" smtClean="0"/>
              <a:t>logika</a:t>
            </a:r>
            <a:r>
              <a:rPr lang="en-US" sz="2000" dirty="0" smtClean="0"/>
              <a:t> </a:t>
            </a:r>
            <a:r>
              <a:rPr lang="en-US" sz="2000" dirty="0" err="1" smtClean="0"/>
              <a:t>pemilih</a:t>
            </a:r>
            <a:r>
              <a:rPr lang="en-US" sz="2000" dirty="0" smtClean="0"/>
              <a:t> </a:t>
            </a:r>
            <a:r>
              <a:rPr lang="en-US" sz="2000" dirty="0" err="1" smtClean="0"/>
              <a:t>mewakili</a:t>
            </a:r>
            <a:r>
              <a:rPr lang="en-US" sz="2000" dirty="0" smtClean="0"/>
              <a:t> </a:t>
            </a:r>
            <a:r>
              <a:rPr lang="en-US" sz="2000" dirty="0" err="1" smtClean="0"/>
              <a:t>setiap</a:t>
            </a:r>
            <a:r>
              <a:rPr lang="en-US" sz="2000" dirty="0" smtClean="0"/>
              <a:t> </a:t>
            </a:r>
            <a:r>
              <a:rPr lang="en-US" sz="2000" dirty="0" err="1" smtClean="0"/>
              <a:t>inputnya</a:t>
            </a:r>
            <a:r>
              <a:rPr lang="en-US" sz="2000" dirty="0" smtClean="0"/>
              <a:t>, </a:t>
            </a:r>
            <a:r>
              <a:rPr lang="en-US" sz="2000" dirty="0" err="1" smtClean="0"/>
              <a:t>lebih</a:t>
            </a:r>
            <a:r>
              <a:rPr lang="en-US" sz="2000" dirty="0" smtClean="0"/>
              <a:t> </a:t>
            </a:r>
            <a:r>
              <a:rPr lang="en-US" sz="2000" dirty="0" err="1" smtClean="0"/>
              <a:t>jelasnya</a:t>
            </a:r>
            <a:r>
              <a:rPr lang="en-US" sz="2000" dirty="0" smtClean="0"/>
              <a:t> </a:t>
            </a:r>
            <a:r>
              <a:rPr lang="en-US" sz="2000" dirty="0" err="1" smtClean="0"/>
              <a:t>dapat</a:t>
            </a:r>
            <a:r>
              <a:rPr lang="en-US" sz="2000" dirty="0" smtClean="0"/>
              <a:t> </a:t>
            </a:r>
            <a:r>
              <a:rPr lang="en-US" sz="2000" dirty="0" err="1" smtClean="0"/>
              <a:t>dilihat</a:t>
            </a:r>
            <a:r>
              <a:rPr lang="en-US" sz="2000" dirty="0" smtClean="0"/>
              <a:t> </a:t>
            </a:r>
            <a:r>
              <a:rPr lang="en-US" sz="2000" dirty="0" err="1" smtClean="0"/>
              <a:t>tabel</a:t>
            </a:r>
            <a:r>
              <a:rPr lang="en-US" sz="2000" dirty="0" smtClean="0"/>
              <a:t> </a:t>
            </a:r>
            <a:r>
              <a:rPr lang="en-US" sz="2000" dirty="0" err="1" smtClean="0"/>
              <a:t>berikut</a:t>
            </a:r>
            <a:r>
              <a:rPr lang="en-US" sz="2000" dirty="0" smtClean="0"/>
              <a:t>:</a:t>
            </a:r>
            <a:br>
              <a:rPr lang="en-US" sz="2000" dirty="0" smtClean="0"/>
            </a:br>
            <a:endParaRPr lang="en-US" sz="2000" dirty="0" smtClean="0"/>
          </a:p>
        </p:txBody>
      </p:sp>
      <p:pic>
        <p:nvPicPr>
          <p:cNvPr id="4" name="Content Placeholder 3"/>
          <p:cNvPicPr>
            <a:picLocks noGrp="1" noChangeAspect="1"/>
          </p:cNvPicPr>
          <p:nvPr>
            <p:ph idx="1"/>
          </p:nvPr>
        </p:nvPicPr>
        <p:blipFill>
          <a:blip r:embed="rId2" cstate="print"/>
          <a:srcRect/>
          <a:stretch>
            <a:fillRect/>
          </a:stretch>
        </p:blipFill>
        <p:spPr>
          <a:xfrm>
            <a:off x="251521" y="0"/>
            <a:ext cx="5472608" cy="6813376"/>
          </a:xfrm>
        </p:spPr>
      </p:pic>
      <p:graphicFrame>
        <p:nvGraphicFramePr>
          <p:cNvPr id="7" name="Table 6"/>
          <p:cNvGraphicFramePr>
            <a:graphicFrameLocks noGrp="1"/>
          </p:cNvGraphicFramePr>
          <p:nvPr/>
        </p:nvGraphicFramePr>
        <p:xfrm>
          <a:off x="6398840" y="3573016"/>
          <a:ext cx="2133600" cy="2254252"/>
        </p:xfrm>
        <a:graphic>
          <a:graphicData uri="http://schemas.openxmlformats.org/drawingml/2006/table">
            <a:tbl>
              <a:tblPr/>
              <a:tblGrid>
                <a:gridCol w="965200"/>
                <a:gridCol w="1168400"/>
              </a:tblGrid>
              <a:tr h="685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sng" strike="noStrike" cap="none" normalizeH="0" baseline="0" dirty="0" err="1" smtClean="0">
                          <a:ln>
                            <a:noFill/>
                          </a:ln>
                          <a:solidFill>
                            <a:schemeClr val="tx1"/>
                          </a:solidFill>
                          <a:effectLst/>
                          <a:latin typeface="Calibri" pitchFamily="34" charset="0"/>
                        </a:rPr>
                        <a:t>Pemilih</a:t>
                      </a:r>
                      <a:endParaRPr kumimoji="0" lang="en-US" sz="1800" b="0" i="0" u="none" strike="noStrike" cap="none" normalizeH="0" baseline="0" dirty="0" smtClean="0">
                        <a:ln>
                          <a:noFill/>
                        </a:ln>
                        <a:solidFill>
                          <a:schemeClr val="tx1"/>
                        </a:solidFill>
                        <a:effectLst/>
                        <a:latin typeface="Calibri" pitchFamily="34" charset="0"/>
                      </a:endParaRP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1" i="0" u="sng" strike="noStrike" cap="none" normalizeH="0" baseline="0" smtClean="0">
                          <a:ln>
                            <a:noFill/>
                          </a:ln>
                          <a:solidFill>
                            <a:schemeClr val="tx1"/>
                          </a:solidFill>
                          <a:effectLst/>
                          <a:latin typeface="Calibri" pitchFamily="34" charset="0"/>
                        </a:rPr>
                        <a:t>Input</a:t>
                      </a:r>
                      <a:endParaRPr kumimoji="0" lang="en-US" sz="1800" b="0" i="0" u="none" strike="noStrike" cap="none" normalizeH="0" baseline="0" smtClean="0">
                        <a:ln>
                          <a:noFill/>
                        </a:ln>
                        <a:solidFill>
                          <a:schemeClr val="tx1"/>
                        </a:solidFill>
                        <a:effectLst/>
                        <a:latin typeface="Calibri" pitchFamily="34" charset="0"/>
                      </a:endParaRP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r>
              <a:tr h="3921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00</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I0</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r>
              <a:tr h="3921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01</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I1</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r>
              <a:tr h="3921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10</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I2</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r>
              <a:tr h="39211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rPr>
                        <a:t>11</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I3</a:t>
                      </a:r>
                    </a:p>
                  </a:txBody>
                  <a:tcPr marL="68580" marR="6858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25D27"/>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9" presetClass="entr" presetSubtype="0" decel="100000" fill="hold" nodeType="afterEffect">
                                  <p:stCondLst>
                                    <p:cond delay="100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 calcmode="lin" valueType="num">
                                      <p:cBhvr>
                                        <p:cTn id="19" dur="500" fill="hold"/>
                                        <p:tgtEl>
                                          <p:spTgt spid="7"/>
                                        </p:tgtEl>
                                        <p:attrNameLst>
                                          <p:attrName>style.rotation</p:attrName>
                                        </p:attrNameLst>
                                      </p:cBhvr>
                                      <p:tavLst>
                                        <p:tav tm="0">
                                          <p:val>
                                            <p:fltVal val="360"/>
                                          </p:val>
                                        </p:tav>
                                        <p:tav tm="100000">
                                          <p:val>
                                            <p:fltVal val="0"/>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8229600" cy="1143000"/>
          </a:xfrm>
        </p:spPr>
        <p:txBody>
          <a:bodyPr rtlCol="0">
            <a:noAutofit/>
          </a:bodyPr>
          <a:lstStyle/>
          <a:p>
            <a:pPr eaLnBrk="1" fontAlgn="auto" hangingPunct="1">
              <a:spcAft>
                <a:spcPts val="0"/>
              </a:spcAft>
              <a:defRPr/>
            </a:pPr>
            <a:r>
              <a:rPr lang="en-US" sz="3200" dirty="0" err="1">
                <a:latin typeface="+mn-lt"/>
              </a:rPr>
              <a:t>Sehingga</a:t>
            </a:r>
            <a:r>
              <a:rPr lang="en-US" sz="3200" dirty="0">
                <a:latin typeface="+mn-lt"/>
              </a:rPr>
              <a:t> multiplexer 4 </a:t>
            </a:r>
            <a:r>
              <a:rPr lang="en-US" sz="3200" dirty="0" err="1">
                <a:latin typeface="+mn-lt"/>
              </a:rPr>
              <a:t>masukan</a:t>
            </a:r>
            <a:r>
              <a:rPr lang="en-US" sz="3200" dirty="0">
                <a:latin typeface="+mn-lt"/>
              </a:rPr>
              <a:t> </a:t>
            </a:r>
            <a:r>
              <a:rPr lang="en-US" sz="3200" dirty="0" err="1">
                <a:latin typeface="+mn-lt"/>
              </a:rPr>
              <a:t>ini</a:t>
            </a:r>
            <a:r>
              <a:rPr lang="en-US" sz="3200" dirty="0">
                <a:latin typeface="+mn-lt"/>
              </a:rPr>
              <a:t> </a:t>
            </a:r>
            <a:r>
              <a:rPr lang="en-US" sz="3200" dirty="0" err="1">
                <a:latin typeface="+mn-lt"/>
              </a:rPr>
              <a:t>akan</a:t>
            </a:r>
            <a:r>
              <a:rPr lang="en-US" sz="3200" dirty="0">
                <a:latin typeface="+mn-lt"/>
              </a:rPr>
              <a:t> </a:t>
            </a:r>
            <a:r>
              <a:rPr lang="en-US" sz="3200" dirty="0" err="1">
                <a:latin typeface="+mn-lt"/>
              </a:rPr>
              <a:t>mengeluarkan</a:t>
            </a:r>
            <a:r>
              <a:rPr lang="en-US" sz="3200" dirty="0">
                <a:latin typeface="+mn-lt"/>
              </a:rPr>
              <a:t> data </a:t>
            </a:r>
            <a:r>
              <a:rPr lang="en-US" sz="3200" dirty="0" err="1">
                <a:latin typeface="+mn-lt"/>
              </a:rPr>
              <a:t>ketika</a:t>
            </a:r>
            <a:r>
              <a:rPr lang="en-US" sz="3200" dirty="0">
                <a:latin typeface="+mn-lt"/>
              </a:rPr>
              <a:t> </a:t>
            </a:r>
            <a:r>
              <a:rPr lang="en-US" sz="3200" dirty="0" err="1">
                <a:latin typeface="+mn-lt"/>
              </a:rPr>
              <a:t>pemilih</a:t>
            </a:r>
            <a:r>
              <a:rPr lang="en-US" sz="3200" dirty="0">
                <a:latin typeface="+mn-lt"/>
              </a:rPr>
              <a:t> </a:t>
            </a:r>
            <a:r>
              <a:rPr lang="en-US" sz="3200" dirty="0" err="1">
                <a:latin typeface="+mn-lt"/>
              </a:rPr>
              <a:t>akan</a:t>
            </a:r>
            <a:r>
              <a:rPr lang="en-US" sz="3200" dirty="0">
                <a:latin typeface="+mn-lt"/>
              </a:rPr>
              <a:t> </a:t>
            </a:r>
            <a:r>
              <a:rPr lang="en-US" sz="3200" dirty="0" err="1">
                <a:latin typeface="+mn-lt"/>
              </a:rPr>
              <a:t>memilih</a:t>
            </a:r>
            <a:r>
              <a:rPr lang="en-US" sz="3200" dirty="0">
                <a:latin typeface="+mn-lt"/>
              </a:rPr>
              <a:t> data </a:t>
            </a:r>
            <a:r>
              <a:rPr lang="en-US" sz="3200" dirty="0" err="1">
                <a:latin typeface="+mn-lt"/>
              </a:rPr>
              <a:t>pada</a:t>
            </a:r>
            <a:r>
              <a:rPr lang="en-US" sz="3200" dirty="0">
                <a:latin typeface="+mn-lt"/>
              </a:rPr>
              <a:t> </a:t>
            </a:r>
            <a:r>
              <a:rPr lang="en-US" sz="3200" dirty="0" err="1">
                <a:latin typeface="+mn-lt"/>
              </a:rPr>
              <a:t>masukan</a:t>
            </a:r>
            <a:r>
              <a:rPr lang="en-US" sz="3200" dirty="0">
                <a:latin typeface="+mn-lt"/>
              </a:rPr>
              <a:t> yang </a:t>
            </a:r>
            <a:r>
              <a:rPr lang="en-US" sz="3200" dirty="0" err="1">
                <a:latin typeface="+mn-lt"/>
              </a:rPr>
              <a:t>dituju</a:t>
            </a:r>
            <a:r>
              <a:rPr lang="en-US" sz="3200" dirty="0">
                <a:latin typeface="+mn-lt"/>
              </a:rPr>
              <a:t>, </a:t>
            </a:r>
            <a:r>
              <a:rPr lang="en-US" sz="3200" dirty="0" err="1">
                <a:latin typeface="+mn-lt"/>
              </a:rPr>
              <a:t>sebagai</a:t>
            </a:r>
            <a:r>
              <a:rPr lang="en-US" sz="3200" dirty="0">
                <a:latin typeface="+mn-lt"/>
              </a:rPr>
              <a:t> </a:t>
            </a:r>
            <a:r>
              <a:rPr lang="en-US" sz="3200" dirty="0" err="1">
                <a:latin typeface="+mn-lt"/>
              </a:rPr>
              <a:t>contoh</a:t>
            </a:r>
            <a:r>
              <a:rPr lang="en-US" sz="3200" dirty="0">
                <a:latin typeface="+mn-lt"/>
              </a:rPr>
              <a:t> </a:t>
            </a:r>
            <a:r>
              <a:rPr lang="en-US" sz="3200" dirty="0" err="1">
                <a:latin typeface="+mn-lt"/>
              </a:rPr>
              <a:t>pemilih</a:t>
            </a:r>
            <a:r>
              <a:rPr lang="en-US" sz="3200" dirty="0">
                <a:latin typeface="+mn-lt"/>
              </a:rPr>
              <a:t> </a:t>
            </a:r>
            <a:r>
              <a:rPr lang="en-US" sz="3200" dirty="0" err="1">
                <a:latin typeface="+mn-lt"/>
              </a:rPr>
              <a:t>menunjuk</a:t>
            </a:r>
            <a:r>
              <a:rPr lang="en-US" sz="3200" dirty="0">
                <a:latin typeface="+mn-lt"/>
              </a:rPr>
              <a:t> </a:t>
            </a:r>
            <a:r>
              <a:rPr lang="en-US" sz="3200" dirty="0" err="1">
                <a:latin typeface="+mn-lt"/>
              </a:rPr>
              <a:t>masukan</a:t>
            </a:r>
            <a:r>
              <a:rPr lang="en-US" sz="3200" dirty="0">
                <a:latin typeface="+mn-lt"/>
              </a:rPr>
              <a:t> I1 </a:t>
            </a:r>
            <a:r>
              <a:rPr lang="en-US" sz="3200" dirty="0" err="1">
                <a:latin typeface="+mn-lt"/>
              </a:rPr>
              <a:t>dengan</a:t>
            </a:r>
            <a:r>
              <a:rPr lang="en-US" sz="3200" dirty="0">
                <a:latin typeface="+mn-lt"/>
              </a:rPr>
              <a:t> </a:t>
            </a:r>
            <a:r>
              <a:rPr lang="en-US" sz="3200" dirty="0" err="1">
                <a:latin typeface="+mn-lt"/>
              </a:rPr>
              <a:t>memasukkan</a:t>
            </a:r>
            <a:r>
              <a:rPr lang="en-US" sz="3200" dirty="0">
                <a:latin typeface="+mn-lt"/>
              </a:rPr>
              <a:t> </a:t>
            </a:r>
            <a:r>
              <a:rPr lang="en-US" sz="3200" dirty="0" err="1">
                <a:latin typeface="+mn-lt"/>
              </a:rPr>
              <a:t>logika</a:t>
            </a:r>
            <a:r>
              <a:rPr lang="en-US" sz="3200" dirty="0">
                <a:latin typeface="+mn-lt"/>
              </a:rPr>
              <a:t> 10 </a:t>
            </a:r>
            <a:r>
              <a:rPr lang="en-US" sz="3200" dirty="0" err="1">
                <a:latin typeface="+mn-lt"/>
              </a:rPr>
              <a:t>pada</a:t>
            </a:r>
            <a:r>
              <a:rPr lang="en-US" sz="3200" dirty="0">
                <a:latin typeface="+mn-lt"/>
              </a:rPr>
              <a:t> </a:t>
            </a:r>
            <a:r>
              <a:rPr lang="en-US" sz="3200" dirty="0" err="1">
                <a:latin typeface="+mn-lt"/>
              </a:rPr>
              <a:t>pemilih</a:t>
            </a:r>
            <a:r>
              <a:rPr lang="en-US" sz="3200" dirty="0">
                <a:latin typeface="+mn-lt"/>
              </a:rPr>
              <a:t>, </a:t>
            </a:r>
            <a:r>
              <a:rPr lang="en-US" sz="3200" dirty="0" err="1">
                <a:latin typeface="+mn-lt"/>
              </a:rPr>
              <a:t>sehingga</a:t>
            </a:r>
            <a:r>
              <a:rPr lang="en-US" sz="3200" dirty="0">
                <a:latin typeface="+mn-lt"/>
              </a:rPr>
              <a:t> </a:t>
            </a:r>
            <a:r>
              <a:rPr lang="en-US" sz="3200" dirty="0" err="1">
                <a:latin typeface="+mn-lt"/>
              </a:rPr>
              <a:t>keluaran</a:t>
            </a:r>
            <a:r>
              <a:rPr lang="en-US" sz="3200" dirty="0">
                <a:latin typeface="+mn-lt"/>
              </a:rPr>
              <a:t> </a:t>
            </a:r>
            <a:r>
              <a:rPr lang="en-US" sz="3200" dirty="0" err="1">
                <a:latin typeface="+mn-lt"/>
              </a:rPr>
              <a:t>hanya</a:t>
            </a:r>
            <a:r>
              <a:rPr lang="en-US" sz="3200" dirty="0">
                <a:latin typeface="+mn-lt"/>
              </a:rPr>
              <a:t> </a:t>
            </a:r>
            <a:r>
              <a:rPr lang="en-US" sz="3200" dirty="0" err="1">
                <a:latin typeface="+mn-lt"/>
              </a:rPr>
              <a:t>akan</a:t>
            </a:r>
            <a:r>
              <a:rPr lang="en-US" sz="3200" dirty="0">
                <a:latin typeface="+mn-lt"/>
              </a:rPr>
              <a:t> </a:t>
            </a:r>
            <a:r>
              <a:rPr lang="en-US" sz="3200" dirty="0" err="1">
                <a:latin typeface="+mn-lt"/>
              </a:rPr>
              <a:t>mengikuti</a:t>
            </a:r>
            <a:r>
              <a:rPr lang="en-US" sz="3200" dirty="0">
                <a:latin typeface="+mn-lt"/>
              </a:rPr>
              <a:t> data </a:t>
            </a:r>
            <a:r>
              <a:rPr lang="en-US" sz="3200" dirty="0" err="1">
                <a:latin typeface="+mn-lt"/>
              </a:rPr>
              <a:t>masukannya</a:t>
            </a:r>
            <a:r>
              <a:rPr lang="en-US" sz="3200" dirty="0">
                <a:latin typeface="+mn-lt"/>
              </a:rPr>
              <a:t> </a:t>
            </a:r>
            <a:r>
              <a:rPr lang="en-US" sz="3200" dirty="0" err="1">
                <a:latin typeface="+mn-lt"/>
              </a:rPr>
              <a:t>yaitu</a:t>
            </a:r>
            <a:r>
              <a:rPr lang="en-US" sz="3200" dirty="0">
                <a:latin typeface="+mn-lt"/>
              </a:rPr>
              <a:t> </a:t>
            </a:r>
            <a:r>
              <a:rPr lang="en-US" sz="3200" dirty="0" err="1">
                <a:latin typeface="+mn-lt"/>
              </a:rPr>
              <a:t>masukan</a:t>
            </a:r>
            <a:r>
              <a:rPr lang="en-US" sz="3200" dirty="0">
                <a:latin typeface="+mn-lt"/>
              </a:rPr>
              <a:t> I1, </a:t>
            </a:r>
            <a:r>
              <a:rPr lang="en-US" sz="3200" dirty="0" err="1">
                <a:latin typeface="+mn-lt"/>
              </a:rPr>
              <a:t>apabila</a:t>
            </a:r>
            <a:r>
              <a:rPr lang="en-US" sz="3200" dirty="0">
                <a:latin typeface="+mn-lt"/>
              </a:rPr>
              <a:t> I1 </a:t>
            </a:r>
            <a:r>
              <a:rPr lang="en-US" sz="3200" dirty="0" err="1">
                <a:latin typeface="+mn-lt"/>
              </a:rPr>
              <a:t>berlogika</a:t>
            </a:r>
            <a:r>
              <a:rPr lang="en-US" sz="3200" dirty="0">
                <a:latin typeface="+mn-lt"/>
              </a:rPr>
              <a:t> 1 </a:t>
            </a:r>
            <a:r>
              <a:rPr lang="en-US" sz="3200" dirty="0" err="1">
                <a:latin typeface="+mn-lt"/>
              </a:rPr>
              <a:t>maka</a:t>
            </a:r>
            <a:r>
              <a:rPr lang="en-US" sz="3200" dirty="0">
                <a:latin typeface="+mn-lt"/>
              </a:rPr>
              <a:t> </a:t>
            </a:r>
            <a:r>
              <a:rPr lang="en-US" sz="3200" dirty="0" err="1">
                <a:latin typeface="+mn-lt"/>
              </a:rPr>
              <a:t>keluaran</a:t>
            </a:r>
            <a:r>
              <a:rPr lang="en-US" sz="3200" dirty="0">
                <a:latin typeface="+mn-lt"/>
              </a:rPr>
              <a:t> </a:t>
            </a:r>
            <a:r>
              <a:rPr lang="en-US" sz="3200" dirty="0" err="1">
                <a:latin typeface="+mn-lt"/>
              </a:rPr>
              <a:t>juga</a:t>
            </a:r>
            <a:r>
              <a:rPr lang="en-US" sz="3200" dirty="0">
                <a:latin typeface="+mn-lt"/>
              </a:rPr>
              <a:t> </a:t>
            </a:r>
            <a:r>
              <a:rPr lang="en-US" sz="3200" dirty="0" err="1">
                <a:latin typeface="+mn-lt"/>
              </a:rPr>
              <a:t>berlogika</a:t>
            </a:r>
            <a:r>
              <a:rPr lang="en-US" sz="3200" dirty="0">
                <a:latin typeface="+mn-lt"/>
              </a:rPr>
              <a:t> 1 </a:t>
            </a:r>
            <a:r>
              <a:rPr lang="en-US" sz="3200" dirty="0" err="1">
                <a:latin typeface="+mn-lt"/>
              </a:rPr>
              <a:t>dan</a:t>
            </a:r>
            <a:r>
              <a:rPr lang="en-US" sz="3200" dirty="0">
                <a:latin typeface="+mn-lt"/>
              </a:rPr>
              <a:t> </a:t>
            </a:r>
            <a:r>
              <a:rPr lang="en-US" sz="3200" dirty="0" err="1">
                <a:latin typeface="+mn-lt"/>
              </a:rPr>
              <a:t>juga</a:t>
            </a:r>
            <a:r>
              <a:rPr lang="en-US" sz="3200" dirty="0">
                <a:latin typeface="+mn-lt"/>
              </a:rPr>
              <a:t> </a:t>
            </a:r>
            <a:r>
              <a:rPr lang="en-US" sz="3200" dirty="0" err="1">
                <a:latin typeface="+mn-lt"/>
              </a:rPr>
              <a:t>sebaliknya</a:t>
            </a:r>
            <a:r>
              <a:rPr lang="en-US" sz="3200" dirty="0">
                <a:latin typeface="+mn-lt"/>
              </a:rPr>
              <a:t>, </a:t>
            </a:r>
            <a:r>
              <a:rPr lang="en-US" sz="3200" dirty="0" err="1">
                <a:latin typeface="+mn-lt"/>
              </a:rPr>
              <a:t>walaupun</a:t>
            </a:r>
            <a:r>
              <a:rPr lang="en-US" sz="3200" dirty="0">
                <a:latin typeface="+mn-lt"/>
              </a:rPr>
              <a:t> </a:t>
            </a:r>
            <a:r>
              <a:rPr lang="en-US" sz="3200" dirty="0" err="1">
                <a:latin typeface="+mn-lt"/>
              </a:rPr>
              <a:t>masukan</a:t>
            </a:r>
            <a:r>
              <a:rPr lang="en-US" sz="3200" dirty="0">
                <a:latin typeface="+mn-lt"/>
              </a:rPr>
              <a:t> </a:t>
            </a:r>
            <a:r>
              <a:rPr lang="en-US" sz="3200" dirty="0" err="1">
                <a:latin typeface="+mn-lt"/>
              </a:rPr>
              <a:t>lainnya</a:t>
            </a:r>
            <a:r>
              <a:rPr lang="en-US" sz="3200" dirty="0">
                <a:latin typeface="+mn-lt"/>
              </a:rPr>
              <a:t> </a:t>
            </a:r>
            <a:r>
              <a:rPr lang="en-US" sz="3200" dirty="0" err="1">
                <a:latin typeface="+mn-lt"/>
              </a:rPr>
              <a:t>mencoba</a:t>
            </a:r>
            <a:r>
              <a:rPr lang="en-US" sz="3200" dirty="0">
                <a:latin typeface="+mn-lt"/>
              </a:rPr>
              <a:t> </a:t>
            </a:r>
            <a:r>
              <a:rPr lang="en-US" sz="3200" dirty="0" err="1">
                <a:latin typeface="+mn-lt"/>
              </a:rPr>
              <a:t>untuk</a:t>
            </a:r>
            <a:r>
              <a:rPr lang="en-US" sz="3200" dirty="0">
                <a:latin typeface="+mn-lt"/>
              </a:rPr>
              <a:t> </a:t>
            </a:r>
            <a:r>
              <a:rPr lang="en-US" sz="3200" dirty="0" err="1">
                <a:latin typeface="+mn-lt"/>
              </a:rPr>
              <a:t>memasukkan</a:t>
            </a:r>
            <a:r>
              <a:rPr lang="en-US" sz="3200" dirty="0">
                <a:latin typeface="+mn-lt"/>
              </a:rPr>
              <a:t> data </a:t>
            </a:r>
            <a:r>
              <a:rPr lang="en-US" sz="3200" dirty="0" err="1">
                <a:latin typeface="+mn-lt"/>
              </a:rPr>
              <a:t>tetapi</a:t>
            </a:r>
            <a:r>
              <a:rPr lang="en-US" sz="3200" dirty="0">
                <a:latin typeface="+mn-lt"/>
              </a:rPr>
              <a:t> </a:t>
            </a:r>
            <a:r>
              <a:rPr lang="en-US" sz="3200" dirty="0" err="1">
                <a:latin typeface="+mn-lt"/>
              </a:rPr>
              <a:t>keluaran</a:t>
            </a:r>
            <a:r>
              <a:rPr lang="en-US" sz="3200" dirty="0">
                <a:latin typeface="+mn-lt"/>
              </a:rPr>
              <a:t> </a:t>
            </a:r>
            <a:r>
              <a:rPr lang="en-US" sz="3200" dirty="0" err="1">
                <a:latin typeface="+mn-lt"/>
              </a:rPr>
              <a:t>tidak</a:t>
            </a:r>
            <a:r>
              <a:rPr lang="en-US" sz="3200" dirty="0">
                <a:latin typeface="+mn-lt"/>
              </a:rPr>
              <a:t> </a:t>
            </a:r>
            <a:r>
              <a:rPr lang="en-US" sz="3200" dirty="0" err="1">
                <a:latin typeface="+mn-lt"/>
              </a:rPr>
              <a:t>akan</a:t>
            </a:r>
            <a:r>
              <a:rPr lang="en-US" sz="3200" dirty="0">
                <a:latin typeface="+mn-lt"/>
              </a:rPr>
              <a:t> </a:t>
            </a:r>
            <a:r>
              <a:rPr lang="en-US" sz="3200" dirty="0" err="1">
                <a:latin typeface="+mn-lt"/>
              </a:rPr>
              <a:t>terpangaruh</a:t>
            </a:r>
            <a:r>
              <a:rPr lang="en-US" sz="3200" dirty="0">
                <a:latin typeface="+mn-lt"/>
              </a:rPr>
              <a:t> </a:t>
            </a:r>
            <a:r>
              <a:rPr lang="en-US" sz="3200" dirty="0" err="1">
                <a:latin typeface="+mn-lt"/>
              </a:rPr>
              <a:t>dan</a:t>
            </a:r>
            <a:r>
              <a:rPr lang="en-US" sz="3200" dirty="0">
                <a:latin typeface="+mn-lt"/>
              </a:rPr>
              <a:t> </a:t>
            </a:r>
            <a:r>
              <a:rPr lang="en-US" sz="3200" dirty="0" err="1">
                <a:latin typeface="+mn-lt"/>
              </a:rPr>
              <a:t>hanya</a:t>
            </a:r>
            <a:r>
              <a:rPr lang="en-US" sz="3200" dirty="0">
                <a:latin typeface="+mn-lt"/>
              </a:rPr>
              <a:t> </a:t>
            </a:r>
            <a:r>
              <a:rPr lang="en-US" sz="3200" dirty="0" err="1">
                <a:latin typeface="+mn-lt"/>
              </a:rPr>
              <a:t>akan</a:t>
            </a:r>
            <a:r>
              <a:rPr lang="en-US" sz="3200" dirty="0">
                <a:latin typeface="+mn-lt"/>
              </a:rPr>
              <a:t> </a:t>
            </a:r>
            <a:r>
              <a:rPr lang="en-US" sz="3200" dirty="0" err="1">
                <a:latin typeface="+mn-lt"/>
              </a:rPr>
              <a:t>mematuhi</a:t>
            </a:r>
            <a:r>
              <a:rPr lang="en-US" sz="3200" dirty="0">
                <a:latin typeface="+mn-lt"/>
              </a:rPr>
              <a:t> </a:t>
            </a:r>
            <a:r>
              <a:rPr lang="en-US" sz="3200" dirty="0" err="1">
                <a:latin typeface="+mn-lt"/>
              </a:rPr>
              <a:t>masukan</a:t>
            </a:r>
            <a:r>
              <a:rPr lang="en-US" sz="3200" dirty="0">
                <a:latin typeface="+mn-lt"/>
              </a:rPr>
              <a:t> data </a:t>
            </a:r>
            <a:r>
              <a:rPr lang="en-US" sz="3200" dirty="0" err="1">
                <a:latin typeface="+mn-lt"/>
              </a:rPr>
              <a:t>pada</a:t>
            </a:r>
            <a:r>
              <a:rPr lang="en-US" sz="3200" dirty="0">
                <a:latin typeface="+mn-lt"/>
              </a:rPr>
              <a:t> input I1.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sz="6600" dirty="0" err="1" smtClean="0">
                <a:solidFill>
                  <a:srgbClr val="FFC000"/>
                </a:solidFill>
                <a:latin typeface="+mn-lt"/>
              </a:rPr>
              <a:t>Contoh</a:t>
            </a:r>
            <a:r>
              <a:rPr lang="en-US" sz="6600" dirty="0" smtClean="0">
                <a:solidFill>
                  <a:srgbClr val="FFC000"/>
                </a:solidFill>
                <a:latin typeface="+mn-lt"/>
              </a:rPr>
              <a:t> </a:t>
            </a:r>
            <a:r>
              <a:rPr lang="en-US" sz="6600" dirty="0" err="1" smtClean="0">
                <a:solidFill>
                  <a:srgbClr val="FFC000"/>
                </a:solidFill>
                <a:latin typeface="+mn-lt"/>
              </a:rPr>
              <a:t>Soal</a:t>
            </a:r>
            <a:r>
              <a:rPr lang="en-US" sz="6600" dirty="0" smtClean="0">
                <a:solidFill>
                  <a:srgbClr val="FFC000"/>
                </a:solidFill>
                <a:latin typeface="+mn-lt"/>
              </a:rPr>
              <a:t>:</a:t>
            </a:r>
          </a:p>
        </p:txBody>
      </p:sp>
      <p:pic>
        <p:nvPicPr>
          <p:cNvPr id="10243" name="Content Placeholder 3"/>
          <p:cNvPicPr>
            <a:picLocks noGrp="1" noChangeAspect="1"/>
          </p:cNvPicPr>
          <p:nvPr>
            <p:ph idx="1"/>
          </p:nvPr>
        </p:nvPicPr>
        <p:blipFill>
          <a:blip r:embed="rId2" cstate="print"/>
          <a:srcRect/>
          <a:stretch>
            <a:fillRect/>
          </a:stretch>
        </p:blipFill>
        <p:spPr>
          <a:xfrm>
            <a:off x="457200" y="1524000"/>
            <a:ext cx="5105400" cy="4724400"/>
          </a:xfrm>
        </p:spPr>
      </p:pic>
      <p:sp>
        <p:nvSpPr>
          <p:cNvPr id="10244" name="TextBox 4"/>
          <p:cNvSpPr txBox="1">
            <a:spLocks noChangeArrowheads="1"/>
          </p:cNvSpPr>
          <p:nvPr/>
        </p:nvSpPr>
        <p:spPr bwMode="auto">
          <a:xfrm>
            <a:off x="5715000" y="1524000"/>
            <a:ext cx="3429000" cy="3970338"/>
          </a:xfrm>
          <a:prstGeom prst="rect">
            <a:avLst/>
          </a:prstGeom>
          <a:noFill/>
          <a:ln w="9525">
            <a:noFill/>
            <a:miter lim="800000"/>
            <a:headEnd/>
            <a:tailEnd/>
          </a:ln>
        </p:spPr>
        <p:txBody>
          <a:bodyPr>
            <a:spAutoFit/>
          </a:bodyPr>
          <a:lstStyle/>
          <a:p>
            <a:r>
              <a:rPr lang="en-US" sz="3600">
                <a:solidFill>
                  <a:schemeClr val="bg1"/>
                </a:solidFill>
              </a:rPr>
              <a:t>Buat tabel kebenaran, persamaan dan gambar rangkaian dari gambar di samping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914400"/>
          <a:ext cx="3606800" cy="5414967"/>
        </p:xfrm>
        <a:graphic>
          <a:graphicData uri="http://schemas.openxmlformats.org/drawingml/2006/table">
            <a:tbl>
              <a:tblPr/>
              <a:tblGrid>
                <a:gridCol w="647700"/>
                <a:gridCol w="647700"/>
                <a:gridCol w="646113"/>
                <a:gridCol w="555625"/>
                <a:gridCol w="1109662"/>
              </a:tblGrid>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S</a:t>
                      </a:r>
                    </a:p>
                  </a:txBody>
                  <a:tcPr marL="91452" marR="91452" horzOverflow="overflow">
                    <a:lnL>
                      <a:noFill/>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Ao</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Ai</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SOP</a:t>
                      </a: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a:noFill/>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52" marR="91452" horzOverflow="overflow">
                    <a:lnL w="12700" cap="flat" cmpd="sng" algn="ctr">
                      <a:solidFill>
                        <a:schemeClr val="tx1"/>
                      </a:solidFill>
                      <a:prstDash val="solid"/>
                      <a:round/>
                      <a:headEnd type="none" w="med" len="med"/>
                      <a:tailEnd type="none" w="med" len="med"/>
                    </a:lnL>
                    <a:lnR>
                      <a:noFill/>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34" charset="0"/>
                      </a:endParaRP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S’AoAi’</a:t>
                      </a: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S’AoAi</a:t>
                      </a: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Sao’Ai</a:t>
                      </a: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L="91452" marR="914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L="91452" marR="91452" horzOverflow="overflow">
                    <a:lnL w="12700" cap="flat" cmpd="sng" algn="ctr">
                      <a:solidFill>
                        <a:schemeClr val="tx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
        <p:nvSpPr>
          <p:cNvPr id="5" name="TextBox 4"/>
          <p:cNvSpPr txBox="1">
            <a:spLocks noChangeArrowheads="1"/>
          </p:cNvSpPr>
          <p:nvPr/>
        </p:nvSpPr>
        <p:spPr bwMode="auto">
          <a:xfrm>
            <a:off x="304800" y="379413"/>
            <a:ext cx="2798763" cy="460375"/>
          </a:xfrm>
          <a:prstGeom prst="rect">
            <a:avLst/>
          </a:prstGeom>
          <a:noFill/>
          <a:ln w="9525">
            <a:noFill/>
            <a:miter lim="800000"/>
            <a:headEnd/>
            <a:tailEnd/>
          </a:ln>
        </p:spPr>
        <p:txBody>
          <a:bodyPr wrap="none">
            <a:spAutoFit/>
          </a:bodyPr>
          <a:lstStyle/>
          <a:p>
            <a:pPr marL="342900" indent="-342900">
              <a:buFont typeface="Arial" charset="0"/>
              <a:buChar char="•"/>
            </a:pPr>
            <a:r>
              <a:rPr lang="en-US" sz="2400"/>
              <a:t>Tabel kebenaran : </a:t>
            </a:r>
          </a:p>
        </p:txBody>
      </p:sp>
      <p:sp>
        <p:nvSpPr>
          <p:cNvPr id="6" name="TextBox 5"/>
          <p:cNvSpPr txBox="1">
            <a:spLocks noChangeArrowheads="1"/>
          </p:cNvSpPr>
          <p:nvPr/>
        </p:nvSpPr>
        <p:spPr bwMode="auto">
          <a:xfrm>
            <a:off x="5592763" y="379413"/>
            <a:ext cx="2060575" cy="460375"/>
          </a:xfrm>
          <a:prstGeom prst="rect">
            <a:avLst/>
          </a:prstGeom>
          <a:noFill/>
          <a:ln w="9525">
            <a:noFill/>
            <a:miter lim="800000"/>
            <a:headEnd/>
            <a:tailEnd/>
          </a:ln>
        </p:spPr>
        <p:txBody>
          <a:bodyPr wrap="none">
            <a:spAutoFit/>
          </a:bodyPr>
          <a:lstStyle/>
          <a:p>
            <a:pPr marL="342900" indent="-342900">
              <a:buFont typeface="Arial" charset="0"/>
              <a:buChar char="•"/>
            </a:pPr>
            <a:r>
              <a:rPr lang="en-US" sz="2400"/>
              <a:t>Persamaan :</a:t>
            </a:r>
          </a:p>
        </p:txBody>
      </p:sp>
      <p:sp>
        <p:nvSpPr>
          <p:cNvPr id="7" name="TextBox 6"/>
          <p:cNvSpPr txBox="1">
            <a:spLocks noChangeArrowheads="1"/>
          </p:cNvSpPr>
          <p:nvPr/>
        </p:nvSpPr>
        <p:spPr bwMode="auto">
          <a:xfrm>
            <a:off x="4179888" y="1028700"/>
            <a:ext cx="4672012" cy="461963"/>
          </a:xfrm>
          <a:prstGeom prst="rect">
            <a:avLst/>
          </a:prstGeom>
          <a:noFill/>
          <a:ln w="9525">
            <a:noFill/>
            <a:miter lim="800000"/>
            <a:headEnd/>
            <a:tailEnd/>
          </a:ln>
        </p:spPr>
        <p:txBody>
          <a:bodyPr wrap="none">
            <a:spAutoFit/>
          </a:bodyPr>
          <a:lstStyle/>
          <a:p>
            <a:r>
              <a:rPr lang="en-US" sz="2400" dirty="0"/>
              <a:t>Y = </a:t>
            </a:r>
            <a:r>
              <a:rPr lang="en-US" sz="2400" dirty="0" err="1"/>
              <a:t>S’AoAi</a:t>
            </a:r>
            <a:r>
              <a:rPr lang="en-US" sz="2400" dirty="0"/>
              <a:t>’ + </a:t>
            </a:r>
            <a:r>
              <a:rPr lang="en-US" sz="2400" dirty="0" err="1"/>
              <a:t>S’AoAi</a:t>
            </a:r>
            <a:r>
              <a:rPr lang="en-US" sz="2400" dirty="0"/>
              <a:t> + </a:t>
            </a:r>
            <a:r>
              <a:rPr lang="en-US" sz="2400" dirty="0" err="1"/>
              <a:t>SAo’Ai</a:t>
            </a:r>
            <a:r>
              <a:rPr lang="en-US" sz="2400" dirty="0"/>
              <a:t> + </a:t>
            </a:r>
            <a:r>
              <a:rPr lang="en-US" sz="2400" dirty="0" err="1"/>
              <a:t>SAoAi</a:t>
            </a:r>
            <a:r>
              <a:rPr lang="en-US" sz="2400" dirty="0"/>
              <a:t> </a:t>
            </a:r>
          </a:p>
        </p:txBody>
      </p:sp>
      <p:sp>
        <p:nvSpPr>
          <p:cNvPr id="8" name="TextBox 7"/>
          <p:cNvSpPr txBox="1">
            <a:spLocks noChangeArrowheads="1"/>
          </p:cNvSpPr>
          <p:nvPr/>
        </p:nvSpPr>
        <p:spPr bwMode="auto">
          <a:xfrm>
            <a:off x="4441825" y="1865313"/>
            <a:ext cx="4119563" cy="400050"/>
          </a:xfrm>
          <a:prstGeom prst="rect">
            <a:avLst/>
          </a:prstGeom>
          <a:noFill/>
          <a:ln w="9525">
            <a:noFill/>
            <a:miter lim="800000"/>
            <a:headEnd/>
            <a:tailEnd/>
          </a:ln>
        </p:spPr>
        <p:txBody>
          <a:bodyPr wrap="none">
            <a:spAutoFit/>
          </a:bodyPr>
          <a:lstStyle/>
          <a:p>
            <a:r>
              <a:rPr lang="en-US" sz="2000"/>
              <a:t>Disederhanakan menggunakan Kmap:</a:t>
            </a:r>
          </a:p>
        </p:txBody>
      </p:sp>
      <p:sp>
        <p:nvSpPr>
          <p:cNvPr id="9" name="TextBox 8"/>
          <p:cNvSpPr txBox="1">
            <a:spLocks noChangeArrowheads="1"/>
          </p:cNvSpPr>
          <p:nvPr/>
        </p:nvSpPr>
        <p:spPr bwMode="auto">
          <a:xfrm>
            <a:off x="6253163" y="1520825"/>
            <a:ext cx="392112" cy="369888"/>
          </a:xfrm>
          <a:prstGeom prst="rect">
            <a:avLst/>
          </a:prstGeom>
          <a:noFill/>
          <a:ln w="9525">
            <a:noFill/>
            <a:miter lim="800000"/>
            <a:headEnd/>
            <a:tailEnd/>
          </a:ln>
        </p:spPr>
        <p:txBody>
          <a:bodyPr wrap="none">
            <a:spAutoFit/>
          </a:bodyPr>
          <a:lstStyle/>
          <a:p>
            <a:r>
              <a:rPr lang="en-US" b="1" dirty="0"/>
              <a:t>↓</a:t>
            </a:r>
          </a:p>
        </p:txBody>
      </p:sp>
      <p:sp>
        <p:nvSpPr>
          <p:cNvPr id="10" name="TextBox 9"/>
          <p:cNvSpPr txBox="1">
            <a:spLocks noChangeArrowheads="1"/>
          </p:cNvSpPr>
          <p:nvPr/>
        </p:nvSpPr>
        <p:spPr bwMode="auto">
          <a:xfrm>
            <a:off x="6253163" y="2301875"/>
            <a:ext cx="392112" cy="369888"/>
          </a:xfrm>
          <a:prstGeom prst="rect">
            <a:avLst/>
          </a:prstGeom>
          <a:noFill/>
          <a:ln w="9525">
            <a:noFill/>
            <a:miter lim="800000"/>
            <a:headEnd/>
            <a:tailEnd/>
          </a:ln>
        </p:spPr>
        <p:txBody>
          <a:bodyPr wrap="none">
            <a:spAutoFit/>
          </a:bodyPr>
          <a:lstStyle/>
          <a:p>
            <a:r>
              <a:rPr lang="en-US" b="1"/>
              <a:t>↓</a:t>
            </a:r>
          </a:p>
        </p:txBody>
      </p:sp>
      <p:pic>
        <p:nvPicPr>
          <p:cNvPr id="11" name="Picture 10"/>
          <p:cNvPicPr>
            <a:picLocks noChangeAspect="1"/>
          </p:cNvPicPr>
          <p:nvPr/>
        </p:nvPicPr>
        <p:blipFill>
          <a:blip r:embed="rId2" cstate="print"/>
          <a:srcRect/>
          <a:stretch>
            <a:fillRect/>
          </a:stretch>
        </p:blipFill>
        <p:spPr bwMode="auto">
          <a:xfrm>
            <a:off x="4419600" y="2671763"/>
            <a:ext cx="4246563" cy="2481262"/>
          </a:xfrm>
          <a:prstGeom prst="rect">
            <a:avLst/>
          </a:prstGeom>
          <a:noFill/>
          <a:ln w="9525">
            <a:noFill/>
            <a:miter lim="800000"/>
            <a:headEnd/>
            <a:tailEnd/>
          </a:ln>
        </p:spPr>
      </p:pic>
      <p:sp>
        <p:nvSpPr>
          <p:cNvPr id="12" name="TextBox 11"/>
          <p:cNvSpPr txBox="1">
            <a:spLocks noRot="1" noChangeAspect="1" noMove="1" noResize="1" noEditPoints="1" noAdjustHandles="1" noChangeArrowheads="1" noChangeShapeType="1" noTextEdit="1"/>
          </p:cNvSpPr>
          <p:nvPr/>
        </p:nvSpPr>
        <p:spPr>
          <a:xfrm>
            <a:off x="5353647" y="5708073"/>
            <a:ext cx="2478499" cy="523220"/>
          </a:xfrm>
          <a:prstGeom prst="rect">
            <a:avLst/>
          </a:prstGeom>
          <a:blipFill rotWithShape="1">
            <a:blip r:embed="rId3" cstate="print"/>
            <a:stretch>
              <a:fillRect t="-10465" r="-4177" b="-32558"/>
            </a:stretch>
          </a:blipFill>
        </p:spPr>
        <p:txBody>
          <a:bodyPr/>
          <a:lstStyle/>
          <a:p>
            <a:pPr>
              <a:defRPr/>
            </a:pPr>
            <a:r>
              <a:rPr lang="en-US"/>
              <a:t> </a:t>
            </a:r>
          </a:p>
        </p:txBody>
      </p:sp>
      <p:pic>
        <p:nvPicPr>
          <p:cNvPr id="2050" name="Picture 2"/>
          <p:cNvPicPr>
            <a:picLocks noChangeAspect="1" noChangeArrowheads="1"/>
          </p:cNvPicPr>
          <p:nvPr/>
        </p:nvPicPr>
        <p:blipFill>
          <a:blip r:embed="rId4" cstate="print"/>
          <a:srcRect/>
          <a:stretch>
            <a:fillRect/>
          </a:stretch>
        </p:blipFill>
        <p:spPr bwMode="auto">
          <a:xfrm>
            <a:off x="6269038" y="5303838"/>
            <a:ext cx="493712" cy="4937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3"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
                                        <p:tgtEl>
                                          <p:spTgt spid="9"/>
                                        </p:tgtEl>
                                      </p:cBhvr>
                                    </p:animEffect>
                                    <p:anim calcmode="lin" valueType="num">
                                      <p:cBhvr>
                                        <p:cTn id="32" dur="400" fill="hold"/>
                                        <p:tgtEl>
                                          <p:spTgt spid="9"/>
                                        </p:tgtEl>
                                        <p:attrNameLst>
                                          <p:attrName>ppt_x</p:attrName>
                                        </p:attrNameLst>
                                      </p:cBhvr>
                                      <p:tavLst>
                                        <p:tav tm="0">
                                          <p:val>
                                            <p:strVal val="#ppt_x"/>
                                          </p:val>
                                        </p:tav>
                                        <p:tav tm="100000">
                                          <p:val>
                                            <p:strVal val="#ppt_x"/>
                                          </p:val>
                                        </p:tav>
                                      </p:tavLst>
                                    </p:anim>
                                    <p:anim calcmode="lin" valueType="num">
                                      <p:cBhvr>
                                        <p:cTn id="33" dur="400" fill="hold"/>
                                        <p:tgtEl>
                                          <p:spTgt spid="9"/>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6" fill="hold" nodeType="afterGroup">
                            <p:stCondLst>
                              <p:cond delay="5000"/>
                            </p:stCondLst>
                            <p:childTnLst>
                              <p:par>
                                <p:cTn id="37" presetID="42" presetClass="entr" presetSubtype="0"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6000"/>
                            </p:stCondLst>
                            <p:childTnLst>
                              <p:par>
                                <p:cTn id="43" presetID="43"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
                                        <p:tgtEl>
                                          <p:spTgt spid="10"/>
                                        </p:tgtEl>
                                      </p:cBhvr>
                                    </p:animEffect>
                                    <p:anim calcmode="lin" valueType="num">
                                      <p:cBhvr>
                                        <p:cTn id="46" dur="400" fill="hold"/>
                                        <p:tgtEl>
                                          <p:spTgt spid="10"/>
                                        </p:tgtEl>
                                        <p:attrNameLst>
                                          <p:attrName>ppt_x</p:attrName>
                                        </p:attrNameLst>
                                      </p:cBhvr>
                                      <p:tavLst>
                                        <p:tav tm="0">
                                          <p:val>
                                            <p:strVal val="#ppt_x"/>
                                          </p:val>
                                        </p:tav>
                                        <p:tav tm="100000">
                                          <p:val>
                                            <p:strVal val="#ppt_x"/>
                                          </p:val>
                                        </p:tav>
                                      </p:tavLst>
                                    </p:anim>
                                    <p:anim calcmode="lin" valueType="num">
                                      <p:cBhvr>
                                        <p:cTn id="47" dur="400" fill="hold"/>
                                        <p:tgtEl>
                                          <p:spTgt spid="10"/>
                                        </p:tgtEl>
                                        <p:attrNameLst>
                                          <p:attrName>ppt_y</p:attrName>
                                        </p:attrNameLst>
                                      </p:cBhvr>
                                      <p:tavLst>
                                        <p:tav tm="0">
                                          <p:val>
                                            <p:strVal val="#ppt_y+0.31"/>
                                          </p:val>
                                        </p:tav>
                                        <p:tav tm="100000">
                                          <p:val>
                                            <p:strVal val="#ppt_y+0.31"/>
                                          </p:val>
                                        </p:tav>
                                      </p:tavLst>
                                    </p:anim>
                                    <p:anim calcmode="lin" valueType="num">
                                      <p:cBhvr>
                                        <p:cTn id="48"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0" fill="hold" nodeType="afterGroup">
                            <p:stCondLst>
                              <p:cond delay="7000"/>
                            </p:stCondLst>
                            <p:childTnLst>
                              <p:par>
                                <p:cTn id="51" presetID="42" presetClass="entr" presetSubtype="0"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8000"/>
                            </p:stCondLst>
                            <p:childTnLst>
                              <p:par>
                                <p:cTn id="57" presetID="43" presetClass="entr" presetSubtype="0" fill="hold" nodeType="afterEffect">
                                  <p:stCondLst>
                                    <p:cond delay="0"/>
                                  </p:stCondLst>
                                  <p:childTnLst>
                                    <p:set>
                                      <p:cBhvr>
                                        <p:cTn id="58" dur="1" fill="hold">
                                          <p:stCondLst>
                                            <p:cond delay="0"/>
                                          </p:stCondLst>
                                        </p:cTn>
                                        <p:tgtEl>
                                          <p:spTgt spid="2050"/>
                                        </p:tgtEl>
                                        <p:attrNameLst>
                                          <p:attrName>style.visibility</p:attrName>
                                        </p:attrNameLst>
                                      </p:cBhvr>
                                      <p:to>
                                        <p:strVal val="visible"/>
                                      </p:to>
                                    </p:set>
                                    <p:animEffect transition="in" filter="fade">
                                      <p:cBhvr>
                                        <p:cTn id="59" dur="100"/>
                                        <p:tgtEl>
                                          <p:spTgt spid="2050"/>
                                        </p:tgtEl>
                                      </p:cBhvr>
                                    </p:animEffect>
                                    <p:anim calcmode="lin" valueType="num">
                                      <p:cBhvr>
                                        <p:cTn id="60" dur="400" fill="hold"/>
                                        <p:tgtEl>
                                          <p:spTgt spid="2050"/>
                                        </p:tgtEl>
                                        <p:attrNameLst>
                                          <p:attrName>ppt_x</p:attrName>
                                        </p:attrNameLst>
                                      </p:cBhvr>
                                      <p:tavLst>
                                        <p:tav tm="0">
                                          <p:val>
                                            <p:strVal val="#ppt_x"/>
                                          </p:val>
                                        </p:tav>
                                        <p:tav tm="100000">
                                          <p:val>
                                            <p:strVal val="#ppt_x"/>
                                          </p:val>
                                        </p:tav>
                                      </p:tavLst>
                                    </p:anim>
                                    <p:anim calcmode="lin" valueType="num">
                                      <p:cBhvr>
                                        <p:cTn id="61" dur="400" fill="hold"/>
                                        <p:tgtEl>
                                          <p:spTgt spid="2050"/>
                                        </p:tgtEl>
                                        <p:attrNameLst>
                                          <p:attrName>ppt_y</p:attrName>
                                        </p:attrNameLst>
                                      </p:cBhvr>
                                      <p:tavLst>
                                        <p:tav tm="0">
                                          <p:val>
                                            <p:strVal val="#ppt_y+0.31"/>
                                          </p:val>
                                        </p:tav>
                                        <p:tav tm="100000">
                                          <p:val>
                                            <p:strVal val="#ppt_y+0.31"/>
                                          </p:val>
                                        </p:tav>
                                      </p:tavLst>
                                    </p:anim>
                                    <p:anim calcmode="lin" valueType="num">
                                      <p:cBhvr>
                                        <p:cTn id="62"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3"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4" fill="hold" nodeType="afterGroup">
                            <p:stCondLst>
                              <p:cond delay="9000"/>
                            </p:stCondLst>
                            <p:childTnLst>
                              <p:par>
                                <p:cTn id="65" presetID="56" presetClass="entr" presetSubtype="0" fill="hold" nodeType="afterEffect">
                                  <p:stCondLst>
                                    <p:cond delay="0"/>
                                  </p:stCondLst>
                                  <p:iterate type="lt">
                                    <p:tmPct val="10000"/>
                                  </p:iterate>
                                  <p:childTnLst>
                                    <p:set>
                                      <p:cBhvr>
                                        <p:cTn id="66" dur="1" fill="hold">
                                          <p:stCondLst>
                                            <p:cond delay="0"/>
                                          </p:stCondLst>
                                        </p:cTn>
                                        <p:tgtEl>
                                          <p:spTgt spid="12"/>
                                        </p:tgtEl>
                                        <p:attrNameLst>
                                          <p:attrName>style.visibility</p:attrName>
                                        </p:attrNameLst>
                                      </p:cBhvr>
                                      <p:to>
                                        <p:strVal val="visible"/>
                                      </p:to>
                                    </p:set>
                                    <p:anim by="(-#ppt_w*2)" calcmode="lin" valueType="num">
                                      <p:cBhvr rctx="PPT">
                                        <p:cTn id="67" dur="500" autoRev="1" fill="hold">
                                          <p:stCondLst>
                                            <p:cond delay="0"/>
                                          </p:stCondLst>
                                        </p:cTn>
                                        <p:tgtEl>
                                          <p:spTgt spid="12"/>
                                        </p:tgtEl>
                                        <p:attrNameLst>
                                          <p:attrName>ppt_w</p:attrName>
                                        </p:attrNameLst>
                                      </p:cBhvr>
                                    </p:anim>
                                    <p:anim by="(#ppt_w*0.50)" calcmode="lin" valueType="num">
                                      <p:cBhvr>
                                        <p:cTn id="68" dur="500" decel="50000" autoRev="1" fill="hold">
                                          <p:stCondLst>
                                            <p:cond delay="0"/>
                                          </p:stCondLst>
                                        </p:cTn>
                                        <p:tgtEl>
                                          <p:spTgt spid="12"/>
                                        </p:tgtEl>
                                        <p:attrNameLst>
                                          <p:attrName>ppt_x</p:attrName>
                                        </p:attrNameLst>
                                      </p:cBhvr>
                                    </p:anim>
                                    <p:anim from="(-#ppt_h/2)" to="(#ppt_y)" calcmode="lin" valueType="num">
                                      <p:cBhvr>
                                        <p:cTn id="69" dur="1000" fill="hold">
                                          <p:stCondLst>
                                            <p:cond delay="0"/>
                                          </p:stCondLst>
                                        </p:cTn>
                                        <p:tgtEl>
                                          <p:spTgt spid="12"/>
                                        </p:tgtEl>
                                        <p:attrNameLst>
                                          <p:attrName>ppt_y</p:attrName>
                                        </p:attrNameLst>
                                      </p:cBhvr>
                                    </p:anim>
                                    <p:animRot by="21600000">
                                      <p:cBhvr>
                                        <p:cTn id="70" dur="1000"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marL="342900" indent="-342900" algn="l" eaLnBrk="1" fontAlgn="auto" hangingPunct="1">
              <a:spcAft>
                <a:spcPts val="0"/>
              </a:spcAft>
              <a:buFont typeface="Arial" pitchFamily="34" charset="0"/>
              <a:buChar char="•"/>
              <a:defRPr/>
            </a:pPr>
            <a:r>
              <a:rPr lang="en-US" sz="2400" dirty="0" err="1" smtClean="0">
                <a:solidFill>
                  <a:srgbClr val="FFC000"/>
                </a:solidFill>
                <a:latin typeface="+mn-lt"/>
              </a:rPr>
              <a:t>Rangkaian</a:t>
            </a:r>
            <a:r>
              <a:rPr lang="en-US" dirty="0" smtClean="0"/>
              <a:t> </a:t>
            </a:r>
            <a:endParaRPr lang="en-US" dirty="0"/>
          </a:p>
        </p:txBody>
      </p:sp>
      <p:pic>
        <p:nvPicPr>
          <p:cNvPr id="4" name="Content Placeholder 3"/>
          <p:cNvPicPr>
            <a:picLocks noGrp="1" noChangeAspect="1"/>
          </p:cNvPicPr>
          <p:nvPr>
            <p:ph idx="1"/>
          </p:nvPr>
        </p:nvPicPr>
        <p:blipFill>
          <a:blip r:embed="rId2" cstate="print"/>
          <a:srcRect/>
          <a:stretch>
            <a:fillRect/>
          </a:stretch>
        </p:blipFill>
        <p:spPr>
          <a:xfrm>
            <a:off x="609600" y="1447800"/>
            <a:ext cx="4867275" cy="3771900"/>
          </a:xfrm>
        </p:spPr>
      </p:pic>
      <p:sp>
        <p:nvSpPr>
          <p:cNvPr id="5" name="Action Button: Home 4">
            <a:hlinkClick r:id="rId3" action="ppaction://hlinksldjump" highlightClick="1"/>
          </p:cNvPr>
          <p:cNvSpPr/>
          <p:nvPr/>
        </p:nvSpPr>
        <p:spPr>
          <a:xfrm>
            <a:off x="7086600" y="5562600"/>
            <a:ext cx="1066800" cy="914400"/>
          </a:xfrm>
          <a:prstGeom prst="actionButtonHome">
            <a:avLst/>
          </a:prstGeom>
          <a:noFill/>
        </p:spPr>
        <p:style>
          <a:lnRef idx="2">
            <a:schemeClr val="accent1"/>
          </a:lnRef>
          <a:fillRef idx="1">
            <a:schemeClr val="lt1"/>
          </a:fillRef>
          <a:effectRef idx="0">
            <a:schemeClr val="accent1"/>
          </a:effectRef>
          <a:fontRef idx="minor">
            <a:schemeClr val="dk1"/>
          </a:fontRef>
        </p:style>
        <p:txBody>
          <a:bodyPr anchor="ctr"/>
          <a:lstStyle/>
          <a:p>
            <a:pPr algn="ctr"/>
            <a:endParaRPr lang="en-US">
              <a:solidFill>
                <a:srgbClr val="000000"/>
              </a:solidFill>
            </a:endParaRPr>
          </a:p>
        </p:txBody>
      </p:sp>
      <p:sp>
        <p:nvSpPr>
          <p:cNvPr id="6" name="TextBox 5"/>
          <p:cNvSpPr txBox="1">
            <a:spLocks noChangeArrowheads="1"/>
          </p:cNvSpPr>
          <p:nvPr/>
        </p:nvSpPr>
        <p:spPr bwMode="auto">
          <a:xfrm>
            <a:off x="6965950" y="5192713"/>
            <a:ext cx="1308100" cy="369887"/>
          </a:xfrm>
          <a:prstGeom prst="rect">
            <a:avLst/>
          </a:prstGeom>
          <a:noFill/>
          <a:ln w="9525">
            <a:noFill/>
            <a:miter lim="800000"/>
            <a:headEnd/>
            <a:tailEnd/>
          </a:ln>
        </p:spPr>
        <p:txBody>
          <a:bodyPr wrap="none">
            <a:spAutoFit/>
          </a:bodyPr>
          <a:lstStyle/>
          <a:p>
            <a:r>
              <a:rPr lang="en-US">
                <a:solidFill>
                  <a:schemeClr val="bg1"/>
                </a:solidFill>
              </a:rPr>
              <a:t>Klik disini </a:t>
            </a:r>
            <a:r>
              <a:rPr lang="en-US">
                <a:solidFill>
                  <a:schemeClr val="bg1"/>
                </a:solidFill>
                <a:sym typeface="Wingdings" pitchFamily="2" charset="2"/>
              </a:rPr>
              <a:t></a:t>
            </a:r>
            <a:endParaRPr 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4" presetClass="emph" presetSubtype="0" repeatCount="indefinite" fill="hold" nodeType="afterEffect">
                                  <p:stCondLst>
                                    <p:cond delay="0"/>
                                  </p:stCondLst>
                                  <p:endCondLst>
                                    <p:cond evt="onNext" delay="0">
                                      <p:tgtEl>
                                        <p:sldTgt/>
                                      </p:tgtEl>
                                    </p:cond>
                                  </p:endCondLst>
                                  <p:iterate type="lt">
                                    <p:tmPct val="10000"/>
                                  </p:iterate>
                                  <p:childTnLst>
                                    <p:animMotion origin="layout" path="M 0.0 0.0 L 0.0 -0.07213" pathEditMode="relative" ptsTypes="">
                                      <p:cBhvr>
                                        <p:cTn id="13" dur="250" accel="50000" decel="50000" autoRev="1" fill="hold">
                                          <p:stCondLst>
                                            <p:cond delay="0"/>
                                          </p:stCondLst>
                                        </p:cTn>
                                        <p:tgtEl>
                                          <p:spTgt spid="6">
                                            <p:txEl>
                                              <p:pRg st="0" end="0"/>
                                            </p:txEl>
                                          </p:spTgt>
                                        </p:tgtEl>
                                        <p:attrNameLst>
                                          <p:attrName>ppt_x</p:attrName>
                                          <p:attrName>ppt_y</p:attrName>
                                        </p:attrNameLst>
                                      </p:cBhvr>
                                    </p:animMotion>
                                    <p:animRot by="1500000">
                                      <p:cBhvr>
                                        <p:cTn id="14" dur="125" fill="hold">
                                          <p:stCondLst>
                                            <p:cond delay="0"/>
                                          </p:stCondLst>
                                        </p:cTn>
                                        <p:tgtEl>
                                          <p:spTgt spid="6">
                                            <p:txEl>
                                              <p:pRg st="0" end="0"/>
                                            </p:txEl>
                                          </p:spTgt>
                                        </p:tgtEl>
                                        <p:attrNameLst>
                                          <p:attrName>r</p:attrName>
                                        </p:attrNameLst>
                                      </p:cBhvr>
                                    </p:animRot>
                                    <p:animRot by="-1500000">
                                      <p:cBhvr>
                                        <p:cTn id="15" dur="125" fill="hold">
                                          <p:stCondLst>
                                            <p:cond delay="125"/>
                                          </p:stCondLst>
                                        </p:cTn>
                                        <p:tgtEl>
                                          <p:spTgt spid="6">
                                            <p:txEl>
                                              <p:pRg st="0" end="0"/>
                                            </p:txEl>
                                          </p:spTgt>
                                        </p:tgtEl>
                                        <p:attrNameLst>
                                          <p:attrName>r</p:attrName>
                                        </p:attrNameLst>
                                      </p:cBhvr>
                                    </p:animRot>
                                    <p:animRot by="-1500000">
                                      <p:cBhvr>
                                        <p:cTn id="16" dur="125" fill="hold">
                                          <p:stCondLst>
                                            <p:cond delay="250"/>
                                          </p:stCondLst>
                                        </p:cTn>
                                        <p:tgtEl>
                                          <p:spTgt spid="6">
                                            <p:txEl>
                                              <p:pRg st="0" end="0"/>
                                            </p:txEl>
                                          </p:spTgt>
                                        </p:tgtEl>
                                        <p:attrNameLst>
                                          <p:attrName>r</p:attrName>
                                        </p:attrNameLst>
                                      </p:cBhvr>
                                    </p:animRot>
                                    <p:animRot by="1500000">
                                      <p:cBhvr>
                                        <p:cTn id="17" dur="125" fill="hold">
                                          <p:stCondLst>
                                            <p:cond delay="375"/>
                                          </p:stCondLst>
                                        </p:cTn>
                                        <p:tgtEl>
                                          <p:spTgt spid="6">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0"/>
            <a:ext cx="8229600" cy="1143000"/>
          </a:xfrm>
        </p:spPr>
        <p:txBody>
          <a:bodyPr/>
          <a:lstStyle/>
          <a:p>
            <a:pPr eaLnBrk="1" hangingPunct="1"/>
            <a:r>
              <a:rPr lang="en-US" sz="2800" dirty="0" err="1" smtClean="0"/>
              <a:t>jika</a:t>
            </a:r>
            <a:r>
              <a:rPr lang="en-US" sz="2800" dirty="0" smtClean="0"/>
              <a:t> </a:t>
            </a:r>
            <a:r>
              <a:rPr lang="en-US" sz="2800" dirty="0" err="1" smtClean="0"/>
              <a:t>diaplikasikan</a:t>
            </a:r>
            <a:r>
              <a:rPr lang="en-US" sz="2800" dirty="0" smtClean="0"/>
              <a:t> </a:t>
            </a:r>
            <a:r>
              <a:rPr lang="en-US" sz="2800" dirty="0" err="1" smtClean="0"/>
              <a:t>kedalam</a:t>
            </a:r>
            <a:r>
              <a:rPr lang="en-US" sz="2800" dirty="0" smtClean="0"/>
              <a:t> </a:t>
            </a:r>
            <a:r>
              <a:rPr lang="en-US" sz="2800" dirty="0" err="1" smtClean="0"/>
              <a:t>gerbang</a:t>
            </a:r>
            <a:r>
              <a:rPr lang="en-US" sz="2800" dirty="0" smtClean="0"/>
              <a:t> </a:t>
            </a:r>
            <a:r>
              <a:rPr lang="en-US" sz="2800" dirty="0" err="1" smtClean="0"/>
              <a:t>logika</a:t>
            </a:r>
            <a:r>
              <a:rPr lang="en-US" sz="2800" dirty="0" smtClean="0"/>
              <a:t>, multiplexer </a:t>
            </a:r>
            <a:r>
              <a:rPr lang="en-US" sz="2800" dirty="0" err="1" smtClean="0"/>
              <a:t>dapat</a:t>
            </a:r>
            <a:r>
              <a:rPr lang="en-US" sz="2800" dirty="0" smtClean="0"/>
              <a:t> </a:t>
            </a:r>
            <a:r>
              <a:rPr lang="en-US" sz="2800" dirty="0" err="1" smtClean="0"/>
              <a:t>diimplementasikan</a:t>
            </a:r>
            <a:r>
              <a:rPr lang="en-US" sz="2800" dirty="0" smtClean="0"/>
              <a:t> </a:t>
            </a:r>
            <a:r>
              <a:rPr lang="en-US" sz="2800" dirty="0" err="1" smtClean="0"/>
              <a:t>sebagai</a:t>
            </a:r>
            <a:r>
              <a:rPr lang="en-US" sz="2800" dirty="0" smtClean="0"/>
              <a:t> </a:t>
            </a:r>
            <a:r>
              <a:rPr lang="en-US" sz="2800" dirty="0" err="1" smtClean="0"/>
              <a:t>berikut</a:t>
            </a:r>
            <a:r>
              <a:rPr lang="en-US" sz="2800" dirty="0" smtClean="0"/>
              <a:t> :</a:t>
            </a:r>
          </a:p>
        </p:txBody>
      </p:sp>
      <p:pic>
        <p:nvPicPr>
          <p:cNvPr id="4" name="Content Placeholder 3"/>
          <p:cNvPicPr>
            <a:picLocks noGrp="1" noChangeAspect="1"/>
          </p:cNvPicPr>
          <p:nvPr>
            <p:ph idx="1"/>
          </p:nvPr>
        </p:nvPicPr>
        <p:blipFill>
          <a:blip r:embed="rId2" cstate="print"/>
          <a:srcRect/>
          <a:stretch>
            <a:fillRect/>
          </a:stretch>
        </p:blipFill>
        <p:spPr>
          <a:xfrm>
            <a:off x="1600200" y="2057400"/>
            <a:ext cx="5943600" cy="42926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Arial" pitchFamily="34" charset="0"/>
              <a:buNone/>
              <a:defRPr/>
            </a:pPr>
            <a:r>
              <a:rPr lang="en-US" dirty="0" smtClean="0"/>
              <a:t>	</a:t>
            </a:r>
            <a:r>
              <a:rPr lang="en-US" dirty="0" err="1" smtClean="0">
                <a:solidFill>
                  <a:srgbClr val="00B0F0"/>
                </a:solidFill>
              </a:rPr>
              <a:t>Demultiplexer</a:t>
            </a:r>
            <a:r>
              <a:rPr lang="en-US" dirty="0" smtClean="0">
                <a:solidFill>
                  <a:srgbClr val="00B0F0"/>
                </a:solidFill>
              </a:rPr>
              <a:t> </a:t>
            </a:r>
            <a:r>
              <a:rPr lang="en-US" dirty="0" err="1">
                <a:solidFill>
                  <a:srgbClr val="00B0F0"/>
                </a:solidFill>
              </a:rPr>
              <a:t>atau</a:t>
            </a:r>
            <a:r>
              <a:rPr lang="en-US" dirty="0">
                <a:solidFill>
                  <a:srgbClr val="00B0F0"/>
                </a:solidFill>
              </a:rPr>
              <a:t> </a:t>
            </a:r>
            <a:r>
              <a:rPr lang="en-US" dirty="0" err="1">
                <a:solidFill>
                  <a:srgbClr val="00B0F0"/>
                </a:solidFill>
              </a:rPr>
              <a:t>dapat</a:t>
            </a:r>
            <a:r>
              <a:rPr lang="en-US" dirty="0">
                <a:solidFill>
                  <a:srgbClr val="00B0F0"/>
                </a:solidFill>
              </a:rPr>
              <a:t> </a:t>
            </a:r>
            <a:r>
              <a:rPr lang="en-US" dirty="0" err="1">
                <a:solidFill>
                  <a:srgbClr val="00B0F0"/>
                </a:solidFill>
              </a:rPr>
              <a:t>disingkat</a:t>
            </a:r>
            <a:r>
              <a:rPr lang="en-US" dirty="0">
                <a:solidFill>
                  <a:srgbClr val="00B0F0"/>
                </a:solidFill>
              </a:rPr>
              <a:t> </a:t>
            </a:r>
            <a:r>
              <a:rPr lang="en-US" dirty="0" err="1">
                <a:solidFill>
                  <a:srgbClr val="00B0F0"/>
                </a:solidFill>
              </a:rPr>
              <a:t>Demux</a:t>
            </a:r>
            <a:r>
              <a:rPr lang="en-US" dirty="0">
                <a:solidFill>
                  <a:srgbClr val="00B0F0"/>
                </a:solidFill>
              </a:rPr>
              <a:t> </a:t>
            </a:r>
            <a:r>
              <a:rPr lang="en-US" dirty="0" err="1">
                <a:solidFill>
                  <a:srgbClr val="00B0F0"/>
                </a:solidFill>
              </a:rPr>
              <a:t>merupakan</a:t>
            </a:r>
            <a:r>
              <a:rPr lang="en-US" dirty="0">
                <a:solidFill>
                  <a:srgbClr val="00B0F0"/>
                </a:solidFill>
              </a:rPr>
              <a:t> </a:t>
            </a:r>
            <a:r>
              <a:rPr lang="en-US" dirty="0" err="1">
                <a:solidFill>
                  <a:srgbClr val="00B0F0"/>
                </a:solidFill>
              </a:rPr>
              <a:t>suatu</a:t>
            </a:r>
            <a:r>
              <a:rPr lang="en-US" dirty="0">
                <a:solidFill>
                  <a:srgbClr val="00B0F0"/>
                </a:solidFill>
              </a:rPr>
              <a:t> </a:t>
            </a:r>
            <a:r>
              <a:rPr lang="en-US" dirty="0" err="1">
                <a:solidFill>
                  <a:srgbClr val="00B0F0"/>
                </a:solidFill>
              </a:rPr>
              <a:t>rangkaian</a:t>
            </a:r>
            <a:r>
              <a:rPr lang="en-US" dirty="0">
                <a:solidFill>
                  <a:srgbClr val="00B0F0"/>
                </a:solidFill>
              </a:rPr>
              <a:t> </a:t>
            </a:r>
            <a:r>
              <a:rPr lang="en-US" dirty="0" err="1">
                <a:solidFill>
                  <a:srgbClr val="00B0F0"/>
                </a:solidFill>
              </a:rPr>
              <a:t>elektronika</a:t>
            </a:r>
            <a:r>
              <a:rPr lang="en-US" dirty="0">
                <a:solidFill>
                  <a:srgbClr val="00B0F0"/>
                </a:solidFill>
              </a:rPr>
              <a:t> yang </a:t>
            </a:r>
            <a:r>
              <a:rPr lang="en-US" dirty="0" err="1">
                <a:solidFill>
                  <a:srgbClr val="00B0F0"/>
                </a:solidFill>
              </a:rPr>
              <a:t>mempunyai</a:t>
            </a:r>
            <a:r>
              <a:rPr lang="en-US" dirty="0">
                <a:solidFill>
                  <a:srgbClr val="00B0F0"/>
                </a:solidFill>
              </a:rPr>
              <a:t> output </a:t>
            </a:r>
            <a:r>
              <a:rPr lang="en-US" dirty="0" err="1">
                <a:solidFill>
                  <a:srgbClr val="00B0F0"/>
                </a:solidFill>
              </a:rPr>
              <a:t>dua</a:t>
            </a:r>
            <a:r>
              <a:rPr lang="en-US" dirty="0">
                <a:solidFill>
                  <a:srgbClr val="00B0F0"/>
                </a:solidFill>
              </a:rPr>
              <a:t> </a:t>
            </a:r>
            <a:r>
              <a:rPr lang="en-US" dirty="0" err="1">
                <a:solidFill>
                  <a:srgbClr val="00B0F0"/>
                </a:solidFill>
              </a:rPr>
              <a:t>atau</a:t>
            </a:r>
            <a:r>
              <a:rPr lang="en-US" dirty="0">
                <a:solidFill>
                  <a:srgbClr val="00B0F0"/>
                </a:solidFill>
              </a:rPr>
              <a:t> </a:t>
            </a:r>
            <a:r>
              <a:rPr lang="en-US" dirty="0" err="1">
                <a:solidFill>
                  <a:srgbClr val="00B0F0"/>
                </a:solidFill>
              </a:rPr>
              <a:t>lebih</a:t>
            </a:r>
            <a:r>
              <a:rPr lang="en-US" dirty="0">
                <a:solidFill>
                  <a:srgbClr val="00B0F0"/>
                </a:solidFill>
              </a:rPr>
              <a:t> </a:t>
            </a:r>
            <a:r>
              <a:rPr lang="en-US" dirty="0" err="1">
                <a:solidFill>
                  <a:srgbClr val="00B0F0"/>
                </a:solidFill>
              </a:rPr>
              <a:t>dan</a:t>
            </a:r>
            <a:r>
              <a:rPr lang="en-US" dirty="0">
                <a:solidFill>
                  <a:srgbClr val="00B0F0"/>
                </a:solidFill>
              </a:rPr>
              <a:t> </a:t>
            </a:r>
            <a:r>
              <a:rPr lang="en-US" dirty="0" err="1">
                <a:solidFill>
                  <a:srgbClr val="00B0F0"/>
                </a:solidFill>
              </a:rPr>
              <a:t>hanya</a:t>
            </a:r>
            <a:r>
              <a:rPr lang="en-US" dirty="0">
                <a:solidFill>
                  <a:srgbClr val="00B0F0"/>
                </a:solidFill>
              </a:rPr>
              <a:t> </a:t>
            </a:r>
            <a:r>
              <a:rPr lang="en-US" dirty="0" err="1">
                <a:solidFill>
                  <a:srgbClr val="00B0F0"/>
                </a:solidFill>
              </a:rPr>
              <a:t>mempunyai</a:t>
            </a:r>
            <a:r>
              <a:rPr lang="en-US" dirty="0">
                <a:solidFill>
                  <a:srgbClr val="00B0F0"/>
                </a:solidFill>
              </a:rPr>
              <a:t> </a:t>
            </a:r>
            <a:r>
              <a:rPr lang="en-US" dirty="0" err="1">
                <a:solidFill>
                  <a:srgbClr val="00B0F0"/>
                </a:solidFill>
              </a:rPr>
              <a:t>satu</a:t>
            </a:r>
            <a:r>
              <a:rPr lang="en-US" dirty="0">
                <a:solidFill>
                  <a:srgbClr val="00B0F0"/>
                </a:solidFill>
              </a:rPr>
              <a:t> input (</a:t>
            </a:r>
            <a:r>
              <a:rPr lang="en-US" dirty="0" err="1">
                <a:solidFill>
                  <a:srgbClr val="00B0F0"/>
                </a:solidFill>
              </a:rPr>
              <a:t>jumlah</a:t>
            </a:r>
            <a:r>
              <a:rPr lang="en-US" dirty="0">
                <a:solidFill>
                  <a:srgbClr val="00B0F0"/>
                </a:solidFill>
              </a:rPr>
              <a:t> input </a:t>
            </a:r>
            <a:r>
              <a:rPr lang="en-US" dirty="0" err="1">
                <a:solidFill>
                  <a:srgbClr val="00B0F0"/>
                </a:solidFill>
              </a:rPr>
              <a:t>dapat</a:t>
            </a:r>
            <a:r>
              <a:rPr lang="en-US" dirty="0">
                <a:solidFill>
                  <a:srgbClr val="00B0F0"/>
                </a:solidFill>
              </a:rPr>
              <a:t> </a:t>
            </a:r>
            <a:r>
              <a:rPr lang="en-US" dirty="0" err="1">
                <a:solidFill>
                  <a:srgbClr val="00B0F0"/>
                </a:solidFill>
              </a:rPr>
              <a:t>bergantung</a:t>
            </a:r>
            <a:r>
              <a:rPr lang="en-US" dirty="0">
                <a:solidFill>
                  <a:srgbClr val="00B0F0"/>
                </a:solidFill>
              </a:rPr>
              <a:t> </a:t>
            </a:r>
            <a:r>
              <a:rPr lang="en-US" dirty="0" err="1">
                <a:solidFill>
                  <a:srgbClr val="00B0F0"/>
                </a:solidFill>
              </a:rPr>
              <a:t>dari</a:t>
            </a:r>
            <a:r>
              <a:rPr lang="en-US" dirty="0">
                <a:solidFill>
                  <a:srgbClr val="00B0F0"/>
                </a:solidFill>
              </a:rPr>
              <a:t> </a:t>
            </a:r>
            <a:r>
              <a:rPr lang="en-US" dirty="0" err="1">
                <a:solidFill>
                  <a:srgbClr val="00B0F0"/>
                </a:solidFill>
              </a:rPr>
              <a:t>jumlah</a:t>
            </a:r>
            <a:r>
              <a:rPr lang="en-US" dirty="0">
                <a:solidFill>
                  <a:srgbClr val="00B0F0"/>
                </a:solidFill>
              </a:rPr>
              <a:t> </a:t>
            </a:r>
            <a:r>
              <a:rPr lang="en-US" dirty="0" err="1">
                <a:solidFill>
                  <a:srgbClr val="00B0F0"/>
                </a:solidFill>
              </a:rPr>
              <a:t>keluarannya</a:t>
            </a:r>
            <a:r>
              <a:rPr lang="en-US" dirty="0">
                <a:solidFill>
                  <a:srgbClr val="00B0F0"/>
                </a:solidFill>
              </a:rPr>
              <a:t>), </a:t>
            </a:r>
            <a:r>
              <a:rPr lang="en-US" dirty="0" err="1">
                <a:solidFill>
                  <a:srgbClr val="00B0F0"/>
                </a:solidFill>
              </a:rPr>
              <a:t>didalam</a:t>
            </a:r>
            <a:r>
              <a:rPr lang="en-US" dirty="0">
                <a:solidFill>
                  <a:srgbClr val="00B0F0"/>
                </a:solidFill>
              </a:rPr>
              <a:t> multiplexer </a:t>
            </a:r>
            <a:r>
              <a:rPr lang="en-US" dirty="0" err="1">
                <a:solidFill>
                  <a:srgbClr val="00B0F0"/>
                </a:solidFill>
              </a:rPr>
              <a:t>terdapat</a:t>
            </a:r>
            <a:r>
              <a:rPr lang="en-US" dirty="0">
                <a:solidFill>
                  <a:srgbClr val="00B0F0"/>
                </a:solidFill>
              </a:rPr>
              <a:t> </a:t>
            </a:r>
            <a:r>
              <a:rPr lang="en-US" dirty="0" err="1">
                <a:solidFill>
                  <a:srgbClr val="00B0F0"/>
                </a:solidFill>
              </a:rPr>
              <a:t>suatu</a:t>
            </a:r>
            <a:r>
              <a:rPr lang="en-US" dirty="0">
                <a:solidFill>
                  <a:srgbClr val="00B0F0"/>
                </a:solidFill>
              </a:rPr>
              <a:t> </a:t>
            </a:r>
            <a:r>
              <a:rPr lang="en-US" dirty="0" err="1">
                <a:solidFill>
                  <a:srgbClr val="00B0F0"/>
                </a:solidFill>
              </a:rPr>
              <a:t>pemilih</a:t>
            </a:r>
            <a:r>
              <a:rPr lang="en-US" dirty="0">
                <a:solidFill>
                  <a:srgbClr val="00B0F0"/>
                </a:solidFill>
              </a:rPr>
              <a:t> </a:t>
            </a:r>
            <a:r>
              <a:rPr lang="en-US" dirty="0" err="1">
                <a:solidFill>
                  <a:srgbClr val="00B0F0"/>
                </a:solidFill>
              </a:rPr>
              <a:t>keluaran</a:t>
            </a:r>
            <a:r>
              <a:rPr lang="en-US" dirty="0">
                <a:solidFill>
                  <a:srgbClr val="00B0F0"/>
                </a:solidFill>
              </a:rPr>
              <a:t>/</a:t>
            </a:r>
            <a:r>
              <a:rPr lang="en-US" dirty="0" err="1">
                <a:solidFill>
                  <a:srgbClr val="00B0F0"/>
                </a:solidFill>
              </a:rPr>
              <a:t>outputnya</a:t>
            </a:r>
            <a:r>
              <a:rPr lang="en-US" dirty="0">
                <a:solidFill>
                  <a:srgbClr val="00B0F0"/>
                </a:solidFill>
              </a:rPr>
              <a:t>, </a:t>
            </a:r>
            <a:r>
              <a:rPr lang="en-US" dirty="0" err="1">
                <a:solidFill>
                  <a:srgbClr val="00B0F0"/>
                </a:solidFill>
              </a:rPr>
              <a:t>jadi</a:t>
            </a:r>
            <a:r>
              <a:rPr lang="en-US" dirty="0">
                <a:solidFill>
                  <a:srgbClr val="00B0F0"/>
                </a:solidFill>
              </a:rPr>
              <a:t> </a:t>
            </a:r>
            <a:r>
              <a:rPr lang="en-US" dirty="0" err="1">
                <a:solidFill>
                  <a:srgbClr val="00B0F0"/>
                </a:solidFill>
              </a:rPr>
              <a:t>demultiplexer</a:t>
            </a:r>
            <a:r>
              <a:rPr lang="en-US" dirty="0">
                <a:solidFill>
                  <a:srgbClr val="00B0F0"/>
                </a:solidFill>
              </a:rPr>
              <a:t> </a:t>
            </a:r>
            <a:r>
              <a:rPr lang="en-US" dirty="0" err="1">
                <a:solidFill>
                  <a:srgbClr val="00B0F0"/>
                </a:solidFill>
              </a:rPr>
              <a:t>merupakan</a:t>
            </a:r>
            <a:r>
              <a:rPr lang="en-US" dirty="0">
                <a:solidFill>
                  <a:srgbClr val="00B0F0"/>
                </a:solidFill>
              </a:rPr>
              <a:t> </a:t>
            </a:r>
            <a:r>
              <a:rPr lang="en-US" dirty="0" err="1">
                <a:solidFill>
                  <a:srgbClr val="00B0F0"/>
                </a:solidFill>
              </a:rPr>
              <a:t>rangkaian</a:t>
            </a:r>
            <a:r>
              <a:rPr lang="en-US" dirty="0">
                <a:solidFill>
                  <a:srgbClr val="00B0F0"/>
                </a:solidFill>
              </a:rPr>
              <a:t> yang </a:t>
            </a:r>
            <a:r>
              <a:rPr lang="en-US" dirty="0" err="1">
                <a:solidFill>
                  <a:srgbClr val="00B0F0"/>
                </a:solidFill>
              </a:rPr>
              <a:t>dapat</a:t>
            </a:r>
            <a:r>
              <a:rPr lang="en-US" dirty="0">
                <a:solidFill>
                  <a:srgbClr val="00B0F0"/>
                </a:solidFill>
              </a:rPr>
              <a:t> </a:t>
            </a:r>
            <a:r>
              <a:rPr lang="en-US" dirty="0" err="1">
                <a:solidFill>
                  <a:srgbClr val="00B0F0"/>
                </a:solidFill>
              </a:rPr>
              <a:t>dipilih</a:t>
            </a:r>
            <a:r>
              <a:rPr lang="en-US" dirty="0">
                <a:solidFill>
                  <a:srgbClr val="00B0F0"/>
                </a:solidFill>
              </a:rPr>
              <a:t> </a:t>
            </a:r>
            <a:r>
              <a:rPr lang="en-US" dirty="0" err="1">
                <a:solidFill>
                  <a:srgbClr val="00B0F0"/>
                </a:solidFill>
              </a:rPr>
              <a:t>outputnya</a:t>
            </a:r>
            <a:r>
              <a:rPr lang="en-US" dirty="0">
                <a:solidFill>
                  <a:srgbClr val="00B0F0"/>
                </a:solidFill>
              </a:rPr>
              <a:t> </a:t>
            </a:r>
            <a:r>
              <a:rPr lang="en-US" dirty="0" err="1">
                <a:solidFill>
                  <a:srgbClr val="00B0F0"/>
                </a:solidFill>
              </a:rPr>
              <a:t>untuk</a:t>
            </a:r>
            <a:r>
              <a:rPr lang="en-US" dirty="0">
                <a:solidFill>
                  <a:srgbClr val="00B0F0"/>
                </a:solidFill>
              </a:rPr>
              <a:t> </a:t>
            </a:r>
            <a:r>
              <a:rPr lang="en-US" dirty="0" err="1">
                <a:solidFill>
                  <a:srgbClr val="00B0F0"/>
                </a:solidFill>
              </a:rPr>
              <a:t>meneruskan</a:t>
            </a:r>
            <a:r>
              <a:rPr lang="en-US" dirty="0">
                <a:solidFill>
                  <a:srgbClr val="00B0F0"/>
                </a:solidFill>
              </a:rPr>
              <a:t> data </a:t>
            </a:r>
            <a:r>
              <a:rPr lang="en-US" dirty="0" err="1">
                <a:solidFill>
                  <a:srgbClr val="00B0F0"/>
                </a:solidFill>
              </a:rPr>
              <a:t>dari</a:t>
            </a:r>
            <a:r>
              <a:rPr lang="en-US" dirty="0">
                <a:solidFill>
                  <a:srgbClr val="00B0F0"/>
                </a:solidFill>
              </a:rPr>
              <a:t> </a:t>
            </a:r>
            <a:r>
              <a:rPr lang="en-US" dirty="0" err="1">
                <a:solidFill>
                  <a:srgbClr val="00B0F0"/>
                </a:solidFill>
              </a:rPr>
              <a:t>inputnya</a:t>
            </a:r>
            <a:r>
              <a:rPr lang="en-US" dirty="0">
                <a:solidFill>
                  <a:srgbClr val="00B0F0"/>
                </a:solidFill>
              </a:rPr>
              <a:t>. </a:t>
            </a:r>
            <a:r>
              <a:rPr lang="en-US" dirty="0" err="1">
                <a:solidFill>
                  <a:srgbClr val="00B0F0"/>
                </a:solidFill>
              </a:rPr>
              <a:t>Berkebalikan</a:t>
            </a:r>
            <a:r>
              <a:rPr lang="en-US" dirty="0">
                <a:solidFill>
                  <a:srgbClr val="00B0F0"/>
                </a:solidFill>
              </a:rPr>
              <a:t> </a:t>
            </a:r>
            <a:r>
              <a:rPr lang="en-US" dirty="0" err="1">
                <a:solidFill>
                  <a:srgbClr val="00B0F0"/>
                </a:solidFill>
              </a:rPr>
              <a:t>dari</a:t>
            </a:r>
            <a:r>
              <a:rPr lang="en-US" dirty="0">
                <a:solidFill>
                  <a:srgbClr val="00B0F0"/>
                </a:solidFill>
              </a:rPr>
              <a:t> multiplexer yang </a:t>
            </a:r>
            <a:r>
              <a:rPr lang="en-US" dirty="0" err="1">
                <a:solidFill>
                  <a:srgbClr val="00B0F0"/>
                </a:solidFill>
              </a:rPr>
              <a:t>dapat</a:t>
            </a:r>
            <a:r>
              <a:rPr lang="en-US" dirty="0">
                <a:solidFill>
                  <a:srgbClr val="00B0F0"/>
                </a:solidFill>
              </a:rPr>
              <a:t> </a:t>
            </a:r>
            <a:r>
              <a:rPr lang="en-US" dirty="0" err="1">
                <a:solidFill>
                  <a:srgbClr val="00B0F0"/>
                </a:solidFill>
              </a:rPr>
              <a:t>dipilih</a:t>
            </a:r>
            <a:r>
              <a:rPr lang="en-US" dirty="0">
                <a:solidFill>
                  <a:srgbClr val="00B0F0"/>
                </a:solidFill>
              </a:rPr>
              <a:t> </a:t>
            </a:r>
            <a:r>
              <a:rPr lang="en-US" dirty="0" err="1" smtClean="0">
                <a:solidFill>
                  <a:srgbClr val="00B0F0"/>
                </a:solidFill>
              </a:rPr>
              <a:t>inputnya</a:t>
            </a:r>
            <a:r>
              <a:rPr lang="en-US" dirty="0">
                <a:solidFill>
                  <a:srgbClr val="00B0F0"/>
                </a:solidFill>
              </a:rPr>
              <a:t>, </a:t>
            </a:r>
            <a:r>
              <a:rPr lang="en-US" dirty="0" err="1">
                <a:solidFill>
                  <a:srgbClr val="00B0F0"/>
                </a:solidFill>
              </a:rPr>
              <a:t>demultiplexer</a:t>
            </a:r>
            <a:r>
              <a:rPr lang="en-US" dirty="0">
                <a:solidFill>
                  <a:srgbClr val="00B0F0"/>
                </a:solidFill>
              </a:rPr>
              <a:t> </a:t>
            </a:r>
            <a:r>
              <a:rPr lang="en-US" dirty="0" err="1">
                <a:solidFill>
                  <a:srgbClr val="00B0F0"/>
                </a:solidFill>
              </a:rPr>
              <a:t>ini</a:t>
            </a:r>
            <a:r>
              <a:rPr lang="en-US" dirty="0">
                <a:solidFill>
                  <a:srgbClr val="00B0F0"/>
                </a:solidFill>
              </a:rPr>
              <a:t> yang </a:t>
            </a:r>
            <a:r>
              <a:rPr lang="en-US" dirty="0" err="1">
                <a:solidFill>
                  <a:srgbClr val="00B0F0"/>
                </a:solidFill>
              </a:rPr>
              <a:t>dipilih</a:t>
            </a:r>
            <a:r>
              <a:rPr lang="en-US" dirty="0">
                <a:solidFill>
                  <a:srgbClr val="00B0F0"/>
                </a:solidFill>
              </a:rPr>
              <a:t> </a:t>
            </a:r>
            <a:r>
              <a:rPr lang="en-US" dirty="0" err="1">
                <a:solidFill>
                  <a:srgbClr val="00B0F0"/>
                </a:solidFill>
              </a:rPr>
              <a:t>adalah</a:t>
            </a:r>
            <a:r>
              <a:rPr lang="en-US" dirty="0">
                <a:solidFill>
                  <a:srgbClr val="00B0F0"/>
                </a:solidFill>
              </a:rPr>
              <a:t> </a:t>
            </a:r>
            <a:r>
              <a:rPr lang="en-US" dirty="0" err="1">
                <a:solidFill>
                  <a:srgbClr val="00B0F0"/>
                </a:solidFill>
              </a:rPr>
              <a:t>outputnya</a:t>
            </a:r>
            <a:r>
              <a:rPr lang="en-US" dirty="0">
                <a:solidFill>
                  <a:srgbClr val="00B0F0"/>
                </a:solidFill>
              </a:rPr>
              <a:t>. </a:t>
            </a:r>
          </a:p>
        </p:txBody>
      </p:sp>
      <p:sp>
        <p:nvSpPr>
          <p:cNvPr id="4" name="Rectangle 3"/>
          <p:cNvSpPr/>
          <p:nvPr/>
        </p:nvSpPr>
        <p:spPr>
          <a:xfrm>
            <a:off x="3216884" y="156841"/>
            <a:ext cx="3155316" cy="1183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b="1" dirty="0" smtClean="0">
                <a:solidFill>
                  <a:schemeClr val="tx1"/>
                </a:solidFill>
                <a:latin typeface="king cooL KC" pitchFamily="2" charset="0"/>
              </a:rPr>
              <a:t>DEMULTIPLEXER</a:t>
            </a:r>
            <a:endParaRPr lang="id-ID" sz="4000" b="1" dirty="0">
              <a:solidFill>
                <a:schemeClr val="tx1"/>
              </a:solidFill>
              <a:latin typeface="king cooL KC" pitchFamily="2" charset="0"/>
            </a:endParaRPr>
          </a:p>
        </p:txBody>
      </p:sp>
      <p:sp>
        <p:nvSpPr>
          <p:cNvPr id="5" name="Title 4"/>
          <p:cNvSpPr>
            <a:spLocks noGrp="1"/>
          </p:cNvSpPr>
          <p:nvPr>
            <p:ph type="title"/>
          </p:nvPr>
        </p:nvSpPr>
        <p:spPr>
          <a:xfrm>
            <a:off x="457200" y="274638"/>
            <a:ext cx="8229600" cy="922114"/>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214282" y="-142900"/>
            <a:ext cx="9358378" cy="2677656"/>
          </a:xfrm>
          <a:prstGeom prst="rect">
            <a:avLst/>
          </a:prstGeom>
        </p:spPr>
        <p:txBody>
          <a:bodyPr wrap="square">
            <a:spAutoFit/>
          </a:bodyPr>
          <a:lstStyle/>
          <a:p>
            <a:pPr>
              <a:defRPr/>
            </a:pPr>
            <a:endParaRPr lang="en-US" sz="2800" dirty="0" smtClean="0">
              <a:solidFill>
                <a:schemeClr val="bg1"/>
              </a:solidFill>
              <a:latin typeface="king cooL KC" pitchFamily="2" charset="0"/>
            </a:endParaRPr>
          </a:p>
          <a:p>
            <a:pPr>
              <a:defRPr/>
            </a:pP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Merupakan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kebalikan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dari</a:t>
            </a:r>
            <a:r>
              <a:rPr lang="en-US" sz="2800" dirty="0" smtClean="0">
                <a:solidFill>
                  <a:schemeClr val="bg1"/>
                </a:solidFill>
                <a:latin typeface="king cooL KC" pitchFamily="2" charset="0"/>
              </a:rPr>
              <a:t> Multiplexer</a:t>
            </a:r>
          </a:p>
          <a:p>
            <a:pPr>
              <a:defRPr/>
            </a:pPr>
            <a:r>
              <a:rPr lang="en-US" sz="2800" dirty="0" smtClean="0">
                <a:solidFill>
                  <a:schemeClr val="bg1"/>
                </a:solidFill>
                <a:latin typeface="king cooL KC" pitchFamily="2" charset="0"/>
              </a:rPr>
              <a:t>-</a:t>
            </a:r>
            <a:r>
              <a:rPr lang="en-US" sz="2800" dirty="0" err="1" smtClean="0">
                <a:solidFill>
                  <a:schemeClr val="bg1"/>
                </a:solidFill>
                <a:latin typeface="king cooL KC" pitchFamily="2" charset="0"/>
              </a:rPr>
              <a:t>Mempunyai</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satu</a:t>
            </a:r>
            <a:r>
              <a:rPr lang="en-US" sz="2800" dirty="0" smtClean="0">
                <a:solidFill>
                  <a:schemeClr val="bg1"/>
                </a:solidFill>
                <a:latin typeface="king cooL KC" pitchFamily="2" charset="0"/>
              </a:rPr>
              <a:t> input data </a:t>
            </a:r>
            <a:r>
              <a:rPr lang="en-US" sz="2800" dirty="0" err="1" smtClean="0">
                <a:solidFill>
                  <a:schemeClr val="bg1"/>
                </a:solidFill>
                <a:latin typeface="king cooL KC" pitchFamily="2" charset="0"/>
              </a:rPr>
              <a:t>dan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beberapa</a:t>
            </a:r>
            <a:r>
              <a:rPr lang="en-US" sz="2800" dirty="0" smtClean="0">
                <a:solidFill>
                  <a:schemeClr val="bg1"/>
                </a:solidFill>
                <a:latin typeface="king cooL KC" pitchFamily="2" charset="0"/>
              </a:rPr>
              <a:t> output( yang </a:t>
            </a:r>
            <a:r>
              <a:rPr lang="en-US" sz="2800" dirty="0" err="1" smtClean="0">
                <a:solidFill>
                  <a:schemeClr val="bg1"/>
                </a:solidFill>
                <a:latin typeface="king cooL KC" pitchFamily="2" charset="0"/>
              </a:rPr>
              <a:t>dicontrol</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oleh</a:t>
            </a:r>
            <a:r>
              <a:rPr lang="en-US" sz="2800" dirty="0" smtClean="0">
                <a:solidFill>
                  <a:schemeClr val="bg1"/>
                </a:solidFill>
                <a:latin typeface="king cooL KC" pitchFamily="2" charset="0"/>
              </a:rPr>
              <a:t> selector    </a:t>
            </a:r>
            <a:r>
              <a:rPr lang="en-US" sz="2800" dirty="0" err="1" smtClean="0">
                <a:solidFill>
                  <a:schemeClr val="bg1"/>
                </a:solidFill>
                <a:latin typeface="king cooL KC" pitchFamily="2" charset="0"/>
              </a:rPr>
              <a:t>untuk</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menentukan</a:t>
            </a:r>
            <a:r>
              <a:rPr lang="en-US" sz="2800" dirty="0" smtClean="0">
                <a:solidFill>
                  <a:schemeClr val="bg1"/>
                </a:solidFill>
                <a:latin typeface="king cooL KC" pitchFamily="2" charset="0"/>
              </a:rPr>
              <a:t> </a:t>
            </a:r>
            <a:r>
              <a:rPr lang="en-US" sz="2800" dirty="0" err="1" smtClean="0">
                <a:solidFill>
                  <a:schemeClr val="bg1"/>
                </a:solidFill>
                <a:latin typeface="king cooL KC" pitchFamily="2" charset="0"/>
              </a:rPr>
              <a:t>keluaran</a:t>
            </a:r>
            <a:r>
              <a:rPr lang="en-US" sz="2800" dirty="0" smtClean="0">
                <a:solidFill>
                  <a:schemeClr val="bg1"/>
                </a:solidFill>
                <a:latin typeface="king cooL KC" pitchFamily="2" charset="0"/>
              </a:rPr>
              <a:t> yang </a:t>
            </a:r>
            <a:r>
              <a:rPr lang="en-US" sz="2800" dirty="0" err="1" smtClean="0">
                <a:solidFill>
                  <a:schemeClr val="bg1"/>
                </a:solidFill>
                <a:latin typeface="king cooL KC" pitchFamily="2" charset="0"/>
              </a:rPr>
              <a:t>diinginkan</a:t>
            </a:r>
            <a:r>
              <a:rPr lang="en-US" sz="2800" dirty="0" smtClean="0">
                <a:solidFill>
                  <a:schemeClr val="bg1"/>
                </a:solidFill>
                <a:latin typeface="king cooL KC" pitchFamily="2" charset="0"/>
              </a:rPr>
              <a:t>)</a:t>
            </a:r>
          </a:p>
          <a:p>
            <a:pPr>
              <a:defRPr/>
            </a:pPr>
            <a:r>
              <a:rPr lang="en-US" sz="2800" dirty="0" smtClean="0">
                <a:solidFill>
                  <a:schemeClr val="bg1"/>
                </a:solidFill>
                <a:latin typeface="king cooL KC" pitchFamily="2" charset="0"/>
              </a:rPr>
              <a:t>-</a:t>
            </a:r>
            <a:r>
              <a:rPr lang="en-US" sz="2800" dirty="0" err="1" smtClean="0">
                <a:solidFill>
                  <a:schemeClr val="bg1"/>
                </a:solidFill>
                <a:latin typeface="king cooL KC" pitchFamily="2" charset="0"/>
              </a:rPr>
              <a:t>Merupakan</a:t>
            </a:r>
            <a:r>
              <a:rPr lang="en-US" sz="2800" dirty="0" smtClean="0">
                <a:solidFill>
                  <a:schemeClr val="bg1"/>
                </a:solidFill>
                <a:latin typeface="king cooL KC" pitchFamily="2" charset="0"/>
              </a:rPr>
              <a:t> </a:t>
            </a:r>
            <a:r>
              <a:rPr lang="en-US" sz="2800" i="1" dirty="0" smtClean="0">
                <a:solidFill>
                  <a:schemeClr val="bg1"/>
                </a:solidFill>
                <a:latin typeface="king cooL KC" pitchFamily="2" charset="0"/>
              </a:rPr>
              <a:t>Data Distributor(</a:t>
            </a:r>
            <a:r>
              <a:rPr lang="en-US" sz="2800" i="1" dirty="0" err="1" smtClean="0">
                <a:solidFill>
                  <a:schemeClr val="bg1"/>
                </a:solidFill>
                <a:latin typeface="king cooL KC" pitchFamily="2" charset="0"/>
              </a:rPr>
              <a:t>Pendistribusi</a:t>
            </a:r>
            <a:r>
              <a:rPr lang="en-US" sz="2800" i="1" dirty="0" smtClean="0">
                <a:solidFill>
                  <a:schemeClr val="bg1"/>
                </a:solidFill>
                <a:latin typeface="king cooL KC" pitchFamily="2" charset="0"/>
              </a:rPr>
              <a:t> data )</a:t>
            </a:r>
          </a:p>
          <a:p>
            <a:pPr>
              <a:defRPr/>
            </a:pPr>
            <a:r>
              <a:rPr lang="en-US" sz="2800" i="1" dirty="0" smtClean="0">
                <a:solidFill>
                  <a:schemeClr val="bg1"/>
                </a:solidFill>
                <a:latin typeface="king cooL KC" pitchFamily="2" charset="0"/>
              </a:rPr>
              <a:t>-</a:t>
            </a:r>
            <a:r>
              <a:rPr lang="en-US" sz="2800" i="1" dirty="0" err="1" smtClean="0">
                <a:solidFill>
                  <a:schemeClr val="bg1"/>
                </a:solidFill>
                <a:latin typeface="king cooL KC" pitchFamily="2" charset="0"/>
              </a:rPr>
              <a:t>Jumlah</a:t>
            </a:r>
            <a:r>
              <a:rPr lang="en-US" sz="2800" i="1" dirty="0" smtClean="0">
                <a:solidFill>
                  <a:schemeClr val="bg1"/>
                </a:solidFill>
                <a:latin typeface="king cooL KC" pitchFamily="2" charset="0"/>
              </a:rPr>
              <a:t> </a:t>
            </a:r>
            <a:r>
              <a:rPr lang="en-US" sz="2800" i="1" dirty="0" err="1" smtClean="0">
                <a:solidFill>
                  <a:schemeClr val="bg1"/>
                </a:solidFill>
                <a:latin typeface="king cooL KC" pitchFamily="2" charset="0"/>
              </a:rPr>
              <a:t>masukan</a:t>
            </a:r>
            <a:r>
              <a:rPr lang="en-US" sz="2800" i="1" dirty="0" smtClean="0">
                <a:solidFill>
                  <a:schemeClr val="bg1"/>
                </a:solidFill>
                <a:latin typeface="king cooL KC" pitchFamily="2" charset="0"/>
              </a:rPr>
              <a:t> (1 Input) &lt;</a:t>
            </a:r>
            <a:r>
              <a:rPr lang="en-US" sz="2800" i="1" dirty="0" err="1" smtClean="0">
                <a:solidFill>
                  <a:schemeClr val="bg1"/>
                </a:solidFill>
                <a:latin typeface="king cooL KC" pitchFamily="2" charset="0"/>
              </a:rPr>
              <a:t>Jumlah</a:t>
            </a:r>
            <a:r>
              <a:rPr lang="en-US" sz="2800" i="1" dirty="0" smtClean="0">
                <a:solidFill>
                  <a:schemeClr val="bg1"/>
                </a:solidFill>
                <a:latin typeface="king cooL KC" pitchFamily="2" charset="0"/>
              </a:rPr>
              <a:t> </a:t>
            </a:r>
            <a:r>
              <a:rPr lang="en-US" sz="2800" i="1" dirty="0" err="1" smtClean="0">
                <a:solidFill>
                  <a:schemeClr val="bg1"/>
                </a:solidFill>
                <a:latin typeface="king cooL KC" pitchFamily="2" charset="0"/>
              </a:rPr>
              <a:t>Keluaran</a:t>
            </a:r>
            <a:r>
              <a:rPr lang="en-US" sz="2800" i="1" dirty="0" smtClean="0">
                <a:solidFill>
                  <a:schemeClr val="bg1"/>
                </a:solidFill>
                <a:latin typeface="king cooL KC" pitchFamily="2" charset="0"/>
              </a:rPr>
              <a:t> (Output)</a:t>
            </a:r>
            <a:endParaRPr lang="en-US" sz="2800" dirty="0">
              <a:solidFill>
                <a:schemeClr val="bg1"/>
              </a:solidFill>
              <a:latin typeface="king cooL KC" pitchFamily="2" charset="0"/>
            </a:endParaRPr>
          </a:p>
        </p:txBody>
      </p:sp>
      <p:pic>
        <p:nvPicPr>
          <p:cNvPr id="4" name="Picture 2"/>
          <p:cNvPicPr>
            <a:picLocks noChangeAspect="1" noChangeArrowheads="1"/>
          </p:cNvPicPr>
          <p:nvPr/>
        </p:nvPicPr>
        <p:blipFill>
          <a:blip r:embed="rId3" cstate="print"/>
          <a:srcRect/>
          <a:stretch>
            <a:fillRect/>
          </a:stretch>
        </p:blipFill>
        <p:spPr bwMode="auto">
          <a:xfrm>
            <a:off x="714348" y="3429000"/>
            <a:ext cx="7235825" cy="3267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3"/>
          <p:cNvSpPr>
            <a:spLocks noChangeArrowheads="1"/>
          </p:cNvSpPr>
          <p:nvPr/>
        </p:nvSpPr>
        <p:spPr bwMode="auto">
          <a:xfrm>
            <a:off x="2143108" y="2643182"/>
            <a:ext cx="5029200" cy="523220"/>
          </a:xfrm>
          <a:prstGeom prst="rect">
            <a:avLst/>
          </a:prstGeom>
          <a:noFill/>
          <a:ln w="9525">
            <a:noFill/>
            <a:miter lim="800000"/>
            <a:headEnd/>
            <a:tailEnd/>
          </a:ln>
        </p:spPr>
        <p:txBody>
          <a:bodyPr anchor="ctr">
            <a:spAutoFit/>
          </a:bodyPr>
          <a:lstStyle/>
          <a:p>
            <a:pPr algn="ctr"/>
            <a:r>
              <a:rPr lang="en-US" sz="2800" b="1" dirty="0" err="1">
                <a:solidFill>
                  <a:schemeClr val="bg1"/>
                </a:solidFill>
                <a:latin typeface="king cooL KC" pitchFamily="2" charset="0"/>
                <a:cs typeface="Times New Roman" pitchFamily="18" charset="0"/>
              </a:rPr>
              <a:t>Ilustrasi</a:t>
            </a:r>
            <a:r>
              <a:rPr lang="en-US" sz="2800" b="1" dirty="0">
                <a:solidFill>
                  <a:schemeClr val="bg1"/>
                </a:solidFill>
                <a:latin typeface="king cooL KC" pitchFamily="2" charset="0"/>
                <a:cs typeface="Times New Roman" pitchFamily="18" charset="0"/>
              </a:rPr>
              <a:t> </a:t>
            </a:r>
            <a:r>
              <a:rPr lang="en-US" sz="2800" b="1" dirty="0" err="1">
                <a:solidFill>
                  <a:schemeClr val="bg1"/>
                </a:solidFill>
                <a:latin typeface="king cooL KC" pitchFamily="2" charset="0"/>
                <a:cs typeface="Times New Roman" pitchFamily="18" charset="0"/>
              </a:rPr>
              <a:t>Demultiplexer</a:t>
            </a:r>
            <a:r>
              <a:rPr lang="en-US" sz="2800" b="1" dirty="0">
                <a:solidFill>
                  <a:schemeClr val="bg1"/>
                </a:solidFill>
                <a:latin typeface="king cooL KC" pitchFamily="2" charset="0"/>
                <a:cs typeface="Times New Roman" pitchFamily="18" charset="0"/>
              </a:rPr>
              <a:t> 1-to-4</a:t>
            </a:r>
            <a:endParaRPr lang="en-US" sz="2800" dirty="0">
              <a:solidFill>
                <a:schemeClr val="bg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2.5"/>
                                          </p:val>
                                        </p:tav>
                                        <p:tav tm="100000">
                                          <p:val>
                                            <p:strVal val="#ppt_w"/>
                                          </p:val>
                                        </p:tav>
                                      </p:tavLst>
                                    </p:anim>
                                    <p:anim calcmode="lin" valueType="num">
                                      <p:cBhvr>
                                        <p:cTn id="8" dur="500" fill="hold"/>
                                        <p:tgtEl>
                                          <p:spTgt spid="3"/>
                                        </p:tgtEl>
                                        <p:attrNameLst>
                                          <p:attrName>ppt_h</p:attrName>
                                        </p:attrNameLst>
                                      </p:cBhvr>
                                      <p:tavLst>
                                        <p:tav tm="0">
                                          <p:val>
                                            <p:strVal val="#ppt_h*0.01"/>
                                          </p:val>
                                        </p:tav>
                                        <p:tav tm="100000">
                                          <p:val>
                                            <p:strVal val="#ppt_h"/>
                                          </p:val>
                                        </p:tav>
                                      </p:tavLst>
                                    </p:anim>
                                    <p:anim calcmode="lin" valueType="num">
                                      <p:cBhvr>
                                        <p:cTn id="9" dur="500" fill="hold"/>
                                        <p:tgtEl>
                                          <p:spTgt spid="3"/>
                                        </p:tgtEl>
                                        <p:attrNameLst>
                                          <p:attrName>ppt_x</p:attrName>
                                        </p:attrNameLst>
                                      </p:cBhvr>
                                      <p:tavLst>
                                        <p:tav tm="0">
                                          <p:val>
                                            <p:strVal val="#ppt_x"/>
                                          </p:val>
                                        </p:tav>
                                        <p:tav tm="100000">
                                          <p:val>
                                            <p:strVal val="#ppt_x"/>
                                          </p:val>
                                        </p:tav>
                                      </p:tavLst>
                                    </p:anim>
                                    <p:anim calcmode="lin" valueType="num">
                                      <p:cBhvr>
                                        <p:cTn id="10" dur="500" fill="hold"/>
                                        <p:tgtEl>
                                          <p:spTgt spid="3"/>
                                        </p:tgtEl>
                                        <p:attrNameLst>
                                          <p:attrName>ppt_y</p:attrName>
                                        </p:attrNameLst>
                                      </p:cBhvr>
                                      <p:tavLst>
                                        <p:tav tm="0">
                                          <p:val>
                                            <p:strVal val="#ppt_h+1"/>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pic>
        <p:nvPicPr>
          <p:cNvPr id="14339" name="Content Placeholder 3"/>
          <p:cNvPicPr>
            <a:picLocks noGrp="1" noChangeAspect="1"/>
          </p:cNvPicPr>
          <p:nvPr>
            <p:ph idx="1"/>
          </p:nvPr>
        </p:nvPicPr>
        <p:blipFill>
          <a:blip r:embed="rId2" cstate="print"/>
          <a:srcRect/>
          <a:stretch>
            <a:fillRect/>
          </a:stretch>
        </p:blipFill>
        <p:spPr>
          <a:xfrm>
            <a:off x="457200" y="304800"/>
            <a:ext cx="8229600" cy="2819400"/>
          </a:xfrm>
        </p:spPr>
      </p:pic>
      <p:sp>
        <p:nvSpPr>
          <p:cNvPr id="5" name="TextBox 4"/>
          <p:cNvSpPr txBox="1">
            <a:spLocks noChangeArrowheads="1"/>
          </p:cNvSpPr>
          <p:nvPr/>
        </p:nvSpPr>
        <p:spPr bwMode="auto">
          <a:xfrm>
            <a:off x="609600" y="3505200"/>
            <a:ext cx="7924800" cy="2862263"/>
          </a:xfrm>
          <a:prstGeom prst="rect">
            <a:avLst/>
          </a:prstGeom>
          <a:noFill/>
          <a:ln w="9525">
            <a:noFill/>
            <a:miter lim="800000"/>
            <a:headEnd/>
            <a:tailEnd/>
          </a:ln>
        </p:spPr>
        <p:txBody>
          <a:bodyPr>
            <a:spAutoFit/>
          </a:bodyPr>
          <a:lstStyle/>
          <a:p>
            <a:r>
              <a:rPr lang="en-US" sz="3600" dirty="0"/>
              <a:t>	</a:t>
            </a:r>
            <a:r>
              <a:rPr lang="en-US" sz="3600" dirty="0" err="1"/>
              <a:t>Dalam</a:t>
            </a:r>
            <a:r>
              <a:rPr lang="en-US" sz="3600" dirty="0"/>
              <a:t> </a:t>
            </a:r>
            <a:r>
              <a:rPr lang="en-US" sz="3600" dirty="0" err="1"/>
              <a:t>gambar</a:t>
            </a:r>
            <a:r>
              <a:rPr lang="en-US" sz="3600" dirty="0"/>
              <a:t> </a:t>
            </a:r>
            <a:r>
              <a:rPr lang="en-US" sz="3600" dirty="0" err="1"/>
              <a:t>tersebut</a:t>
            </a:r>
            <a:r>
              <a:rPr lang="en-US" sz="3600" dirty="0"/>
              <a:t> data </a:t>
            </a:r>
            <a:r>
              <a:rPr lang="en-US" sz="3600" dirty="0" err="1"/>
              <a:t>dimasukan</a:t>
            </a:r>
            <a:r>
              <a:rPr lang="en-US" sz="3600" dirty="0"/>
              <a:t> </a:t>
            </a:r>
            <a:r>
              <a:rPr lang="en-US" sz="3600" dirty="0" err="1"/>
              <a:t>dari</a:t>
            </a:r>
            <a:r>
              <a:rPr lang="en-US" sz="3600" dirty="0"/>
              <a:t> </a:t>
            </a:r>
            <a:r>
              <a:rPr lang="en-US" sz="3600" dirty="0" err="1"/>
              <a:t>inputnya</a:t>
            </a:r>
            <a:r>
              <a:rPr lang="en-US" sz="3600" dirty="0"/>
              <a:t> </a:t>
            </a:r>
            <a:r>
              <a:rPr lang="en-US" sz="3600" dirty="0" err="1"/>
              <a:t>kemudian</a:t>
            </a:r>
            <a:r>
              <a:rPr lang="en-US" sz="3600" dirty="0"/>
              <a:t> </a:t>
            </a:r>
            <a:r>
              <a:rPr lang="en-US" sz="3600" dirty="0" err="1"/>
              <a:t>pemilih</a:t>
            </a:r>
            <a:r>
              <a:rPr lang="en-US" sz="3600" dirty="0"/>
              <a:t> </a:t>
            </a:r>
            <a:r>
              <a:rPr lang="en-US" sz="3600" dirty="0" err="1"/>
              <a:t>sel</a:t>
            </a:r>
            <a:r>
              <a:rPr lang="en-US" sz="3600" dirty="0"/>
              <a:t> </a:t>
            </a:r>
            <a:r>
              <a:rPr lang="en-US" sz="3600" dirty="0" err="1"/>
              <a:t>akan</a:t>
            </a:r>
            <a:r>
              <a:rPr lang="en-US" sz="3600" dirty="0"/>
              <a:t> </a:t>
            </a:r>
            <a:r>
              <a:rPr lang="en-US" sz="3600" dirty="0" err="1"/>
              <a:t>memilih</a:t>
            </a:r>
            <a:r>
              <a:rPr lang="en-US" sz="3600" dirty="0"/>
              <a:t> </a:t>
            </a:r>
            <a:r>
              <a:rPr lang="en-US" sz="3600" dirty="0" err="1"/>
              <a:t>salah</a:t>
            </a:r>
            <a:r>
              <a:rPr lang="en-US" sz="3600" dirty="0"/>
              <a:t> </a:t>
            </a:r>
            <a:r>
              <a:rPr lang="en-US" sz="3600" dirty="0" err="1"/>
              <a:t>satu</a:t>
            </a:r>
            <a:r>
              <a:rPr lang="en-US" sz="3600" dirty="0"/>
              <a:t> output </a:t>
            </a:r>
            <a:r>
              <a:rPr lang="en-US" sz="3600" dirty="0" err="1"/>
              <a:t>dari</a:t>
            </a:r>
            <a:r>
              <a:rPr lang="en-US" sz="3600" dirty="0"/>
              <a:t> Q0 </a:t>
            </a:r>
            <a:r>
              <a:rPr lang="en-US" sz="3600" dirty="0" err="1"/>
              <a:t>dan</a:t>
            </a:r>
            <a:r>
              <a:rPr lang="en-US" sz="3600" dirty="0"/>
              <a:t> Q1 </a:t>
            </a:r>
            <a:r>
              <a:rPr lang="en-US" sz="3600" dirty="0" err="1"/>
              <a:t>untuk</a:t>
            </a:r>
            <a:r>
              <a:rPr lang="en-US" sz="3600" dirty="0"/>
              <a:t> </a:t>
            </a:r>
            <a:r>
              <a:rPr lang="en-US" sz="3600" dirty="0" err="1"/>
              <a:t>meneruskan</a:t>
            </a:r>
            <a:r>
              <a:rPr lang="en-US" sz="3600" dirty="0"/>
              <a:t> </a:t>
            </a:r>
            <a:r>
              <a:rPr lang="en-US" sz="3600" dirty="0" err="1"/>
              <a:t>datanya</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97563"/>
          </a:xfrm>
        </p:spPr>
        <p:txBody>
          <a:bodyPr>
            <a:normAutofit/>
          </a:bodyPr>
          <a:lstStyle/>
          <a:p>
            <a:pPr marL="0" indent="0" eaLnBrk="1" hangingPunct="1">
              <a:lnSpc>
                <a:spcPct val="80000"/>
              </a:lnSpc>
              <a:buFont typeface="Arial" charset="0"/>
              <a:buNone/>
            </a:pPr>
            <a:r>
              <a:rPr lang="en-US" sz="3600" dirty="0" smtClean="0"/>
              <a:t>	</a:t>
            </a:r>
            <a:r>
              <a:rPr lang="en-US" sz="3600" dirty="0" err="1" smtClean="0"/>
              <a:t>Dengan</a:t>
            </a:r>
            <a:r>
              <a:rPr lang="en-US" sz="3600" dirty="0" smtClean="0"/>
              <a:t> </a:t>
            </a:r>
            <a:r>
              <a:rPr lang="en-US" sz="3600" dirty="0" err="1" smtClean="0"/>
              <a:t>menggunakan</a:t>
            </a:r>
            <a:r>
              <a:rPr lang="en-US" sz="3600" dirty="0" smtClean="0"/>
              <a:t> </a:t>
            </a:r>
            <a:r>
              <a:rPr lang="en-US" sz="3600" dirty="0" err="1" smtClean="0"/>
              <a:t>gerbang</a:t>
            </a:r>
            <a:r>
              <a:rPr lang="en-US" sz="3600" dirty="0" smtClean="0"/>
              <a:t> </a:t>
            </a:r>
            <a:r>
              <a:rPr lang="en-US" sz="3600" dirty="0" err="1" smtClean="0"/>
              <a:t>logika</a:t>
            </a:r>
            <a:r>
              <a:rPr lang="en-US" sz="3600" dirty="0" smtClean="0"/>
              <a:t> and </a:t>
            </a:r>
            <a:r>
              <a:rPr lang="en-US" sz="3600" dirty="0" err="1" smtClean="0"/>
              <a:t>dan</a:t>
            </a:r>
            <a:r>
              <a:rPr lang="en-US" sz="3600" dirty="0" smtClean="0"/>
              <a:t> not, </a:t>
            </a:r>
            <a:r>
              <a:rPr lang="en-US" sz="3600" dirty="0" err="1" smtClean="0"/>
              <a:t>secara</a:t>
            </a:r>
            <a:r>
              <a:rPr lang="en-US" sz="3600" dirty="0" smtClean="0"/>
              <a:t> </a:t>
            </a:r>
            <a:r>
              <a:rPr lang="en-US" sz="3600" dirty="0" err="1" smtClean="0"/>
              <a:t>sederhana</a:t>
            </a:r>
            <a:r>
              <a:rPr lang="en-US" sz="3600" dirty="0" smtClean="0"/>
              <a:t> </a:t>
            </a:r>
            <a:r>
              <a:rPr lang="en-US" sz="3600" dirty="0" err="1" smtClean="0"/>
              <a:t>Demultiplexer</a:t>
            </a:r>
            <a:r>
              <a:rPr lang="en-US" sz="3600" dirty="0" smtClean="0"/>
              <a:t> </a:t>
            </a:r>
            <a:r>
              <a:rPr lang="en-US" sz="3600" dirty="0" err="1" smtClean="0"/>
              <a:t>dapat</a:t>
            </a:r>
            <a:r>
              <a:rPr lang="en-US" sz="3600" dirty="0" smtClean="0"/>
              <a:t> </a:t>
            </a:r>
            <a:r>
              <a:rPr lang="en-US" sz="3600" dirty="0" err="1" smtClean="0"/>
              <a:t>diimplementasikan</a:t>
            </a:r>
            <a:r>
              <a:rPr lang="en-US" sz="3600" dirty="0" smtClean="0"/>
              <a:t> </a:t>
            </a:r>
            <a:r>
              <a:rPr lang="en-US" sz="3600" dirty="0" err="1" smtClean="0"/>
              <a:t>sebagai</a:t>
            </a:r>
            <a:r>
              <a:rPr lang="en-US" sz="3600" dirty="0" smtClean="0"/>
              <a:t> </a:t>
            </a:r>
            <a:r>
              <a:rPr lang="en-US" sz="3600" dirty="0" err="1" smtClean="0"/>
              <a:t>rangkaian</a:t>
            </a:r>
            <a:r>
              <a:rPr lang="en-US" sz="3600" dirty="0" smtClean="0"/>
              <a:t> </a:t>
            </a:r>
            <a:r>
              <a:rPr lang="en-US" sz="3600" dirty="0" err="1" smtClean="0"/>
              <a:t>pemilih</a:t>
            </a:r>
            <a:r>
              <a:rPr lang="en-US" sz="3600" dirty="0" smtClean="0"/>
              <a:t> output. </a:t>
            </a:r>
            <a:r>
              <a:rPr lang="en-US" sz="3600" dirty="0" err="1" smtClean="0"/>
              <a:t>Sehingga</a:t>
            </a:r>
            <a:r>
              <a:rPr lang="en-US" sz="3600" dirty="0" smtClean="0"/>
              <a:t> </a:t>
            </a:r>
            <a:r>
              <a:rPr lang="en-US" sz="3600" dirty="0" err="1" smtClean="0"/>
              <a:t>apabila</a:t>
            </a:r>
            <a:r>
              <a:rPr lang="en-US" sz="3600" dirty="0" smtClean="0"/>
              <a:t> </a:t>
            </a:r>
            <a:r>
              <a:rPr lang="en-US" sz="3600" dirty="0" err="1" smtClean="0"/>
              <a:t>pemilih</a:t>
            </a:r>
            <a:r>
              <a:rPr lang="en-US" sz="3600" dirty="0" smtClean="0"/>
              <a:t> </a:t>
            </a:r>
            <a:r>
              <a:rPr lang="en-US" sz="3600" dirty="0" err="1" smtClean="0"/>
              <a:t>berlogika</a:t>
            </a:r>
            <a:r>
              <a:rPr lang="en-US" sz="3600" dirty="0" smtClean="0"/>
              <a:t> 1 </a:t>
            </a:r>
            <a:r>
              <a:rPr lang="en-US" sz="3600" dirty="0" err="1" smtClean="0"/>
              <a:t>maka</a:t>
            </a:r>
            <a:r>
              <a:rPr lang="en-US" sz="3600" dirty="0" smtClean="0"/>
              <a:t> I1 </a:t>
            </a:r>
            <a:r>
              <a:rPr lang="en-US" sz="3600" dirty="0" err="1" smtClean="0"/>
              <a:t>akan</a:t>
            </a:r>
            <a:r>
              <a:rPr lang="en-US" sz="3600" dirty="0" smtClean="0"/>
              <a:t> </a:t>
            </a:r>
            <a:r>
              <a:rPr lang="en-US" sz="3600" dirty="0" err="1" smtClean="0"/>
              <a:t>menjadi</a:t>
            </a:r>
            <a:r>
              <a:rPr lang="en-US" sz="3600" dirty="0" smtClean="0"/>
              <a:t> output </a:t>
            </a:r>
            <a:r>
              <a:rPr lang="en-US" sz="3600" dirty="0" err="1" smtClean="0"/>
              <a:t>dari</a:t>
            </a:r>
            <a:r>
              <a:rPr lang="en-US" sz="3600" dirty="0" smtClean="0"/>
              <a:t> </a:t>
            </a:r>
            <a:r>
              <a:rPr lang="en-US" sz="3600" dirty="0" err="1" smtClean="0"/>
              <a:t>demultiplexer</a:t>
            </a:r>
            <a:r>
              <a:rPr lang="en-US" sz="3600" dirty="0" smtClean="0"/>
              <a:t>, </a:t>
            </a:r>
            <a:r>
              <a:rPr lang="en-US" sz="3600" dirty="0" err="1" smtClean="0"/>
              <a:t>tetapi</a:t>
            </a:r>
            <a:r>
              <a:rPr lang="en-US" sz="3600" dirty="0" smtClean="0"/>
              <a:t> </a:t>
            </a:r>
            <a:r>
              <a:rPr lang="en-US" sz="3600" dirty="0" err="1" smtClean="0"/>
              <a:t>bila</a:t>
            </a:r>
            <a:r>
              <a:rPr lang="en-US" sz="3600" dirty="0" smtClean="0"/>
              <a:t> </a:t>
            </a:r>
            <a:r>
              <a:rPr lang="en-US" sz="3600" dirty="0" err="1" smtClean="0"/>
              <a:t>pemilih</a:t>
            </a:r>
            <a:r>
              <a:rPr lang="en-US" sz="3600" dirty="0" smtClean="0"/>
              <a:t> </a:t>
            </a:r>
            <a:r>
              <a:rPr lang="en-US" sz="3600" dirty="0" err="1" smtClean="0"/>
              <a:t>berlogika</a:t>
            </a:r>
            <a:r>
              <a:rPr lang="en-US" sz="3600" dirty="0" smtClean="0"/>
              <a:t> 0 </a:t>
            </a:r>
            <a:r>
              <a:rPr lang="en-US" sz="3600" dirty="0" err="1" smtClean="0"/>
              <a:t>maka</a:t>
            </a:r>
            <a:r>
              <a:rPr lang="en-US" sz="3600" dirty="0" smtClean="0"/>
              <a:t> Io yang </a:t>
            </a:r>
            <a:r>
              <a:rPr lang="en-US" sz="3600" dirty="0" err="1" smtClean="0"/>
              <a:t>akan</a:t>
            </a:r>
            <a:r>
              <a:rPr lang="en-US" sz="3600" dirty="0" smtClean="0"/>
              <a:t> </a:t>
            </a:r>
            <a:r>
              <a:rPr lang="en-US" sz="3600" dirty="0" err="1" smtClean="0"/>
              <a:t>menjadi</a:t>
            </a:r>
            <a:r>
              <a:rPr lang="en-US" sz="3600" dirty="0" smtClean="0"/>
              <a:t> input </a:t>
            </a:r>
            <a:r>
              <a:rPr lang="en-US" sz="3600" dirty="0" err="1" smtClean="0"/>
              <a:t>dan</a:t>
            </a:r>
            <a:r>
              <a:rPr lang="en-US" sz="3600" dirty="0" smtClean="0"/>
              <a:t> </a:t>
            </a:r>
            <a:r>
              <a:rPr lang="en-US" sz="3600" dirty="0" err="1" smtClean="0"/>
              <a:t>meneruskan</a:t>
            </a:r>
            <a:r>
              <a:rPr lang="en-US" sz="3600" dirty="0" smtClean="0"/>
              <a:t> data </a:t>
            </a:r>
            <a:r>
              <a:rPr lang="en-US" sz="3600" dirty="0" err="1" smtClean="0"/>
              <a:t>ke</a:t>
            </a:r>
            <a:r>
              <a:rPr lang="en-US" sz="3600" dirty="0" smtClean="0"/>
              <a:t> </a:t>
            </a:r>
            <a:r>
              <a:rPr lang="en-US" sz="3600" dirty="0" err="1" smtClean="0"/>
              <a:t>Outputnya</a:t>
            </a:r>
            <a:r>
              <a:rPr lang="en-US" sz="3600" dirty="0" smtClean="0"/>
              <a:t>. </a:t>
            </a:r>
            <a:r>
              <a:rPr lang="en-US" sz="3600" dirty="0" err="1" smtClean="0"/>
              <a:t>Sama</a:t>
            </a:r>
            <a:r>
              <a:rPr lang="en-US" sz="3600" dirty="0" smtClean="0"/>
              <a:t> </a:t>
            </a:r>
            <a:r>
              <a:rPr lang="en-US" sz="3600" dirty="0" err="1" smtClean="0"/>
              <a:t>seperti</a:t>
            </a:r>
            <a:r>
              <a:rPr lang="en-US" sz="3600" dirty="0" smtClean="0"/>
              <a:t> multiplexer, </a:t>
            </a:r>
            <a:r>
              <a:rPr lang="en-US" sz="3600" dirty="0" err="1" smtClean="0"/>
              <a:t>rangkaian</a:t>
            </a:r>
            <a:r>
              <a:rPr lang="en-US" sz="3600" dirty="0" smtClean="0"/>
              <a:t> </a:t>
            </a:r>
            <a:r>
              <a:rPr lang="en-US" sz="3600" dirty="0" err="1" smtClean="0"/>
              <a:t>demultiplexer</a:t>
            </a:r>
            <a:r>
              <a:rPr lang="en-US" sz="3600" dirty="0" smtClean="0"/>
              <a:t> </a:t>
            </a:r>
            <a:r>
              <a:rPr lang="en-US" sz="3600" dirty="0" err="1" smtClean="0"/>
              <a:t>dapat</a:t>
            </a:r>
            <a:r>
              <a:rPr lang="en-US" sz="3600" dirty="0" smtClean="0"/>
              <a:t> </a:t>
            </a:r>
            <a:r>
              <a:rPr lang="en-US" sz="3600" dirty="0" err="1" smtClean="0"/>
              <a:t>digunakan</a:t>
            </a:r>
            <a:r>
              <a:rPr lang="en-US" sz="3600" dirty="0" smtClean="0"/>
              <a:t> </a:t>
            </a:r>
            <a:r>
              <a:rPr lang="en-US" sz="3600" dirty="0" err="1" smtClean="0"/>
              <a:t>untuk</a:t>
            </a:r>
            <a:r>
              <a:rPr lang="en-US" sz="3600" dirty="0" smtClean="0"/>
              <a:t> </a:t>
            </a:r>
            <a:r>
              <a:rPr lang="en-US" sz="3600" dirty="0" err="1" smtClean="0"/>
              <a:t>memilih</a:t>
            </a:r>
            <a:r>
              <a:rPr lang="en-US" sz="3600" dirty="0" smtClean="0"/>
              <a:t> </a:t>
            </a:r>
            <a:r>
              <a:rPr lang="en-US" sz="3600" dirty="0" err="1" smtClean="0"/>
              <a:t>banyak</a:t>
            </a:r>
            <a:r>
              <a:rPr lang="en-US" sz="3600" dirty="0" smtClean="0"/>
              <a:t> </a:t>
            </a:r>
            <a:r>
              <a:rPr lang="en-US" sz="3600" dirty="0" err="1" smtClean="0"/>
              <a:t>keluaran</a:t>
            </a:r>
            <a:r>
              <a:rPr lang="en-US" sz="3600" dirty="0" smtClean="0"/>
              <a:t>(</a:t>
            </a:r>
            <a:r>
              <a:rPr lang="en-US" sz="3600" dirty="0" err="1" smtClean="0"/>
              <a:t>lebih</a:t>
            </a:r>
            <a:r>
              <a:rPr lang="en-US" sz="3600" dirty="0" smtClean="0"/>
              <a:t> </a:t>
            </a:r>
            <a:r>
              <a:rPr lang="en-US" sz="3600" dirty="0" err="1" smtClean="0"/>
              <a:t>dari</a:t>
            </a:r>
            <a:r>
              <a:rPr lang="en-US" sz="3600" dirty="0" smtClean="0"/>
              <a:t> </a:t>
            </a:r>
            <a:r>
              <a:rPr lang="en-US" sz="3600" dirty="0" err="1" smtClean="0"/>
              <a:t>dua</a:t>
            </a:r>
            <a:r>
              <a:rPr lang="en-US" sz="3600" dirty="0" smtClean="0"/>
              <a:t> output </a:t>
            </a:r>
            <a:r>
              <a:rPr lang="en-US" sz="3600" dirty="0" err="1" smtClean="0"/>
              <a:t>dalam</a:t>
            </a:r>
            <a:r>
              <a:rPr lang="en-US" sz="3600" dirty="0" smtClean="0"/>
              <a:t> output </a:t>
            </a:r>
            <a:r>
              <a:rPr lang="en-US" sz="3600" dirty="0" err="1" smtClean="0"/>
              <a:t>berjumlah</a:t>
            </a:r>
            <a:r>
              <a:rPr lang="en-US" sz="3600" dirty="0" smtClean="0"/>
              <a:t> 2n.)</a:t>
            </a:r>
            <a:br>
              <a:rPr lang="en-US" sz="3600" dirty="0" smtClean="0"/>
            </a:br>
            <a:endParaRPr lang="en-US" sz="3600" dirty="0" smtClean="0"/>
          </a:p>
          <a:p>
            <a:pPr marL="0" indent="0" eaLnBrk="1" hangingPunct="1">
              <a:lnSpc>
                <a:spcPct val="80000"/>
              </a:lnSpc>
            </a:pPr>
            <a:endParaRPr lang="en-US" sz="3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30" name="Rectangle 29"/>
          <p:cNvSpPr/>
          <p:nvPr/>
        </p:nvSpPr>
        <p:spPr>
          <a:xfrm rot="20926287">
            <a:off x="382248" y="2826426"/>
            <a:ext cx="2071702" cy="19288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4400" dirty="0" smtClean="0">
                <a:solidFill>
                  <a:schemeClr val="tx1"/>
                </a:solidFill>
                <a:latin typeface="king cooL KC" pitchFamily="2" charset="0"/>
              </a:rPr>
              <a:t>Rangkaian</a:t>
            </a:r>
            <a:r>
              <a:rPr lang="id-ID" sz="5400" dirty="0" smtClean="0">
                <a:solidFill>
                  <a:schemeClr val="tx1"/>
                </a:solidFill>
                <a:latin typeface="king cooL KC" pitchFamily="2" charset="0"/>
              </a:rPr>
              <a:t> </a:t>
            </a:r>
          </a:p>
          <a:p>
            <a:pPr algn="ctr"/>
            <a:r>
              <a:rPr lang="id-ID" sz="7200" dirty="0" smtClean="0">
                <a:solidFill>
                  <a:schemeClr val="tx1"/>
                </a:solidFill>
                <a:latin typeface="king cooL KC" pitchFamily="2" charset="0"/>
              </a:rPr>
              <a:t>Logika</a:t>
            </a:r>
            <a:endParaRPr lang="id-ID" sz="5400" dirty="0">
              <a:solidFill>
                <a:schemeClr val="tx1"/>
              </a:solidFill>
              <a:latin typeface="king cooL KC" pitchFamily="2" charset="0"/>
            </a:endParaRPr>
          </a:p>
        </p:txBody>
      </p:sp>
      <p:sp>
        <p:nvSpPr>
          <p:cNvPr id="31" name="Arc 30"/>
          <p:cNvSpPr/>
          <p:nvPr/>
        </p:nvSpPr>
        <p:spPr>
          <a:xfrm rot="11690255">
            <a:off x="1351917" y="4679375"/>
            <a:ext cx="2624030" cy="857653"/>
          </a:xfrm>
          <a:prstGeom prst="arc">
            <a:avLst>
              <a:gd name="adj1" fmla="val 14911346"/>
              <a:gd name="adj2" fmla="val 0"/>
            </a:avLst>
          </a:prstGeom>
          <a:ln>
            <a:solidFill>
              <a:schemeClr val="bg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id-ID"/>
          </a:p>
        </p:txBody>
      </p:sp>
      <p:sp>
        <p:nvSpPr>
          <p:cNvPr id="35" name="Freeform 34"/>
          <p:cNvSpPr/>
          <p:nvPr/>
        </p:nvSpPr>
        <p:spPr>
          <a:xfrm>
            <a:off x="1116037" y="1716258"/>
            <a:ext cx="1669366" cy="1111348"/>
          </a:xfrm>
          <a:custGeom>
            <a:avLst/>
            <a:gdLst>
              <a:gd name="connsiteX0" fmla="*/ 9378 w 1669366"/>
              <a:gd name="connsiteY0" fmla="*/ 1111348 h 1111348"/>
              <a:gd name="connsiteX1" fmla="*/ 276665 w 1669366"/>
              <a:gd name="connsiteY1" fmla="*/ 337625 h 1111348"/>
              <a:gd name="connsiteX2" fmla="*/ 1669366 w 1669366"/>
              <a:gd name="connsiteY2" fmla="*/ 0 h 1111348"/>
            </a:gdLst>
            <a:ahLst/>
            <a:cxnLst>
              <a:cxn ang="0">
                <a:pos x="connsiteX0" y="connsiteY0"/>
              </a:cxn>
              <a:cxn ang="0">
                <a:pos x="connsiteX1" y="connsiteY1"/>
              </a:cxn>
              <a:cxn ang="0">
                <a:pos x="connsiteX2" y="connsiteY2"/>
              </a:cxn>
            </a:cxnLst>
            <a:rect l="l" t="t" r="r" b="b"/>
            <a:pathLst>
              <a:path w="1669366" h="1111348">
                <a:moveTo>
                  <a:pt x="9378" y="1111348"/>
                </a:moveTo>
                <a:cubicBezTo>
                  <a:pt x="4689" y="817099"/>
                  <a:pt x="0" y="522850"/>
                  <a:pt x="276665" y="337625"/>
                </a:cubicBezTo>
                <a:cubicBezTo>
                  <a:pt x="553330" y="152400"/>
                  <a:pt x="1111348" y="76200"/>
                  <a:pt x="1669366" y="0"/>
                </a:cubicBezTo>
              </a:path>
            </a:pathLst>
          </a:custGeom>
          <a:ln>
            <a:solidFill>
              <a:schemeClr val="bg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id-ID"/>
          </a:p>
        </p:txBody>
      </p:sp>
      <p:sp>
        <p:nvSpPr>
          <p:cNvPr id="36" name="TextBox 35"/>
          <p:cNvSpPr txBox="1"/>
          <p:nvPr/>
        </p:nvSpPr>
        <p:spPr>
          <a:xfrm>
            <a:off x="5143504" y="714356"/>
            <a:ext cx="3900427" cy="1569660"/>
          </a:xfrm>
          <a:prstGeom prst="rect">
            <a:avLst/>
          </a:prstGeom>
          <a:noFill/>
        </p:spPr>
        <p:txBody>
          <a:bodyPr wrap="none" rtlCol="0">
            <a:spAutoFit/>
          </a:bodyPr>
          <a:lstStyle/>
          <a:p>
            <a:pPr lvl="0"/>
            <a:r>
              <a:rPr lang="id-ID" sz="2400" b="1" dirty="0" smtClean="0">
                <a:solidFill>
                  <a:schemeClr val="bg1">
                    <a:lumMod val="95000"/>
                  </a:schemeClr>
                </a:solidFill>
                <a:latin typeface="king cooL KC" pitchFamily="2" charset="0"/>
              </a:rPr>
              <a:t>rangkaian yang kondisi keluarannya </a:t>
            </a:r>
          </a:p>
          <a:p>
            <a:pPr lvl="0"/>
            <a:r>
              <a:rPr lang="id-ID" sz="2400" b="1" dirty="0" smtClean="0">
                <a:solidFill>
                  <a:schemeClr val="bg1">
                    <a:lumMod val="95000"/>
                  </a:schemeClr>
                </a:solidFill>
                <a:latin typeface="king cooL KC" pitchFamily="2" charset="0"/>
              </a:rPr>
              <a:t>(output) dipengaruhi oleh kondisi </a:t>
            </a:r>
          </a:p>
          <a:p>
            <a:pPr lvl="0"/>
            <a:r>
              <a:rPr lang="id-ID" sz="2400" b="1" dirty="0" smtClean="0">
                <a:solidFill>
                  <a:schemeClr val="bg1">
                    <a:lumMod val="95000"/>
                  </a:schemeClr>
                </a:solidFill>
                <a:latin typeface="king cooL KC" pitchFamily="2" charset="0"/>
              </a:rPr>
              <a:t>masukan (input).</a:t>
            </a:r>
          </a:p>
          <a:p>
            <a:endParaRPr lang="id-ID" sz="2400" b="1" dirty="0">
              <a:solidFill>
                <a:schemeClr val="bg1">
                  <a:lumMod val="95000"/>
                </a:schemeClr>
              </a:solidFill>
              <a:latin typeface="king cooL KC" pitchFamily="2" charset="0"/>
            </a:endParaRPr>
          </a:p>
        </p:txBody>
      </p:sp>
      <p:grpSp>
        <p:nvGrpSpPr>
          <p:cNvPr id="37" name="Group 36"/>
          <p:cNvGrpSpPr/>
          <p:nvPr/>
        </p:nvGrpSpPr>
        <p:grpSpPr>
          <a:xfrm>
            <a:off x="2714612" y="285728"/>
            <a:ext cx="2278977" cy="2076574"/>
            <a:chOff x="70219" y="506192"/>
            <a:chExt cx="2278977" cy="2076574"/>
          </a:xfrm>
        </p:grpSpPr>
        <p:sp>
          <p:nvSpPr>
            <p:cNvPr id="38" name="Rectangle 37"/>
            <p:cNvSpPr/>
            <p:nvPr/>
          </p:nvSpPr>
          <p:spPr>
            <a:xfrm rot="21358005">
              <a:off x="70219" y="506192"/>
              <a:ext cx="2278977" cy="2076574"/>
            </a:xfrm>
            <a:prstGeom prst="rect">
              <a:avLst/>
            </a:prstGeom>
          </p:spPr>
          <p:style>
            <a:lnRef idx="2">
              <a:schemeClr val="accent5">
                <a:shade val="50000"/>
              </a:schemeClr>
            </a:lnRef>
            <a:fillRef idx="1">
              <a:schemeClr val="accent5"/>
            </a:fillRef>
            <a:effectRef idx="0">
              <a:schemeClr val="accent5"/>
            </a:effectRef>
            <a:fontRef idx="minor">
              <a:schemeClr val="lt1"/>
            </a:fontRef>
          </p:style>
        </p:sp>
        <p:sp>
          <p:nvSpPr>
            <p:cNvPr id="39" name="Rectangle 38"/>
            <p:cNvSpPr/>
            <p:nvPr/>
          </p:nvSpPr>
          <p:spPr>
            <a:xfrm rot="21358005">
              <a:off x="70219" y="506192"/>
              <a:ext cx="2278977" cy="20765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solidFill>
                    <a:schemeClr val="tx1"/>
                  </a:solidFill>
                  <a:latin typeface="king cooL KC" pitchFamily="2" charset="0"/>
                  <a:hlinkClick r:id="rId3" action="ppaction://hlinksldjump"/>
                </a:rPr>
                <a:t>Rangkaian</a:t>
              </a:r>
            </a:p>
            <a:p>
              <a:pPr lvl="0" algn="ctr" defTabSz="1422400">
                <a:lnSpc>
                  <a:spcPct val="90000"/>
                </a:lnSpc>
                <a:spcBef>
                  <a:spcPct val="0"/>
                </a:spcBef>
                <a:spcAft>
                  <a:spcPct val="35000"/>
                </a:spcAft>
              </a:pPr>
              <a:r>
                <a:rPr lang="id-ID" sz="3200" kern="1200" dirty="0" smtClean="0">
                  <a:solidFill>
                    <a:schemeClr val="tx1"/>
                  </a:solidFill>
                  <a:latin typeface="king cooL KC" pitchFamily="2" charset="0"/>
                  <a:hlinkClick r:id="rId3" action="ppaction://hlinksldjump"/>
                </a:rPr>
                <a:t>Kombinasional</a:t>
              </a:r>
              <a:endParaRPr lang="id-ID" sz="3200" kern="1200" dirty="0">
                <a:solidFill>
                  <a:schemeClr val="tx1"/>
                </a:solidFill>
                <a:latin typeface="king cooL KC" pitchFamily="2" charset="0"/>
              </a:endParaRPr>
            </a:p>
          </p:txBody>
        </p:sp>
      </p:grpSp>
      <p:grpSp>
        <p:nvGrpSpPr>
          <p:cNvPr id="40" name="Group 39"/>
          <p:cNvGrpSpPr/>
          <p:nvPr/>
        </p:nvGrpSpPr>
        <p:grpSpPr>
          <a:xfrm>
            <a:off x="2714612" y="4429132"/>
            <a:ext cx="2009778" cy="2196899"/>
            <a:chOff x="214310" y="2928954"/>
            <a:chExt cx="2009778" cy="2196899"/>
          </a:xfrm>
        </p:grpSpPr>
        <p:sp>
          <p:nvSpPr>
            <p:cNvPr id="41" name="Rectangle 40"/>
            <p:cNvSpPr/>
            <p:nvPr/>
          </p:nvSpPr>
          <p:spPr>
            <a:xfrm rot="678665">
              <a:off x="214310" y="2928954"/>
              <a:ext cx="2009778" cy="219689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42" name="Rectangle 41"/>
            <p:cNvSpPr/>
            <p:nvPr/>
          </p:nvSpPr>
          <p:spPr>
            <a:xfrm rot="678665">
              <a:off x="214310" y="2928954"/>
              <a:ext cx="2009778" cy="21968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600" kern="1200" dirty="0" smtClean="0">
                  <a:solidFill>
                    <a:schemeClr val="tx1"/>
                  </a:solidFill>
                  <a:latin typeface="king cooL KC" pitchFamily="2" charset="0"/>
                </a:rPr>
                <a:t>Rangkaian</a:t>
              </a:r>
            </a:p>
            <a:p>
              <a:pPr lvl="0" algn="ctr" defTabSz="1422400">
                <a:lnSpc>
                  <a:spcPct val="90000"/>
                </a:lnSpc>
                <a:spcBef>
                  <a:spcPct val="0"/>
                </a:spcBef>
                <a:spcAft>
                  <a:spcPct val="35000"/>
                </a:spcAft>
              </a:pPr>
              <a:r>
                <a:rPr lang="id-ID" sz="3600" kern="1200" dirty="0" smtClean="0">
                  <a:solidFill>
                    <a:schemeClr val="tx1"/>
                  </a:solidFill>
                  <a:latin typeface="king cooL KC" pitchFamily="2" charset="0"/>
                </a:rPr>
                <a:t>Sekuensial</a:t>
              </a:r>
              <a:endParaRPr lang="id-ID" sz="3600" kern="1200" dirty="0">
                <a:solidFill>
                  <a:schemeClr val="tx1"/>
                </a:solidFill>
                <a:latin typeface="king cooL KC" pitchFamily="2" charset="0"/>
              </a:endParaRPr>
            </a:p>
          </p:txBody>
        </p:sp>
      </p:grpSp>
      <p:sp>
        <p:nvSpPr>
          <p:cNvPr id="43" name="TextBox 42"/>
          <p:cNvSpPr txBox="1"/>
          <p:nvPr/>
        </p:nvSpPr>
        <p:spPr>
          <a:xfrm>
            <a:off x="4849235" y="4357694"/>
            <a:ext cx="4161717" cy="1938992"/>
          </a:xfrm>
          <a:prstGeom prst="rect">
            <a:avLst/>
          </a:prstGeom>
          <a:noFill/>
        </p:spPr>
        <p:txBody>
          <a:bodyPr wrap="none" rtlCol="0">
            <a:spAutoFit/>
          </a:bodyPr>
          <a:lstStyle/>
          <a:p>
            <a:r>
              <a:rPr lang="id-ID" sz="2400" b="1" dirty="0">
                <a:solidFill>
                  <a:schemeClr val="bg1">
                    <a:lumMod val="95000"/>
                  </a:schemeClr>
                </a:solidFill>
                <a:latin typeface="king cooL KC" pitchFamily="2" charset="0"/>
              </a:rPr>
              <a:t>rangkaian yang kondisi keluarannya</a:t>
            </a:r>
          </a:p>
          <a:p>
            <a:r>
              <a:rPr lang="id-ID" sz="2400" b="1" dirty="0">
                <a:solidFill>
                  <a:schemeClr val="bg1">
                    <a:lumMod val="95000"/>
                  </a:schemeClr>
                </a:solidFill>
                <a:latin typeface="king cooL KC" pitchFamily="2" charset="0"/>
              </a:rPr>
              <a:t>dipengaruhi oleh kondisi masukan dan </a:t>
            </a:r>
            <a:endParaRPr lang="id-ID" sz="2400" b="1" dirty="0" smtClean="0">
              <a:solidFill>
                <a:schemeClr val="bg1">
                  <a:lumMod val="95000"/>
                </a:schemeClr>
              </a:solidFill>
              <a:latin typeface="king cooL KC" pitchFamily="2" charset="0"/>
            </a:endParaRPr>
          </a:p>
          <a:p>
            <a:r>
              <a:rPr lang="id-ID" sz="2400" b="1" dirty="0" smtClean="0">
                <a:solidFill>
                  <a:schemeClr val="bg1">
                    <a:lumMod val="95000"/>
                  </a:schemeClr>
                </a:solidFill>
                <a:latin typeface="king cooL KC" pitchFamily="2" charset="0"/>
              </a:rPr>
              <a:t>keadaan </a:t>
            </a:r>
            <a:r>
              <a:rPr lang="id-ID" sz="2400" b="1" dirty="0">
                <a:solidFill>
                  <a:schemeClr val="bg1">
                    <a:lumMod val="95000"/>
                  </a:schemeClr>
                </a:solidFill>
                <a:latin typeface="king cooL KC" pitchFamily="2" charset="0"/>
              </a:rPr>
              <a:t>keluaran sebelumnya atau </a:t>
            </a:r>
            <a:endParaRPr lang="id-ID" sz="2400" b="1" dirty="0" smtClean="0">
              <a:solidFill>
                <a:schemeClr val="bg1">
                  <a:lumMod val="95000"/>
                </a:schemeClr>
              </a:solidFill>
              <a:latin typeface="king cooL KC" pitchFamily="2" charset="0"/>
            </a:endParaRPr>
          </a:p>
          <a:p>
            <a:r>
              <a:rPr lang="id-ID" sz="2400" b="1" dirty="0" smtClean="0">
                <a:solidFill>
                  <a:schemeClr val="bg1">
                    <a:lumMod val="95000"/>
                  </a:schemeClr>
                </a:solidFill>
                <a:latin typeface="king cooL KC" pitchFamily="2" charset="0"/>
              </a:rPr>
              <a:t>dapat juga dikatakan </a:t>
            </a:r>
            <a:r>
              <a:rPr lang="id-ID" sz="2400" b="1" dirty="0">
                <a:solidFill>
                  <a:schemeClr val="bg1">
                    <a:lumMod val="95000"/>
                  </a:schemeClr>
                </a:solidFill>
                <a:latin typeface="king cooL KC" pitchFamily="2" charset="0"/>
              </a:rPr>
              <a:t>rangkaian </a:t>
            </a:r>
            <a:r>
              <a:rPr lang="id-ID" sz="2400" b="1" dirty="0" smtClean="0">
                <a:solidFill>
                  <a:schemeClr val="bg1">
                    <a:lumMod val="95000"/>
                  </a:schemeClr>
                </a:solidFill>
                <a:latin typeface="king cooL KC" pitchFamily="2" charset="0"/>
              </a:rPr>
              <a:t>yang</a:t>
            </a:r>
          </a:p>
          <a:p>
            <a:r>
              <a:rPr lang="id-ID" sz="2400" b="1" dirty="0" smtClean="0">
                <a:solidFill>
                  <a:schemeClr val="bg1">
                    <a:lumMod val="95000"/>
                  </a:schemeClr>
                </a:solidFill>
                <a:latin typeface="king cooL KC" pitchFamily="2" charset="0"/>
              </a:rPr>
              <a:t> </a:t>
            </a:r>
            <a:r>
              <a:rPr lang="id-ID" sz="2400" b="1" dirty="0">
                <a:solidFill>
                  <a:schemeClr val="bg1">
                    <a:lumMod val="95000"/>
                  </a:schemeClr>
                </a:solidFill>
                <a:latin typeface="king cooL KC" pitchFamily="2" charset="0"/>
              </a:rPr>
              <a:t>bekerja berdasarkan urutan waktu</a:t>
            </a:r>
          </a:p>
        </p:txBody>
      </p:sp>
      <p:pic>
        <p:nvPicPr>
          <p:cNvPr id="10241" name="Picture 1"/>
          <p:cNvPicPr>
            <a:picLocks noChangeAspect="1" noChangeArrowheads="1"/>
          </p:cNvPicPr>
          <p:nvPr/>
        </p:nvPicPr>
        <p:blipFill>
          <a:blip r:embed="rId4" cstate="print"/>
          <a:srcRect/>
          <a:stretch>
            <a:fillRect/>
          </a:stretch>
        </p:blipFill>
        <p:spPr bwMode="auto">
          <a:xfrm>
            <a:off x="4286248" y="2357430"/>
            <a:ext cx="4610100" cy="20193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to="" calcmode="lin" valueType="num">
                                      <p:cBhvr>
                                        <p:cTn id="7" dur="1" fill="hold"/>
                                        <p:tgtEl>
                                          <p:spTgt spid="3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edge">
                                      <p:cBhvr>
                                        <p:cTn id="12" dur="2000"/>
                                        <p:tgtEl>
                                          <p:spTgt spid="35"/>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edge">
                                      <p:cBhvr>
                                        <p:cTn id="15" dur="20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slide(fromBottom)">
                                      <p:cBhvr>
                                        <p:cTn id="20" dur="500"/>
                                        <p:tgtEl>
                                          <p:spTgt spid="37"/>
                                        </p:tgtEl>
                                      </p:cBhvr>
                                    </p:animEffect>
                                  </p:childTnLst>
                                </p:cTn>
                              </p:par>
                              <p:par>
                                <p:cTn id="21" presetID="12" presetClass="entr" presetSubtype="4"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slide(fromBottom)">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grpId="0" nodeType="click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p:cTn id="28" dur="500" fill="hold"/>
                                        <p:tgtEl>
                                          <p:spTgt spid="36"/>
                                        </p:tgtEl>
                                        <p:attrNameLst>
                                          <p:attrName>ppt_w</p:attrName>
                                        </p:attrNameLst>
                                      </p:cBhvr>
                                      <p:tavLst>
                                        <p:tav tm="0">
                                          <p:val>
                                            <p:strVal val="#ppt_w*0.05"/>
                                          </p:val>
                                        </p:tav>
                                        <p:tav tm="100000">
                                          <p:val>
                                            <p:strVal val="#ppt_w"/>
                                          </p:val>
                                        </p:tav>
                                      </p:tavLst>
                                    </p:anim>
                                    <p:anim calcmode="lin" valueType="num">
                                      <p:cBhvr>
                                        <p:cTn id="29" dur="500" fill="hold"/>
                                        <p:tgtEl>
                                          <p:spTgt spid="36"/>
                                        </p:tgtEl>
                                        <p:attrNameLst>
                                          <p:attrName>ppt_h</p:attrName>
                                        </p:attrNameLst>
                                      </p:cBhvr>
                                      <p:tavLst>
                                        <p:tav tm="0">
                                          <p:val>
                                            <p:strVal val="#ppt_h"/>
                                          </p:val>
                                        </p:tav>
                                        <p:tav tm="100000">
                                          <p:val>
                                            <p:strVal val="#ppt_h"/>
                                          </p:val>
                                        </p:tav>
                                      </p:tavLst>
                                    </p:anim>
                                    <p:anim calcmode="lin" valueType="num">
                                      <p:cBhvr>
                                        <p:cTn id="30" dur="500" fill="hold"/>
                                        <p:tgtEl>
                                          <p:spTgt spid="36"/>
                                        </p:tgtEl>
                                        <p:attrNameLst>
                                          <p:attrName>ppt_x</p:attrName>
                                        </p:attrNameLst>
                                      </p:cBhvr>
                                      <p:tavLst>
                                        <p:tav tm="0">
                                          <p:val>
                                            <p:strVal val="#ppt_x-.2"/>
                                          </p:val>
                                        </p:tav>
                                        <p:tav tm="100000">
                                          <p:val>
                                            <p:strVal val="#ppt_x"/>
                                          </p:val>
                                        </p:tav>
                                      </p:tavLst>
                                    </p:anim>
                                    <p:anim calcmode="lin" valueType="num">
                                      <p:cBhvr>
                                        <p:cTn id="31" dur="500" fill="hold"/>
                                        <p:tgtEl>
                                          <p:spTgt spid="36"/>
                                        </p:tgtEl>
                                        <p:attrNameLst>
                                          <p:attrName>ppt_y</p:attrName>
                                        </p:attrNameLst>
                                      </p:cBhvr>
                                      <p:tavLst>
                                        <p:tav tm="0">
                                          <p:val>
                                            <p:strVal val="#ppt_y"/>
                                          </p:val>
                                        </p:tav>
                                        <p:tav tm="100000">
                                          <p:val>
                                            <p:strVal val="#ppt_y"/>
                                          </p:val>
                                        </p:tav>
                                      </p:tavLst>
                                    </p:anim>
                                    <p:animEffect transition="in" filter="fade">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grpId="0" nodeType="click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strVal val="#ppt_w*0.05"/>
                                          </p:val>
                                        </p:tav>
                                        <p:tav tm="100000">
                                          <p:val>
                                            <p:strVal val="#ppt_w"/>
                                          </p:val>
                                        </p:tav>
                                      </p:tavLst>
                                    </p:anim>
                                    <p:anim calcmode="lin" valueType="num">
                                      <p:cBhvr>
                                        <p:cTn id="38" dur="500" fill="hold"/>
                                        <p:tgtEl>
                                          <p:spTgt spid="43"/>
                                        </p:tgtEl>
                                        <p:attrNameLst>
                                          <p:attrName>ppt_h</p:attrName>
                                        </p:attrNameLst>
                                      </p:cBhvr>
                                      <p:tavLst>
                                        <p:tav tm="0">
                                          <p:val>
                                            <p:strVal val="#ppt_h"/>
                                          </p:val>
                                        </p:tav>
                                        <p:tav tm="100000">
                                          <p:val>
                                            <p:strVal val="#ppt_h"/>
                                          </p:val>
                                        </p:tav>
                                      </p:tavLst>
                                    </p:anim>
                                    <p:anim calcmode="lin" valueType="num">
                                      <p:cBhvr>
                                        <p:cTn id="39" dur="500" fill="hold"/>
                                        <p:tgtEl>
                                          <p:spTgt spid="43"/>
                                        </p:tgtEl>
                                        <p:attrNameLst>
                                          <p:attrName>ppt_x</p:attrName>
                                        </p:attrNameLst>
                                      </p:cBhvr>
                                      <p:tavLst>
                                        <p:tav tm="0">
                                          <p:val>
                                            <p:strVal val="#ppt_x-.2"/>
                                          </p:val>
                                        </p:tav>
                                        <p:tav tm="100000">
                                          <p:val>
                                            <p:strVal val="#ppt_x"/>
                                          </p:val>
                                        </p:tav>
                                      </p:tavLst>
                                    </p:anim>
                                    <p:anim calcmode="lin" valueType="num">
                                      <p:cBhvr>
                                        <p:cTn id="40" dur="500" fill="hold"/>
                                        <p:tgtEl>
                                          <p:spTgt spid="43"/>
                                        </p:tgtEl>
                                        <p:attrNameLst>
                                          <p:attrName>ppt_y</p:attrName>
                                        </p:attrNameLst>
                                      </p:cBhvr>
                                      <p:tavLst>
                                        <p:tav tm="0">
                                          <p:val>
                                            <p:strVal val="#ppt_y"/>
                                          </p:val>
                                        </p:tav>
                                        <p:tav tm="100000">
                                          <p:val>
                                            <p:strVal val="#ppt_y"/>
                                          </p:val>
                                        </p:tav>
                                      </p:tavLst>
                                    </p:anim>
                                    <p:animEffect transition="in" filter="fade">
                                      <p:cBhvr>
                                        <p:cTn id="41" dur="500"/>
                                        <p:tgtEl>
                                          <p:spTgt spid="4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nodeType="clickEffect">
                                  <p:stCondLst>
                                    <p:cond delay="0"/>
                                  </p:stCondLst>
                                  <p:childTnLst>
                                    <p:set>
                                      <p:cBhvr>
                                        <p:cTn id="45" dur="1" fill="hold">
                                          <p:stCondLst>
                                            <p:cond delay="0"/>
                                          </p:stCondLst>
                                        </p:cTn>
                                        <p:tgtEl>
                                          <p:spTgt spid="10241"/>
                                        </p:tgtEl>
                                        <p:attrNameLst>
                                          <p:attrName>style.visibility</p:attrName>
                                        </p:attrNameLst>
                                      </p:cBhvr>
                                      <p:to>
                                        <p:strVal val="visible"/>
                                      </p:to>
                                    </p:set>
                                    <p:animEffect transition="in" filter="slide(fromBottom)">
                                      <p:cBhvr>
                                        <p:cTn id="46" dur="5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5" grpId="0" animBg="1"/>
      <p:bldP spid="36" grpId="0"/>
      <p:bldP spid="4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3"/>
          <p:cNvPicPr>
            <a:picLocks noGrp="1" noChangeAspect="1"/>
          </p:cNvPicPr>
          <p:nvPr>
            <p:ph idx="1"/>
          </p:nvPr>
        </p:nvPicPr>
        <p:blipFill>
          <a:blip r:embed="rId2" cstate="print"/>
          <a:srcRect/>
          <a:stretch>
            <a:fillRect/>
          </a:stretch>
        </p:blipFill>
        <p:spPr>
          <a:xfrm>
            <a:off x="304800" y="228600"/>
            <a:ext cx="4800600" cy="6324600"/>
          </a:xfrm>
        </p:spPr>
      </p:pic>
      <p:sp>
        <p:nvSpPr>
          <p:cNvPr id="5" name="TextBox 4"/>
          <p:cNvSpPr txBox="1">
            <a:spLocks noChangeArrowheads="1"/>
          </p:cNvSpPr>
          <p:nvPr/>
        </p:nvSpPr>
        <p:spPr bwMode="auto">
          <a:xfrm>
            <a:off x="5105400" y="228600"/>
            <a:ext cx="3657600" cy="6216650"/>
          </a:xfrm>
          <a:prstGeom prst="rect">
            <a:avLst/>
          </a:prstGeom>
          <a:noFill/>
          <a:ln w="9525">
            <a:noFill/>
            <a:miter lim="800000"/>
            <a:headEnd/>
            <a:tailEnd/>
          </a:ln>
        </p:spPr>
        <p:txBody>
          <a:bodyPr>
            <a:spAutoFit/>
          </a:bodyPr>
          <a:lstStyle/>
          <a:p>
            <a:r>
              <a:rPr lang="en-US" sz="2000" dirty="0"/>
              <a:t>	</a:t>
            </a:r>
            <a:r>
              <a:rPr lang="en-US" sz="2000" dirty="0" err="1"/>
              <a:t>Demultiplexer</a:t>
            </a:r>
            <a:r>
              <a:rPr lang="en-US" sz="2000" dirty="0"/>
              <a:t> 4 </a:t>
            </a:r>
            <a:r>
              <a:rPr lang="en-US" sz="2000" dirty="0" err="1"/>
              <a:t>keluaran</a:t>
            </a:r>
            <a:r>
              <a:rPr lang="en-US" sz="2000" dirty="0"/>
              <a:t> </a:t>
            </a:r>
            <a:r>
              <a:rPr lang="en-US" sz="2000" dirty="0" err="1"/>
              <a:t>ini</a:t>
            </a:r>
            <a:r>
              <a:rPr lang="en-US" sz="2000" dirty="0"/>
              <a:t> </a:t>
            </a:r>
            <a:r>
              <a:rPr lang="en-US" sz="2000" dirty="0" err="1"/>
              <a:t>akan</a:t>
            </a:r>
            <a:r>
              <a:rPr lang="en-US" sz="2000" dirty="0"/>
              <a:t> </a:t>
            </a:r>
            <a:r>
              <a:rPr lang="en-US" sz="2000" dirty="0" err="1"/>
              <a:t>mengeluarkan</a:t>
            </a:r>
            <a:r>
              <a:rPr lang="en-US" sz="2000" dirty="0"/>
              <a:t> data yang </a:t>
            </a:r>
            <a:r>
              <a:rPr lang="en-US" sz="2000" dirty="0" err="1"/>
              <a:t>sesuai</a:t>
            </a:r>
            <a:r>
              <a:rPr lang="en-US" sz="2000" dirty="0"/>
              <a:t> </a:t>
            </a:r>
            <a:r>
              <a:rPr lang="en-US" sz="2000" dirty="0" err="1"/>
              <a:t>ketika</a:t>
            </a:r>
            <a:r>
              <a:rPr lang="en-US" sz="2000" dirty="0"/>
              <a:t> </a:t>
            </a:r>
            <a:r>
              <a:rPr lang="en-US" sz="2000" dirty="0" err="1"/>
              <a:t>pemilih</a:t>
            </a:r>
            <a:r>
              <a:rPr lang="en-US" sz="2000" dirty="0"/>
              <a:t> </a:t>
            </a:r>
            <a:r>
              <a:rPr lang="en-US" sz="2000" dirty="0" err="1"/>
              <a:t>menunjuk</a:t>
            </a:r>
            <a:r>
              <a:rPr lang="en-US" sz="2000" dirty="0"/>
              <a:t> </a:t>
            </a:r>
            <a:r>
              <a:rPr lang="en-US" sz="2000" dirty="0" err="1"/>
              <a:t>keluaran</a:t>
            </a:r>
            <a:r>
              <a:rPr lang="en-US" sz="2000" dirty="0"/>
              <a:t> yang </a:t>
            </a:r>
            <a:r>
              <a:rPr lang="en-US" sz="2000" dirty="0" err="1"/>
              <a:t>dituju</a:t>
            </a:r>
            <a:r>
              <a:rPr lang="en-US" sz="2000" dirty="0"/>
              <a:t>, </a:t>
            </a:r>
            <a:r>
              <a:rPr lang="en-US" sz="2000" dirty="0" err="1"/>
              <a:t>sebagai</a:t>
            </a:r>
            <a:r>
              <a:rPr lang="en-US" sz="2000" dirty="0"/>
              <a:t> </a:t>
            </a:r>
            <a:r>
              <a:rPr lang="en-US" sz="2000" dirty="0" err="1"/>
              <a:t>contoh</a:t>
            </a:r>
            <a:r>
              <a:rPr lang="en-US" sz="2000" dirty="0"/>
              <a:t> </a:t>
            </a:r>
            <a:r>
              <a:rPr lang="en-US" sz="2000" dirty="0" err="1"/>
              <a:t>pemilih</a:t>
            </a:r>
            <a:r>
              <a:rPr lang="en-US" sz="2000" dirty="0"/>
              <a:t> </a:t>
            </a:r>
            <a:r>
              <a:rPr lang="en-US" sz="2000" dirty="0" err="1"/>
              <a:t>menunjuk</a:t>
            </a:r>
            <a:r>
              <a:rPr lang="en-US" sz="2000" dirty="0"/>
              <a:t> </a:t>
            </a:r>
            <a:r>
              <a:rPr lang="en-US" sz="2000" dirty="0" err="1"/>
              <a:t>keluaran</a:t>
            </a:r>
            <a:r>
              <a:rPr lang="en-US" sz="2000" dirty="0"/>
              <a:t> F0 </a:t>
            </a:r>
            <a:r>
              <a:rPr lang="en-US" sz="2000" dirty="0" err="1"/>
              <a:t>dengan</a:t>
            </a:r>
            <a:r>
              <a:rPr lang="en-US" sz="2000" dirty="0"/>
              <a:t> </a:t>
            </a:r>
            <a:r>
              <a:rPr lang="en-US" sz="2000" dirty="0" err="1"/>
              <a:t>memasukkan</a:t>
            </a:r>
            <a:r>
              <a:rPr lang="en-US" sz="2000" dirty="0"/>
              <a:t> </a:t>
            </a:r>
            <a:r>
              <a:rPr lang="en-US" sz="2000" dirty="0" err="1"/>
              <a:t>logika</a:t>
            </a:r>
            <a:r>
              <a:rPr lang="en-US" sz="2000" dirty="0"/>
              <a:t> 00 </a:t>
            </a:r>
            <a:r>
              <a:rPr lang="en-US" sz="2000" dirty="0" err="1"/>
              <a:t>pada</a:t>
            </a:r>
            <a:r>
              <a:rPr lang="en-US" sz="2000" dirty="0"/>
              <a:t> </a:t>
            </a:r>
            <a:r>
              <a:rPr lang="en-US" sz="2000" dirty="0" err="1"/>
              <a:t>pemilih</a:t>
            </a:r>
            <a:r>
              <a:rPr lang="en-US" sz="2000" dirty="0"/>
              <a:t>, </a:t>
            </a:r>
            <a:r>
              <a:rPr lang="en-US" sz="2000" dirty="0" err="1"/>
              <a:t>sehingga</a:t>
            </a:r>
            <a:r>
              <a:rPr lang="en-US" sz="2000" dirty="0"/>
              <a:t> </a:t>
            </a:r>
            <a:r>
              <a:rPr lang="en-US" sz="2000" dirty="0" err="1"/>
              <a:t>keluaran</a:t>
            </a:r>
            <a:r>
              <a:rPr lang="en-US" sz="2000" dirty="0"/>
              <a:t> yang </a:t>
            </a:r>
            <a:r>
              <a:rPr lang="en-US" sz="2000" dirty="0" err="1"/>
              <a:t>akan</a:t>
            </a:r>
            <a:r>
              <a:rPr lang="en-US" sz="2000" dirty="0"/>
              <a:t> </a:t>
            </a:r>
            <a:r>
              <a:rPr lang="en-US" sz="2000" dirty="0" err="1"/>
              <a:t>mengeluarkan</a:t>
            </a:r>
            <a:r>
              <a:rPr lang="en-US" sz="2000" dirty="0"/>
              <a:t> data </a:t>
            </a:r>
            <a:r>
              <a:rPr lang="en-US" sz="2000" dirty="0" err="1"/>
              <a:t>hanyalah</a:t>
            </a:r>
            <a:r>
              <a:rPr lang="en-US" sz="2000" dirty="0"/>
              <a:t> output F0, </a:t>
            </a:r>
            <a:r>
              <a:rPr lang="en-US" sz="2000" dirty="0" err="1"/>
              <a:t>apabila</a:t>
            </a:r>
            <a:r>
              <a:rPr lang="en-US" sz="2000" dirty="0"/>
              <a:t> Input </a:t>
            </a:r>
            <a:r>
              <a:rPr lang="en-US" sz="2000" dirty="0" err="1"/>
              <a:t>berlogika</a:t>
            </a:r>
            <a:r>
              <a:rPr lang="en-US" sz="2000" dirty="0"/>
              <a:t> 1 </a:t>
            </a:r>
            <a:r>
              <a:rPr lang="en-US" sz="2000" dirty="0" err="1"/>
              <a:t>maka</a:t>
            </a:r>
            <a:r>
              <a:rPr lang="en-US" sz="2000" dirty="0"/>
              <a:t> </a:t>
            </a:r>
            <a:r>
              <a:rPr lang="en-US" sz="2000" dirty="0" err="1"/>
              <a:t>keluaran</a:t>
            </a:r>
            <a:r>
              <a:rPr lang="en-US" sz="2000" dirty="0"/>
              <a:t> F0 </a:t>
            </a:r>
            <a:r>
              <a:rPr lang="en-US" sz="2000" dirty="0" err="1"/>
              <a:t>juga</a:t>
            </a:r>
            <a:r>
              <a:rPr lang="en-US" sz="2000" dirty="0"/>
              <a:t> </a:t>
            </a:r>
            <a:r>
              <a:rPr lang="en-US" sz="2000" dirty="0" err="1"/>
              <a:t>berlogika</a:t>
            </a:r>
            <a:r>
              <a:rPr lang="en-US" sz="2000" dirty="0"/>
              <a:t> 1 </a:t>
            </a:r>
            <a:r>
              <a:rPr lang="en-US" sz="2000" dirty="0" err="1"/>
              <a:t>dan</a:t>
            </a:r>
            <a:r>
              <a:rPr lang="en-US" sz="2000" dirty="0"/>
              <a:t> </a:t>
            </a:r>
            <a:r>
              <a:rPr lang="en-US" sz="2000" dirty="0" err="1"/>
              <a:t>juga</a:t>
            </a:r>
            <a:r>
              <a:rPr lang="en-US" sz="2000" dirty="0"/>
              <a:t> </a:t>
            </a:r>
            <a:r>
              <a:rPr lang="en-US" sz="2000" dirty="0" err="1"/>
              <a:t>sebaliknya</a:t>
            </a:r>
            <a:r>
              <a:rPr lang="en-US" sz="2000" dirty="0"/>
              <a:t>, </a:t>
            </a:r>
            <a:r>
              <a:rPr lang="en-US" sz="2000" dirty="0" err="1"/>
              <a:t>walaupun</a:t>
            </a:r>
            <a:r>
              <a:rPr lang="en-US" sz="2000" dirty="0"/>
              <a:t> </a:t>
            </a:r>
            <a:r>
              <a:rPr lang="en-US" sz="2000" dirty="0" err="1"/>
              <a:t>pada</a:t>
            </a:r>
            <a:r>
              <a:rPr lang="en-US" sz="2000" dirty="0"/>
              <a:t> </a:t>
            </a:r>
            <a:r>
              <a:rPr lang="en-US" sz="2000" dirty="0" err="1"/>
              <a:t>masukan</a:t>
            </a:r>
            <a:r>
              <a:rPr lang="en-US" sz="2000" dirty="0"/>
              <a:t>/input </a:t>
            </a:r>
            <a:r>
              <a:rPr lang="en-US" sz="2000" dirty="0" err="1"/>
              <a:t>dimasukkan</a:t>
            </a:r>
            <a:r>
              <a:rPr lang="en-US" sz="2000" dirty="0"/>
              <a:t> data </a:t>
            </a:r>
            <a:r>
              <a:rPr lang="en-US" sz="2000" dirty="0" err="1"/>
              <a:t>tetapi</a:t>
            </a:r>
            <a:r>
              <a:rPr lang="en-US" sz="2000" dirty="0"/>
              <a:t> </a:t>
            </a:r>
            <a:r>
              <a:rPr lang="en-US" sz="2000" dirty="0" err="1"/>
              <a:t>keluaran</a:t>
            </a:r>
            <a:r>
              <a:rPr lang="en-US" sz="2000" dirty="0"/>
              <a:t> lain </a:t>
            </a:r>
            <a:r>
              <a:rPr lang="en-US" sz="2000" dirty="0" err="1"/>
              <a:t>tidak</a:t>
            </a:r>
            <a:r>
              <a:rPr lang="en-US" sz="2000" dirty="0"/>
              <a:t> </a:t>
            </a:r>
            <a:r>
              <a:rPr lang="en-US" sz="2000" dirty="0" err="1"/>
              <a:t>akan</a:t>
            </a:r>
            <a:r>
              <a:rPr lang="en-US" sz="2000" dirty="0"/>
              <a:t> </a:t>
            </a:r>
            <a:r>
              <a:rPr lang="en-US" sz="2000" dirty="0" err="1"/>
              <a:t>mengeluarkan</a:t>
            </a:r>
            <a:r>
              <a:rPr lang="en-US" sz="2000" dirty="0"/>
              <a:t> data </a:t>
            </a:r>
            <a:r>
              <a:rPr lang="en-US" sz="2000" dirty="0" err="1"/>
              <a:t>seperti</a:t>
            </a:r>
            <a:r>
              <a:rPr lang="en-US" sz="2000" dirty="0"/>
              <a:t> output F0 </a:t>
            </a:r>
            <a:r>
              <a:rPr lang="en-US" sz="2000" dirty="0" err="1"/>
              <a:t>dan</a:t>
            </a:r>
            <a:r>
              <a:rPr lang="en-US" sz="2000" dirty="0"/>
              <a:t> </a:t>
            </a:r>
            <a:r>
              <a:rPr lang="en-US" sz="2000" dirty="0" err="1"/>
              <a:t>hanya</a:t>
            </a:r>
            <a:r>
              <a:rPr lang="en-US" sz="2000" dirty="0"/>
              <a:t> </a:t>
            </a:r>
            <a:r>
              <a:rPr lang="en-US" sz="2000" dirty="0" err="1"/>
              <a:t>akan</a:t>
            </a:r>
            <a:r>
              <a:rPr lang="en-US" sz="2000" dirty="0"/>
              <a:t> </a:t>
            </a:r>
            <a:r>
              <a:rPr lang="en-US" sz="2000" dirty="0" err="1"/>
              <a:t>berlogika</a:t>
            </a:r>
            <a:r>
              <a:rPr lang="en-US" sz="2000" dirty="0"/>
              <a:t> 0 </a:t>
            </a:r>
            <a:r>
              <a:rPr lang="en-US" sz="2000" dirty="0" err="1"/>
              <a:t>walaupun</a:t>
            </a:r>
            <a:r>
              <a:rPr lang="en-US" sz="2000" dirty="0"/>
              <a:t> input </a:t>
            </a:r>
            <a:r>
              <a:rPr lang="en-US" sz="2000" dirty="0" err="1"/>
              <a:t>berlogika</a:t>
            </a:r>
            <a:r>
              <a:rPr lang="en-US" sz="2000" dirty="0"/>
              <a:t> 1.</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1400"/>
            <a:ext cx="8229600" cy="1143000"/>
          </a:xfrm>
        </p:spPr>
        <p:txBody>
          <a:bodyPr/>
          <a:lstStyle/>
          <a:p>
            <a:pPr eaLnBrk="1" hangingPunct="1"/>
            <a:r>
              <a:rPr lang="en-US" sz="6600" dirty="0" err="1" smtClean="0">
                <a:solidFill>
                  <a:srgbClr val="FFC000"/>
                </a:solidFill>
              </a:rPr>
              <a:t>Contoh</a:t>
            </a:r>
            <a:r>
              <a:rPr lang="en-US" sz="6600" dirty="0" smtClean="0">
                <a:solidFill>
                  <a:srgbClr val="FFC000"/>
                </a:solidFill>
              </a:rPr>
              <a:t> </a:t>
            </a:r>
            <a:r>
              <a:rPr lang="en-US" sz="6600" dirty="0" err="1" smtClean="0">
                <a:solidFill>
                  <a:srgbClr val="FFC000"/>
                </a:solidFill>
              </a:rPr>
              <a:t>Soal</a:t>
            </a:r>
            <a:r>
              <a:rPr lang="en-US" sz="6600" dirty="0" smtClean="0">
                <a:solidFill>
                  <a:srgbClr val="FFC000"/>
                </a:solidFill>
              </a:rPr>
              <a:t>:</a:t>
            </a:r>
            <a:endParaRPr lang="en-US" sz="6600" dirty="0" smtClean="0"/>
          </a:p>
        </p:txBody>
      </p:sp>
      <p:pic>
        <p:nvPicPr>
          <p:cNvPr id="18435" name="Content Placeholder 3"/>
          <p:cNvPicPr>
            <a:picLocks noGrp="1" noChangeAspect="1"/>
          </p:cNvPicPr>
          <p:nvPr>
            <p:ph idx="1"/>
          </p:nvPr>
        </p:nvPicPr>
        <p:blipFill>
          <a:blip r:embed="rId2" cstate="print"/>
          <a:srcRect/>
          <a:stretch>
            <a:fillRect/>
          </a:stretch>
        </p:blipFill>
        <p:spPr>
          <a:xfrm>
            <a:off x="1115616" y="2780928"/>
            <a:ext cx="4792960" cy="2694724"/>
          </a:xfrm>
        </p:spPr>
      </p:pic>
      <p:sp>
        <p:nvSpPr>
          <p:cNvPr id="18436" name="TextBox 5"/>
          <p:cNvSpPr txBox="1">
            <a:spLocks noChangeArrowheads="1"/>
          </p:cNvSpPr>
          <p:nvPr/>
        </p:nvSpPr>
        <p:spPr bwMode="auto">
          <a:xfrm>
            <a:off x="179512" y="5469031"/>
            <a:ext cx="8077200" cy="1200329"/>
          </a:xfrm>
          <a:prstGeom prst="rect">
            <a:avLst/>
          </a:prstGeom>
          <a:noFill/>
          <a:ln w="9525">
            <a:noFill/>
            <a:miter lim="800000"/>
            <a:headEnd/>
            <a:tailEnd/>
          </a:ln>
        </p:spPr>
        <p:txBody>
          <a:bodyPr>
            <a:spAutoFit/>
          </a:bodyPr>
          <a:lstStyle/>
          <a:p>
            <a:r>
              <a:rPr lang="en-US" sz="2400" dirty="0" err="1" smtClean="0"/>
              <a:t>Buat</a:t>
            </a:r>
            <a:r>
              <a:rPr lang="en-US" sz="2400" dirty="0" smtClean="0"/>
              <a:t> </a:t>
            </a:r>
            <a:r>
              <a:rPr lang="en-US" sz="2400" dirty="0" err="1"/>
              <a:t>tabel</a:t>
            </a:r>
            <a:r>
              <a:rPr lang="en-US" sz="2400" dirty="0"/>
              <a:t> </a:t>
            </a:r>
            <a:r>
              <a:rPr lang="en-US" sz="2400" dirty="0" err="1"/>
              <a:t>kebenaran</a:t>
            </a:r>
            <a:r>
              <a:rPr lang="en-US" sz="2400" dirty="0"/>
              <a:t>, </a:t>
            </a:r>
            <a:r>
              <a:rPr lang="en-US" sz="2400" dirty="0" err="1"/>
              <a:t>persamaan</a:t>
            </a:r>
            <a:r>
              <a:rPr lang="en-US" sz="2400" dirty="0"/>
              <a:t> </a:t>
            </a:r>
            <a:r>
              <a:rPr lang="en-US" sz="2400" dirty="0" err="1"/>
              <a:t>dan</a:t>
            </a:r>
            <a:r>
              <a:rPr lang="en-US" sz="2400" dirty="0"/>
              <a:t> </a:t>
            </a:r>
            <a:r>
              <a:rPr lang="en-US" sz="2400" dirty="0" err="1"/>
              <a:t>gambar</a:t>
            </a:r>
            <a:r>
              <a:rPr lang="en-US" sz="2400" dirty="0"/>
              <a:t> </a:t>
            </a:r>
            <a:r>
              <a:rPr lang="en-US" sz="2400" dirty="0" err="1"/>
              <a:t>rangkaian</a:t>
            </a:r>
            <a:r>
              <a:rPr lang="en-US" sz="2400" dirty="0"/>
              <a:t> </a:t>
            </a:r>
            <a:r>
              <a:rPr lang="en-US" sz="2400" dirty="0" err="1"/>
              <a:t>dari</a:t>
            </a:r>
            <a:r>
              <a:rPr lang="en-US" sz="2400" dirty="0"/>
              <a:t> </a:t>
            </a:r>
            <a:r>
              <a:rPr lang="en-US" sz="2400" dirty="0" err="1"/>
              <a:t>gambar</a:t>
            </a:r>
            <a:r>
              <a:rPr lang="en-US" sz="2400" dirty="0"/>
              <a:t> </a:t>
            </a:r>
            <a:r>
              <a:rPr lang="en-US" sz="2400" dirty="0" err="1"/>
              <a:t>di</a:t>
            </a:r>
            <a:r>
              <a:rPr lang="en-US" sz="2400" dirty="0"/>
              <a:t> </a:t>
            </a:r>
            <a:r>
              <a:rPr lang="en-US" sz="2400" dirty="0" err="1" smtClean="0"/>
              <a:t>atas</a:t>
            </a:r>
            <a:r>
              <a:rPr lang="en-US" sz="2400" dirty="0" smtClean="0"/>
              <a:t> </a:t>
            </a:r>
            <a:r>
              <a:rPr lang="en-US" sz="2400" dirty="0"/>
              <a:t>!</a:t>
            </a:r>
          </a:p>
          <a:p>
            <a:endParaRPr lang="en-US" sz="2400" dirty="0"/>
          </a:p>
        </p:txBody>
      </p:sp>
      <p:sp>
        <p:nvSpPr>
          <p:cNvPr id="5" name="Rectangle 4"/>
          <p:cNvSpPr>
            <a:spLocks noChangeArrowheads="1"/>
          </p:cNvSpPr>
          <p:nvPr/>
        </p:nvSpPr>
        <p:spPr bwMode="auto">
          <a:xfrm>
            <a:off x="0" y="692696"/>
            <a:ext cx="9144000" cy="2308324"/>
          </a:xfrm>
          <a:prstGeom prst="rect">
            <a:avLst/>
          </a:prstGeom>
          <a:noFill/>
          <a:ln w="9525">
            <a:noFill/>
            <a:miter lim="800000"/>
            <a:headEnd/>
            <a:tailEnd/>
          </a:ln>
        </p:spPr>
        <p:txBody>
          <a:bodyPr anchor="ctr">
            <a:spAutoFit/>
          </a:bodyPr>
          <a:lstStyle/>
          <a:p>
            <a:pPr>
              <a:tabLst>
                <a:tab pos="587375" algn="l"/>
              </a:tabLst>
            </a:pPr>
            <a:r>
              <a:rPr lang="en-US" sz="2400" dirty="0">
                <a:latin typeface="king cooL KC" pitchFamily="2" charset="0"/>
                <a:cs typeface="Times New Roman" pitchFamily="18" charset="0"/>
              </a:rPr>
              <a:t>	</a:t>
            </a:r>
            <a:endParaRPr lang="en-US" sz="2400" dirty="0">
              <a:latin typeface="king cooL KC" pitchFamily="2" charset="0"/>
            </a:endParaRPr>
          </a:p>
          <a:p>
            <a:pPr eaLnBrk="0" hangingPunct="0">
              <a:tabLst>
                <a:tab pos="587375" algn="l"/>
              </a:tabLst>
            </a:pPr>
            <a:r>
              <a:rPr lang="en-US" sz="2400" dirty="0" err="1">
                <a:latin typeface="king cooL KC" pitchFamily="2" charset="0"/>
                <a:cs typeface="Times New Roman" pitchFamily="18" charset="0"/>
              </a:rPr>
              <a:t>Buatlah</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rangkaian</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demultiplexer</a:t>
            </a:r>
            <a:r>
              <a:rPr lang="en-US" sz="2400" dirty="0">
                <a:latin typeface="king cooL KC" pitchFamily="2" charset="0"/>
                <a:cs typeface="Times New Roman" pitchFamily="18" charset="0"/>
              </a:rPr>
              <a:t> </a:t>
            </a:r>
            <a:r>
              <a:rPr lang="en-US" sz="2400" dirty="0">
                <a:latin typeface="Chaparral Pro" pitchFamily="18" charset="0"/>
                <a:cs typeface="Times New Roman" pitchFamily="18" charset="0"/>
              </a:rPr>
              <a:t>1</a:t>
            </a:r>
            <a:r>
              <a:rPr lang="en-US" sz="2400" dirty="0">
                <a:latin typeface="king cooL KC" pitchFamily="2" charset="0"/>
                <a:cs typeface="Times New Roman" pitchFamily="18" charset="0"/>
              </a:rPr>
              <a:t> input </a:t>
            </a:r>
            <a:r>
              <a:rPr lang="en-US" sz="2400" dirty="0" err="1">
                <a:latin typeface="king cooL KC" pitchFamily="2" charset="0"/>
                <a:cs typeface="Times New Roman" pitchFamily="18" charset="0"/>
              </a:rPr>
              <a:t>ke</a:t>
            </a:r>
            <a:r>
              <a:rPr lang="en-US" sz="2400" dirty="0">
                <a:latin typeface="king cooL KC" pitchFamily="2" charset="0"/>
                <a:cs typeface="Times New Roman" pitchFamily="18" charset="0"/>
              </a:rPr>
              <a:t> 2 output </a:t>
            </a:r>
            <a:r>
              <a:rPr lang="en-US" sz="2400" dirty="0" err="1">
                <a:latin typeface="king cooL KC" pitchFamily="2" charset="0"/>
                <a:cs typeface="Times New Roman" pitchFamily="18" charset="0"/>
              </a:rPr>
              <a:t>untuk</a:t>
            </a:r>
            <a:r>
              <a:rPr lang="en-US" sz="2400" dirty="0">
                <a:latin typeface="king cooL KC" pitchFamily="2" charset="0"/>
                <a:cs typeface="Times New Roman" pitchFamily="18" charset="0"/>
              </a:rPr>
              <a:t> </a:t>
            </a:r>
            <a:r>
              <a:rPr lang="en-US" sz="2400" dirty="0">
                <a:latin typeface="Calibri" pitchFamily="34" charset="0"/>
                <a:cs typeface="Calibri" pitchFamily="34" charset="0"/>
              </a:rPr>
              <a:t>1</a:t>
            </a:r>
            <a:r>
              <a:rPr lang="en-US" sz="2400" dirty="0">
                <a:latin typeface="king cooL KC" pitchFamily="2" charset="0"/>
                <a:cs typeface="Times New Roman" pitchFamily="18" charset="0"/>
              </a:rPr>
              <a:t>bit!</a:t>
            </a:r>
            <a:endParaRPr lang="en-US" sz="2400" dirty="0">
              <a:latin typeface="king cooL KC" pitchFamily="2" charset="0"/>
            </a:endParaRPr>
          </a:p>
          <a:p>
            <a:pPr eaLnBrk="0" hangingPunct="0">
              <a:tabLst>
                <a:tab pos="587375" algn="l"/>
              </a:tabLst>
            </a:pPr>
            <a:r>
              <a:rPr lang="en-US" sz="2400" dirty="0" err="1">
                <a:latin typeface="king cooL KC" pitchFamily="2" charset="0"/>
                <a:cs typeface="Times New Roman" pitchFamily="18" charset="0"/>
              </a:rPr>
              <a:t>Demultiplexer</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ini</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mendistribusikan</a:t>
            </a:r>
            <a:r>
              <a:rPr lang="en-US" sz="2400" dirty="0">
                <a:latin typeface="king cooL KC" pitchFamily="2" charset="0"/>
                <a:cs typeface="Times New Roman" pitchFamily="18" charset="0"/>
              </a:rPr>
              <a:t> data </a:t>
            </a:r>
            <a:r>
              <a:rPr lang="en-US" sz="2400" dirty="0" err="1">
                <a:latin typeface="king cooL KC" pitchFamily="2" charset="0"/>
                <a:cs typeface="Times New Roman" pitchFamily="18" charset="0"/>
              </a:rPr>
              <a:t>dari</a:t>
            </a:r>
            <a:r>
              <a:rPr lang="en-US" sz="2400" dirty="0">
                <a:latin typeface="king cooL KC" pitchFamily="2" charset="0"/>
                <a:cs typeface="Times New Roman" pitchFamily="18" charset="0"/>
              </a:rPr>
              <a:t> 1 </a:t>
            </a:r>
            <a:r>
              <a:rPr lang="en-US" sz="2400" dirty="0" err="1">
                <a:latin typeface="king cooL KC" pitchFamily="2" charset="0"/>
                <a:cs typeface="Times New Roman" pitchFamily="18" charset="0"/>
              </a:rPr>
              <a:t>saluran</a:t>
            </a:r>
            <a:r>
              <a:rPr lang="en-US" sz="2400" dirty="0">
                <a:latin typeface="king cooL KC" pitchFamily="2" charset="0"/>
                <a:cs typeface="Times New Roman" pitchFamily="18" charset="0"/>
              </a:rPr>
              <a:t> data input </a:t>
            </a:r>
            <a:r>
              <a:rPr lang="en-US" sz="2400" dirty="0" err="1">
                <a:latin typeface="king cooL KC" pitchFamily="2" charset="0"/>
                <a:cs typeface="Times New Roman" pitchFamily="18" charset="0"/>
              </a:rPr>
              <a:t>ke</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dua</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saluran</a:t>
            </a:r>
            <a:r>
              <a:rPr lang="en-US" sz="2400" dirty="0">
                <a:latin typeface="king cooL KC" pitchFamily="2" charset="0"/>
                <a:cs typeface="Times New Roman" pitchFamily="18" charset="0"/>
              </a:rPr>
              <a:t> data </a:t>
            </a:r>
            <a:r>
              <a:rPr lang="en-US" sz="2400" dirty="0" err="1">
                <a:latin typeface="king cooL KC" pitchFamily="2" charset="0"/>
                <a:cs typeface="Times New Roman" pitchFamily="18" charset="0"/>
              </a:rPr>
              <a:t>ouput</a:t>
            </a:r>
            <a:r>
              <a:rPr lang="en-US" sz="2400" dirty="0">
                <a:latin typeface="king cooL KC" pitchFamily="2" charset="0"/>
                <a:cs typeface="Times New Roman" pitchFamily="18" charset="0"/>
              </a:rPr>
              <a:t> yang </a:t>
            </a:r>
            <a:r>
              <a:rPr lang="en-US" sz="2400" dirty="0" err="1">
                <a:latin typeface="king cooL KC" pitchFamily="2" charset="0"/>
                <a:cs typeface="Times New Roman" pitchFamily="18" charset="0"/>
              </a:rPr>
              <a:t>dilakukan</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oleh</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saluran</a:t>
            </a:r>
            <a:r>
              <a:rPr lang="en-US" sz="2400" dirty="0">
                <a:latin typeface="king cooL KC" pitchFamily="2" charset="0"/>
                <a:cs typeface="Times New Roman" pitchFamily="18" charset="0"/>
              </a:rPr>
              <a:t> control(S) </a:t>
            </a:r>
            <a:r>
              <a:rPr lang="en-US" sz="2400" dirty="0" err="1">
                <a:latin typeface="king cooL KC" pitchFamily="2" charset="0"/>
                <a:cs typeface="Times New Roman" pitchFamily="18" charset="0"/>
              </a:rPr>
              <a:t>dengan</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kondisi</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tertentu</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Untuk</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jelasnya</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lihat</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gambar</a:t>
            </a:r>
            <a:r>
              <a:rPr lang="en-US" sz="2400" dirty="0">
                <a:latin typeface="king cooL KC" pitchFamily="2" charset="0"/>
                <a:cs typeface="Times New Roman" pitchFamily="18" charset="0"/>
              </a:rPr>
              <a:t>.</a:t>
            </a:r>
            <a:endParaRPr lang="en-US" sz="2400" dirty="0">
              <a:latin typeface="king cooL KC" pitchFamily="2" charset="0"/>
            </a:endParaRPr>
          </a:p>
          <a:p>
            <a:pPr eaLnBrk="0" hangingPunct="0">
              <a:tabLst>
                <a:tab pos="587375" algn="l"/>
              </a:tabLst>
            </a:pPr>
            <a:r>
              <a:rPr lang="en-US" sz="2400" dirty="0" err="1">
                <a:latin typeface="king cooL KC" pitchFamily="2" charset="0"/>
                <a:cs typeface="Times New Roman" pitchFamily="18" charset="0"/>
              </a:rPr>
              <a:t>Suatu</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Demultiplexer</a:t>
            </a:r>
            <a:r>
              <a:rPr lang="en-US" sz="2400" dirty="0">
                <a:latin typeface="king cooL KC" pitchFamily="2" charset="0"/>
                <a:cs typeface="Times New Roman" pitchFamily="18" charset="0"/>
              </a:rPr>
              <a:t> 1 input </a:t>
            </a:r>
            <a:r>
              <a:rPr lang="en-US" sz="2400" dirty="0" err="1">
                <a:latin typeface="king cooL KC" pitchFamily="2" charset="0"/>
                <a:cs typeface="Times New Roman" pitchFamily="18" charset="0"/>
              </a:rPr>
              <a:t>ke</a:t>
            </a:r>
            <a:r>
              <a:rPr lang="en-US" sz="2400" dirty="0">
                <a:latin typeface="king cooL KC" pitchFamily="2" charset="0"/>
                <a:cs typeface="Times New Roman" pitchFamily="18" charset="0"/>
              </a:rPr>
              <a:t> 2 </a:t>
            </a:r>
            <a:r>
              <a:rPr lang="en-US" sz="2400" dirty="0" err="1">
                <a:latin typeface="king cooL KC" pitchFamily="2" charset="0"/>
                <a:cs typeface="Times New Roman" pitchFamily="18" charset="0"/>
              </a:rPr>
              <a:t>ouput</a:t>
            </a:r>
            <a:r>
              <a:rPr lang="en-US" sz="2400" dirty="0">
                <a:latin typeface="king cooL KC" pitchFamily="2" charset="0"/>
                <a:cs typeface="Times New Roman" pitchFamily="18" charset="0"/>
              </a:rPr>
              <a:t> yang </a:t>
            </a:r>
            <a:r>
              <a:rPr lang="en-US" sz="2400" dirty="0" err="1">
                <a:latin typeface="king cooL KC" pitchFamily="2" charset="0"/>
                <a:cs typeface="Times New Roman" pitchFamily="18" charset="0"/>
              </a:rPr>
              <a:t>direalisasikan</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dengan</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gerbang</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gerbang</a:t>
            </a:r>
            <a:r>
              <a:rPr lang="en-US" sz="2400" dirty="0">
                <a:latin typeface="king cooL KC" pitchFamily="2" charset="0"/>
                <a:cs typeface="Times New Roman" pitchFamily="18" charset="0"/>
              </a:rPr>
              <a:t> </a:t>
            </a:r>
            <a:r>
              <a:rPr lang="en-US" sz="2400" dirty="0" err="1">
                <a:latin typeface="king cooL KC" pitchFamily="2" charset="0"/>
                <a:cs typeface="Times New Roman" pitchFamily="18" charset="0"/>
              </a:rPr>
              <a:t>dasar</a:t>
            </a:r>
            <a:r>
              <a:rPr lang="en-US" sz="2400" dirty="0">
                <a:latin typeface="king cooL KC" pitchFamily="2" charset="0"/>
                <a:cs typeface="Times New Roman" pitchFamily="18" charset="0"/>
              </a:rPr>
              <a:t>. </a:t>
            </a:r>
            <a:endParaRPr lang="en-US" sz="2400" dirty="0">
              <a:latin typeface="king cooL KC" pitchFamily="2" charset="0"/>
            </a:endParaRPr>
          </a:p>
          <a:p>
            <a:pPr eaLnBrk="0" hangingPunct="0">
              <a:tabLst>
                <a:tab pos="587375" algn="l"/>
              </a:tabLst>
            </a:pPr>
            <a:endParaRPr lang="en-US" sz="2400" dirty="0">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2.5"/>
                                          </p:val>
                                        </p:tav>
                                        <p:tav tm="100000">
                                          <p:val>
                                            <p:strVal val="#ppt_w"/>
                                          </p:val>
                                        </p:tav>
                                      </p:tavLst>
                                    </p:anim>
                                    <p:anim calcmode="lin" valueType="num">
                                      <p:cBhvr>
                                        <p:cTn id="8" dur="500" fill="hold"/>
                                        <p:tgtEl>
                                          <p:spTgt spid="5"/>
                                        </p:tgtEl>
                                        <p:attrNameLst>
                                          <p:attrName>ppt_h</p:attrName>
                                        </p:attrNameLst>
                                      </p:cBhvr>
                                      <p:tavLst>
                                        <p:tav tm="0">
                                          <p:val>
                                            <p:strVal val="#ppt_h*0.01"/>
                                          </p:val>
                                        </p:tav>
                                        <p:tav tm="100000">
                                          <p:val>
                                            <p:strVal val="#ppt_h"/>
                                          </p:val>
                                        </p:tav>
                                      </p:tavLst>
                                    </p:anim>
                                    <p:anim calcmode="lin" valueType="num">
                                      <p:cBhvr>
                                        <p:cTn id="9" dur="500" fill="hold"/>
                                        <p:tgtEl>
                                          <p:spTgt spid="5"/>
                                        </p:tgtEl>
                                        <p:attrNameLst>
                                          <p:attrName>ppt_x</p:attrName>
                                        </p:attrNameLst>
                                      </p:cBhvr>
                                      <p:tavLst>
                                        <p:tav tm="0">
                                          <p:val>
                                            <p:strVal val="#ppt_x"/>
                                          </p:val>
                                        </p:tav>
                                        <p:tav tm="100000">
                                          <p:val>
                                            <p:strVal val="#ppt_x"/>
                                          </p:val>
                                        </p:tav>
                                      </p:tavLst>
                                    </p:anim>
                                    <p:anim calcmode="lin" valueType="num">
                                      <p:cBhvr>
                                        <p:cTn id="10" dur="500" fill="hold"/>
                                        <p:tgtEl>
                                          <p:spTgt spid="5"/>
                                        </p:tgtEl>
                                        <p:attrNameLst>
                                          <p:attrName>ppt_y</p:attrName>
                                        </p:attrNameLst>
                                      </p:cBhvr>
                                      <p:tavLst>
                                        <p:tav tm="0">
                                          <p:val>
                                            <p:strVal val="#ppt_h+1"/>
                                          </p:val>
                                        </p:tav>
                                        <p:tav tm="100000">
                                          <p:val>
                                            <p:strVal val="#ppt_y"/>
                                          </p:val>
                                        </p:tav>
                                      </p:tavLst>
                                    </p:anim>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6600" smtClean="0">
                <a:solidFill>
                  <a:srgbClr val="FFC000"/>
                </a:solidFill>
              </a:rPr>
              <a:t>Contoh Soal:</a:t>
            </a:r>
            <a:endParaRPr lang="en-US" sz="6600" smtClean="0"/>
          </a:p>
        </p:txBody>
      </p:sp>
      <p:pic>
        <p:nvPicPr>
          <p:cNvPr id="18435" name="Content Placeholder 3"/>
          <p:cNvPicPr>
            <a:picLocks noGrp="1" noChangeAspect="1"/>
          </p:cNvPicPr>
          <p:nvPr>
            <p:ph idx="1"/>
          </p:nvPr>
        </p:nvPicPr>
        <p:blipFill>
          <a:blip r:embed="rId2" cstate="print"/>
          <a:srcRect/>
          <a:stretch>
            <a:fillRect/>
          </a:stretch>
        </p:blipFill>
        <p:spPr>
          <a:xfrm>
            <a:off x="1219200" y="1371600"/>
            <a:ext cx="6505575" cy="3657600"/>
          </a:xfrm>
        </p:spPr>
      </p:pic>
      <p:sp>
        <p:nvSpPr>
          <p:cNvPr id="18436" name="TextBox 5"/>
          <p:cNvSpPr txBox="1">
            <a:spLocks noChangeArrowheads="1"/>
          </p:cNvSpPr>
          <p:nvPr/>
        </p:nvSpPr>
        <p:spPr bwMode="auto">
          <a:xfrm>
            <a:off x="582613" y="5334000"/>
            <a:ext cx="8077200" cy="1384300"/>
          </a:xfrm>
          <a:prstGeom prst="rect">
            <a:avLst/>
          </a:prstGeom>
          <a:noFill/>
          <a:ln w="9525">
            <a:noFill/>
            <a:miter lim="800000"/>
            <a:headEnd/>
            <a:tailEnd/>
          </a:ln>
        </p:spPr>
        <p:txBody>
          <a:bodyPr>
            <a:spAutoFit/>
          </a:bodyPr>
          <a:lstStyle/>
          <a:p>
            <a:r>
              <a:rPr lang="en-US" sz="2800" dirty="0"/>
              <a:t>	</a:t>
            </a:r>
            <a:r>
              <a:rPr lang="en-US" sz="2800" dirty="0" err="1"/>
              <a:t>Buat</a:t>
            </a:r>
            <a:r>
              <a:rPr lang="en-US" sz="2800" dirty="0"/>
              <a:t> </a:t>
            </a:r>
            <a:r>
              <a:rPr lang="en-US" sz="2800" dirty="0" err="1"/>
              <a:t>tabel</a:t>
            </a:r>
            <a:r>
              <a:rPr lang="en-US" sz="2800" dirty="0"/>
              <a:t> </a:t>
            </a:r>
            <a:r>
              <a:rPr lang="en-US" sz="2800" dirty="0" err="1"/>
              <a:t>kebenaran</a:t>
            </a:r>
            <a:r>
              <a:rPr lang="en-US" sz="2800" dirty="0"/>
              <a:t>, </a:t>
            </a:r>
            <a:r>
              <a:rPr lang="en-US" sz="2800" dirty="0" err="1"/>
              <a:t>persamaan</a:t>
            </a:r>
            <a:r>
              <a:rPr lang="en-US" sz="2800" dirty="0"/>
              <a:t> </a:t>
            </a:r>
            <a:r>
              <a:rPr lang="en-US" sz="2800" dirty="0" err="1"/>
              <a:t>dan</a:t>
            </a:r>
            <a:r>
              <a:rPr lang="en-US" sz="2800" dirty="0"/>
              <a:t> </a:t>
            </a:r>
            <a:r>
              <a:rPr lang="en-US" sz="2800" dirty="0" err="1"/>
              <a:t>gambar</a:t>
            </a:r>
            <a:r>
              <a:rPr lang="en-US" sz="2800" dirty="0"/>
              <a:t> </a:t>
            </a:r>
            <a:r>
              <a:rPr lang="en-US" sz="2800" dirty="0" err="1"/>
              <a:t>rangkaian</a:t>
            </a:r>
            <a:r>
              <a:rPr lang="en-US" sz="2800" dirty="0"/>
              <a:t> </a:t>
            </a:r>
            <a:r>
              <a:rPr lang="en-US" sz="2800" dirty="0" err="1"/>
              <a:t>dari</a:t>
            </a:r>
            <a:r>
              <a:rPr lang="en-US" sz="2800" dirty="0"/>
              <a:t> </a:t>
            </a:r>
            <a:r>
              <a:rPr lang="en-US" sz="2800" dirty="0" err="1"/>
              <a:t>gambar</a:t>
            </a:r>
            <a:r>
              <a:rPr lang="en-US" sz="2800" dirty="0"/>
              <a:t> </a:t>
            </a:r>
            <a:r>
              <a:rPr lang="en-US" sz="2800" dirty="0" err="1"/>
              <a:t>di</a:t>
            </a:r>
            <a:r>
              <a:rPr lang="en-US" sz="2800" dirty="0"/>
              <a:t> </a:t>
            </a:r>
            <a:r>
              <a:rPr lang="en-US" sz="2800" dirty="0" err="1"/>
              <a:t>samping</a:t>
            </a:r>
            <a:r>
              <a:rPr lang="en-US" sz="2800" dirty="0"/>
              <a:t> !</a:t>
            </a:r>
          </a:p>
          <a:p>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2088"/>
            <a:ext cx="2741613" cy="738187"/>
          </a:xfrm>
          <a:prstGeom prst="rect">
            <a:avLst/>
          </a:prstGeom>
          <a:noFill/>
        </p:spPr>
        <p:txBody>
          <a:bodyPr wrap="none">
            <a:spAutoFit/>
          </a:bodyPr>
          <a:lstStyle/>
          <a:p>
            <a:pPr marL="285750" indent="-285750">
              <a:buFont typeface="Arial" charset="0"/>
              <a:buChar char="•"/>
            </a:pPr>
            <a:r>
              <a:rPr lang="en-US" sz="2400">
                <a:solidFill>
                  <a:srgbClr val="FFC000"/>
                </a:solidFill>
              </a:rPr>
              <a:t>Tabel kebenaran : </a:t>
            </a:r>
          </a:p>
          <a:p>
            <a:pPr marL="285750" indent="-285750"/>
            <a:endParaRPr lang="en-US"/>
          </a:p>
        </p:txBody>
      </p:sp>
      <p:graphicFrame>
        <p:nvGraphicFramePr>
          <p:cNvPr id="5" name="Table 4"/>
          <p:cNvGraphicFramePr>
            <a:graphicFrameLocks noGrp="1"/>
          </p:cNvGraphicFramePr>
          <p:nvPr/>
        </p:nvGraphicFramePr>
        <p:xfrm>
          <a:off x="533400" y="762000"/>
          <a:ext cx="3733800" cy="2126008"/>
        </p:xfrm>
        <a:graphic>
          <a:graphicData uri="http://schemas.openxmlformats.org/drawingml/2006/table">
            <a:tbl>
              <a:tblPr/>
              <a:tblGrid>
                <a:gridCol w="533400"/>
                <a:gridCol w="609600"/>
                <a:gridCol w="609600"/>
                <a:gridCol w="685800"/>
                <a:gridCol w="685800"/>
                <a:gridCol w="609600"/>
              </a:tblGrid>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S</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a:t>
                      </a:r>
                    </a:p>
                  </a:txBody>
                  <a:tcPr marT="45734" marB="4573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Yo</a:t>
                      </a:r>
                    </a:p>
                  </a:txBody>
                  <a:tcPr marT="45734" marB="45734"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Yi</a:t>
                      </a:r>
                    </a:p>
                  </a:txBody>
                  <a:tcPr marT="45734" marB="45734"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SOP Yo</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SOP Yi</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a:noFill/>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T="45734" marB="4573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T="45734" marB="4573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S’A</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marT="45734" marB="45734"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marT="45734" marB="45734"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1</a:t>
                      </a:r>
                    </a:p>
                  </a:txBody>
                  <a:tcPr marT="45734" marB="45734" horzOverflow="overflow">
                    <a:lnL>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SA</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TextBox 5"/>
          <p:cNvSpPr txBox="1">
            <a:spLocks noChangeArrowheads="1"/>
          </p:cNvSpPr>
          <p:nvPr/>
        </p:nvSpPr>
        <p:spPr bwMode="auto">
          <a:xfrm>
            <a:off x="269875" y="3382963"/>
            <a:ext cx="1920875" cy="461962"/>
          </a:xfrm>
          <a:prstGeom prst="rect">
            <a:avLst/>
          </a:prstGeom>
          <a:noFill/>
          <a:ln w="9525">
            <a:noFill/>
            <a:miter lim="800000"/>
            <a:headEnd/>
            <a:tailEnd/>
          </a:ln>
        </p:spPr>
        <p:txBody>
          <a:bodyPr wrap="none">
            <a:spAutoFit/>
          </a:bodyPr>
          <a:lstStyle/>
          <a:p>
            <a:pPr marL="285750" indent="-285750">
              <a:buFont typeface="Arial" charset="0"/>
              <a:buChar char="•"/>
            </a:pPr>
            <a:r>
              <a:rPr lang="en-US" sz="2400">
                <a:solidFill>
                  <a:srgbClr val="FFC000"/>
                </a:solidFill>
              </a:rPr>
              <a:t>Persamaan </a:t>
            </a:r>
          </a:p>
        </p:txBody>
      </p:sp>
      <p:sp>
        <p:nvSpPr>
          <p:cNvPr id="7" name="TextBox 6"/>
          <p:cNvSpPr txBox="1">
            <a:spLocks noChangeArrowheads="1"/>
          </p:cNvSpPr>
          <p:nvPr/>
        </p:nvSpPr>
        <p:spPr bwMode="auto">
          <a:xfrm>
            <a:off x="1095375" y="3967163"/>
            <a:ext cx="981075" cy="461962"/>
          </a:xfrm>
          <a:prstGeom prst="rect">
            <a:avLst/>
          </a:prstGeom>
          <a:noFill/>
          <a:ln w="9525">
            <a:noFill/>
            <a:miter lim="800000"/>
            <a:headEnd/>
            <a:tailEnd/>
          </a:ln>
        </p:spPr>
        <p:txBody>
          <a:bodyPr wrap="none">
            <a:spAutoFit/>
          </a:bodyPr>
          <a:lstStyle/>
          <a:p>
            <a:r>
              <a:rPr lang="en-US" sz="2400" dirty="0"/>
              <a:t>Y = S’A</a:t>
            </a:r>
          </a:p>
        </p:txBody>
      </p:sp>
      <p:sp>
        <p:nvSpPr>
          <p:cNvPr id="8" name="TextBox 7"/>
          <p:cNvSpPr txBox="1">
            <a:spLocks noChangeArrowheads="1"/>
          </p:cNvSpPr>
          <p:nvPr/>
        </p:nvSpPr>
        <p:spPr bwMode="auto">
          <a:xfrm>
            <a:off x="1066800" y="4602163"/>
            <a:ext cx="1009650" cy="461962"/>
          </a:xfrm>
          <a:prstGeom prst="rect">
            <a:avLst/>
          </a:prstGeom>
          <a:noFill/>
          <a:ln w="9525">
            <a:noFill/>
            <a:miter lim="800000"/>
            <a:headEnd/>
            <a:tailEnd/>
          </a:ln>
        </p:spPr>
        <p:txBody>
          <a:bodyPr wrap="none">
            <a:spAutoFit/>
          </a:bodyPr>
          <a:lstStyle/>
          <a:p>
            <a:r>
              <a:rPr lang="en-US" sz="2400" dirty="0"/>
              <a:t>Yi = SA</a:t>
            </a:r>
          </a:p>
        </p:txBody>
      </p:sp>
      <p:sp>
        <p:nvSpPr>
          <p:cNvPr id="9" name="TextBox 8"/>
          <p:cNvSpPr txBox="1">
            <a:spLocks noChangeArrowheads="1"/>
          </p:cNvSpPr>
          <p:nvPr/>
        </p:nvSpPr>
        <p:spPr bwMode="auto">
          <a:xfrm>
            <a:off x="5805488" y="192088"/>
            <a:ext cx="1754187" cy="461962"/>
          </a:xfrm>
          <a:prstGeom prst="rect">
            <a:avLst/>
          </a:prstGeom>
          <a:noFill/>
          <a:ln w="9525">
            <a:noFill/>
            <a:miter lim="800000"/>
            <a:headEnd/>
            <a:tailEnd/>
          </a:ln>
        </p:spPr>
        <p:txBody>
          <a:bodyPr wrap="none">
            <a:spAutoFit/>
          </a:bodyPr>
          <a:lstStyle/>
          <a:p>
            <a:pPr marL="285750" indent="-285750">
              <a:buFont typeface="Arial" charset="0"/>
              <a:buChar char="•"/>
            </a:pPr>
            <a:r>
              <a:rPr lang="en-US" sz="2400">
                <a:solidFill>
                  <a:srgbClr val="FFC000"/>
                </a:solidFill>
              </a:rPr>
              <a:t>Rangkaian</a:t>
            </a:r>
          </a:p>
        </p:txBody>
      </p:sp>
      <p:pic>
        <p:nvPicPr>
          <p:cNvPr id="10" name="Picture 9"/>
          <p:cNvPicPr>
            <a:picLocks noChangeAspect="1"/>
          </p:cNvPicPr>
          <p:nvPr/>
        </p:nvPicPr>
        <p:blipFill>
          <a:blip r:embed="rId2" cstate="print"/>
          <a:srcRect/>
          <a:stretch>
            <a:fillRect/>
          </a:stretch>
        </p:blipFill>
        <p:spPr bwMode="auto">
          <a:xfrm>
            <a:off x="5316538" y="981075"/>
            <a:ext cx="3065462" cy="5267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6000"/>
                            </p:stCondLst>
                            <p:childTnLst>
                              <p:par>
                                <p:cTn id="41" presetID="42" presetClass="entr" presetSubtype="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762000"/>
            <a:ext cx="8229600" cy="1143000"/>
          </a:xfrm>
        </p:spPr>
        <p:txBody>
          <a:bodyPr>
            <a:normAutofit fontScale="90000"/>
          </a:bodyPr>
          <a:lstStyle/>
          <a:p>
            <a:pPr eaLnBrk="1" hangingPunct="1"/>
            <a:r>
              <a:rPr lang="en-US" sz="3600" dirty="0" err="1" smtClean="0"/>
              <a:t>Apabila</a:t>
            </a:r>
            <a:r>
              <a:rPr lang="en-US" sz="3600" dirty="0" smtClean="0"/>
              <a:t> </a:t>
            </a:r>
            <a:r>
              <a:rPr lang="en-US" sz="3600" dirty="0" err="1" smtClean="0"/>
              <a:t>diaplikasikan</a:t>
            </a:r>
            <a:r>
              <a:rPr lang="en-US" sz="3600" dirty="0" smtClean="0"/>
              <a:t> </a:t>
            </a:r>
            <a:r>
              <a:rPr lang="en-US" sz="3600" dirty="0" err="1" smtClean="0"/>
              <a:t>kedalam</a:t>
            </a:r>
            <a:r>
              <a:rPr lang="en-US" sz="3600" dirty="0" smtClean="0"/>
              <a:t> </a:t>
            </a:r>
            <a:r>
              <a:rPr lang="en-US" sz="3600" dirty="0" err="1" smtClean="0"/>
              <a:t>gerbang</a:t>
            </a:r>
            <a:r>
              <a:rPr lang="en-US" sz="3600" dirty="0" smtClean="0"/>
              <a:t> </a:t>
            </a:r>
            <a:r>
              <a:rPr lang="en-US" sz="3600" dirty="0" err="1" smtClean="0"/>
              <a:t>logika</a:t>
            </a:r>
            <a:r>
              <a:rPr lang="en-US" sz="3600" dirty="0" smtClean="0"/>
              <a:t>, </a:t>
            </a:r>
            <a:r>
              <a:rPr lang="en-US" sz="3600" dirty="0" err="1" smtClean="0"/>
              <a:t>Demultiplexer</a:t>
            </a:r>
            <a:r>
              <a:rPr lang="en-US" sz="3600" dirty="0" smtClean="0"/>
              <a:t> </a:t>
            </a:r>
            <a:r>
              <a:rPr lang="en-US" sz="3600" dirty="0" err="1" smtClean="0"/>
              <a:t>dapat</a:t>
            </a:r>
            <a:r>
              <a:rPr lang="en-US" sz="3600" dirty="0" smtClean="0"/>
              <a:t> </a:t>
            </a:r>
            <a:r>
              <a:rPr lang="en-US" sz="3600" dirty="0" err="1" smtClean="0"/>
              <a:t>diimplementasikan</a:t>
            </a:r>
            <a:r>
              <a:rPr lang="en-US" sz="3600" dirty="0" smtClean="0"/>
              <a:t> </a:t>
            </a:r>
            <a:r>
              <a:rPr lang="en-US" sz="3600" dirty="0" err="1" smtClean="0"/>
              <a:t>sebagai</a:t>
            </a:r>
            <a:r>
              <a:rPr lang="en-US" sz="3600" dirty="0" smtClean="0"/>
              <a:t> </a:t>
            </a:r>
            <a:r>
              <a:rPr lang="en-US" sz="3600" dirty="0" err="1" smtClean="0"/>
              <a:t>berikut</a:t>
            </a:r>
            <a:r>
              <a:rPr lang="en-US" sz="3600" dirty="0" smtClean="0"/>
              <a:t> :</a:t>
            </a:r>
            <a:br>
              <a:rPr lang="en-US" sz="3600" dirty="0" smtClean="0"/>
            </a:br>
            <a:endParaRPr lang="en-US" sz="3600" dirty="0" smtClean="0"/>
          </a:p>
        </p:txBody>
      </p:sp>
      <p:pic>
        <p:nvPicPr>
          <p:cNvPr id="4" name="Content Placeholder 3"/>
          <p:cNvPicPr>
            <a:picLocks noGrp="1" noChangeAspect="1"/>
          </p:cNvPicPr>
          <p:nvPr>
            <p:ph idx="1"/>
          </p:nvPr>
        </p:nvPicPr>
        <p:blipFill>
          <a:blip r:embed="rId2" cstate="print"/>
          <a:srcRect/>
          <a:stretch>
            <a:fillRect/>
          </a:stretch>
        </p:blipFill>
        <p:spPr>
          <a:xfrm>
            <a:off x="1143000" y="2133600"/>
            <a:ext cx="6705600" cy="40370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pic>
        <p:nvPicPr>
          <p:cNvPr id="20483" name="Content Placeholder 3"/>
          <p:cNvPicPr>
            <a:picLocks noGrp="1" noChangeAspect="1"/>
          </p:cNvPicPr>
          <p:nvPr>
            <p:ph idx="1"/>
          </p:nvPr>
        </p:nvPicPr>
        <p:blipFill>
          <a:blip r:embed="rId2" cstate="print"/>
          <a:srcRect/>
          <a:stretch>
            <a:fillRect/>
          </a:stretch>
        </p:blipFill>
        <p:spPr>
          <a:xfrm>
            <a:off x="0" y="14288"/>
            <a:ext cx="9150350" cy="6843712"/>
          </a:xfrm>
        </p:spPr>
      </p:pic>
      <p:sp>
        <p:nvSpPr>
          <p:cNvPr id="4" name="TextBox 3"/>
          <p:cNvSpPr txBox="1"/>
          <p:nvPr/>
        </p:nvSpPr>
        <p:spPr>
          <a:xfrm>
            <a:off x="391561" y="5517232"/>
            <a:ext cx="8428911" cy="1107996"/>
          </a:xfrm>
          <a:prstGeom prst="rect">
            <a:avLst/>
          </a:prstGeom>
          <a:noFill/>
        </p:spPr>
        <p:txBody>
          <a:bodyPr wrap="none" rtlCol="0">
            <a:spAutoFit/>
          </a:bodyPr>
          <a:lstStyle/>
          <a:p>
            <a:r>
              <a:rPr lang="id-ID" sz="6600" dirty="0" smtClean="0">
                <a:solidFill>
                  <a:schemeClr val="bg1"/>
                </a:solidFill>
                <a:latin typeface="king cooL KC" pitchFamily="2" charset="0"/>
              </a:rPr>
              <a:t>SEKIAN DAN TERIMAKASIH </a:t>
            </a:r>
            <a:r>
              <a:rPr lang="id-ID" sz="6600" dirty="0" smtClean="0">
                <a:solidFill>
                  <a:schemeClr val="bg1"/>
                </a:solidFill>
                <a:latin typeface="king cooL KC" pitchFamily="2" charset="0"/>
                <a:sym typeface="Wingdings" pitchFamily="2" charset="2"/>
              </a:rPr>
              <a:t></a:t>
            </a:r>
            <a:endParaRPr lang="id-ID" sz="6600" dirty="0">
              <a:solidFill>
                <a:schemeClr val="bg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6" presetClass="emph" presetSubtype="0" repeatCount="indefinite" fill="hold" grpId="1" nodeType="clickEffect">
                                  <p:stCondLst>
                                    <p:cond delay="0"/>
                                  </p:stCondLst>
                                  <p:endCondLst>
                                    <p:cond evt="onNext" delay="0">
                                      <p:tgtEl>
                                        <p:sldTgt/>
                                      </p:tgtEl>
                                    </p:cond>
                                  </p:endCondLst>
                                  <p:iterate type="lt">
                                    <p:tmPct val="10000"/>
                                  </p:iterate>
                                  <p:childTnLst>
                                    <p:animScale>
                                      <p:cBhvr>
                                        <p:cTn id="11" dur="250" autoRev="1" fill="hold">
                                          <p:stCondLst>
                                            <p:cond delay="0"/>
                                          </p:stCondLst>
                                        </p:cTn>
                                        <p:tgtEl>
                                          <p:spTgt spid="4"/>
                                        </p:tgtEl>
                                      </p:cBhvr>
                                      <p:to x="80000" y="100000"/>
                                    </p:animScale>
                                    <p:anim by="(#ppt_w*0.10)" calcmode="lin" valueType="num">
                                      <p:cBhvr>
                                        <p:cTn id="12" dur="250" autoRev="1" fill="hold">
                                          <p:stCondLst>
                                            <p:cond delay="0"/>
                                          </p:stCondLst>
                                        </p:cTn>
                                        <p:tgtEl>
                                          <p:spTgt spid="4"/>
                                        </p:tgtEl>
                                        <p:attrNameLst>
                                          <p:attrName>ppt_x</p:attrName>
                                        </p:attrNameLst>
                                      </p:cBhvr>
                                    </p:anim>
                                    <p:anim by="(-#ppt_w*0.10)" calcmode="lin" valueType="num">
                                      <p:cBhvr>
                                        <p:cTn id="13" dur="250" autoRev="1" fill="hold">
                                          <p:stCondLst>
                                            <p:cond delay="0"/>
                                          </p:stCondLst>
                                        </p:cTn>
                                        <p:tgtEl>
                                          <p:spTgt spid="4"/>
                                        </p:tgtEl>
                                        <p:attrNameLst>
                                          <p:attrName>ppt_y</p:attrName>
                                        </p:attrNameLst>
                                      </p:cBhvr>
                                    </p:anim>
                                    <p:animRot by="-480000">
                                      <p:cBhvr>
                                        <p:cTn id="14" dur="250" autoRev="1" fill="hold">
                                          <p:stCondLst>
                                            <p:cond delay="0"/>
                                          </p:stCondLst>
                                        </p:cTn>
                                        <p:tgtEl>
                                          <p:spTgt spid="4"/>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2" nodeType="clickEffect">
                                  <p:stCondLst>
                                    <p:cond delay="0"/>
                                  </p:stCondLst>
                                  <p:iterate type="lt">
                                    <p:tmPct val="0"/>
                                  </p:iterate>
                                  <p:childTnLst>
                                    <p:animEffect transition="out" filter="randombar(horizontal)">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3" name="TextBox 2"/>
          <p:cNvSpPr txBox="1"/>
          <p:nvPr/>
        </p:nvSpPr>
        <p:spPr>
          <a:xfrm>
            <a:off x="571472" y="2928934"/>
            <a:ext cx="8428911" cy="1107996"/>
          </a:xfrm>
          <a:prstGeom prst="rect">
            <a:avLst/>
          </a:prstGeom>
          <a:noFill/>
        </p:spPr>
        <p:txBody>
          <a:bodyPr wrap="none" rtlCol="0">
            <a:spAutoFit/>
          </a:bodyPr>
          <a:lstStyle/>
          <a:p>
            <a:r>
              <a:rPr lang="id-ID" sz="6600" dirty="0" smtClean="0">
                <a:solidFill>
                  <a:schemeClr val="bg1"/>
                </a:solidFill>
                <a:latin typeface="king cooL KC" pitchFamily="2" charset="0"/>
              </a:rPr>
              <a:t>SEKIAN DAN TERIMAKASIH </a:t>
            </a:r>
            <a:r>
              <a:rPr lang="id-ID" sz="6600" dirty="0" smtClean="0">
                <a:solidFill>
                  <a:schemeClr val="bg1"/>
                </a:solidFill>
                <a:latin typeface="king cooL KC" pitchFamily="2" charset="0"/>
                <a:sym typeface="Wingdings" pitchFamily="2" charset="2"/>
              </a:rPr>
              <a:t></a:t>
            </a:r>
            <a:endParaRPr lang="id-ID" sz="6600" dirty="0">
              <a:solidFill>
                <a:schemeClr val="bg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iterate type="lt">
                                    <p:tmPct val="0"/>
                                  </p:iterate>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6" presetClass="emph" presetSubtype="0" repeatCount="indefinite" fill="hold" grpId="1" nodeType="clickEffect">
                                  <p:stCondLst>
                                    <p:cond delay="0"/>
                                  </p:stCondLst>
                                  <p:endCondLst>
                                    <p:cond evt="onNext" delay="0">
                                      <p:tgtEl>
                                        <p:sldTgt/>
                                      </p:tgtEl>
                                    </p:cond>
                                  </p:endCondLst>
                                  <p:iterate type="lt">
                                    <p:tmPct val="10000"/>
                                  </p:iterate>
                                  <p:childTnLst>
                                    <p:animScale>
                                      <p:cBhvr>
                                        <p:cTn id="11" dur="250" autoRev="1" fill="hold">
                                          <p:stCondLst>
                                            <p:cond delay="0"/>
                                          </p:stCondLst>
                                        </p:cTn>
                                        <p:tgtEl>
                                          <p:spTgt spid="3"/>
                                        </p:tgtEl>
                                      </p:cBhvr>
                                      <p:to x="80000" y="100000"/>
                                    </p:animScale>
                                    <p:anim by="(#ppt_w*0.10)" calcmode="lin" valueType="num">
                                      <p:cBhvr>
                                        <p:cTn id="12" dur="250" autoRev="1" fill="hold">
                                          <p:stCondLst>
                                            <p:cond delay="0"/>
                                          </p:stCondLst>
                                        </p:cTn>
                                        <p:tgtEl>
                                          <p:spTgt spid="3"/>
                                        </p:tgtEl>
                                        <p:attrNameLst>
                                          <p:attrName>ppt_x</p:attrName>
                                        </p:attrNameLst>
                                      </p:cBhvr>
                                    </p:anim>
                                    <p:anim by="(-#ppt_w*0.10)" calcmode="lin" valueType="num">
                                      <p:cBhvr>
                                        <p:cTn id="13" dur="250" autoRev="1" fill="hold">
                                          <p:stCondLst>
                                            <p:cond delay="0"/>
                                          </p:stCondLst>
                                        </p:cTn>
                                        <p:tgtEl>
                                          <p:spTgt spid="3"/>
                                        </p:tgtEl>
                                        <p:attrNameLst>
                                          <p:attrName>ppt_y</p:attrName>
                                        </p:attrNameLst>
                                      </p:cBhvr>
                                    </p:anim>
                                    <p:animRot by="-480000">
                                      <p:cBhvr>
                                        <p:cTn id="14" dur="250" autoRev="1" fill="hold">
                                          <p:stCondLst>
                                            <p:cond delay="0"/>
                                          </p:stCondLst>
                                        </p:cTn>
                                        <p:tgtEl>
                                          <p:spTgt spid="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2" nodeType="clickEffect">
                                  <p:stCondLst>
                                    <p:cond delay="0"/>
                                  </p:stCondLst>
                                  <p:iterate type="lt">
                                    <p:tmPct val="0"/>
                                  </p:iterate>
                                  <p:childTnLst>
                                    <p:animEffect transition="out" filter="randombar(horizontal)">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14" name="Freeform 13"/>
          <p:cNvSpPr/>
          <p:nvPr/>
        </p:nvSpPr>
        <p:spPr>
          <a:xfrm>
            <a:off x="2954215" y="4360985"/>
            <a:ext cx="977705" cy="1141827"/>
          </a:xfrm>
          <a:custGeom>
            <a:avLst/>
            <a:gdLst>
              <a:gd name="connsiteX0" fmla="*/ 900333 w 977705"/>
              <a:gd name="connsiteY0" fmla="*/ 0 h 1141827"/>
              <a:gd name="connsiteX1" fmla="*/ 942536 w 977705"/>
              <a:gd name="connsiteY1" fmla="*/ 661181 h 1141827"/>
              <a:gd name="connsiteX2" fmla="*/ 689317 w 977705"/>
              <a:gd name="connsiteY2" fmla="*/ 1111347 h 1141827"/>
              <a:gd name="connsiteX3" fmla="*/ 98474 w 977705"/>
              <a:gd name="connsiteY3" fmla="*/ 844061 h 1141827"/>
              <a:gd name="connsiteX4" fmla="*/ 98474 w 977705"/>
              <a:gd name="connsiteY4" fmla="*/ 829993 h 1141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705" h="1141827">
                <a:moveTo>
                  <a:pt x="900333" y="0"/>
                </a:moveTo>
                <a:cubicBezTo>
                  <a:pt x="939019" y="237978"/>
                  <a:pt x="977705" y="475957"/>
                  <a:pt x="942536" y="661181"/>
                </a:cubicBezTo>
                <a:cubicBezTo>
                  <a:pt x="907367" y="846405"/>
                  <a:pt x="829994" y="1080867"/>
                  <a:pt x="689317" y="1111347"/>
                </a:cubicBezTo>
                <a:cubicBezTo>
                  <a:pt x="548640" y="1141827"/>
                  <a:pt x="196948" y="890953"/>
                  <a:pt x="98474" y="844061"/>
                </a:cubicBezTo>
                <a:cubicBezTo>
                  <a:pt x="0" y="797169"/>
                  <a:pt x="49237" y="813581"/>
                  <a:pt x="98474" y="829993"/>
                </a:cubicBezTo>
              </a:path>
            </a:pathLst>
          </a:custGeom>
          <a:ln>
            <a:solidFill>
              <a:schemeClr val="bg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id-ID"/>
          </a:p>
        </p:txBody>
      </p:sp>
      <p:sp>
        <p:nvSpPr>
          <p:cNvPr id="15" name="Freeform 14"/>
          <p:cNvSpPr/>
          <p:nvPr/>
        </p:nvSpPr>
        <p:spPr>
          <a:xfrm>
            <a:off x="4429124" y="4286256"/>
            <a:ext cx="928695" cy="2011041"/>
          </a:xfrm>
          <a:custGeom>
            <a:avLst/>
            <a:gdLst>
              <a:gd name="connsiteX0" fmla="*/ 471267 w 1526344"/>
              <a:gd name="connsiteY0" fmla="*/ 0 h 1770185"/>
              <a:gd name="connsiteX1" fmla="*/ 175846 w 1526344"/>
              <a:gd name="connsiteY1" fmla="*/ 1617785 h 1770185"/>
              <a:gd name="connsiteX2" fmla="*/ 1526344 w 1526344"/>
              <a:gd name="connsiteY2" fmla="*/ 914400 h 1770185"/>
            </a:gdLst>
            <a:ahLst/>
            <a:cxnLst>
              <a:cxn ang="0">
                <a:pos x="connsiteX0" y="connsiteY0"/>
              </a:cxn>
              <a:cxn ang="0">
                <a:pos x="connsiteX1" y="connsiteY1"/>
              </a:cxn>
              <a:cxn ang="0">
                <a:pos x="connsiteX2" y="connsiteY2"/>
              </a:cxn>
            </a:cxnLst>
            <a:rect l="l" t="t" r="r" b="b"/>
            <a:pathLst>
              <a:path w="1526344" h="1770185">
                <a:moveTo>
                  <a:pt x="471267" y="0"/>
                </a:moveTo>
                <a:cubicBezTo>
                  <a:pt x="235633" y="732692"/>
                  <a:pt x="0" y="1465385"/>
                  <a:pt x="175846" y="1617785"/>
                </a:cubicBezTo>
                <a:cubicBezTo>
                  <a:pt x="351692" y="1770185"/>
                  <a:pt x="939018" y="1342292"/>
                  <a:pt x="1526344" y="914400"/>
                </a:cubicBezTo>
              </a:path>
            </a:pathLst>
          </a:custGeom>
          <a:ln>
            <a:solidFill>
              <a:schemeClr val="bg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id-ID"/>
          </a:p>
        </p:txBody>
      </p:sp>
      <p:sp>
        <p:nvSpPr>
          <p:cNvPr id="11" name="Freeform 10"/>
          <p:cNvSpPr/>
          <p:nvPr/>
        </p:nvSpPr>
        <p:spPr>
          <a:xfrm>
            <a:off x="3214678" y="1000109"/>
            <a:ext cx="935291" cy="814624"/>
          </a:xfrm>
          <a:custGeom>
            <a:avLst/>
            <a:gdLst>
              <a:gd name="connsiteX0" fmla="*/ 787791 w 787791"/>
              <a:gd name="connsiteY0" fmla="*/ 689317 h 689317"/>
              <a:gd name="connsiteX1" fmla="*/ 647114 w 787791"/>
              <a:gd name="connsiteY1" fmla="*/ 323557 h 689317"/>
              <a:gd name="connsiteX2" fmla="*/ 0 w 787791"/>
              <a:gd name="connsiteY2" fmla="*/ 0 h 689317"/>
            </a:gdLst>
            <a:ahLst/>
            <a:cxnLst>
              <a:cxn ang="0">
                <a:pos x="connsiteX0" y="connsiteY0"/>
              </a:cxn>
              <a:cxn ang="0">
                <a:pos x="connsiteX1" y="connsiteY1"/>
              </a:cxn>
              <a:cxn ang="0">
                <a:pos x="connsiteX2" y="connsiteY2"/>
              </a:cxn>
            </a:cxnLst>
            <a:rect l="l" t="t" r="r" b="b"/>
            <a:pathLst>
              <a:path w="787791" h="689317">
                <a:moveTo>
                  <a:pt x="787791" y="689317"/>
                </a:moveTo>
                <a:cubicBezTo>
                  <a:pt x="783101" y="563880"/>
                  <a:pt x="778412" y="438443"/>
                  <a:pt x="647114" y="323557"/>
                </a:cubicBezTo>
                <a:cubicBezTo>
                  <a:pt x="515816" y="208671"/>
                  <a:pt x="257908" y="104335"/>
                  <a:pt x="0" y="0"/>
                </a:cubicBezTo>
              </a:path>
            </a:pathLst>
          </a:custGeom>
          <a:ln>
            <a:solidFill>
              <a:schemeClr val="bg1"/>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id-ID" dirty="0"/>
          </a:p>
        </p:txBody>
      </p:sp>
      <p:sp>
        <p:nvSpPr>
          <p:cNvPr id="13" name="Freeform 12"/>
          <p:cNvSpPr/>
          <p:nvPr/>
        </p:nvSpPr>
        <p:spPr>
          <a:xfrm>
            <a:off x="4501662" y="478302"/>
            <a:ext cx="1041009" cy="1322363"/>
          </a:xfrm>
          <a:custGeom>
            <a:avLst/>
            <a:gdLst>
              <a:gd name="connsiteX0" fmla="*/ 0 w 1041009"/>
              <a:gd name="connsiteY0" fmla="*/ 1322363 h 1322363"/>
              <a:gd name="connsiteX1" fmla="*/ 239150 w 1041009"/>
              <a:gd name="connsiteY1" fmla="*/ 239150 h 1322363"/>
              <a:gd name="connsiteX2" fmla="*/ 1041009 w 1041009"/>
              <a:gd name="connsiteY2" fmla="*/ 0 h 1322363"/>
            </a:gdLst>
            <a:ahLst/>
            <a:cxnLst>
              <a:cxn ang="0">
                <a:pos x="connsiteX0" y="connsiteY0"/>
              </a:cxn>
              <a:cxn ang="0">
                <a:pos x="connsiteX1" y="connsiteY1"/>
              </a:cxn>
              <a:cxn ang="0">
                <a:pos x="connsiteX2" y="connsiteY2"/>
              </a:cxn>
            </a:cxnLst>
            <a:rect l="l" t="t" r="r" b="b"/>
            <a:pathLst>
              <a:path w="1041009" h="1322363">
                <a:moveTo>
                  <a:pt x="0" y="1322363"/>
                </a:moveTo>
                <a:cubicBezTo>
                  <a:pt x="32824" y="890953"/>
                  <a:pt x="65649" y="459544"/>
                  <a:pt x="239150" y="239150"/>
                </a:cubicBezTo>
                <a:cubicBezTo>
                  <a:pt x="412651" y="18756"/>
                  <a:pt x="726830" y="9378"/>
                  <a:pt x="1041009" y="0"/>
                </a:cubicBezTo>
              </a:path>
            </a:pathLst>
          </a:custGeom>
          <a:ln>
            <a:solidFill>
              <a:schemeClr val="bg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id-ID"/>
          </a:p>
        </p:txBody>
      </p:sp>
      <p:graphicFrame>
        <p:nvGraphicFramePr>
          <p:cNvPr id="7" name="Content Placeholder 6"/>
          <p:cNvGraphicFramePr>
            <a:graphicFrameLocks noGrp="1"/>
          </p:cNvGraphicFramePr>
          <p:nvPr>
            <p:ph idx="1"/>
          </p:nvPr>
        </p:nvGraphicFramePr>
        <p:xfrm>
          <a:off x="0" y="0"/>
          <a:ext cx="8901082" cy="6643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edge">
                                      <p:cBhvr>
                                        <p:cTn id="14" dur="2000"/>
                                        <p:tgtEl>
                                          <p:spTgt spid="14"/>
                                        </p:tgtEl>
                                      </p:cBhvr>
                                    </p:animEffect>
                                  </p:childTnLst>
                                </p:cTn>
                              </p:par>
                              <p:par>
                                <p:cTn id="15" presetID="20"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edge">
                                      <p:cBhvr>
                                        <p:cTn id="17" dur="2000"/>
                                        <p:tgtEl>
                                          <p:spTgt spid="15"/>
                                        </p:tgtEl>
                                      </p:cBhvr>
                                    </p:animEffect>
                                  </p:childTnLst>
                                </p:cTn>
                              </p:par>
                              <p:par>
                                <p:cTn id="18" presetID="2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edge">
                                      <p:cBhvr>
                                        <p:cTn id="20" dur="2000"/>
                                        <p:tgtEl>
                                          <p:spTgt spid="11"/>
                                        </p:tgtEl>
                                      </p:cBhvr>
                                    </p:animEffect>
                                  </p:childTnLst>
                                </p:cTn>
                              </p:par>
                              <p:par>
                                <p:cTn id="21" presetID="2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edge">
                                      <p:cBhvr>
                                        <p:cTn id="2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1" grpId="0" animBg="1"/>
      <p:bldP spid="13" grpId="0" animBg="1"/>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id-ID" u="sng" dirty="0" smtClean="0">
                <a:solidFill>
                  <a:schemeClr val="bg1"/>
                </a:solidFill>
                <a:latin typeface="king cooL KC" pitchFamily="2" charset="0"/>
              </a:rPr>
              <a:t>E</a:t>
            </a:r>
            <a:r>
              <a:rPr lang="id-ID" dirty="0" smtClean="0">
                <a:solidFill>
                  <a:schemeClr val="bg1"/>
                </a:solidFill>
                <a:latin typeface="king cooL KC" pitchFamily="2" charset="0"/>
              </a:rPr>
              <a:t>N</a:t>
            </a:r>
            <a:r>
              <a:rPr lang="id-ID" u="sng" dirty="0" smtClean="0">
                <a:solidFill>
                  <a:schemeClr val="bg1"/>
                </a:solidFill>
                <a:latin typeface="king cooL KC" pitchFamily="2" charset="0"/>
              </a:rPr>
              <a:t>CODER</a:t>
            </a:r>
            <a:endParaRPr lang="id-ID" dirty="0">
              <a:latin typeface="king cooL KC" pitchFamily="2" charset="0"/>
            </a:endParaRPr>
          </a:p>
        </p:txBody>
      </p:sp>
      <p:sp>
        <p:nvSpPr>
          <p:cNvPr id="4" name="TextBox 3"/>
          <p:cNvSpPr txBox="1"/>
          <p:nvPr/>
        </p:nvSpPr>
        <p:spPr>
          <a:xfrm>
            <a:off x="857224" y="1785926"/>
            <a:ext cx="8072494" cy="4401205"/>
          </a:xfrm>
          <a:prstGeom prst="rect">
            <a:avLst/>
          </a:prstGeom>
          <a:noFill/>
        </p:spPr>
        <p:txBody>
          <a:bodyPr wrap="square" rtlCol="0">
            <a:spAutoFit/>
          </a:bodyPr>
          <a:lstStyle/>
          <a:p>
            <a:r>
              <a:rPr lang="id-ID" sz="2800" dirty="0" smtClean="0">
                <a:solidFill>
                  <a:schemeClr val="bg1"/>
                </a:solidFill>
                <a:latin typeface="king cooL KC" pitchFamily="2" charset="0"/>
              </a:rPr>
              <a:t>Enkoder adalah rangkaian logika kombinasional yang berfungsi untuk mengubah atau mengkodekan suatu sinyal masukan diskrit menjadi keluaran kode biner.</a:t>
            </a:r>
          </a:p>
          <a:p>
            <a:r>
              <a:rPr lang="id-ID" sz="2800" dirty="0" smtClean="0">
                <a:solidFill>
                  <a:schemeClr val="bg1"/>
                </a:solidFill>
                <a:latin typeface="king cooL KC" pitchFamily="2" charset="0"/>
              </a:rPr>
              <a:t>Enkoder disusun dari gerbang-gerbang logika yang menghasilkan keluaran biner sebagai hasil tanggapan adanya dua atau lebih variabel masukan. Hasil keluarannya dinyatakan dengan aljabar boole, tergantung dari kombinasikombinasi gerbang yang digunakan. Sebuah Enkoder harus memenuhi syarat perancangan m &lt; 2</a:t>
            </a:r>
            <a:r>
              <a:rPr lang="id-ID" sz="2800" baseline="30000" dirty="0" smtClean="0">
                <a:solidFill>
                  <a:schemeClr val="bg1"/>
                </a:solidFill>
                <a:latin typeface="king cooL KC" pitchFamily="2" charset="0"/>
              </a:rPr>
              <a:t>n </a:t>
            </a:r>
            <a:r>
              <a:rPr lang="id-ID" sz="2800" dirty="0" smtClean="0">
                <a:solidFill>
                  <a:schemeClr val="bg1"/>
                </a:solidFill>
                <a:latin typeface="king cooL KC" pitchFamily="2" charset="0"/>
              </a:rPr>
              <a:t>. Variabel m adalah kombinasi masukan dan n adalah jumlah bit keluaran sebuah enkoder. Satu</a:t>
            </a:r>
          </a:p>
          <a:p>
            <a:r>
              <a:rPr lang="id-ID" sz="2800" dirty="0" smtClean="0">
                <a:solidFill>
                  <a:schemeClr val="bg1"/>
                </a:solidFill>
                <a:latin typeface="king cooL KC" pitchFamily="2" charset="0"/>
              </a:rPr>
              <a:t>kombinasi masukan hanya dapat mewakili satu kombinasi keluaran.</a:t>
            </a:r>
            <a:endParaRPr lang="id-ID" sz="2800" dirty="0">
              <a:solidFill>
                <a:schemeClr val="bg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Bottom)">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214282" y="2928934"/>
            <a:ext cx="7127272" cy="2246769"/>
          </a:xfrm>
          <a:prstGeom prst="rect">
            <a:avLst/>
          </a:prstGeom>
          <a:noFill/>
        </p:spPr>
        <p:txBody>
          <a:bodyPr wrap="none" rtlCol="0">
            <a:spAutoFit/>
          </a:bodyPr>
          <a:lstStyle/>
          <a:p>
            <a:r>
              <a:rPr lang="id-ID" sz="2800" dirty="0" smtClean="0">
                <a:solidFill>
                  <a:schemeClr val="bg1"/>
                </a:solidFill>
                <a:latin typeface="king cooL KC" pitchFamily="2" charset="0"/>
              </a:rPr>
              <a:t>Tabel Fungsi keluaran enkoder 8 ke 3</a:t>
            </a:r>
          </a:p>
          <a:p>
            <a:r>
              <a:rPr lang="id-ID" sz="2800" dirty="0" smtClean="0">
                <a:solidFill>
                  <a:schemeClr val="bg1"/>
                </a:solidFill>
                <a:latin typeface="king cooL KC" pitchFamily="2" charset="0"/>
              </a:rPr>
              <a:t>Dari tabel diatas, dapat dibuat fungsi keluaran sebagai berikut :</a:t>
            </a:r>
          </a:p>
          <a:p>
            <a:r>
              <a:rPr lang="nn-NO" sz="2800" dirty="0" smtClean="0">
                <a:solidFill>
                  <a:schemeClr val="bg1"/>
                </a:solidFill>
                <a:latin typeface="king cooL KC" pitchFamily="2" charset="0"/>
              </a:rPr>
              <a:t>Y0 = I1 + I3 + I5 + I7</a:t>
            </a:r>
          </a:p>
          <a:p>
            <a:r>
              <a:rPr lang="nn-NO" sz="2800" dirty="0" smtClean="0">
                <a:solidFill>
                  <a:schemeClr val="bg1"/>
                </a:solidFill>
                <a:latin typeface="king cooL KC" pitchFamily="2" charset="0"/>
              </a:rPr>
              <a:t>Y1 = I2 + I3 + I6 + I7</a:t>
            </a:r>
          </a:p>
          <a:p>
            <a:r>
              <a:rPr lang="nn-NO" sz="2800" dirty="0" smtClean="0">
                <a:solidFill>
                  <a:schemeClr val="bg1"/>
                </a:solidFill>
                <a:latin typeface="king cooL KC" pitchFamily="2" charset="0"/>
              </a:rPr>
              <a:t>Y2 = I4 + I5 + I6 + I7</a:t>
            </a:r>
          </a:p>
        </p:txBody>
      </p:sp>
      <p:pic>
        <p:nvPicPr>
          <p:cNvPr id="2050" name="Picture 2"/>
          <p:cNvPicPr>
            <a:picLocks noChangeAspect="1" noChangeArrowheads="1"/>
          </p:cNvPicPr>
          <p:nvPr/>
        </p:nvPicPr>
        <p:blipFill>
          <a:blip r:embed="rId3" cstate="print"/>
          <a:srcRect/>
          <a:stretch>
            <a:fillRect/>
          </a:stretch>
        </p:blipFill>
        <p:spPr bwMode="auto">
          <a:xfrm>
            <a:off x="4857752" y="142852"/>
            <a:ext cx="4095750" cy="32575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3286116" y="3929066"/>
            <a:ext cx="5276850" cy="2676525"/>
          </a:xfrm>
          <a:prstGeom prst="rect">
            <a:avLst/>
          </a:prstGeom>
          <a:noFill/>
          <a:ln w="9525">
            <a:noFill/>
            <a:miter lim="800000"/>
            <a:headEnd/>
            <a:tailEnd/>
          </a:ln>
          <a:effectLst/>
        </p:spPr>
      </p:pic>
      <p:sp>
        <p:nvSpPr>
          <p:cNvPr id="8" name="Rectangle 7"/>
          <p:cNvSpPr/>
          <p:nvPr/>
        </p:nvSpPr>
        <p:spPr>
          <a:xfrm rot="21045661">
            <a:off x="1000100" y="857232"/>
            <a:ext cx="2571768" cy="121444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sz="5400" dirty="0" smtClean="0">
                <a:solidFill>
                  <a:schemeClr val="tx1"/>
                </a:solidFill>
                <a:latin typeface="king cooL KC" pitchFamily="2" charset="0"/>
              </a:rPr>
              <a:t>ENCODER</a:t>
            </a:r>
            <a:endParaRPr lang="id-ID" sz="5400" dirty="0">
              <a:solidFill>
                <a:schemeClr val="tx1"/>
              </a:solidFill>
              <a:latin typeface="king cooL KC" pitchFamily="2" charset="0"/>
            </a:endParaRPr>
          </a:p>
        </p:txBody>
      </p:sp>
      <p:sp>
        <p:nvSpPr>
          <p:cNvPr id="9" name="Rectangle 8"/>
          <p:cNvSpPr/>
          <p:nvPr/>
        </p:nvSpPr>
        <p:spPr>
          <a:xfrm>
            <a:off x="357158" y="5929330"/>
            <a:ext cx="91440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latin typeface="king cooL KC" pitchFamily="2" charset="0"/>
                <a:hlinkClick r:id="rId5" action="ppaction://hlinksldjump"/>
              </a:rPr>
              <a:t>back</a:t>
            </a:r>
            <a:endParaRPr lang="id-ID" sz="3600" dirty="0">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1000"/>
                                        <p:tgtEl>
                                          <p:spTgt spid="2050"/>
                                        </p:tgtEl>
                                      </p:cBhvr>
                                    </p:animEffect>
                                    <p:anim calcmode="lin" valueType="num">
                                      <p:cBhvr>
                                        <p:cTn id="18" dur="1000" fill="hold"/>
                                        <p:tgtEl>
                                          <p:spTgt spid="2050"/>
                                        </p:tgtEl>
                                        <p:attrNameLst>
                                          <p:attrName>ppt_x</p:attrName>
                                        </p:attrNameLst>
                                      </p:cBhvr>
                                      <p:tavLst>
                                        <p:tav tm="0">
                                          <p:val>
                                            <p:strVal val="#ppt_x"/>
                                          </p:val>
                                        </p:tav>
                                        <p:tav tm="100000">
                                          <p:val>
                                            <p:strVal val="#ppt_x"/>
                                          </p:val>
                                        </p:tav>
                                      </p:tavLst>
                                    </p:anim>
                                    <p:anim calcmode="lin" valueType="num">
                                      <p:cBhvr>
                                        <p:cTn id="1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 calcmode="lin" valueType="num">
                                      <p:cBhvr>
                                        <p:cTn id="24" dur="500" fill="hold"/>
                                        <p:tgtEl>
                                          <p:spTgt spid="2051"/>
                                        </p:tgtEl>
                                        <p:attrNameLst>
                                          <p:attrName>ppt_w</p:attrName>
                                        </p:attrNameLst>
                                      </p:cBhvr>
                                      <p:tavLst>
                                        <p:tav tm="0">
                                          <p:val>
                                            <p:fltVal val="0"/>
                                          </p:val>
                                        </p:tav>
                                        <p:tav tm="100000">
                                          <p:val>
                                            <p:strVal val="#ppt_w"/>
                                          </p:val>
                                        </p:tav>
                                      </p:tavLst>
                                    </p:anim>
                                    <p:anim calcmode="lin" valueType="num">
                                      <p:cBhvr>
                                        <p:cTn id="25" dur="500" fill="hold"/>
                                        <p:tgtEl>
                                          <p:spTgt spid="2051"/>
                                        </p:tgtEl>
                                        <p:attrNameLst>
                                          <p:attrName>ppt_h</p:attrName>
                                        </p:attrNameLst>
                                      </p:cBhvr>
                                      <p:tavLst>
                                        <p:tav tm="0">
                                          <p:val>
                                            <p:fltVal val="0"/>
                                          </p:val>
                                        </p:tav>
                                        <p:tav tm="100000">
                                          <p:val>
                                            <p:strVal val="#ppt_h"/>
                                          </p:val>
                                        </p:tav>
                                      </p:tavLst>
                                    </p:anim>
                                    <p:animEffect transition="in" filter="fade">
                                      <p:cBhvr>
                                        <p:cTn id="26"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rot="16200000">
            <a:off x="-3543300" y="3186086"/>
            <a:ext cx="8229600" cy="1143000"/>
          </a:xfrm>
        </p:spPr>
        <p:txBody>
          <a:bodyPr/>
          <a:lstStyle/>
          <a:p>
            <a:r>
              <a:rPr lang="id-ID" u="sng" dirty="0" smtClean="0">
                <a:solidFill>
                  <a:srgbClr val="FFC000"/>
                </a:solidFill>
                <a:latin typeface="king cooL KC" pitchFamily="2" charset="0"/>
              </a:rPr>
              <a:t>DECO</a:t>
            </a:r>
            <a:r>
              <a:rPr lang="id-ID" dirty="0" smtClean="0">
                <a:solidFill>
                  <a:srgbClr val="FFC000"/>
                </a:solidFill>
                <a:latin typeface="king cooL KC" pitchFamily="2" charset="0"/>
              </a:rPr>
              <a:t>DE</a:t>
            </a:r>
            <a:r>
              <a:rPr lang="id-ID" u="sng" dirty="0" smtClean="0">
                <a:solidFill>
                  <a:srgbClr val="FFC000"/>
                </a:solidFill>
                <a:latin typeface="king cooL KC" pitchFamily="2" charset="0"/>
              </a:rPr>
              <a:t>R</a:t>
            </a:r>
            <a:endParaRPr lang="id-ID" u="sng" dirty="0">
              <a:solidFill>
                <a:schemeClr val="bg1"/>
              </a:solidFill>
              <a:latin typeface="king cooL KC" pitchFamily="2" charset="0"/>
            </a:endParaRPr>
          </a:p>
        </p:txBody>
      </p:sp>
      <p:sp>
        <p:nvSpPr>
          <p:cNvPr id="4" name="TextBox 3"/>
          <p:cNvSpPr txBox="1"/>
          <p:nvPr/>
        </p:nvSpPr>
        <p:spPr>
          <a:xfrm>
            <a:off x="1214414" y="2357430"/>
            <a:ext cx="7643866" cy="3046988"/>
          </a:xfrm>
          <a:prstGeom prst="rect">
            <a:avLst/>
          </a:prstGeom>
          <a:noFill/>
        </p:spPr>
        <p:txBody>
          <a:bodyPr wrap="square" rtlCol="0">
            <a:spAutoFit/>
          </a:bodyPr>
          <a:lstStyle/>
          <a:p>
            <a:r>
              <a:rPr lang="id-ID" sz="3200" dirty="0" smtClean="0">
                <a:solidFill>
                  <a:srgbClr val="FFC000"/>
                </a:solidFill>
                <a:latin typeface="king cooL KC" pitchFamily="2" charset="0"/>
              </a:rPr>
              <a:t>Rangkaian Dekoder mempunyai sifat yang berkebalikan dengan Enkoder yaitu merubah kode biner menjadi sinyal diskrit. Sebuah dekoder harus memenuhi syarat perancangan m &lt; 2</a:t>
            </a:r>
            <a:r>
              <a:rPr lang="id-ID" sz="3200" baseline="30000" dirty="0" smtClean="0">
                <a:solidFill>
                  <a:srgbClr val="FFC000"/>
                </a:solidFill>
                <a:latin typeface="king cooL KC" pitchFamily="2" charset="0"/>
              </a:rPr>
              <a:t>n </a:t>
            </a:r>
            <a:r>
              <a:rPr lang="id-ID" sz="3200" dirty="0" smtClean="0">
                <a:solidFill>
                  <a:srgbClr val="FFC000"/>
                </a:solidFill>
                <a:latin typeface="king cooL KC" pitchFamily="2" charset="0"/>
              </a:rPr>
              <a:t>. Variabel m adalah kombinasi keluaran dan n adalah jumlah bit </a:t>
            </a:r>
            <a:r>
              <a:rPr lang="fi-FI" sz="3200" dirty="0" smtClean="0">
                <a:solidFill>
                  <a:srgbClr val="FFC000"/>
                </a:solidFill>
                <a:latin typeface="king cooL KC" pitchFamily="2" charset="0"/>
              </a:rPr>
              <a:t>masukan. Satu kombinasi masukan hanya dapat mewakili satu kombinasi keluaran.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strVal val="#ppt_w*2.5"/>
                                          </p:val>
                                        </p:tav>
                                        <p:tav tm="100000">
                                          <p:val>
                                            <p:strVal val="#ppt_w"/>
                                          </p:val>
                                        </p:tav>
                                      </p:tavLst>
                                    </p:anim>
                                    <p:anim calcmode="lin" valueType="num">
                                      <p:cBhvr>
                                        <p:cTn id="13" dur="500" fill="hold"/>
                                        <p:tgtEl>
                                          <p:spTgt spid="4"/>
                                        </p:tgtEl>
                                        <p:attrNameLst>
                                          <p:attrName>ppt_h</p:attrName>
                                        </p:attrNameLst>
                                      </p:cBhvr>
                                      <p:tavLst>
                                        <p:tav tm="0">
                                          <p:val>
                                            <p:strVal val="#ppt_h*0.01"/>
                                          </p:val>
                                        </p:tav>
                                        <p:tav tm="100000">
                                          <p:val>
                                            <p:strVal val="#ppt_h"/>
                                          </p:val>
                                        </p:tav>
                                      </p:tavLst>
                                    </p:anim>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h+1"/>
                                          </p:val>
                                        </p:tav>
                                        <p:tav tm="100000">
                                          <p:val>
                                            <p:strVal val="#ppt_y"/>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pic>
        <p:nvPicPr>
          <p:cNvPr id="1028" name="Picture 4"/>
          <p:cNvPicPr>
            <a:picLocks noGrp="1" noChangeAspect="1" noChangeArrowheads="1"/>
          </p:cNvPicPr>
          <p:nvPr>
            <p:ph idx="1"/>
          </p:nvPr>
        </p:nvPicPr>
        <p:blipFill>
          <a:blip r:embed="rId3" cstate="print"/>
          <a:srcRect/>
          <a:stretch>
            <a:fillRect/>
          </a:stretch>
        </p:blipFill>
        <p:spPr bwMode="auto">
          <a:xfrm>
            <a:off x="5000628" y="4071942"/>
            <a:ext cx="1943100" cy="2533650"/>
          </a:xfrm>
          <a:prstGeom prst="rect">
            <a:avLst/>
          </a:prstGeom>
          <a:noFill/>
          <a:ln w="9525">
            <a:noFill/>
            <a:miter lim="800000"/>
            <a:headEnd/>
            <a:tailEnd/>
          </a:ln>
          <a:effectLst/>
        </p:spPr>
      </p:pic>
      <p:sp>
        <p:nvSpPr>
          <p:cNvPr id="8" name="Rectangle 7"/>
          <p:cNvSpPr/>
          <p:nvPr/>
        </p:nvSpPr>
        <p:spPr>
          <a:xfrm>
            <a:off x="928630" y="285728"/>
            <a:ext cx="8215370" cy="5201424"/>
          </a:xfrm>
          <a:prstGeom prst="rect">
            <a:avLst/>
          </a:prstGeom>
        </p:spPr>
        <p:txBody>
          <a:bodyPr wrap="square">
            <a:spAutoFit/>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sz="2800" dirty="0" smtClean="0">
              <a:solidFill>
                <a:schemeClr val="bg1"/>
              </a:solidFill>
              <a:latin typeface="king cooL KC" pitchFamily="2" charset="0"/>
            </a:endParaRPr>
          </a:p>
          <a:p>
            <a:r>
              <a:rPr lang="id-ID" sz="2800" dirty="0" smtClean="0">
                <a:solidFill>
                  <a:schemeClr val="bg1"/>
                </a:solidFill>
                <a:latin typeface="king cooL KC" pitchFamily="2" charset="0"/>
              </a:rPr>
              <a:t>Tabel Fungsi keluaran dekoder 2 ke 4</a:t>
            </a:r>
          </a:p>
          <a:p>
            <a:endParaRPr lang="id-ID" sz="2800" dirty="0" smtClean="0">
              <a:solidFill>
                <a:schemeClr val="bg1"/>
              </a:solidFill>
              <a:latin typeface="king cooL KC" pitchFamily="2" charset="0"/>
            </a:endParaRPr>
          </a:p>
          <a:p>
            <a:r>
              <a:rPr lang="id-ID" sz="2800" dirty="0" smtClean="0">
                <a:solidFill>
                  <a:schemeClr val="bg1"/>
                </a:solidFill>
                <a:latin typeface="king cooL KC" pitchFamily="2" charset="0"/>
              </a:rPr>
              <a:t>Dari tabel diatas, dapat dibuat fungsi keluaran sebagai berikut :</a:t>
            </a:r>
          </a:p>
          <a:p>
            <a:r>
              <a:rPr lang="id-ID" sz="2800" dirty="0" smtClean="0">
                <a:solidFill>
                  <a:schemeClr val="bg1"/>
                </a:solidFill>
                <a:latin typeface="king cooL KC" pitchFamily="2" charset="0"/>
              </a:rPr>
              <a:t>F0 = X</a:t>
            </a:r>
            <a:r>
              <a:rPr lang="en-US" sz="2800" dirty="0" smtClean="0">
                <a:solidFill>
                  <a:schemeClr val="bg1"/>
                </a:solidFill>
                <a:latin typeface="king cooL KC" pitchFamily="2" charset="0"/>
              </a:rPr>
              <a:t>’</a:t>
            </a:r>
            <a:r>
              <a:rPr lang="id-ID" sz="2800" dirty="0" smtClean="0">
                <a:solidFill>
                  <a:schemeClr val="bg1"/>
                </a:solidFill>
                <a:latin typeface="king cooL KC" pitchFamily="2" charset="0"/>
              </a:rPr>
              <a:t> </a:t>
            </a:r>
            <a:r>
              <a:rPr lang="id-ID" sz="2800" b="1" dirty="0" smtClean="0">
                <a:solidFill>
                  <a:schemeClr val="bg1"/>
                </a:solidFill>
                <a:latin typeface="king cooL KC" pitchFamily="2" charset="0"/>
              </a:rPr>
              <a:t>. Y</a:t>
            </a:r>
            <a:r>
              <a:rPr lang="en-US" sz="2800" b="1" dirty="0" smtClean="0">
                <a:solidFill>
                  <a:schemeClr val="bg1"/>
                </a:solidFill>
                <a:latin typeface="king cooL KC" pitchFamily="2" charset="0"/>
              </a:rPr>
              <a:t>’</a:t>
            </a:r>
            <a:endParaRPr lang="id-ID" sz="2800" b="1" dirty="0" smtClean="0">
              <a:solidFill>
                <a:schemeClr val="bg1"/>
              </a:solidFill>
              <a:latin typeface="king cooL KC" pitchFamily="2" charset="0"/>
            </a:endParaRPr>
          </a:p>
          <a:p>
            <a:r>
              <a:rPr lang="id-ID" sz="2800" dirty="0" smtClean="0">
                <a:solidFill>
                  <a:schemeClr val="bg1"/>
                </a:solidFill>
                <a:latin typeface="king cooL KC" pitchFamily="2" charset="0"/>
              </a:rPr>
              <a:t>F1 = X</a:t>
            </a:r>
            <a:r>
              <a:rPr lang="en-US" sz="2800" dirty="0" smtClean="0">
                <a:solidFill>
                  <a:schemeClr val="bg1"/>
                </a:solidFill>
                <a:latin typeface="king cooL KC" pitchFamily="2" charset="0"/>
              </a:rPr>
              <a:t>’</a:t>
            </a:r>
            <a:r>
              <a:rPr lang="id-ID" sz="2800" dirty="0" smtClean="0">
                <a:solidFill>
                  <a:schemeClr val="bg1"/>
                </a:solidFill>
                <a:latin typeface="king cooL KC" pitchFamily="2" charset="0"/>
              </a:rPr>
              <a:t> </a:t>
            </a:r>
            <a:r>
              <a:rPr lang="id-ID" sz="2800" b="1" dirty="0" smtClean="0">
                <a:solidFill>
                  <a:schemeClr val="bg1"/>
                </a:solidFill>
                <a:latin typeface="king cooL KC" pitchFamily="2" charset="0"/>
              </a:rPr>
              <a:t>. Y</a:t>
            </a:r>
          </a:p>
          <a:p>
            <a:r>
              <a:rPr lang="id-ID" sz="2800" dirty="0" smtClean="0">
                <a:solidFill>
                  <a:schemeClr val="bg1"/>
                </a:solidFill>
                <a:latin typeface="king cooL KC" pitchFamily="2" charset="0"/>
              </a:rPr>
              <a:t>F2 = X </a:t>
            </a:r>
            <a:r>
              <a:rPr lang="id-ID" sz="2800" b="1" dirty="0" smtClean="0">
                <a:solidFill>
                  <a:schemeClr val="bg1"/>
                </a:solidFill>
                <a:latin typeface="king cooL KC" pitchFamily="2" charset="0"/>
              </a:rPr>
              <a:t>. Y</a:t>
            </a:r>
            <a:r>
              <a:rPr lang="en-US" sz="2800" b="1" dirty="0" smtClean="0">
                <a:solidFill>
                  <a:schemeClr val="bg1"/>
                </a:solidFill>
                <a:latin typeface="king cooL KC" pitchFamily="2" charset="0"/>
              </a:rPr>
              <a:t>’</a:t>
            </a:r>
            <a:endParaRPr lang="id-ID" sz="2800" b="1" dirty="0" smtClean="0">
              <a:solidFill>
                <a:schemeClr val="bg1"/>
              </a:solidFill>
              <a:latin typeface="king cooL KC" pitchFamily="2" charset="0"/>
            </a:endParaRPr>
          </a:p>
          <a:p>
            <a:r>
              <a:rPr lang="id-ID" sz="2800" dirty="0" smtClean="0">
                <a:solidFill>
                  <a:schemeClr val="bg1"/>
                </a:solidFill>
                <a:latin typeface="king cooL KC" pitchFamily="2" charset="0"/>
              </a:rPr>
              <a:t>F3 = X </a:t>
            </a:r>
            <a:r>
              <a:rPr lang="id-ID" sz="2800" b="1" dirty="0" smtClean="0">
                <a:solidFill>
                  <a:schemeClr val="bg1"/>
                </a:solidFill>
                <a:latin typeface="king cooL KC" pitchFamily="2" charset="0"/>
              </a:rPr>
              <a:t>. Y</a:t>
            </a:r>
          </a:p>
        </p:txBody>
      </p:sp>
      <p:pic>
        <p:nvPicPr>
          <p:cNvPr id="12" name="Picture 2"/>
          <p:cNvPicPr>
            <a:picLocks noChangeAspect="1" noChangeArrowheads="1"/>
          </p:cNvPicPr>
          <p:nvPr/>
        </p:nvPicPr>
        <p:blipFill>
          <a:blip r:embed="rId4" cstate="print"/>
          <a:srcRect/>
          <a:stretch>
            <a:fillRect/>
          </a:stretch>
        </p:blipFill>
        <p:spPr bwMode="auto">
          <a:xfrm>
            <a:off x="1214414" y="500042"/>
            <a:ext cx="3771900" cy="1638300"/>
          </a:xfrm>
          <a:prstGeom prst="rect">
            <a:avLst/>
          </a:prstGeom>
          <a:noFill/>
          <a:ln w="9525">
            <a:noFill/>
            <a:miter lim="800000"/>
            <a:headEnd/>
            <a:tailEnd/>
          </a:ln>
          <a:effectLst/>
        </p:spPr>
      </p:pic>
      <p:sp>
        <p:nvSpPr>
          <p:cNvPr id="14" name="Rectangle 13"/>
          <p:cNvSpPr/>
          <p:nvPr/>
        </p:nvSpPr>
        <p:spPr>
          <a:xfrm rot="937347">
            <a:off x="6000760" y="714356"/>
            <a:ext cx="2286016" cy="11430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4800" dirty="0" smtClean="0">
                <a:solidFill>
                  <a:schemeClr val="tx1"/>
                </a:solidFill>
                <a:latin typeface="king cooL KC" pitchFamily="2" charset="0"/>
              </a:rPr>
              <a:t>DECODER</a:t>
            </a:r>
            <a:endParaRPr lang="id-ID" sz="4800" dirty="0">
              <a:solidFill>
                <a:schemeClr val="tx1"/>
              </a:solidFill>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Bottom)">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900" decel="100000" fill="hold"/>
                                        <p:tgtEl>
                                          <p:spTgt spid="12"/>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6" presetID="37"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900" decel="100000" fill="hold"/>
                                        <p:tgtEl>
                                          <p:spTgt spid="8"/>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1028"/>
                                        </p:tgtEl>
                                        <p:attrNameLst>
                                          <p:attrName>style.visibility</p:attrName>
                                        </p:attrNameLst>
                                      </p:cBhvr>
                                      <p:to>
                                        <p:strVal val="visible"/>
                                      </p:to>
                                    </p:set>
                                    <p:animEffect transition="in" filter="slide(fromBottom)">
                                      <p:cBhvr>
                                        <p:cTn id="2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ackboard-backgrounds-wallpapers.jpg"/>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57158" y="2571744"/>
            <a:ext cx="8572560" cy="3046988"/>
          </a:xfrm>
          <a:prstGeom prst="rect">
            <a:avLst/>
          </a:prstGeom>
          <a:noFill/>
        </p:spPr>
        <p:txBody>
          <a:bodyPr wrap="square" rtlCol="0">
            <a:spAutoFit/>
          </a:bodyPr>
          <a:lstStyle/>
          <a:p>
            <a:r>
              <a:rPr lang="id-ID" sz="3200" dirty="0" smtClean="0">
                <a:solidFill>
                  <a:schemeClr val="bg1"/>
                </a:solidFill>
                <a:latin typeface="king cooL KC" pitchFamily="2" charset="0"/>
              </a:rPr>
              <a:t>Membuat suatu Enkoder dan dekoder dapat dilakukan dengan dua cara yaitu pertama, menggunakan gerbang-gerbang dasar yang disusun membentuk fungsi Enkoder atau dekoder, kedua, menggunakan IC Enkoder atau dekoder yang banyak terdapat </a:t>
            </a:r>
            <a:r>
              <a:rPr lang="sv-SE" sz="3200" dirty="0" smtClean="0">
                <a:solidFill>
                  <a:schemeClr val="bg1"/>
                </a:solidFill>
                <a:latin typeface="king cooL KC" pitchFamily="2" charset="0"/>
              </a:rPr>
              <a:t>dipasaran. IC dekoder diaplikasikan pada </a:t>
            </a:r>
            <a:r>
              <a:rPr lang="sv-SE" sz="3200" i="1" dirty="0" smtClean="0">
                <a:solidFill>
                  <a:schemeClr val="bg1"/>
                </a:solidFill>
                <a:latin typeface="king cooL KC" pitchFamily="2" charset="0"/>
              </a:rPr>
              <a:t>seven segment, pengalamatan memori, dan</a:t>
            </a:r>
            <a:r>
              <a:rPr lang="id-ID" sz="3200" i="1" dirty="0" smtClean="0">
                <a:solidFill>
                  <a:schemeClr val="bg1"/>
                </a:solidFill>
                <a:latin typeface="king cooL KC" pitchFamily="2" charset="0"/>
              </a:rPr>
              <a:t> </a:t>
            </a:r>
            <a:r>
              <a:rPr lang="id-ID" sz="3200" dirty="0" smtClean="0">
                <a:solidFill>
                  <a:schemeClr val="bg1"/>
                </a:solidFill>
                <a:latin typeface="king cooL KC" pitchFamily="2" charset="0"/>
              </a:rPr>
              <a:t>sebagainya.</a:t>
            </a:r>
            <a:endParaRPr lang="id-ID" sz="3200" dirty="0">
              <a:solidFill>
                <a:schemeClr val="bg1"/>
              </a:solidFill>
              <a:latin typeface="king cooL KC" pitchFamily="2" charset="0"/>
            </a:endParaRPr>
          </a:p>
        </p:txBody>
      </p:sp>
      <p:sp>
        <p:nvSpPr>
          <p:cNvPr id="7" name="Rectangle 6"/>
          <p:cNvSpPr/>
          <p:nvPr/>
        </p:nvSpPr>
        <p:spPr>
          <a:xfrm rot="21003177">
            <a:off x="1445799" y="820956"/>
            <a:ext cx="3000396" cy="12858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sz="3200" dirty="0" smtClean="0">
                <a:solidFill>
                  <a:schemeClr val="tx1"/>
                </a:solidFill>
                <a:latin typeface="king cooL KC" pitchFamily="2" charset="0"/>
              </a:rPr>
              <a:t>CARA MEMBUAT ENKODER DAN </a:t>
            </a:r>
            <a:r>
              <a:rPr lang="id-ID" sz="3200" dirty="0" smtClean="0">
                <a:solidFill>
                  <a:schemeClr val="tx1"/>
                </a:solidFill>
                <a:latin typeface="king cooL KC" pitchFamily="2" charset="0"/>
              </a:rPr>
              <a:t>DEKODER</a:t>
            </a:r>
            <a:endParaRPr lang="id-ID" sz="3200" dirty="0">
              <a:solidFill>
                <a:schemeClr val="tx1"/>
              </a:solidFill>
              <a:latin typeface="king cooL KC" pitchFamily="2" charset="0"/>
            </a:endParaRPr>
          </a:p>
        </p:txBody>
      </p:sp>
      <p:sp>
        <p:nvSpPr>
          <p:cNvPr id="9" name="Rectangle 8"/>
          <p:cNvSpPr/>
          <p:nvPr/>
        </p:nvSpPr>
        <p:spPr>
          <a:xfrm>
            <a:off x="357158" y="5929330"/>
            <a:ext cx="91440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latin typeface="king cooL KC" pitchFamily="2" charset="0"/>
                <a:hlinkClick r:id="rId3" action="ppaction://hlinksldjump"/>
              </a:rPr>
              <a:t>back</a:t>
            </a:r>
            <a:endParaRPr lang="id-ID" sz="3600" dirty="0">
              <a:latin typeface="king cooL KC"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strVal val="#ppt_w*2.5"/>
                                          </p:val>
                                        </p:tav>
                                        <p:tav tm="100000">
                                          <p:val>
                                            <p:strVal val="#ppt_w"/>
                                          </p:val>
                                        </p:tav>
                                      </p:tavLst>
                                    </p:anim>
                                    <p:anim calcmode="lin" valueType="num">
                                      <p:cBhvr>
                                        <p:cTn id="13" dur="500" fill="hold"/>
                                        <p:tgtEl>
                                          <p:spTgt spid="4"/>
                                        </p:tgtEl>
                                        <p:attrNameLst>
                                          <p:attrName>ppt_h</p:attrName>
                                        </p:attrNameLst>
                                      </p:cBhvr>
                                      <p:tavLst>
                                        <p:tav tm="0">
                                          <p:val>
                                            <p:strVal val="#ppt_h*0.01"/>
                                          </p:val>
                                        </p:tav>
                                        <p:tav tm="100000">
                                          <p:val>
                                            <p:strVal val="#ppt_h"/>
                                          </p:val>
                                        </p:tav>
                                      </p:tavLst>
                                    </p:anim>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h+1"/>
                                          </p:val>
                                        </p:tav>
                                        <p:tav tm="100000">
                                          <p:val>
                                            <p:strVal val="#ppt_y"/>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1175</Words>
  <Application>Microsoft Office PowerPoint</Application>
  <PresentationFormat>On-screen Show (4:3)</PresentationFormat>
  <Paragraphs>343</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Office Theme</vt:lpstr>
      <vt:lpstr>Visio</vt:lpstr>
      <vt:lpstr>RANGKAIAN KOMBINASIONAL</vt:lpstr>
      <vt:lpstr>TUJUAN PEMBELAJARAN </vt:lpstr>
      <vt:lpstr>Slide 3</vt:lpstr>
      <vt:lpstr>Slide 4</vt:lpstr>
      <vt:lpstr>ENCODER</vt:lpstr>
      <vt:lpstr>Slide 6</vt:lpstr>
      <vt:lpstr>DECODER</vt:lpstr>
      <vt:lpstr>Slide 8</vt:lpstr>
      <vt:lpstr>Slide 9</vt:lpstr>
      <vt:lpstr>Perancangan Encoder Priority Sederhana Dengan Gerbang</vt:lpstr>
      <vt:lpstr>Pertanyaan</vt:lpstr>
      <vt:lpstr>Perancangan Blok Diagram</vt:lpstr>
      <vt:lpstr>Perancangan Tabel Kebenaran</vt:lpstr>
      <vt:lpstr>Lanjutkan sendiri</vt:lpstr>
      <vt:lpstr>Persamaan Yang Paling Sederhana Untuk Output B dan A Dengan Peta Karnaugh</vt:lpstr>
      <vt:lpstr>Slide 16</vt:lpstr>
      <vt:lpstr>Slide 17</vt:lpstr>
      <vt:lpstr>Slide 18</vt:lpstr>
      <vt:lpstr>Slide 19</vt:lpstr>
      <vt:lpstr>Dalam gambar disamping multiplexer 4 masukan ini terdapat dua pemilih input dimana setiap logika pemilih mewakili setiap inputnya, lebih jelasnya dapat dilihat tabel berikut: </vt:lpstr>
      <vt:lpstr>Sehingga multiplexer 4 masukan ini akan mengeluarkan data ketika pemilih akan memilih data pada masukan yang dituju, sebagai contoh pemilih menunjuk masukan I1 dengan memasukkan logika 10 pada pemilih, sehingga keluaran hanya akan mengikuti data masukannya yaitu masukan I1, apabila I1 berlogika 1 maka keluaran juga berlogika 1 dan juga sebaliknya, walaupun masukan lainnya mencoba untuk memasukkan data tetapi keluaran tidak akan terpangaruh dan hanya akan mematuhi masukan data pada input I1.</vt:lpstr>
      <vt:lpstr>Contoh Soal:</vt:lpstr>
      <vt:lpstr>Slide 23</vt:lpstr>
      <vt:lpstr>Rangkaian </vt:lpstr>
      <vt:lpstr>jika diaplikasikan kedalam gerbang logika, multiplexer dapat diimplementasikan sebagai berikut :</vt:lpstr>
      <vt:lpstr>Slide 26</vt:lpstr>
      <vt:lpstr>Slide 27</vt:lpstr>
      <vt:lpstr>Slide 28</vt:lpstr>
      <vt:lpstr>Slide 29</vt:lpstr>
      <vt:lpstr>Slide 30</vt:lpstr>
      <vt:lpstr>Contoh Soal:</vt:lpstr>
      <vt:lpstr>Contoh Soal:</vt:lpstr>
      <vt:lpstr>Slide 33</vt:lpstr>
      <vt:lpstr>Apabila diaplikasikan kedalam gerbang logika, Demultiplexer dapat diimplementasikan sebagai berikut : </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title>
  <dc:creator>TOSHIBA</dc:creator>
  <cp:lastModifiedBy>Asus</cp:lastModifiedBy>
  <cp:revision>61</cp:revision>
  <dcterms:created xsi:type="dcterms:W3CDTF">2011-06-19T11:58:18Z</dcterms:created>
  <dcterms:modified xsi:type="dcterms:W3CDTF">2020-07-16T01:16:05Z</dcterms:modified>
</cp:coreProperties>
</file>