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371" r:id="rId4"/>
    <p:sldId id="373" r:id="rId5"/>
    <p:sldId id="378" r:id="rId6"/>
    <p:sldId id="374" r:id="rId7"/>
    <p:sldId id="379" r:id="rId8"/>
    <p:sldId id="381" r:id="rId9"/>
    <p:sldId id="432" r:id="rId10"/>
    <p:sldId id="392" r:id="rId11"/>
    <p:sldId id="395" r:id="rId12"/>
    <p:sldId id="361" r:id="rId13"/>
    <p:sldId id="273" r:id="rId14"/>
    <p:sldId id="399" r:id="rId15"/>
    <p:sldId id="400" r:id="rId16"/>
    <p:sldId id="401" r:id="rId17"/>
    <p:sldId id="402" r:id="rId18"/>
    <p:sldId id="403" r:id="rId19"/>
    <p:sldId id="406" r:id="rId20"/>
    <p:sldId id="407" r:id="rId21"/>
    <p:sldId id="408" r:id="rId22"/>
    <p:sldId id="409" r:id="rId23"/>
    <p:sldId id="410" r:id="rId24"/>
    <p:sldId id="412" r:id="rId25"/>
    <p:sldId id="420" r:id="rId26"/>
    <p:sldId id="424" r:id="rId27"/>
    <p:sldId id="426" r:id="rId28"/>
    <p:sldId id="428" r:id="rId29"/>
    <p:sldId id="429" r:id="rId30"/>
    <p:sldId id="431" r:id="rId31"/>
    <p:sldId id="433" r:id="rId32"/>
    <p:sldId id="434" r:id="rId33"/>
    <p:sldId id="430" r:id="rId34"/>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092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472"/>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5489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2759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 xmlns:a16="http://schemas.microsoft.com/office/drawing/2014/main"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 name="Freeform 44">
            <a:extLst>
              <a:ext uri="{FF2B5EF4-FFF2-40B4-BE49-F238E27FC236}">
                <a16:creationId xmlns="" xmlns:a16="http://schemas.microsoft.com/office/drawing/2014/main"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그림 개체 틀 2">
            <a:extLst>
              <a:ext uri="{FF2B5EF4-FFF2-40B4-BE49-F238E27FC236}">
                <a16:creationId xmlns=""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 xmlns:a16="http://schemas.microsoft.com/office/drawing/2014/main"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 xmlns:a16="http://schemas.microsoft.com/office/drawing/2014/main"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0" name="그림 개체 틀 2">
            <a:extLst>
              <a:ext uri="{FF2B5EF4-FFF2-40B4-BE49-F238E27FC236}">
                <a16:creationId xmlns="" xmlns:a16="http://schemas.microsoft.com/office/drawing/2014/main"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 xmlns:p14="http://schemas.microsoft.com/office/powerpoint/2010/main" val="3304129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314521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 xmlns:a16="http://schemas.microsoft.com/office/drawing/2014/main"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3990767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3" name="Picture Placeholder 2">
            <a:extLst>
              <a:ext uri="{FF2B5EF4-FFF2-40B4-BE49-F238E27FC236}">
                <a16:creationId xmlns="" xmlns:a16="http://schemas.microsoft.com/office/drawing/2014/main"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 xmlns:a16="http://schemas.microsoft.com/office/drawing/2014/main"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5" name="Picture Placeholder 2">
            <a:extLst>
              <a:ext uri="{FF2B5EF4-FFF2-40B4-BE49-F238E27FC236}">
                <a16:creationId xmlns="" xmlns:a16="http://schemas.microsoft.com/office/drawing/2014/main"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 xmlns:a16="http://schemas.microsoft.com/office/drawing/2014/main"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 xmlns:a16="http://schemas.microsoft.com/office/drawing/2014/main"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8" name="Rectangle 7">
            <a:extLst>
              <a:ext uri="{FF2B5EF4-FFF2-40B4-BE49-F238E27FC236}">
                <a16:creationId xmlns="" xmlns:a16="http://schemas.microsoft.com/office/drawing/2014/main"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9" name="Picture Placeholder 2">
            <a:extLst>
              <a:ext uri="{FF2B5EF4-FFF2-40B4-BE49-F238E27FC236}">
                <a16:creationId xmlns="" xmlns:a16="http://schemas.microsoft.com/office/drawing/2014/main"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 xmlns:a16="http://schemas.microsoft.com/office/drawing/2014/main"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 xmlns:a16="http://schemas.microsoft.com/office/drawing/2014/main"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22" name="Text Placeholder 9">
            <a:extLst>
              <a:ext uri="{FF2B5EF4-FFF2-40B4-BE49-F238E27FC236}">
                <a16:creationId xmlns="" xmlns:a16="http://schemas.microsoft.com/office/drawing/2014/main"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20445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 xmlns:a16="http://schemas.microsoft.com/office/drawing/2014/main"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8">
            <a:extLst>
              <a:ext uri="{FF2B5EF4-FFF2-40B4-BE49-F238E27FC236}">
                <a16:creationId xmlns=""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0" name="Rectangle 9">
            <a:extLst>
              <a:ext uri="{FF2B5EF4-FFF2-40B4-BE49-F238E27FC236}">
                <a16:creationId xmlns=""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1" name="Rectangle 10">
            <a:extLst>
              <a:ext uri="{FF2B5EF4-FFF2-40B4-BE49-F238E27FC236}">
                <a16:creationId xmlns=""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2" name="Rectangle 11">
            <a:extLst>
              <a:ext uri="{FF2B5EF4-FFF2-40B4-BE49-F238E27FC236}">
                <a16:creationId xmlns=""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3" name="Rectangle 12">
            <a:extLst>
              <a:ext uri="{FF2B5EF4-FFF2-40B4-BE49-F238E27FC236}">
                <a16:creationId xmlns=""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4" name="Rectangle 13">
            <a:extLst>
              <a:ext uri="{FF2B5EF4-FFF2-40B4-BE49-F238E27FC236}">
                <a16:creationId xmlns=""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 xmlns:a16="http://schemas.microsoft.com/office/drawing/2014/main"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49904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 xmlns:a16="http://schemas.microsoft.com/office/drawing/2014/main"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 xmlns:p14="http://schemas.microsoft.com/office/powerpoint/2010/main" val="189116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 xmlns:a16="http://schemas.microsoft.com/office/drawing/2014/main" id="{D1B174B9-DDA6-43AC-94FF-E49E8A4C9EE5}"/>
              </a:ext>
            </a:extLst>
          </p:cNvPr>
          <p:cNvSpPr/>
          <p:nvPr userDrawn="1"/>
        </p:nvSpPr>
        <p:spPr>
          <a:xfrm>
            <a:off x="2" y="1"/>
            <a:ext cx="8641787"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Freeform: Shape 9">
            <a:extLst>
              <a:ext uri="{FF2B5EF4-FFF2-40B4-BE49-F238E27FC236}">
                <a16:creationId xmlns="" xmlns:a16="http://schemas.microsoft.com/office/drawing/2014/main" id="{6AFFB5B8-275F-4541-94CB-C7A723310F6D}"/>
              </a:ext>
            </a:extLst>
          </p:cNvPr>
          <p:cNvSpPr/>
          <p:nvPr userDrawn="1"/>
        </p:nvSpPr>
        <p:spPr>
          <a:xfrm rot="20330711">
            <a:off x="7416424" y="-293215"/>
            <a:ext cx="234813" cy="7444430"/>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reeform: Shape 12">
            <a:extLst>
              <a:ext uri="{FF2B5EF4-FFF2-40B4-BE49-F238E27FC236}">
                <a16:creationId xmlns="" xmlns:a16="http://schemas.microsoft.com/office/drawing/2014/main" id="{2A91EB93-1A80-4108-9845-8CEBD98D597C}"/>
              </a:ext>
            </a:extLst>
          </p:cNvPr>
          <p:cNvSpPr/>
          <p:nvPr userDrawn="1"/>
        </p:nvSpPr>
        <p:spPr>
          <a:xfrm rot="20330711">
            <a:off x="8020265" y="-134683"/>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Freeform: Shape 13">
            <a:extLst>
              <a:ext uri="{FF2B5EF4-FFF2-40B4-BE49-F238E27FC236}">
                <a16:creationId xmlns="" xmlns:a16="http://schemas.microsoft.com/office/drawing/2014/main" id="{F3E07247-868E-438C-BD34-0D0EC28772B4}"/>
              </a:ext>
            </a:extLst>
          </p:cNvPr>
          <p:cNvSpPr/>
          <p:nvPr userDrawn="1"/>
        </p:nvSpPr>
        <p:spPr>
          <a:xfrm rot="20330711" flipH="1" flipV="1">
            <a:off x="10369955" y="4253071"/>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 xmlns:p14="http://schemas.microsoft.com/office/powerpoint/2010/main" val="352601556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9227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5744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1107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2287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13205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4294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 xmlns:a16="http://schemas.microsoft.com/office/drawing/2014/main"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1028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 xmlns:a16="http://schemas.microsoft.com/office/drawing/2014/main"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 xmlns:a16="http://schemas.microsoft.com/office/drawing/2014/main"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 xmlns:a16="http://schemas.microsoft.com/office/drawing/2014/main"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618446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7" r:id="rId1"/>
    <p:sldLayoutId id="2147483736" r:id="rId2"/>
    <p:sldLayoutId id="2147483739" r:id="rId3"/>
    <p:sldLayoutId id="2147483740" r:id="rId4"/>
    <p:sldLayoutId id="2147483732" r:id="rId5"/>
    <p:sldLayoutId id="2147483751" r:id="rId6"/>
    <p:sldLayoutId id="2147483738" r:id="rId7"/>
    <p:sldLayoutId id="2147483741" r:id="rId8"/>
    <p:sldLayoutId id="2147483742" r:id="rId9"/>
    <p:sldLayoutId id="2147483743" r:id="rId10"/>
    <p:sldLayoutId id="2147483754" r:id="rId11"/>
    <p:sldLayoutId id="2147483744" r:id="rId12"/>
    <p:sldLayoutId id="2147483745" r:id="rId13"/>
    <p:sldLayoutId id="2147483746" r:id="rId14"/>
    <p:sldLayoutId id="2147483747" r:id="rId15"/>
    <p:sldLayoutId id="2147483750" r:id="rId16"/>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115610C7-A84A-4092-9992-52D1CBB11456}"/>
              </a:ext>
            </a:extLst>
          </p:cNvPr>
          <p:cNvSpPr/>
          <p:nvPr/>
        </p:nvSpPr>
        <p:spPr>
          <a:xfrm>
            <a:off x="0" y="3924300"/>
            <a:ext cx="12192000" cy="2933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t>KELOMPOK 3 :</a:t>
            </a:r>
          </a:p>
          <a:p>
            <a:pPr algn="ctr"/>
            <a:endParaRPr lang="en-ID" dirty="0" smtClean="0"/>
          </a:p>
          <a:p>
            <a:r>
              <a:rPr lang="en-ID" dirty="0" smtClean="0"/>
              <a:t>SISY PRIMA ISYANI		21216325</a:t>
            </a:r>
          </a:p>
          <a:p>
            <a:r>
              <a:rPr lang="en-ID" dirty="0" smtClean="0"/>
              <a:t>ABDIKA MAULANA		21216342</a:t>
            </a:r>
          </a:p>
          <a:p>
            <a:r>
              <a:rPr lang="en-ID" dirty="0" smtClean="0"/>
              <a:t>IRA MULIAWATI</a:t>
            </a:r>
            <a:r>
              <a:rPr lang="en-ID" dirty="0"/>
              <a:t>	</a:t>
            </a:r>
            <a:r>
              <a:rPr lang="en-ID" dirty="0" smtClean="0"/>
              <a:t>		21215115	</a:t>
            </a:r>
          </a:p>
          <a:p>
            <a:r>
              <a:rPr lang="en-ID" dirty="0" smtClean="0"/>
              <a:t>PEBBY TIARA H			21216358</a:t>
            </a:r>
          </a:p>
          <a:p>
            <a:r>
              <a:rPr lang="en-ID" dirty="0" smtClean="0"/>
              <a:t>RICKY RAMDANI			21216410</a:t>
            </a:r>
          </a:p>
          <a:p>
            <a:r>
              <a:rPr lang="en-ID" smtClean="0"/>
              <a:t>HARRY JAWAHIR		21214079</a:t>
            </a:r>
            <a:endParaRPr lang="en-US" dirty="0"/>
          </a:p>
        </p:txBody>
      </p:sp>
      <p:grpSp>
        <p:nvGrpSpPr>
          <p:cNvPr id="14" name="그룹 10">
            <a:extLst>
              <a:ext uri="{FF2B5EF4-FFF2-40B4-BE49-F238E27FC236}">
                <a16:creationId xmlns="" xmlns:a16="http://schemas.microsoft.com/office/drawing/2014/main" id="{4647095F-3785-45A3-95E4-B1BFA215AC33}"/>
              </a:ext>
            </a:extLst>
          </p:cNvPr>
          <p:cNvGrpSpPr/>
          <p:nvPr/>
        </p:nvGrpSpPr>
        <p:grpSpPr>
          <a:xfrm>
            <a:off x="1444498" y="451688"/>
            <a:ext cx="9303002" cy="3302446"/>
            <a:chOff x="635000" y="1382713"/>
            <a:chExt cx="7869238" cy="4572000"/>
          </a:xfrm>
          <a:solidFill>
            <a:schemeClr val="accent2">
              <a:lumMod val="60000"/>
              <a:lumOff val="40000"/>
            </a:schemeClr>
          </a:solidFill>
        </p:grpSpPr>
        <p:sp>
          <p:nvSpPr>
            <p:cNvPr id="15" name="Freeform 8">
              <a:extLst>
                <a:ext uri="{FF2B5EF4-FFF2-40B4-BE49-F238E27FC236}">
                  <a16:creationId xmlns="" xmlns:a16="http://schemas.microsoft.com/office/drawing/2014/main" id="{5ECA5C9F-AF10-42F4-937E-41E3CA620482}"/>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6" name="Freeform 9">
              <a:extLst>
                <a:ext uri="{FF2B5EF4-FFF2-40B4-BE49-F238E27FC236}">
                  <a16:creationId xmlns="" xmlns:a16="http://schemas.microsoft.com/office/drawing/2014/main" id="{1F55FE7F-F73C-48E0-88DB-6CAD90F4AAF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7" name="Freeform 10">
              <a:extLst>
                <a:ext uri="{FF2B5EF4-FFF2-40B4-BE49-F238E27FC236}">
                  <a16:creationId xmlns="" xmlns:a16="http://schemas.microsoft.com/office/drawing/2014/main" id="{17F35CFD-7261-496F-AF59-2D454C744DD3}"/>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 name="Freeform 11">
              <a:extLst>
                <a:ext uri="{FF2B5EF4-FFF2-40B4-BE49-F238E27FC236}">
                  <a16:creationId xmlns="" xmlns:a16="http://schemas.microsoft.com/office/drawing/2014/main" id="{0930CC67-752C-4FDD-9775-5014098DAC81}"/>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12" name="Text Placeholder 1">
            <a:extLst>
              <a:ext uri="{FF2B5EF4-FFF2-40B4-BE49-F238E27FC236}">
                <a16:creationId xmlns="" xmlns:a16="http://schemas.microsoft.com/office/drawing/2014/main" id="{3C17EC16-1FEC-498E-AD7C-E119E4A24F45}"/>
              </a:ext>
            </a:extLst>
          </p:cNvPr>
          <p:cNvSpPr txBox="1">
            <a:spLocks/>
          </p:cNvSpPr>
          <p:nvPr/>
        </p:nvSpPr>
        <p:spPr>
          <a:xfrm>
            <a:off x="423738" y="1374918"/>
            <a:ext cx="11299481" cy="1239493"/>
          </a:xfrm>
          <a:prstGeom prst="rect">
            <a:avLst/>
          </a:prstGeom>
        </p:spPr>
        <p:style>
          <a:lnRef idx="2">
            <a:schemeClr val="accent1"/>
          </a:lnRef>
          <a:fillRef idx="1">
            <a:schemeClr val="lt1"/>
          </a:fillRef>
          <a:effectRef idx="0">
            <a:schemeClr val="accent1"/>
          </a:effectRef>
          <a:fontRef idx="minor">
            <a:schemeClr val="dk1"/>
          </a:fontRef>
        </p:style>
        <p:txBody>
          <a:bodyPr anchor="t"/>
          <a:lstStyle>
            <a:lvl1pPr marL="0" marR="0" indent="0" algn="l" defTabSz="914400" rtl="0" eaLnBrk="1" fontAlgn="auto" latinLnBrk="1" hangingPunct="1">
              <a:lnSpc>
                <a:spcPct val="100000"/>
              </a:lnSpc>
              <a:spcBef>
                <a:spcPts val="0"/>
              </a:spcBef>
              <a:spcAft>
                <a:spcPts val="0"/>
              </a:spcAft>
              <a:buClrTx/>
              <a:buSzTx/>
              <a:buFont typeface="Arial" pitchFamily="34" charset="0"/>
              <a:buNone/>
              <a:tabLst/>
              <a:defRPr sz="40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id-ID" sz="3600" dirty="0">
                <a:solidFill>
                  <a:schemeClr val="accent2"/>
                </a:solidFill>
              </a:rPr>
              <a:t>PROMOSI INTERNASIONAL ELEMEN PROMOSI </a:t>
            </a:r>
            <a:endParaRPr lang="en-ID" sz="3600" dirty="0" smtClean="0">
              <a:solidFill>
                <a:schemeClr val="accent2"/>
              </a:solidFill>
            </a:endParaRPr>
          </a:p>
          <a:p>
            <a:pPr algn="ctr"/>
            <a:r>
              <a:rPr lang="id-ID" sz="3600" dirty="0" smtClean="0">
                <a:solidFill>
                  <a:schemeClr val="accent2"/>
                </a:solidFill>
              </a:rPr>
              <a:t>DAN </a:t>
            </a:r>
            <a:r>
              <a:rPr lang="id-ID" sz="3600" dirty="0">
                <a:solidFill>
                  <a:schemeClr val="accent2"/>
                </a:solidFill>
              </a:rPr>
              <a:t>ELEMEN PERIKLANAN</a:t>
            </a:r>
            <a:endParaRPr lang="en-US" sz="3600" dirty="0">
              <a:solidFill>
                <a:schemeClr val="accent2"/>
              </a:solidFill>
            </a:endParaRPr>
          </a:p>
          <a:p>
            <a:endParaRPr lang="ko-KR" altLang="en-US" b="0" dirty="0">
              <a:latin typeface="+mj-lt"/>
            </a:endParaRPr>
          </a:p>
        </p:txBody>
      </p:sp>
    </p:spTree>
    <p:extLst>
      <p:ext uri="{BB962C8B-B14F-4D97-AF65-F5344CB8AC3E}">
        <p14:creationId xmlns="" xmlns:p14="http://schemas.microsoft.com/office/powerpoint/2010/main" val="3831232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7" y="236478"/>
            <a:ext cx="11573197" cy="724247"/>
          </a:xfrm>
        </p:spPr>
        <p:txBody>
          <a:bodyPr>
            <a:normAutofit/>
          </a:bodyPr>
          <a:lstStyle/>
          <a:p>
            <a:r>
              <a:rPr lang="id-ID" sz="2800" b="1" dirty="0"/>
              <a:t>STRATEGI DORONG DAN STRATEGI TARIK</a:t>
            </a:r>
            <a:r>
              <a:rPr lang="id-ID" sz="2800" dirty="0"/>
              <a:t> </a:t>
            </a:r>
            <a:endParaRPr lang="en-US" sz="2800" dirty="0"/>
          </a:p>
        </p:txBody>
      </p:sp>
      <p:sp>
        <p:nvSpPr>
          <p:cNvPr id="3" name="직사각형 17">
            <a:extLst>
              <a:ext uri="{FF2B5EF4-FFF2-40B4-BE49-F238E27FC236}">
                <a16:creationId xmlns="" xmlns:a16="http://schemas.microsoft.com/office/drawing/2014/main" id="{1ABA7BA5-6CBC-4889-B348-9AD65D51C7AE}"/>
              </a:ext>
            </a:extLst>
          </p:cNvPr>
          <p:cNvSpPr/>
          <p:nvPr/>
        </p:nvSpPr>
        <p:spPr>
          <a:xfrm>
            <a:off x="0" y="3231962"/>
            <a:ext cx="12192000" cy="300691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TextBox 26"/>
          <p:cNvSpPr txBox="1"/>
          <p:nvPr/>
        </p:nvSpPr>
        <p:spPr>
          <a:xfrm>
            <a:off x="527135" y="855198"/>
            <a:ext cx="11165983" cy="2585323"/>
          </a:xfrm>
          <a:prstGeom prst="rect">
            <a:avLst/>
          </a:prstGeom>
          <a:noFill/>
        </p:spPr>
        <p:txBody>
          <a:bodyPr wrap="square" rtlCol="0">
            <a:spAutoFit/>
          </a:bodyPr>
          <a:lstStyle/>
          <a:p>
            <a:pPr algn="just"/>
            <a:r>
              <a:rPr lang="en-ID" dirty="0" smtClean="0"/>
              <a:t>	</a:t>
            </a:r>
            <a:r>
              <a:rPr lang="en-ID" sz="1400" dirty="0" smtClean="0"/>
              <a:t>S</a:t>
            </a:r>
            <a:r>
              <a:rPr lang="id-ID" sz="1400" dirty="0" smtClean="0"/>
              <a:t>trategi </a:t>
            </a:r>
            <a:r>
              <a:rPr lang="id-ID" sz="1400" dirty="0"/>
              <a:t>perusahaan mencoba merangsang permintaan ke bawah melalui saluran pemasaran tema bermula dari gugus wiraniaga nya dan berlanjut ke grosir dan pengecer. perusahaan mendorong barang dan jasa melalui saluran distribusi dengan meyakinkan para grosir dan pengecer guna menangani produk atau jasa pemasaran. periklanan biasanya memainkan peran yang kurang dominan dalam strategi dorong dalam karena tugasnya adalah melengkapi wahana penjualan primer penjualan pribadi titik tugas periklanan dalam strategi dorong adalah untuk mempengaruhi permintaan saluran pemasaran, yang pada gilirannya akan menyalurkan barang atau jasa ke tangan konsumen. dalam strategi </a:t>
            </a:r>
            <a:r>
              <a:rPr lang="id-ID" sz="1400" dirty="0" smtClean="0"/>
              <a:t>tari</a:t>
            </a:r>
            <a:r>
              <a:rPr lang="en-ID" sz="1400" dirty="0" smtClean="0"/>
              <a:t>k</a:t>
            </a:r>
            <a:r>
              <a:rPr lang="id-ID" sz="1400" dirty="0" smtClean="0"/>
              <a:t> </a:t>
            </a:r>
            <a:r>
              <a:rPr lang="id-ID" sz="1400" dirty="0"/>
              <a:t>strategi perusahaan berbicara langsung dengan pelanggan akhir dan bergantung pada mereka untuk menarik produk melalui saluran pemasaran titik periklanan memainkan peran dominan dalam strategi thariq karena tugasnya adalah untuk menjual terlebih dahulu kepada konsumen. strategi thariq memaksa para grosir dan pengecer untuk menyimpan barang atau jasa dengan memotivasi para konsumen agar memintanya kritik tugas periklanan dalam strategi adalah untuk mempengaruhi permintaan konsumen yang pada akhirnya akan mempengaruhi permintaan saluran.</a:t>
            </a:r>
            <a:endParaRPr lang="en-US" sz="1400" dirty="0"/>
          </a:p>
          <a:p>
            <a:endParaRPr lang="en-US" dirty="0"/>
          </a:p>
        </p:txBody>
      </p:sp>
      <p:pic>
        <p:nvPicPr>
          <p:cNvPr id="28" name="Picture 27"/>
          <p:cNvPicPr/>
          <p:nvPr/>
        </p:nvPicPr>
        <p:blipFill>
          <a:blip r:embed="rId2" cstate="print">
            <a:extLst>
              <a:ext uri="{28A0092B-C50C-407E-A947-70E740481C1C}">
                <a14:useLocalDpi xmlns="" xmlns:a14="http://schemas.microsoft.com/office/drawing/2010/main" val="0"/>
              </a:ext>
            </a:extLst>
          </a:blip>
          <a:stretch>
            <a:fillRect/>
          </a:stretch>
        </p:blipFill>
        <p:spPr>
          <a:xfrm>
            <a:off x="2369713" y="3197129"/>
            <a:ext cx="7521261" cy="3358217"/>
          </a:xfrm>
          <a:prstGeom prst="rect">
            <a:avLst/>
          </a:prstGeom>
        </p:spPr>
      </p:pic>
    </p:spTree>
    <p:extLst>
      <p:ext uri="{BB962C8B-B14F-4D97-AF65-F5344CB8AC3E}">
        <p14:creationId xmlns="" xmlns:p14="http://schemas.microsoft.com/office/powerpoint/2010/main" val="57453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47500" lnSpcReduction="20000"/>
          </a:bodyPr>
          <a:lstStyle/>
          <a:p>
            <a:r>
              <a:rPr lang="id-ID" b="1" dirty="0"/>
              <a:t>PENENTUAN STRATEGI PERIKLANAN: STANDARDISASI ATAU LOKALISASI? </a:t>
            </a:r>
            <a:endParaRPr lang="en-US" dirty="0"/>
          </a:p>
        </p:txBody>
      </p:sp>
      <p:sp>
        <p:nvSpPr>
          <p:cNvPr id="48" name="Rectangle 47">
            <a:extLst>
              <a:ext uri="{FF2B5EF4-FFF2-40B4-BE49-F238E27FC236}">
                <a16:creationId xmlns="" xmlns:a16="http://schemas.microsoft.com/office/drawing/2014/main" id="{551C9FC9-1CEA-485B-A538-A7A01FC4E7F1}"/>
              </a:ext>
            </a:extLst>
          </p:cNvPr>
          <p:cNvSpPr/>
          <p:nvPr/>
        </p:nvSpPr>
        <p:spPr>
          <a:xfrm rot="16200000">
            <a:off x="5724128" y="-1844105"/>
            <a:ext cx="792088" cy="12192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2" name="TextBox 51">
            <a:extLst>
              <a:ext uri="{FF2B5EF4-FFF2-40B4-BE49-F238E27FC236}">
                <a16:creationId xmlns="" xmlns:a16="http://schemas.microsoft.com/office/drawing/2014/main" id="{3CCB95CE-31C6-4AAB-9A1E-8108A7848F1D}"/>
              </a:ext>
            </a:extLst>
          </p:cNvPr>
          <p:cNvSpPr txBox="1"/>
          <p:nvPr/>
        </p:nvSpPr>
        <p:spPr>
          <a:xfrm>
            <a:off x="3551360" y="1943572"/>
            <a:ext cx="7874518" cy="3323987"/>
          </a:xfrm>
          <a:prstGeom prst="rect">
            <a:avLst/>
          </a:prstGeom>
          <a:noFill/>
        </p:spPr>
        <p:txBody>
          <a:bodyPr wrap="square" rtlCol="0">
            <a:spAutoFit/>
          </a:bodyPr>
          <a:lstStyle/>
          <a:p>
            <a:pPr algn="just"/>
            <a:r>
              <a:rPr lang="en-ID" sz="1400" dirty="0" smtClean="0"/>
              <a:t>	</a:t>
            </a:r>
            <a:r>
              <a:rPr lang="id-ID" sz="1400" dirty="0" smtClean="0"/>
              <a:t>Biro </a:t>
            </a:r>
            <a:r>
              <a:rPr lang="id-ID" sz="1400" dirty="0"/>
              <a:t>iklan internasional dan manajer iklan internasional biasanya cenderung menyukai suatu pendekatan internasional. sebagai contoh, Ingatlah bahwa agency internasional memberikan penawarannya untuk bisnis perusahaan dalam kompetisi dengan sebuah agensi nasional. keunggulan kompetitif biro internasional mungkin terletak dalam internasionalisme dan kompetensinya dalam mengkoordinasikan periklanan titik oleh sebab itu agresi internasional menganjurkan menurut poin-poinnya yang kuat dan ketepatan bagi kebutuhan perusahaan, menyarankan pendekatan internasional sebagai solusi yang terbaik. </a:t>
            </a:r>
            <a:endParaRPr lang="en-ID" sz="1400" dirty="0" smtClean="0"/>
          </a:p>
          <a:p>
            <a:endParaRPr lang="en-ID" sz="1400" dirty="0"/>
          </a:p>
          <a:p>
            <a:endParaRPr lang="en-ID" sz="1400" dirty="0" smtClean="0"/>
          </a:p>
          <a:p>
            <a:endParaRPr lang="en-ID" sz="1400" dirty="0"/>
          </a:p>
          <a:p>
            <a:endParaRPr lang="en-ID" sz="1400" dirty="0" smtClean="0"/>
          </a:p>
          <a:p>
            <a:endParaRPr lang="en-ID" sz="1400" dirty="0"/>
          </a:p>
          <a:p>
            <a:endParaRPr lang="en-US" sz="1400" dirty="0"/>
          </a:p>
          <a:p>
            <a:pPr algn="just"/>
            <a:r>
              <a:rPr lang="en-ID" sz="1400" dirty="0" smtClean="0"/>
              <a:t>	</a:t>
            </a:r>
            <a:endParaRPr lang="en-US" sz="1400" dirty="0"/>
          </a:p>
          <a:p>
            <a:endParaRPr lang="ko-KR" altLang="en-US" sz="1400" b="1" dirty="0">
              <a:solidFill>
                <a:schemeClr val="accent4"/>
              </a:solidFill>
              <a:cs typeface="Arial" pitchFamily="34" charset="0"/>
            </a:endParaRPr>
          </a:p>
        </p:txBody>
      </p:sp>
      <p:grpSp>
        <p:nvGrpSpPr>
          <p:cNvPr id="64" name="Group 63">
            <a:extLst>
              <a:ext uri="{FF2B5EF4-FFF2-40B4-BE49-F238E27FC236}">
                <a16:creationId xmlns="" xmlns:a16="http://schemas.microsoft.com/office/drawing/2014/main" id="{0F548D92-8AA2-4E26-AD16-5AEDAE081C14}"/>
              </a:ext>
            </a:extLst>
          </p:cNvPr>
          <p:cNvGrpSpPr/>
          <p:nvPr/>
        </p:nvGrpSpPr>
        <p:grpSpPr>
          <a:xfrm>
            <a:off x="24171" y="937386"/>
            <a:ext cx="2233417" cy="5658378"/>
            <a:chOff x="8501432" y="77155"/>
            <a:chExt cx="2685350" cy="6803354"/>
          </a:xfrm>
        </p:grpSpPr>
        <p:sp>
          <p:nvSpPr>
            <p:cNvPr id="65" name="Freeform: Shape 64">
              <a:extLst>
                <a:ext uri="{FF2B5EF4-FFF2-40B4-BE49-F238E27FC236}">
                  <a16:creationId xmlns="" xmlns:a16="http://schemas.microsoft.com/office/drawing/2014/main" id="{2B9CF58C-746A-4030-A39A-9D5AFACF4912}"/>
                </a:ext>
              </a:extLst>
            </p:cNvPr>
            <p:cNvSpPr/>
            <p:nvPr/>
          </p:nvSpPr>
          <p:spPr>
            <a:xfrm>
              <a:off x="9594444" y="6200794"/>
              <a:ext cx="1005942" cy="467880"/>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C1420B93-7B68-4C4D-AD07-7E586A5542A4}"/>
                </a:ext>
              </a:extLst>
            </p:cNvPr>
            <p:cNvSpPr/>
            <p:nvPr/>
          </p:nvSpPr>
          <p:spPr>
            <a:xfrm>
              <a:off x="9061971" y="6285779"/>
              <a:ext cx="444486" cy="584850"/>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4A1F556C-161C-428C-B5F2-BF269F5750BB}"/>
                </a:ext>
              </a:extLst>
            </p:cNvPr>
            <p:cNvSpPr/>
            <p:nvPr/>
          </p:nvSpPr>
          <p:spPr>
            <a:xfrm>
              <a:off x="9229390" y="444935"/>
              <a:ext cx="652894" cy="1140679"/>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AF1B2E94-7527-4D0B-A15D-DF6FD947C41F}"/>
                </a:ext>
              </a:extLst>
            </p:cNvPr>
            <p:cNvSpPr/>
            <p:nvPr/>
          </p:nvSpPr>
          <p:spPr>
            <a:xfrm>
              <a:off x="8501432" y="926512"/>
              <a:ext cx="1777943" cy="1567398"/>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403D3D"/>
            </a:solidFill>
            <a:ln w="23341"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055900E0-2FDD-4392-B892-AC47A12EFDC4}"/>
                </a:ext>
              </a:extLst>
            </p:cNvPr>
            <p:cNvSpPr/>
            <p:nvPr/>
          </p:nvSpPr>
          <p:spPr>
            <a:xfrm>
              <a:off x="10126872" y="2025953"/>
              <a:ext cx="655032" cy="561456"/>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0D83848A-3505-49AA-A8DA-C36B25696DC4}"/>
                </a:ext>
              </a:extLst>
            </p:cNvPr>
            <p:cNvSpPr/>
            <p:nvPr/>
          </p:nvSpPr>
          <p:spPr>
            <a:xfrm>
              <a:off x="8919492" y="2149014"/>
              <a:ext cx="1351132" cy="4223668"/>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23912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23912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66197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66197 h 4223666"/>
                <a:gd name="connsiteX44" fmla="*/ 745403 w 1351132"/>
                <a:gd name="connsiteY44" fmla="*/ 1923886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706848 w 1351132"/>
                <a:gd name="connsiteY42" fmla="*/ 1867388 h 4223666"/>
                <a:gd name="connsiteX43" fmla="*/ 728852 w 1351132"/>
                <a:gd name="connsiteY43" fmla="*/ 1766197 h 4223666"/>
                <a:gd name="connsiteX44" fmla="*/ 745403 w 1351132"/>
                <a:gd name="connsiteY44" fmla="*/ 1923886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51132" h="4223666">
                  <a:moveTo>
                    <a:pt x="1262235" y="30187"/>
                  </a:moveTo>
                  <a:cubicBezTo>
                    <a:pt x="1257556" y="39545"/>
                    <a:pt x="1248198" y="41884"/>
                    <a:pt x="1236501" y="44224"/>
                  </a:cubicBezTo>
                  <a:cubicBezTo>
                    <a:pt x="1133568" y="53581"/>
                    <a:pt x="637615" y="109727"/>
                    <a:pt x="630597" y="79315"/>
                  </a:cubicBezTo>
                  <a:cubicBezTo>
                    <a:pt x="623579" y="83994"/>
                    <a:pt x="609542" y="93351"/>
                    <a:pt x="595506" y="100369"/>
                  </a:cubicBezTo>
                  <a:cubicBezTo>
                    <a:pt x="427069" y="203303"/>
                    <a:pt x="263311" y="315594"/>
                    <a:pt x="66802" y="364721"/>
                  </a:cubicBezTo>
                  <a:cubicBezTo>
                    <a:pt x="45747" y="374079"/>
                    <a:pt x="55105" y="397473"/>
                    <a:pt x="48087" y="411509"/>
                  </a:cubicBezTo>
                  <a:cubicBezTo>
                    <a:pt x="41068" y="434903"/>
                    <a:pt x="36390" y="460637"/>
                    <a:pt x="48087" y="481691"/>
                  </a:cubicBezTo>
                  <a:cubicBezTo>
                    <a:pt x="69141" y="512103"/>
                    <a:pt x="52765" y="523800"/>
                    <a:pt x="31711" y="540176"/>
                  </a:cubicBezTo>
                  <a:cubicBezTo>
                    <a:pt x="-1041" y="565910"/>
                    <a:pt x="-10398" y="615037"/>
                    <a:pt x="12996" y="650128"/>
                  </a:cubicBezTo>
                  <a:cubicBezTo>
                    <a:pt x="24693" y="666504"/>
                    <a:pt x="38729" y="685219"/>
                    <a:pt x="52765" y="696916"/>
                  </a:cubicBezTo>
                  <a:cubicBezTo>
                    <a:pt x="76159" y="715631"/>
                    <a:pt x="78499" y="734346"/>
                    <a:pt x="80838" y="762419"/>
                  </a:cubicBezTo>
                  <a:cubicBezTo>
                    <a:pt x="83178" y="855995"/>
                    <a:pt x="41068" y="949571"/>
                    <a:pt x="73820" y="1043147"/>
                  </a:cubicBezTo>
                  <a:cubicBezTo>
                    <a:pt x="76159" y="1047826"/>
                    <a:pt x="73820" y="1052505"/>
                    <a:pt x="71481" y="1057183"/>
                  </a:cubicBezTo>
                  <a:cubicBezTo>
                    <a:pt x="48087" y="1143742"/>
                    <a:pt x="45747" y="1230299"/>
                    <a:pt x="71481" y="1316857"/>
                  </a:cubicBezTo>
                  <a:cubicBezTo>
                    <a:pt x="85517" y="1365984"/>
                    <a:pt x="76159" y="1415112"/>
                    <a:pt x="66802" y="1461900"/>
                  </a:cubicBezTo>
                  <a:cubicBezTo>
                    <a:pt x="50426" y="1534421"/>
                    <a:pt x="57444" y="1602264"/>
                    <a:pt x="90196" y="1670106"/>
                  </a:cubicBezTo>
                  <a:cubicBezTo>
                    <a:pt x="111250" y="1712215"/>
                    <a:pt x="120608" y="1756664"/>
                    <a:pt x="113590" y="1808131"/>
                  </a:cubicBezTo>
                  <a:cubicBezTo>
                    <a:pt x="106571" y="1866616"/>
                    <a:pt x="127626" y="1922761"/>
                    <a:pt x="144002" y="1978907"/>
                  </a:cubicBezTo>
                  <a:cubicBezTo>
                    <a:pt x="172075" y="2070143"/>
                    <a:pt x="160378" y="2170738"/>
                    <a:pt x="167396" y="2266653"/>
                  </a:cubicBezTo>
                  <a:cubicBezTo>
                    <a:pt x="167396" y="2273671"/>
                    <a:pt x="160378" y="2280689"/>
                    <a:pt x="155699" y="2290047"/>
                  </a:cubicBezTo>
                  <a:cubicBezTo>
                    <a:pt x="134644" y="2346193"/>
                    <a:pt x="118268" y="2399999"/>
                    <a:pt x="165056" y="2451466"/>
                  </a:cubicBezTo>
                  <a:cubicBezTo>
                    <a:pt x="176753" y="2463163"/>
                    <a:pt x="181432" y="2481878"/>
                    <a:pt x="172075" y="2502932"/>
                  </a:cubicBezTo>
                  <a:cubicBezTo>
                    <a:pt x="153359" y="2549720"/>
                    <a:pt x="160378" y="2603527"/>
                    <a:pt x="129965" y="2647975"/>
                  </a:cubicBezTo>
                  <a:cubicBezTo>
                    <a:pt x="127626" y="2650315"/>
                    <a:pt x="127626" y="2657333"/>
                    <a:pt x="129965" y="2662012"/>
                  </a:cubicBezTo>
                  <a:cubicBezTo>
                    <a:pt x="141662" y="2727515"/>
                    <a:pt x="134644" y="2795357"/>
                    <a:pt x="132305" y="2860861"/>
                  </a:cubicBezTo>
                  <a:cubicBezTo>
                    <a:pt x="127626" y="2942740"/>
                    <a:pt x="83178" y="3024618"/>
                    <a:pt x="118268" y="3108837"/>
                  </a:cubicBezTo>
                  <a:cubicBezTo>
                    <a:pt x="118268" y="3111176"/>
                    <a:pt x="118268" y="3115855"/>
                    <a:pt x="115929" y="3118194"/>
                  </a:cubicBezTo>
                  <a:cubicBezTo>
                    <a:pt x="101893" y="3202413"/>
                    <a:pt x="99553" y="3286631"/>
                    <a:pt x="106571" y="3370850"/>
                  </a:cubicBezTo>
                  <a:cubicBezTo>
                    <a:pt x="111250" y="3448050"/>
                    <a:pt x="108911" y="3527589"/>
                    <a:pt x="108911" y="3604790"/>
                  </a:cubicBezTo>
                  <a:cubicBezTo>
                    <a:pt x="108911" y="3726438"/>
                    <a:pt x="134644" y="3845748"/>
                    <a:pt x="151020" y="3965057"/>
                  </a:cubicBezTo>
                  <a:cubicBezTo>
                    <a:pt x="160378" y="4028221"/>
                    <a:pt x="193129" y="4086706"/>
                    <a:pt x="183772" y="4154548"/>
                  </a:cubicBezTo>
                  <a:cubicBezTo>
                    <a:pt x="176753" y="4194318"/>
                    <a:pt x="195469" y="4210694"/>
                    <a:pt x="232899" y="4213033"/>
                  </a:cubicBezTo>
                  <a:cubicBezTo>
                    <a:pt x="239917" y="4217712"/>
                    <a:pt x="249275" y="4220052"/>
                    <a:pt x="256293" y="4222391"/>
                  </a:cubicBezTo>
                  <a:cubicBezTo>
                    <a:pt x="282026" y="4227070"/>
                    <a:pt x="305420" y="4217712"/>
                    <a:pt x="331154" y="4213033"/>
                  </a:cubicBezTo>
                  <a:cubicBezTo>
                    <a:pt x="396657" y="4196658"/>
                    <a:pt x="462160" y="4189639"/>
                    <a:pt x="530003" y="4201336"/>
                  </a:cubicBezTo>
                  <a:cubicBezTo>
                    <a:pt x="546379" y="4198997"/>
                    <a:pt x="565094" y="4198997"/>
                    <a:pt x="581470" y="4191979"/>
                  </a:cubicBezTo>
                  <a:cubicBezTo>
                    <a:pt x="595506" y="4184961"/>
                    <a:pt x="595506" y="4168585"/>
                    <a:pt x="597845" y="4156888"/>
                  </a:cubicBezTo>
                  <a:cubicBezTo>
                    <a:pt x="614221" y="4046936"/>
                    <a:pt x="616561" y="3934645"/>
                    <a:pt x="593167" y="3829372"/>
                  </a:cubicBezTo>
                  <a:cubicBezTo>
                    <a:pt x="569773" y="3721760"/>
                    <a:pt x="576791" y="3614147"/>
                    <a:pt x="567433" y="3506535"/>
                  </a:cubicBezTo>
                  <a:cubicBezTo>
                    <a:pt x="565094" y="3478462"/>
                    <a:pt x="565094" y="3452729"/>
                    <a:pt x="562754" y="3424656"/>
                  </a:cubicBezTo>
                  <a:cubicBezTo>
                    <a:pt x="544039" y="3204752"/>
                    <a:pt x="532342" y="2982509"/>
                    <a:pt x="579130" y="2764945"/>
                  </a:cubicBezTo>
                  <a:cubicBezTo>
                    <a:pt x="604864" y="2650315"/>
                    <a:pt x="616561" y="2531005"/>
                    <a:pt x="623579" y="2414035"/>
                  </a:cubicBezTo>
                  <a:cubicBezTo>
                    <a:pt x="630597" y="2264314"/>
                    <a:pt x="697490" y="2017110"/>
                    <a:pt x="706848" y="1867388"/>
                  </a:cubicBezTo>
                  <a:cubicBezTo>
                    <a:pt x="724393" y="1752368"/>
                    <a:pt x="720664" y="1770876"/>
                    <a:pt x="728852" y="1766197"/>
                  </a:cubicBezTo>
                  <a:cubicBezTo>
                    <a:pt x="717155" y="1845737"/>
                    <a:pt x="750082" y="1846686"/>
                    <a:pt x="745403" y="1923886"/>
                  </a:cubicBezTo>
                  <a:cubicBezTo>
                    <a:pt x="768797" y="1994068"/>
                    <a:pt x="724173" y="2091198"/>
                    <a:pt x="726512" y="2166059"/>
                  </a:cubicBezTo>
                  <a:cubicBezTo>
                    <a:pt x="726512" y="2208168"/>
                    <a:pt x="733530" y="2250277"/>
                    <a:pt x="742888" y="2292386"/>
                  </a:cubicBezTo>
                  <a:cubicBezTo>
                    <a:pt x="768621" y="2416375"/>
                    <a:pt x="766282" y="2547381"/>
                    <a:pt x="752246" y="2671369"/>
                  </a:cubicBezTo>
                  <a:cubicBezTo>
                    <a:pt x="738209" y="2804715"/>
                    <a:pt x="712476" y="2938061"/>
                    <a:pt x="705458" y="3071406"/>
                  </a:cubicBezTo>
                  <a:cubicBezTo>
                    <a:pt x="696100" y="3249201"/>
                    <a:pt x="689082" y="3426995"/>
                    <a:pt x="712476" y="3604790"/>
                  </a:cubicBezTo>
                  <a:cubicBezTo>
                    <a:pt x="717155" y="3644559"/>
                    <a:pt x="726512" y="3689008"/>
                    <a:pt x="714815" y="3726438"/>
                  </a:cubicBezTo>
                  <a:cubicBezTo>
                    <a:pt x="686742" y="3822354"/>
                    <a:pt x="705458" y="3915930"/>
                    <a:pt x="717155" y="4009506"/>
                  </a:cubicBezTo>
                  <a:cubicBezTo>
                    <a:pt x="721833" y="4053954"/>
                    <a:pt x="705458" y="4098403"/>
                    <a:pt x="724173" y="4142851"/>
                  </a:cubicBezTo>
                  <a:cubicBezTo>
                    <a:pt x="731191" y="4152209"/>
                    <a:pt x="738209" y="4161567"/>
                    <a:pt x="749906" y="4163906"/>
                  </a:cubicBezTo>
                  <a:cubicBezTo>
                    <a:pt x="834125" y="4170924"/>
                    <a:pt x="918343" y="4168585"/>
                    <a:pt x="1002561" y="4168585"/>
                  </a:cubicBezTo>
                  <a:cubicBezTo>
                    <a:pt x="1061046" y="4168585"/>
                    <a:pt x="1117192" y="4149870"/>
                    <a:pt x="1154622" y="4100742"/>
                  </a:cubicBezTo>
                  <a:cubicBezTo>
                    <a:pt x="1170998" y="4079688"/>
                    <a:pt x="1159301" y="4051615"/>
                    <a:pt x="1168659" y="4028221"/>
                  </a:cubicBezTo>
                  <a:cubicBezTo>
                    <a:pt x="1161641" y="3967396"/>
                    <a:pt x="1156962" y="3904233"/>
                    <a:pt x="1142925" y="3845748"/>
                  </a:cubicBezTo>
                  <a:cubicBezTo>
                    <a:pt x="1133568" y="3801299"/>
                    <a:pt x="1126550" y="3761529"/>
                    <a:pt x="1128889" y="3714741"/>
                  </a:cubicBezTo>
                  <a:cubicBezTo>
                    <a:pt x="1131228" y="3665614"/>
                    <a:pt x="1149944" y="3614147"/>
                    <a:pt x="1131228" y="3567359"/>
                  </a:cubicBezTo>
                  <a:cubicBezTo>
                    <a:pt x="1103156" y="3499517"/>
                    <a:pt x="1103156" y="3429335"/>
                    <a:pt x="1114853" y="3361492"/>
                  </a:cubicBezTo>
                  <a:cubicBezTo>
                    <a:pt x="1140586" y="3225807"/>
                    <a:pt x="1128889" y="3085443"/>
                    <a:pt x="1152283" y="2949758"/>
                  </a:cubicBezTo>
                  <a:cubicBezTo>
                    <a:pt x="1166319" y="2865539"/>
                    <a:pt x="1163980" y="2781321"/>
                    <a:pt x="1215447" y="2708800"/>
                  </a:cubicBezTo>
                  <a:cubicBezTo>
                    <a:pt x="1234162" y="2683066"/>
                    <a:pt x="1234162" y="2645636"/>
                    <a:pt x="1231823" y="2612884"/>
                  </a:cubicBezTo>
                  <a:cubicBezTo>
                    <a:pt x="1229483" y="2587151"/>
                    <a:pt x="1229483" y="2561417"/>
                    <a:pt x="1231823" y="2535684"/>
                  </a:cubicBezTo>
                  <a:cubicBezTo>
                    <a:pt x="1243520" y="2411696"/>
                    <a:pt x="1269253" y="2290047"/>
                    <a:pt x="1259895" y="2166059"/>
                  </a:cubicBezTo>
                  <a:lnTo>
                    <a:pt x="1259895" y="2149683"/>
                  </a:lnTo>
                  <a:cubicBezTo>
                    <a:pt x="1255217" y="1969549"/>
                    <a:pt x="1276271" y="1789416"/>
                    <a:pt x="1271592" y="1606942"/>
                  </a:cubicBezTo>
                  <a:cubicBezTo>
                    <a:pt x="1264574" y="1349608"/>
                    <a:pt x="1215447" y="1099293"/>
                    <a:pt x="1138247" y="855995"/>
                  </a:cubicBezTo>
                  <a:cubicBezTo>
                    <a:pt x="1124210" y="848977"/>
                    <a:pt x="1147604" y="727328"/>
                    <a:pt x="1159301" y="671183"/>
                  </a:cubicBezTo>
                  <a:cubicBezTo>
                    <a:pt x="1173338" y="596322"/>
                    <a:pt x="1173338" y="512103"/>
                    <a:pt x="1147604" y="432564"/>
                  </a:cubicBezTo>
                  <a:cubicBezTo>
                    <a:pt x="1187374" y="427885"/>
                    <a:pt x="1229483" y="444261"/>
                    <a:pt x="1259895" y="409170"/>
                  </a:cubicBezTo>
                  <a:cubicBezTo>
                    <a:pt x="1262235" y="399812"/>
                    <a:pt x="1257556" y="395134"/>
                    <a:pt x="1250538" y="392794"/>
                  </a:cubicBezTo>
                  <a:cubicBezTo>
                    <a:pt x="1243520" y="390455"/>
                    <a:pt x="1236501" y="390455"/>
                    <a:pt x="1229483" y="392794"/>
                  </a:cubicBezTo>
                  <a:cubicBezTo>
                    <a:pt x="1161641" y="399812"/>
                    <a:pt x="1152283" y="392794"/>
                    <a:pt x="1135907" y="324952"/>
                  </a:cubicBezTo>
                  <a:cubicBezTo>
                    <a:pt x="1131228" y="306236"/>
                    <a:pt x="1128889" y="289861"/>
                    <a:pt x="1126550" y="271145"/>
                  </a:cubicBezTo>
                  <a:cubicBezTo>
                    <a:pt x="1124210" y="245412"/>
                    <a:pt x="1114853" y="217339"/>
                    <a:pt x="1133568" y="193945"/>
                  </a:cubicBezTo>
                  <a:cubicBezTo>
                    <a:pt x="1170998" y="149497"/>
                    <a:pt x="1213107" y="116745"/>
                    <a:pt x="1271592" y="107388"/>
                  </a:cubicBezTo>
                  <a:cubicBezTo>
                    <a:pt x="1337096" y="98030"/>
                    <a:pt x="1341774" y="93351"/>
                    <a:pt x="1311362" y="34866"/>
                  </a:cubicBezTo>
                  <a:cubicBezTo>
                    <a:pt x="1320720" y="27848"/>
                    <a:pt x="1330077" y="32527"/>
                    <a:pt x="1339435" y="30187"/>
                  </a:cubicBezTo>
                  <a:cubicBezTo>
                    <a:pt x="1344114" y="27848"/>
                    <a:pt x="1348793" y="25509"/>
                    <a:pt x="1351132" y="20830"/>
                  </a:cubicBezTo>
                  <a:cubicBezTo>
                    <a:pt x="1320720" y="-225"/>
                    <a:pt x="1287968" y="-16601"/>
                    <a:pt x="1262235" y="30187"/>
                  </a:cubicBezTo>
                  <a:close/>
                </a:path>
              </a:pathLst>
            </a:custGeom>
            <a:solidFill>
              <a:srgbClr val="403D3D"/>
            </a:solidFill>
            <a:ln w="23341"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192967EF-C10A-46BE-84EA-6FFB2C8E9CFD}"/>
                </a:ext>
              </a:extLst>
            </p:cNvPr>
            <p:cNvSpPr/>
            <p:nvPr/>
          </p:nvSpPr>
          <p:spPr>
            <a:xfrm>
              <a:off x="9579449" y="6174010"/>
              <a:ext cx="1029336" cy="538062"/>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F486C6A7-E549-4FC8-9642-0F2AADF6041F}"/>
                </a:ext>
              </a:extLst>
            </p:cNvPr>
            <p:cNvSpPr/>
            <p:nvPr/>
          </p:nvSpPr>
          <p:spPr>
            <a:xfrm>
              <a:off x="9189890" y="77155"/>
              <a:ext cx="772002" cy="65503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8605945C-34EB-4D4F-9F87-EDECD27A00B4}"/>
                </a:ext>
              </a:extLst>
            </p:cNvPr>
            <p:cNvSpPr/>
            <p:nvPr/>
          </p:nvSpPr>
          <p:spPr>
            <a:xfrm>
              <a:off x="9178941" y="503306"/>
              <a:ext cx="233940" cy="514668"/>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5BE07A8B-4283-4835-8A6E-A70B5AD0405C}"/>
                </a:ext>
              </a:extLst>
            </p:cNvPr>
            <p:cNvSpPr/>
            <p:nvPr/>
          </p:nvSpPr>
          <p:spPr>
            <a:xfrm>
              <a:off x="8540922" y="2405238"/>
              <a:ext cx="467880" cy="210546"/>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0F51160F-2A88-4B0E-A5E0-7A62EE15B13E}"/>
                </a:ext>
              </a:extLst>
            </p:cNvPr>
            <p:cNvSpPr/>
            <p:nvPr/>
          </p:nvSpPr>
          <p:spPr>
            <a:xfrm>
              <a:off x="9047229" y="6295659"/>
              <a:ext cx="491274" cy="584850"/>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8C31E630-4F21-4569-AA31-8676DB3FB55D}"/>
                </a:ext>
              </a:extLst>
            </p:cNvPr>
            <p:cNvSpPr/>
            <p:nvPr/>
          </p:nvSpPr>
          <p:spPr>
            <a:xfrm>
              <a:off x="8559637" y="1946560"/>
              <a:ext cx="1660973" cy="65503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0973" h="655031">
                  <a:moveTo>
                    <a:pt x="421977" y="569515"/>
                  </a:moveTo>
                  <a:cubicBezTo>
                    <a:pt x="412619" y="571854"/>
                    <a:pt x="295649" y="588230"/>
                    <a:pt x="216110" y="620982"/>
                  </a:cubicBezTo>
                  <a:cubicBezTo>
                    <a:pt x="174001" y="639697"/>
                    <a:pt x="136570" y="642036"/>
                    <a:pt x="106158" y="611624"/>
                  </a:cubicBezTo>
                  <a:cubicBezTo>
                    <a:pt x="75746" y="578873"/>
                    <a:pt x="59370" y="548460"/>
                    <a:pt x="42994" y="501672"/>
                  </a:cubicBezTo>
                  <a:cubicBezTo>
                    <a:pt x="120195" y="436169"/>
                    <a:pt x="106158" y="415115"/>
                    <a:pt x="166983" y="370666"/>
                  </a:cubicBezTo>
                  <a:cubicBezTo>
                    <a:pt x="368171" y="246678"/>
                    <a:pt x="452389" y="270072"/>
                    <a:pt x="503856" y="267732"/>
                  </a:cubicBezTo>
                  <a:cubicBezTo>
                    <a:pt x="562341" y="260714"/>
                    <a:pt x="630184" y="260714"/>
                    <a:pt x="716741" y="232641"/>
                  </a:cubicBezTo>
                  <a:cubicBezTo>
                    <a:pt x="831372" y="197550"/>
                    <a:pt x="887517" y="195211"/>
                    <a:pt x="969396" y="171817"/>
                  </a:cubicBezTo>
                  <a:cubicBezTo>
                    <a:pt x="1077009" y="143744"/>
                    <a:pt x="1130815" y="92278"/>
                    <a:pt x="1203336" y="61865"/>
                  </a:cubicBezTo>
                  <a:cubicBezTo>
                    <a:pt x="1367094" y="29114"/>
                    <a:pt x="1477046" y="40811"/>
                    <a:pt x="1626768" y="82920"/>
                  </a:cubicBezTo>
                  <a:cubicBezTo>
                    <a:pt x="1633786" y="85259"/>
                    <a:pt x="1640804" y="85259"/>
                    <a:pt x="1640804" y="94617"/>
                  </a:cubicBezTo>
                  <a:cubicBezTo>
                    <a:pt x="1643143" y="106314"/>
                    <a:pt x="1633786" y="108653"/>
                    <a:pt x="1624428" y="110993"/>
                  </a:cubicBezTo>
                  <a:cubicBezTo>
                    <a:pt x="1601034" y="120350"/>
                    <a:pt x="1579980" y="129708"/>
                    <a:pt x="1551907" y="118011"/>
                  </a:cubicBezTo>
                  <a:cubicBezTo>
                    <a:pt x="1526173" y="106314"/>
                    <a:pt x="1495761" y="108653"/>
                    <a:pt x="1467688" y="103975"/>
                  </a:cubicBezTo>
                  <a:cubicBezTo>
                    <a:pt x="1439616" y="92278"/>
                    <a:pt x="1402185" y="89938"/>
                    <a:pt x="1369434" y="99296"/>
                  </a:cubicBezTo>
                  <a:cubicBezTo>
                    <a:pt x="1402185" y="103975"/>
                    <a:pt x="1446634" y="108653"/>
                    <a:pt x="1467688" y="122690"/>
                  </a:cubicBezTo>
                  <a:cubicBezTo>
                    <a:pt x="1470028" y="169478"/>
                    <a:pt x="1434937" y="150763"/>
                    <a:pt x="1416222" y="155441"/>
                  </a:cubicBezTo>
                  <a:cubicBezTo>
                    <a:pt x="1385809" y="148423"/>
                    <a:pt x="1339021" y="139066"/>
                    <a:pt x="1313288" y="143744"/>
                  </a:cubicBezTo>
                  <a:cubicBezTo>
                    <a:pt x="1299252" y="148423"/>
                    <a:pt x="1278197" y="150763"/>
                    <a:pt x="1271179" y="153102"/>
                  </a:cubicBezTo>
                  <a:cubicBezTo>
                    <a:pt x="1278197" y="155441"/>
                    <a:pt x="1296912" y="157781"/>
                    <a:pt x="1313288" y="155441"/>
                  </a:cubicBezTo>
                  <a:cubicBezTo>
                    <a:pt x="1350718" y="150763"/>
                    <a:pt x="1374112" y="153102"/>
                    <a:pt x="1383470" y="174157"/>
                  </a:cubicBezTo>
                  <a:cubicBezTo>
                    <a:pt x="1334343" y="192872"/>
                    <a:pt x="1278197" y="185854"/>
                    <a:pt x="1231409" y="216266"/>
                  </a:cubicBezTo>
                  <a:cubicBezTo>
                    <a:pt x="1165906" y="227963"/>
                    <a:pt x="1102742" y="239660"/>
                    <a:pt x="1037239" y="249017"/>
                  </a:cubicBezTo>
                  <a:cubicBezTo>
                    <a:pt x="1018524" y="251357"/>
                    <a:pt x="1006827" y="260714"/>
                    <a:pt x="997469" y="277090"/>
                  </a:cubicBezTo>
                  <a:cubicBezTo>
                    <a:pt x="992790" y="284108"/>
                    <a:pt x="964718" y="298145"/>
                    <a:pt x="943663" y="312181"/>
                  </a:cubicBezTo>
                  <a:cubicBezTo>
                    <a:pt x="889857" y="344933"/>
                    <a:pt x="843069" y="373005"/>
                    <a:pt x="793941" y="403418"/>
                  </a:cubicBezTo>
                  <a:cubicBezTo>
                    <a:pt x="676972" y="478278"/>
                    <a:pt x="560002" y="534424"/>
                    <a:pt x="421977" y="569515"/>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37AFD0F0-85E5-4608-96E3-ACBDCDEB1CC5}"/>
                </a:ext>
              </a:extLst>
            </p:cNvPr>
            <p:cNvSpPr/>
            <p:nvPr/>
          </p:nvSpPr>
          <p:spPr>
            <a:xfrm>
              <a:off x="9989523" y="2036256"/>
              <a:ext cx="772002" cy="561456"/>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EE1B2FBE-0AFA-42EF-BDB7-BB88D6C68A0F}"/>
                </a:ext>
              </a:extLst>
            </p:cNvPr>
            <p:cNvSpPr/>
            <p:nvPr/>
          </p:nvSpPr>
          <p:spPr>
            <a:xfrm>
              <a:off x="10218271" y="2115152"/>
              <a:ext cx="163758" cy="140364"/>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550680CE-87E8-4103-93B6-CF75A8201E5C}"/>
                </a:ext>
              </a:extLst>
            </p:cNvPr>
            <p:cNvSpPr/>
            <p:nvPr/>
          </p:nvSpPr>
          <p:spPr>
            <a:xfrm>
              <a:off x="10339920" y="2109185"/>
              <a:ext cx="163758" cy="140364"/>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38FB1893-511A-4CC6-B71B-EDD636AA6DDF}"/>
                </a:ext>
              </a:extLst>
            </p:cNvPr>
            <p:cNvSpPr/>
            <p:nvPr/>
          </p:nvSpPr>
          <p:spPr>
            <a:xfrm>
              <a:off x="10473266" y="2083394"/>
              <a:ext cx="140364" cy="116970"/>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81" name="Group 80">
              <a:extLst>
                <a:ext uri="{FF2B5EF4-FFF2-40B4-BE49-F238E27FC236}">
                  <a16:creationId xmlns="" xmlns:a16="http://schemas.microsoft.com/office/drawing/2014/main" id="{7861DC0B-F6D1-4A17-AE30-9DEEEBBA4B8B}"/>
                </a:ext>
              </a:extLst>
            </p:cNvPr>
            <p:cNvGrpSpPr/>
            <p:nvPr/>
          </p:nvGrpSpPr>
          <p:grpSpPr>
            <a:xfrm>
              <a:off x="8963351" y="2835327"/>
              <a:ext cx="1121835" cy="315595"/>
              <a:chOff x="8963351" y="2835327"/>
              <a:chExt cx="1121835" cy="315595"/>
            </a:xfrm>
          </p:grpSpPr>
          <p:sp>
            <p:nvSpPr>
              <p:cNvPr id="93" name="Freeform: Shape 92">
                <a:extLst>
                  <a:ext uri="{FF2B5EF4-FFF2-40B4-BE49-F238E27FC236}">
                    <a16:creationId xmlns="" xmlns:a16="http://schemas.microsoft.com/office/drawing/2014/main" id="{2406C8FB-9DEA-477B-9CF0-DD562D4E7DFF}"/>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EDBBD6E9-79BB-4845-86FF-3B9D0829F051}"/>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6818DE43-FC00-4984-AE86-3DF6768FC293}"/>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F7BF8983-87BD-4BB4-AD7C-3F004B8BA737}"/>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E07ACDAD-F124-47B3-9B8B-21F9EEC04D71}"/>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E974E0C3-CE9C-42EB-9F81-170B5D827B49}"/>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82" name="Freeform: Shape 81">
              <a:extLst>
                <a:ext uri="{FF2B5EF4-FFF2-40B4-BE49-F238E27FC236}">
                  <a16:creationId xmlns="" xmlns:a16="http://schemas.microsoft.com/office/drawing/2014/main" id="{713C1285-164A-4BE6-A7A4-A6EDF3261F38}"/>
                </a:ext>
              </a:extLst>
            </p:cNvPr>
            <p:cNvSpPr/>
            <p:nvPr/>
          </p:nvSpPr>
          <p:spPr>
            <a:xfrm>
              <a:off x="9763854" y="2540923"/>
              <a:ext cx="116970" cy="116970"/>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7C1C2E57-7410-4081-BF43-D69CA90C72F7}"/>
                </a:ext>
              </a:extLst>
            </p:cNvPr>
            <p:cNvSpPr/>
            <p:nvPr/>
          </p:nvSpPr>
          <p:spPr>
            <a:xfrm>
              <a:off x="9783143" y="2858633"/>
              <a:ext cx="116970" cy="116970"/>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FDC181A1-23A8-41BA-BC82-549D7E7487B9}"/>
                </a:ext>
              </a:extLst>
            </p:cNvPr>
            <p:cNvSpPr/>
            <p:nvPr/>
          </p:nvSpPr>
          <p:spPr>
            <a:xfrm>
              <a:off x="9700816" y="2238692"/>
              <a:ext cx="116970" cy="116970"/>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1CF48D5F-723B-4936-A333-7E8A5D230621}"/>
                </a:ext>
              </a:extLst>
            </p:cNvPr>
            <p:cNvSpPr/>
            <p:nvPr/>
          </p:nvSpPr>
          <p:spPr>
            <a:xfrm>
              <a:off x="9371409" y="468215"/>
              <a:ext cx="561456" cy="725214"/>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9E8614FF-0EC3-42B0-879C-B53AD511312F}"/>
                </a:ext>
              </a:extLst>
            </p:cNvPr>
            <p:cNvSpPr/>
            <p:nvPr/>
          </p:nvSpPr>
          <p:spPr>
            <a:xfrm>
              <a:off x="9783143" y="2049064"/>
              <a:ext cx="210546" cy="116970"/>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13E9D6CB-F1D7-4804-95F5-2E0F367DAAA5}"/>
                </a:ext>
              </a:extLst>
            </p:cNvPr>
            <p:cNvSpPr/>
            <p:nvPr/>
          </p:nvSpPr>
          <p:spPr>
            <a:xfrm>
              <a:off x="9682264" y="2227159"/>
              <a:ext cx="163758" cy="772002"/>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D18D2A3D-BFAF-4132-A072-873AD850F83F}"/>
                </a:ext>
              </a:extLst>
            </p:cNvPr>
            <p:cNvSpPr/>
            <p:nvPr/>
          </p:nvSpPr>
          <p:spPr>
            <a:xfrm>
              <a:off x="9605064" y="1537036"/>
              <a:ext cx="70182" cy="538062"/>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1763E0AE-82A6-450B-B9CF-EF4C74A96FF2}"/>
                </a:ext>
              </a:extLst>
            </p:cNvPr>
            <p:cNvSpPr/>
            <p:nvPr/>
          </p:nvSpPr>
          <p:spPr>
            <a:xfrm>
              <a:off x="9617046" y="1644933"/>
              <a:ext cx="116970" cy="116970"/>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797C63E4-7225-489C-B084-B2A5DFB1CDC1}"/>
                </a:ext>
              </a:extLst>
            </p:cNvPr>
            <p:cNvSpPr/>
            <p:nvPr/>
          </p:nvSpPr>
          <p:spPr>
            <a:xfrm>
              <a:off x="9881398" y="1998043"/>
              <a:ext cx="187152" cy="93576"/>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324F954A-B248-442E-9302-D9E66E04C926}"/>
                </a:ext>
              </a:extLst>
            </p:cNvPr>
            <p:cNvSpPr/>
            <p:nvPr/>
          </p:nvSpPr>
          <p:spPr>
            <a:xfrm>
              <a:off x="9241610" y="610281"/>
              <a:ext cx="116970" cy="140364"/>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C4275F71-F0D9-4B4D-AF1C-7485A8609EB3}"/>
                </a:ext>
              </a:extLst>
            </p:cNvPr>
            <p:cNvSpPr/>
            <p:nvPr/>
          </p:nvSpPr>
          <p:spPr>
            <a:xfrm>
              <a:off x="9502415" y="1027186"/>
              <a:ext cx="1684367" cy="1263276"/>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rgbClr val="000000"/>
            </a:solidFill>
            <a:ln w="23341" cap="flat">
              <a:noFill/>
              <a:prstDash val="solid"/>
              <a:miter/>
            </a:ln>
          </p:spPr>
          <p:txBody>
            <a:bodyPr rtlCol="0" anchor="ctr"/>
            <a:lstStyle/>
            <a:p>
              <a:endParaRPr lang="en-US"/>
            </a:p>
          </p:txBody>
        </p:sp>
      </p:grpSp>
    </p:spTree>
    <p:extLst>
      <p:ext uri="{BB962C8B-B14F-4D97-AF65-F5344CB8AC3E}">
        <p14:creationId xmlns="" xmlns:p14="http://schemas.microsoft.com/office/powerpoint/2010/main" val="196250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a:extLst>
              <a:ext uri="{FF2B5EF4-FFF2-40B4-BE49-F238E27FC236}">
                <a16:creationId xmlns="" xmlns:a16="http://schemas.microsoft.com/office/drawing/2014/main" id="{B4A6B968-1233-403D-B365-12F48DAFDEB4}"/>
              </a:ext>
            </a:extLst>
          </p:cNvPr>
          <p:cNvSpPr txBox="1"/>
          <p:nvPr/>
        </p:nvSpPr>
        <p:spPr>
          <a:xfrm>
            <a:off x="6593984" y="241989"/>
            <a:ext cx="6713478" cy="1446550"/>
          </a:xfrm>
          <a:prstGeom prst="rect">
            <a:avLst/>
          </a:prstGeom>
          <a:noFill/>
        </p:spPr>
        <p:txBody>
          <a:bodyPr wrap="square" rtlCol="0" anchor="ctr">
            <a:spAutoFit/>
          </a:bodyPr>
          <a:lstStyle/>
          <a:p>
            <a:r>
              <a:rPr lang="id-ID" sz="4400" b="1" dirty="0">
                <a:solidFill>
                  <a:schemeClr val="bg1"/>
                </a:solidFill>
              </a:rPr>
              <a:t>ANCANGAN STANDARDISASI</a:t>
            </a:r>
            <a:endParaRPr lang="en-US" sz="4400" dirty="0">
              <a:solidFill>
                <a:schemeClr val="bg1"/>
              </a:solidFill>
            </a:endParaRPr>
          </a:p>
        </p:txBody>
      </p:sp>
      <p:sp>
        <p:nvSpPr>
          <p:cNvPr id="2" name="TextBox 1"/>
          <p:cNvSpPr txBox="1"/>
          <p:nvPr/>
        </p:nvSpPr>
        <p:spPr>
          <a:xfrm>
            <a:off x="244699" y="1815921"/>
            <a:ext cx="11487955" cy="5416868"/>
          </a:xfrm>
          <a:prstGeom prst="rect">
            <a:avLst/>
          </a:prstGeom>
          <a:noFill/>
        </p:spPr>
        <p:txBody>
          <a:bodyPr wrap="square" rtlCol="0">
            <a:spAutoFit/>
          </a:bodyPr>
          <a:lstStyle/>
          <a:p>
            <a:pPr algn="just"/>
            <a:r>
              <a:rPr lang="en-ID" dirty="0" smtClean="0">
                <a:solidFill>
                  <a:schemeClr val="bg1"/>
                </a:solidFill>
              </a:rPr>
              <a:t>	</a:t>
            </a:r>
            <a:r>
              <a:rPr lang="en-ID" sz="1600" dirty="0" smtClean="0">
                <a:solidFill>
                  <a:schemeClr val="bg1"/>
                </a:solidFill>
              </a:rPr>
              <a:t>P</a:t>
            </a:r>
            <a:r>
              <a:rPr lang="id-ID" sz="1600" dirty="0" smtClean="0">
                <a:solidFill>
                  <a:schemeClr val="bg1"/>
                </a:solidFill>
              </a:rPr>
              <a:t>endukung </a:t>
            </a:r>
            <a:r>
              <a:rPr lang="id-ID" sz="1600" dirty="0">
                <a:solidFill>
                  <a:schemeClr val="bg1"/>
                </a:solidFill>
              </a:rPr>
              <a:t>ancaman standardisasi  (standardized approach) mengutarakan Berbagai alasan untuk mendukung pandangan </a:t>
            </a:r>
            <a:r>
              <a:rPr lang="id-ID" sz="1600" dirty="0" smtClean="0">
                <a:solidFill>
                  <a:schemeClr val="bg1"/>
                </a:solidFill>
              </a:rPr>
              <a:t>mereka</a:t>
            </a:r>
            <a:r>
              <a:rPr lang="en-ID" sz="1600" dirty="0" smtClean="0">
                <a:solidFill>
                  <a:schemeClr val="bg1"/>
                </a:solidFill>
              </a:rPr>
              <a:t>. </a:t>
            </a:r>
            <a:r>
              <a:rPr lang="en-ID" sz="1600" dirty="0" err="1" smtClean="0">
                <a:solidFill>
                  <a:schemeClr val="bg1"/>
                </a:solidFill>
              </a:rPr>
              <a:t>Pertama</a:t>
            </a:r>
            <a:r>
              <a:rPr lang="en-ID" sz="1600" dirty="0" smtClean="0">
                <a:solidFill>
                  <a:schemeClr val="bg1"/>
                </a:solidFill>
              </a:rPr>
              <a:t>, </a:t>
            </a:r>
            <a:r>
              <a:rPr lang="id-ID" sz="1600" dirty="0" smtClean="0">
                <a:solidFill>
                  <a:schemeClr val="bg1"/>
                </a:solidFill>
              </a:rPr>
              <a:t>karena </a:t>
            </a:r>
            <a:r>
              <a:rPr lang="id-ID" sz="1600" dirty="0">
                <a:solidFill>
                  <a:schemeClr val="bg1"/>
                </a:solidFill>
              </a:rPr>
              <a:t>adanya penghematan </a:t>
            </a:r>
            <a:r>
              <a:rPr lang="id-ID" sz="1600" dirty="0" smtClean="0">
                <a:solidFill>
                  <a:schemeClr val="bg1"/>
                </a:solidFill>
              </a:rPr>
              <a:t>biaya</a:t>
            </a:r>
            <a:r>
              <a:rPr lang="en-ID" sz="1600" dirty="0" smtClean="0">
                <a:solidFill>
                  <a:schemeClr val="bg1"/>
                </a:solidFill>
              </a:rPr>
              <a:t>,</a:t>
            </a:r>
            <a:r>
              <a:rPr lang="id-ID" sz="1600" dirty="0" smtClean="0">
                <a:solidFill>
                  <a:schemeClr val="bg1"/>
                </a:solidFill>
              </a:rPr>
              <a:t> </a:t>
            </a:r>
            <a:r>
              <a:rPr lang="id-ID" sz="1600" dirty="0">
                <a:solidFill>
                  <a:schemeClr val="bg1"/>
                </a:solidFill>
              </a:rPr>
              <a:t>begitu sebuah konsep perikanan dikembangkan, handset itu dapat ditransfer ke negara lain dengan sedikit biaya </a:t>
            </a:r>
            <a:r>
              <a:rPr lang="id-ID" sz="1600" dirty="0" smtClean="0">
                <a:solidFill>
                  <a:schemeClr val="bg1"/>
                </a:solidFill>
              </a:rPr>
              <a:t>tambahan</a:t>
            </a:r>
            <a:r>
              <a:rPr lang="en-ID" sz="1600" dirty="0" smtClean="0">
                <a:solidFill>
                  <a:schemeClr val="bg1"/>
                </a:solidFill>
              </a:rPr>
              <a:t>.</a:t>
            </a:r>
            <a:r>
              <a:rPr lang="id-ID" sz="1600" dirty="0" smtClean="0">
                <a:solidFill>
                  <a:schemeClr val="bg1"/>
                </a:solidFill>
              </a:rPr>
              <a:t> </a:t>
            </a:r>
            <a:r>
              <a:rPr lang="en-ID" sz="1600" dirty="0">
                <a:solidFill>
                  <a:schemeClr val="bg1"/>
                </a:solidFill>
              </a:rPr>
              <a:t>K</a:t>
            </a:r>
            <a:r>
              <a:rPr lang="id-ID" sz="1600" dirty="0" smtClean="0">
                <a:solidFill>
                  <a:schemeClr val="bg1"/>
                </a:solidFill>
              </a:rPr>
              <a:t>edua</a:t>
            </a:r>
            <a:r>
              <a:rPr lang="en-ID" sz="1600" dirty="0" smtClean="0">
                <a:solidFill>
                  <a:schemeClr val="bg1"/>
                </a:solidFill>
              </a:rPr>
              <a:t>,</a:t>
            </a:r>
            <a:r>
              <a:rPr lang="id-ID" sz="1600" dirty="0" smtClean="0">
                <a:solidFill>
                  <a:schemeClr val="bg1"/>
                </a:solidFill>
              </a:rPr>
              <a:t> </a:t>
            </a:r>
            <a:r>
              <a:rPr lang="id-ID" sz="1600" dirty="0">
                <a:solidFill>
                  <a:schemeClr val="bg1"/>
                </a:solidFill>
              </a:rPr>
              <a:t>realisasi keekonomian segala di kemungkinkan oleh sentralisasi otoritas perikanan di antara dunia kepada kantor </a:t>
            </a:r>
            <a:r>
              <a:rPr lang="id-ID" sz="1600" dirty="0" smtClean="0">
                <a:solidFill>
                  <a:schemeClr val="bg1"/>
                </a:solidFill>
              </a:rPr>
              <a:t>pusat</a:t>
            </a:r>
            <a:r>
              <a:rPr lang="en-ID" sz="1600" dirty="0">
                <a:solidFill>
                  <a:schemeClr val="bg1"/>
                </a:solidFill>
              </a:rPr>
              <a:t>.</a:t>
            </a:r>
            <a:r>
              <a:rPr lang="id-ID" sz="1600" dirty="0" smtClean="0">
                <a:solidFill>
                  <a:schemeClr val="bg1"/>
                </a:solidFill>
              </a:rPr>
              <a:t> </a:t>
            </a:r>
            <a:r>
              <a:rPr lang="en-ID" sz="1600" dirty="0">
                <a:solidFill>
                  <a:schemeClr val="bg1"/>
                </a:solidFill>
              </a:rPr>
              <a:t>K</a:t>
            </a:r>
            <a:r>
              <a:rPr lang="id-ID" sz="1600" dirty="0" smtClean="0">
                <a:solidFill>
                  <a:schemeClr val="bg1"/>
                </a:solidFill>
              </a:rPr>
              <a:t>etiga</a:t>
            </a:r>
            <a:r>
              <a:rPr lang="en-ID" sz="1600" dirty="0" smtClean="0">
                <a:solidFill>
                  <a:schemeClr val="bg1"/>
                </a:solidFill>
              </a:rPr>
              <a:t>,</a:t>
            </a:r>
            <a:r>
              <a:rPr lang="id-ID" sz="1600" dirty="0" smtClean="0">
                <a:solidFill>
                  <a:schemeClr val="bg1"/>
                </a:solidFill>
              </a:rPr>
              <a:t> </a:t>
            </a:r>
            <a:r>
              <a:rPr lang="id-ID" sz="1600" dirty="0">
                <a:solidFill>
                  <a:schemeClr val="bg1"/>
                </a:solidFill>
              </a:rPr>
              <a:t>standardisasi memungkinkan pemanfaatan penuh kecakapan perikanan dari  Kantor </a:t>
            </a:r>
            <a:r>
              <a:rPr lang="id-ID" sz="1600" dirty="0" smtClean="0">
                <a:solidFill>
                  <a:schemeClr val="bg1"/>
                </a:solidFill>
              </a:rPr>
              <a:t>pusat</a:t>
            </a:r>
            <a:r>
              <a:rPr lang="en-ID" sz="1600" dirty="0" smtClean="0">
                <a:solidFill>
                  <a:schemeClr val="bg1"/>
                </a:solidFill>
              </a:rPr>
              <a:t>.</a:t>
            </a:r>
            <a:r>
              <a:rPr lang="id-ID" sz="1600" dirty="0" smtClean="0">
                <a:solidFill>
                  <a:schemeClr val="bg1"/>
                </a:solidFill>
              </a:rPr>
              <a:t> </a:t>
            </a:r>
            <a:r>
              <a:rPr lang="en-ID" sz="1600" dirty="0" err="1" smtClean="0">
                <a:solidFill>
                  <a:schemeClr val="bg1"/>
                </a:solidFill>
              </a:rPr>
              <a:t>Keempat</a:t>
            </a:r>
            <a:r>
              <a:rPr lang="en-ID" sz="1600" dirty="0" smtClean="0">
                <a:solidFill>
                  <a:schemeClr val="bg1"/>
                </a:solidFill>
              </a:rPr>
              <a:t>, </a:t>
            </a:r>
            <a:r>
              <a:rPr lang="id-ID" sz="1600" dirty="0" smtClean="0">
                <a:solidFill>
                  <a:schemeClr val="bg1"/>
                </a:solidFill>
              </a:rPr>
              <a:t>standardisasi </a:t>
            </a:r>
            <a:r>
              <a:rPr lang="id-ID" sz="1600" dirty="0">
                <a:solidFill>
                  <a:schemeClr val="bg1"/>
                </a:solidFill>
              </a:rPr>
              <a:t>mencegah dihasilkannya pesan yang berlainan di negara-negara yang berbeda, yang pada akhirnya dapat mengaburkan citra produk yang telah terbentuk </a:t>
            </a:r>
            <a:r>
              <a:rPr lang="id-ID" sz="1600" dirty="0" smtClean="0">
                <a:solidFill>
                  <a:schemeClr val="bg1"/>
                </a:solidFill>
              </a:rPr>
              <a:t>sebelumnya</a:t>
            </a:r>
            <a:r>
              <a:rPr lang="en-ID" sz="1600" dirty="0" smtClean="0">
                <a:solidFill>
                  <a:schemeClr val="bg1"/>
                </a:solidFill>
              </a:rPr>
              <a:t>.</a:t>
            </a:r>
            <a:r>
              <a:rPr lang="id-ID" sz="1600" dirty="0" smtClean="0">
                <a:solidFill>
                  <a:schemeClr val="bg1"/>
                </a:solidFill>
              </a:rPr>
              <a:t> </a:t>
            </a:r>
            <a:r>
              <a:rPr lang="id-ID" sz="1600" dirty="0">
                <a:solidFill>
                  <a:schemeClr val="bg1"/>
                </a:solidFill>
              </a:rPr>
              <a:t>lima, pendekatan bersama terhadap periklanan mematikan perhatian yang benar untuk tujuan korporat di seluruh dunia dalam mempromosikan produk. </a:t>
            </a:r>
            <a:endParaRPr lang="en-ID" sz="1600" dirty="0" smtClean="0">
              <a:solidFill>
                <a:schemeClr val="bg1"/>
              </a:solidFill>
            </a:endParaRPr>
          </a:p>
          <a:p>
            <a:pPr algn="just"/>
            <a:r>
              <a:rPr lang="en-ID" sz="1600" dirty="0" smtClean="0">
                <a:solidFill>
                  <a:schemeClr val="bg1"/>
                </a:solidFill>
              </a:rPr>
              <a:t>	</a:t>
            </a:r>
            <a:r>
              <a:rPr lang="id-ID" sz="1600" dirty="0" smtClean="0">
                <a:solidFill>
                  <a:schemeClr val="bg1"/>
                </a:solidFill>
              </a:rPr>
              <a:t>Yang </a:t>
            </a:r>
            <a:r>
              <a:rPr lang="id-ID" sz="1600" dirty="0">
                <a:solidFill>
                  <a:schemeClr val="bg1"/>
                </a:solidFill>
              </a:rPr>
              <a:t>sangat berkaitan  Dengan isu standardisasi adalah kemampuan pulihan sebuah kampanye yang berhasil dari satu pasar  (domestik atau ekspor)  ke pasar lainnya.  Dapat diidentifikasi 3 faktor yang memiliki pautan mengenai apakah transfer merupakan alternatif yang dapat berhasil </a:t>
            </a:r>
            <a:r>
              <a:rPr lang="en-ID" sz="1600" dirty="0" smtClean="0">
                <a:solidFill>
                  <a:schemeClr val="bg1"/>
                </a:solidFill>
              </a:rPr>
              <a:t>:</a:t>
            </a:r>
          </a:p>
          <a:p>
            <a:pPr marL="285750" lvl="0" indent="-285750">
              <a:buFont typeface="Arial" panose="020B0604020202020204" pitchFamily="34" charset="0"/>
              <a:buChar char="•"/>
            </a:pPr>
            <a:r>
              <a:rPr lang="en-US" sz="1600" dirty="0" err="1">
                <a:solidFill>
                  <a:schemeClr val="bg1"/>
                </a:solidFill>
              </a:rPr>
              <a:t>Harapan</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kriteria</a:t>
            </a:r>
            <a:r>
              <a:rPr lang="en-US" sz="1600" dirty="0">
                <a:solidFill>
                  <a:schemeClr val="bg1"/>
                </a:solidFill>
              </a:rPr>
              <a:t> yang </a:t>
            </a:r>
            <a:r>
              <a:rPr lang="en-US" sz="1600" dirty="0" err="1">
                <a:solidFill>
                  <a:schemeClr val="bg1"/>
                </a:solidFill>
              </a:rPr>
              <a:t>digunakan</a:t>
            </a:r>
            <a:r>
              <a:rPr lang="en-US" sz="1600" dirty="0">
                <a:solidFill>
                  <a:schemeClr val="bg1"/>
                </a:solidFill>
              </a:rPr>
              <a:t> </a:t>
            </a:r>
            <a:r>
              <a:rPr lang="en-US" sz="1600" dirty="0" err="1">
                <a:solidFill>
                  <a:schemeClr val="bg1"/>
                </a:solidFill>
              </a:rPr>
              <a:t>oleh</a:t>
            </a:r>
            <a:r>
              <a:rPr lang="en-US" sz="1600" dirty="0">
                <a:solidFill>
                  <a:schemeClr val="bg1"/>
                </a:solidFill>
              </a:rPr>
              <a:t> orang-orang </a:t>
            </a:r>
            <a:r>
              <a:rPr lang="en-US" sz="1600" dirty="0" err="1">
                <a:solidFill>
                  <a:schemeClr val="bg1"/>
                </a:solidFill>
              </a:rPr>
              <a:t>untuk</a:t>
            </a:r>
            <a:r>
              <a:rPr lang="en-US" sz="1600" dirty="0">
                <a:solidFill>
                  <a:schemeClr val="bg1"/>
                </a:solidFill>
              </a:rPr>
              <a:t> </a:t>
            </a:r>
            <a:r>
              <a:rPr lang="en-US" sz="1600" dirty="0" err="1">
                <a:solidFill>
                  <a:schemeClr val="bg1"/>
                </a:solidFill>
              </a:rPr>
              <a:t>mengevaluasi</a:t>
            </a:r>
            <a:r>
              <a:rPr lang="en-US" sz="1600" dirty="0">
                <a:solidFill>
                  <a:schemeClr val="bg1"/>
                </a:solidFill>
              </a:rPr>
              <a:t> </a:t>
            </a:r>
            <a:r>
              <a:rPr lang="en-US" sz="1600" dirty="0" err="1">
                <a:solidFill>
                  <a:schemeClr val="bg1"/>
                </a:solidFill>
              </a:rPr>
              <a:t>sebuah</a:t>
            </a:r>
            <a:r>
              <a:rPr lang="en-US" sz="1600" dirty="0">
                <a:solidFill>
                  <a:schemeClr val="bg1"/>
                </a:solidFill>
              </a:rPr>
              <a:t> </a:t>
            </a:r>
            <a:r>
              <a:rPr lang="en-US" sz="1600" dirty="0" err="1">
                <a:solidFill>
                  <a:schemeClr val="bg1"/>
                </a:solidFill>
              </a:rPr>
              <a:t>kelas</a:t>
            </a:r>
            <a:r>
              <a:rPr lang="en-US" sz="1600" dirty="0">
                <a:solidFill>
                  <a:schemeClr val="bg1"/>
                </a:solidFill>
              </a:rPr>
              <a:t> </a:t>
            </a:r>
            <a:r>
              <a:rPr lang="en-US" sz="1600" dirty="0" err="1">
                <a:solidFill>
                  <a:schemeClr val="bg1"/>
                </a:solidFill>
              </a:rPr>
              <a:t>produk</a:t>
            </a:r>
            <a:r>
              <a:rPr lang="en-US" sz="1600" dirty="0">
                <a:solidFill>
                  <a:schemeClr val="bg1"/>
                </a:solidFill>
              </a:rPr>
              <a:t> di </a:t>
            </a:r>
            <a:r>
              <a:rPr lang="en-US" sz="1600" dirty="0" err="1">
                <a:solidFill>
                  <a:schemeClr val="bg1"/>
                </a:solidFill>
              </a:rPr>
              <a:t>berbagai</a:t>
            </a:r>
            <a:r>
              <a:rPr lang="en-US" sz="1600" dirty="0">
                <a:solidFill>
                  <a:schemeClr val="bg1"/>
                </a:solidFill>
              </a:rPr>
              <a:t> </a:t>
            </a:r>
            <a:r>
              <a:rPr lang="en-US" sz="1600" dirty="0" err="1">
                <a:solidFill>
                  <a:schemeClr val="bg1"/>
                </a:solidFill>
              </a:rPr>
              <a:t>negara</a:t>
            </a:r>
            <a:r>
              <a:rPr lang="en-US" sz="1600" dirty="0">
                <a:solidFill>
                  <a:schemeClr val="bg1"/>
                </a:solidFill>
              </a:rPr>
              <a:t> </a:t>
            </a:r>
            <a:r>
              <a:rPr lang="en-US" sz="1600" dirty="0" err="1">
                <a:solidFill>
                  <a:schemeClr val="bg1"/>
                </a:solidFill>
              </a:rPr>
              <a:t>titik</a:t>
            </a:r>
            <a:r>
              <a:rPr lang="en-US" sz="1600" dirty="0">
                <a:solidFill>
                  <a:schemeClr val="bg1"/>
                </a:solidFill>
              </a:rPr>
              <a:t> </a:t>
            </a:r>
            <a:r>
              <a:rPr lang="en-US" sz="1600" dirty="0" err="1">
                <a:solidFill>
                  <a:schemeClr val="bg1"/>
                </a:solidFill>
              </a:rPr>
              <a:t>dengan</a:t>
            </a:r>
            <a:r>
              <a:rPr lang="en-US" sz="1600" dirty="0">
                <a:solidFill>
                  <a:schemeClr val="bg1"/>
                </a:solidFill>
              </a:rPr>
              <a:t> kata lain, </a:t>
            </a:r>
            <a:r>
              <a:rPr lang="en-US" sz="1600" dirty="0" err="1">
                <a:solidFill>
                  <a:schemeClr val="bg1"/>
                </a:solidFill>
              </a:rPr>
              <a:t>manfaat</a:t>
            </a:r>
            <a:r>
              <a:rPr lang="en-US" sz="1600" dirty="0">
                <a:solidFill>
                  <a:schemeClr val="bg1"/>
                </a:solidFill>
              </a:rPr>
              <a:t> </a:t>
            </a:r>
            <a:r>
              <a:rPr lang="en-US" sz="1600" dirty="0" err="1">
                <a:solidFill>
                  <a:schemeClr val="bg1"/>
                </a:solidFill>
              </a:rPr>
              <a:t>apa</a:t>
            </a:r>
            <a:r>
              <a:rPr lang="en-US" sz="1600" dirty="0">
                <a:solidFill>
                  <a:schemeClr val="bg1"/>
                </a:solidFill>
              </a:rPr>
              <a:t> yang </a:t>
            </a:r>
            <a:r>
              <a:rPr lang="en-US" sz="1600" dirty="0" err="1">
                <a:solidFill>
                  <a:schemeClr val="bg1"/>
                </a:solidFill>
              </a:rPr>
              <a:t>diharapkan</a:t>
            </a:r>
            <a:r>
              <a:rPr lang="en-US" sz="1600" dirty="0">
                <a:solidFill>
                  <a:schemeClr val="bg1"/>
                </a:solidFill>
              </a:rPr>
              <a:t> </a:t>
            </a:r>
            <a:r>
              <a:rPr lang="en-US" sz="1600" dirty="0" err="1">
                <a:solidFill>
                  <a:schemeClr val="bg1"/>
                </a:solidFill>
              </a:rPr>
              <a:t>oleh</a:t>
            </a:r>
            <a:r>
              <a:rPr lang="en-US" sz="1600" dirty="0">
                <a:solidFill>
                  <a:schemeClr val="bg1"/>
                </a:solidFill>
              </a:rPr>
              <a:t> orang-orang yang </a:t>
            </a:r>
            <a:r>
              <a:rPr lang="en-US" sz="1600" dirty="0" err="1">
                <a:solidFill>
                  <a:schemeClr val="bg1"/>
                </a:solidFill>
              </a:rPr>
              <a:t>didapat</a:t>
            </a:r>
            <a:r>
              <a:rPr lang="en-US" sz="1600" dirty="0">
                <a:solidFill>
                  <a:schemeClr val="bg1"/>
                </a:solidFill>
              </a:rPr>
              <a:t> </a:t>
            </a:r>
            <a:r>
              <a:rPr lang="en-US" sz="1600" dirty="0" err="1">
                <a:solidFill>
                  <a:schemeClr val="bg1"/>
                </a:solidFill>
              </a:rPr>
              <a:t>dari</a:t>
            </a:r>
            <a:r>
              <a:rPr lang="en-US" sz="1600" dirty="0">
                <a:solidFill>
                  <a:schemeClr val="bg1"/>
                </a:solidFill>
              </a:rPr>
              <a:t> </a:t>
            </a:r>
            <a:r>
              <a:rPr lang="en-US" sz="1600" dirty="0" err="1">
                <a:solidFill>
                  <a:schemeClr val="bg1"/>
                </a:solidFill>
              </a:rPr>
              <a:t>pembelian</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konsumsi</a:t>
            </a:r>
            <a:r>
              <a:rPr lang="en-US" sz="1600" dirty="0">
                <a:solidFill>
                  <a:schemeClr val="bg1"/>
                </a:solidFill>
              </a:rPr>
              <a:t> </a:t>
            </a:r>
            <a:r>
              <a:rPr lang="en-US" sz="1600" dirty="0" err="1">
                <a:solidFill>
                  <a:schemeClr val="bg1"/>
                </a:solidFill>
              </a:rPr>
              <a:t>sebuah</a:t>
            </a:r>
            <a:r>
              <a:rPr lang="en-US" sz="1600" dirty="0">
                <a:solidFill>
                  <a:schemeClr val="bg1"/>
                </a:solidFill>
              </a:rPr>
              <a:t> </a:t>
            </a:r>
            <a:r>
              <a:rPr lang="en-US" sz="1600" dirty="0" err="1">
                <a:solidFill>
                  <a:schemeClr val="bg1"/>
                </a:solidFill>
              </a:rPr>
              <a:t>kelas</a:t>
            </a:r>
            <a:r>
              <a:rPr lang="en-US" sz="1600" dirty="0">
                <a:solidFill>
                  <a:schemeClr val="bg1"/>
                </a:solidFill>
              </a:rPr>
              <a:t> </a:t>
            </a:r>
            <a:r>
              <a:rPr lang="en-US" sz="1600" dirty="0" err="1">
                <a:solidFill>
                  <a:schemeClr val="bg1"/>
                </a:solidFill>
              </a:rPr>
              <a:t>produktif</a:t>
            </a:r>
            <a:r>
              <a:rPr lang="en-US" sz="1600" dirty="0">
                <a:solidFill>
                  <a:schemeClr val="bg1"/>
                </a:solidFill>
              </a:rPr>
              <a:t> </a:t>
            </a:r>
            <a:r>
              <a:rPr lang="en-US" sz="1600" dirty="0" err="1">
                <a:solidFill>
                  <a:schemeClr val="bg1"/>
                </a:solidFill>
              </a:rPr>
              <a:t>faktor</a:t>
            </a:r>
            <a:r>
              <a:rPr lang="en-US" sz="1600" dirty="0">
                <a:solidFill>
                  <a:schemeClr val="bg1"/>
                </a:solidFill>
              </a:rPr>
              <a:t> </a:t>
            </a:r>
            <a:r>
              <a:rPr lang="en-US" sz="1600" dirty="0" err="1">
                <a:solidFill>
                  <a:schemeClr val="bg1"/>
                </a:solidFill>
              </a:rPr>
              <a:t>ini</a:t>
            </a:r>
            <a:r>
              <a:rPr lang="en-US" sz="1600" dirty="0">
                <a:solidFill>
                  <a:schemeClr val="bg1"/>
                </a:solidFill>
              </a:rPr>
              <a:t> </a:t>
            </a:r>
            <a:r>
              <a:rPr lang="en-US" sz="1600" dirty="0" err="1">
                <a:solidFill>
                  <a:schemeClr val="bg1"/>
                </a:solidFill>
              </a:rPr>
              <a:t>mempengaruhi</a:t>
            </a:r>
            <a:r>
              <a:rPr lang="en-US" sz="1600" dirty="0">
                <a:solidFill>
                  <a:schemeClr val="bg1"/>
                </a:solidFill>
              </a:rPr>
              <a:t> </a:t>
            </a:r>
            <a:r>
              <a:rPr lang="en-US" sz="1600" dirty="0" err="1">
                <a:solidFill>
                  <a:schemeClr val="bg1"/>
                </a:solidFill>
              </a:rPr>
              <a:t>daya</a:t>
            </a:r>
            <a:r>
              <a:rPr lang="en-US" sz="1600" dirty="0">
                <a:solidFill>
                  <a:schemeClr val="bg1"/>
                </a:solidFill>
              </a:rPr>
              <a:t> </a:t>
            </a:r>
            <a:r>
              <a:rPr lang="en-US" sz="1600" dirty="0" err="1">
                <a:solidFill>
                  <a:schemeClr val="bg1"/>
                </a:solidFill>
              </a:rPr>
              <a:t>tarik</a:t>
            </a:r>
            <a:r>
              <a:rPr lang="en-US" sz="1600" dirty="0">
                <a:solidFill>
                  <a:schemeClr val="bg1"/>
                </a:solidFill>
              </a:rPr>
              <a:t>.</a:t>
            </a:r>
          </a:p>
          <a:p>
            <a:pPr marL="285750" lvl="0" indent="-285750">
              <a:buFont typeface="Arial" panose="020B0604020202020204" pitchFamily="34" charset="0"/>
              <a:buChar char="•"/>
            </a:pPr>
            <a:r>
              <a:rPr lang="en-US" sz="1600" dirty="0" err="1">
                <a:solidFill>
                  <a:schemeClr val="bg1"/>
                </a:solidFill>
              </a:rPr>
              <a:t>Mekanisme</a:t>
            </a:r>
            <a:r>
              <a:rPr lang="en-US" sz="1600" dirty="0">
                <a:solidFill>
                  <a:schemeClr val="bg1"/>
                </a:solidFill>
              </a:rPr>
              <a:t> encoding </a:t>
            </a:r>
            <a:r>
              <a:rPr lang="en-US" sz="1600" dirty="0" err="1">
                <a:solidFill>
                  <a:schemeClr val="bg1"/>
                </a:solidFill>
              </a:rPr>
              <a:t>dan</a:t>
            </a:r>
            <a:r>
              <a:rPr lang="en-US" sz="1600" dirty="0">
                <a:solidFill>
                  <a:schemeClr val="bg1"/>
                </a:solidFill>
              </a:rPr>
              <a:t> decoding </a:t>
            </a:r>
            <a:r>
              <a:rPr lang="en-US" sz="1600" dirty="0" err="1">
                <a:solidFill>
                  <a:schemeClr val="bg1"/>
                </a:solidFill>
              </a:rPr>
              <a:t>komunikasi</a:t>
            </a:r>
            <a:r>
              <a:rPr lang="en-US" sz="1600" dirty="0">
                <a:solidFill>
                  <a:schemeClr val="bg1"/>
                </a:solidFill>
              </a:rPr>
              <a:t> </a:t>
            </a:r>
            <a:r>
              <a:rPr lang="en-US" sz="1600" dirty="0" err="1">
                <a:solidFill>
                  <a:schemeClr val="bg1"/>
                </a:solidFill>
              </a:rPr>
              <a:t>komunikasi</a:t>
            </a:r>
            <a:r>
              <a:rPr lang="en-US" sz="1600" dirty="0">
                <a:solidFill>
                  <a:schemeClr val="bg1"/>
                </a:solidFill>
              </a:rPr>
              <a:t> </a:t>
            </a:r>
            <a:r>
              <a:rPr lang="en-US" sz="1600" dirty="0" err="1">
                <a:solidFill>
                  <a:schemeClr val="bg1"/>
                </a:solidFill>
              </a:rPr>
              <a:t>simbolik</a:t>
            </a:r>
            <a:r>
              <a:rPr lang="en-US" sz="1600" dirty="0">
                <a:solidFill>
                  <a:schemeClr val="bg1"/>
                </a:solidFill>
              </a:rPr>
              <a:t>. </a:t>
            </a:r>
            <a:r>
              <a:rPr lang="en-US" sz="1600" dirty="0" err="1">
                <a:solidFill>
                  <a:schemeClr val="bg1"/>
                </a:solidFill>
              </a:rPr>
              <a:t>hal</a:t>
            </a:r>
            <a:r>
              <a:rPr lang="en-US" sz="1600" dirty="0">
                <a:solidFill>
                  <a:schemeClr val="bg1"/>
                </a:solidFill>
              </a:rPr>
              <a:t> </a:t>
            </a:r>
            <a:r>
              <a:rPr lang="en-US" sz="1600" dirty="0" err="1">
                <a:solidFill>
                  <a:schemeClr val="bg1"/>
                </a:solidFill>
              </a:rPr>
              <a:t>ini</a:t>
            </a:r>
            <a:r>
              <a:rPr lang="en-US" sz="1600" dirty="0">
                <a:solidFill>
                  <a:schemeClr val="bg1"/>
                </a:solidFill>
              </a:rPr>
              <a:t> </a:t>
            </a:r>
            <a:r>
              <a:rPr lang="en-US" sz="1600" dirty="0" err="1">
                <a:solidFill>
                  <a:schemeClr val="bg1"/>
                </a:solidFill>
              </a:rPr>
              <a:t>memiliki</a:t>
            </a:r>
            <a:r>
              <a:rPr lang="en-US" sz="1600" dirty="0">
                <a:solidFill>
                  <a:schemeClr val="bg1"/>
                </a:solidFill>
              </a:rPr>
              <a:t> </a:t>
            </a:r>
            <a:r>
              <a:rPr lang="en-US" sz="1600" dirty="0" err="1">
                <a:solidFill>
                  <a:schemeClr val="bg1"/>
                </a:solidFill>
              </a:rPr>
              <a:t>produksi</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konsumsi</a:t>
            </a:r>
            <a:r>
              <a:rPr lang="en-US" sz="1600" dirty="0">
                <a:solidFill>
                  <a:schemeClr val="bg1"/>
                </a:solidFill>
              </a:rPr>
              <a:t> </a:t>
            </a:r>
            <a:r>
              <a:rPr lang="en-US" sz="1600" dirty="0" err="1">
                <a:solidFill>
                  <a:schemeClr val="bg1"/>
                </a:solidFill>
              </a:rPr>
              <a:t>periklanan</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dicerminkan</a:t>
            </a:r>
            <a:r>
              <a:rPr lang="en-US" sz="1600" dirty="0">
                <a:solidFill>
                  <a:schemeClr val="bg1"/>
                </a:solidFill>
              </a:rPr>
              <a:t> </a:t>
            </a:r>
            <a:r>
              <a:rPr lang="en-US" sz="1600" dirty="0" err="1">
                <a:solidFill>
                  <a:schemeClr val="bg1"/>
                </a:solidFill>
              </a:rPr>
              <a:t>oleh</a:t>
            </a:r>
            <a:r>
              <a:rPr lang="en-US" sz="1600" dirty="0">
                <a:solidFill>
                  <a:schemeClr val="bg1"/>
                </a:solidFill>
              </a:rPr>
              <a:t> a </a:t>
            </a:r>
            <a:r>
              <a:rPr lang="en-US" sz="1600" dirty="0" err="1">
                <a:solidFill>
                  <a:schemeClr val="bg1"/>
                </a:solidFill>
              </a:rPr>
              <a:t>perbedan</a:t>
            </a:r>
            <a:r>
              <a:rPr lang="en-US" sz="1600" dirty="0">
                <a:solidFill>
                  <a:schemeClr val="bg1"/>
                </a:solidFill>
              </a:rPr>
              <a:t> </a:t>
            </a:r>
            <a:r>
              <a:rPr lang="en-US" sz="1600" dirty="0" err="1">
                <a:solidFill>
                  <a:schemeClr val="bg1"/>
                </a:solidFill>
              </a:rPr>
              <a:t>ketersediaan</a:t>
            </a:r>
            <a:r>
              <a:rPr lang="en-US" sz="1600" dirty="0">
                <a:solidFill>
                  <a:schemeClr val="bg1"/>
                </a:solidFill>
              </a:rPr>
              <a:t> media, b </a:t>
            </a:r>
            <a:r>
              <a:rPr lang="en-US" sz="1600" dirty="0" err="1">
                <a:solidFill>
                  <a:schemeClr val="bg1"/>
                </a:solidFill>
              </a:rPr>
              <a:t>perbedaan</a:t>
            </a:r>
            <a:r>
              <a:rPr lang="en-US" sz="1600" dirty="0">
                <a:solidFill>
                  <a:schemeClr val="bg1"/>
                </a:solidFill>
              </a:rPr>
              <a:t> </a:t>
            </a:r>
            <a:r>
              <a:rPr lang="en-US" sz="1600" dirty="0" err="1">
                <a:solidFill>
                  <a:schemeClr val="bg1"/>
                </a:solidFill>
              </a:rPr>
              <a:t>undang-undang</a:t>
            </a:r>
            <a:r>
              <a:rPr lang="en-US" sz="1600" dirty="0">
                <a:solidFill>
                  <a:schemeClr val="bg1"/>
                </a:solidFill>
              </a:rPr>
              <a:t> </a:t>
            </a:r>
            <a:r>
              <a:rPr lang="en-US" sz="1600" dirty="0" err="1">
                <a:solidFill>
                  <a:schemeClr val="bg1"/>
                </a:solidFill>
              </a:rPr>
              <a:t>dari</a:t>
            </a:r>
            <a:r>
              <a:rPr lang="en-US" sz="1600" dirty="0">
                <a:solidFill>
                  <a:schemeClr val="bg1"/>
                </a:solidFill>
              </a:rPr>
              <a:t> </a:t>
            </a:r>
            <a:r>
              <a:rPr lang="en-US" sz="1600" dirty="0" err="1">
                <a:solidFill>
                  <a:schemeClr val="bg1"/>
                </a:solidFill>
              </a:rPr>
              <a:t>regulasi</a:t>
            </a:r>
            <a:r>
              <a:rPr lang="en-US" sz="1600" dirty="0">
                <a:solidFill>
                  <a:schemeClr val="bg1"/>
                </a:solidFill>
              </a:rPr>
              <a:t> yang </a:t>
            </a:r>
            <a:r>
              <a:rPr lang="en-US" sz="1600" dirty="0" err="1">
                <a:solidFill>
                  <a:schemeClr val="bg1"/>
                </a:solidFill>
              </a:rPr>
              <a:t>mempengaruhi</a:t>
            </a:r>
            <a:r>
              <a:rPr lang="en-US" sz="1600" dirty="0">
                <a:solidFill>
                  <a:schemeClr val="bg1"/>
                </a:solidFill>
              </a:rPr>
              <a:t> </a:t>
            </a:r>
            <a:r>
              <a:rPr lang="en-US" sz="1600" dirty="0" err="1">
                <a:solidFill>
                  <a:schemeClr val="bg1"/>
                </a:solidFill>
              </a:rPr>
              <a:t>perikanan</a:t>
            </a:r>
            <a:r>
              <a:rPr lang="en-US" sz="1600" dirty="0">
                <a:solidFill>
                  <a:schemeClr val="bg1"/>
                </a:solidFill>
              </a:rPr>
              <a:t>, c </a:t>
            </a:r>
            <a:r>
              <a:rPr lang="en-US" sz="1600" dirty="0" err="1">
                <a:solidFill>
                  <a:schemeClr val="bg1"/>
                </a:solidFill>
              </a:rPr>
              <a:t>perbedaan</a:t>
            </a:r>
            <a:r>
              <a:rPr lang="en-US" sz="1600" dirty="0">
                <a:solidFill>
                  <a:schemeClr val="bg1"/>
                </a:solidFill>
              </a:rPr>
              <a:t> </a:t>
            </a:r>
            <a:r>
              <a:rPr lang="en-US" sz="1600" dirty="0" err="1">
                <a:solidFill>
                  <a:schemeClr val="bg1"/>
                </a:solidFill>
              </a:rPr>
              <a:t>lintas</a:t>
            </a:r>
            <a:r>
              <a:rPr lang="en-US" sz="1600" dirty="0">
                <a:solidFill>
                  <a:schemeClr val="bg1"/>
                </a:solidFill>
              </a:rPr>
              <a:t> </a:t>
            </a:r>
            <a:r>
              <a:rPr lang="en-US" sz="1600" dirty="0" err="1">
                <a:solidFill>
                  <a:schemeClr val="bg1"/>
                </a:solidFill>
              </a:rPr>
              <a:t>budaya</a:t>
            </a:r>
            <a:r>
              <a:rPr lang="en-US" sz="1600" dirty="0">
                <a:solidFill>
                  <a:schemeClr val="bg1"/>
                </a:solidFill>
              </a:rPr>
              <a:t> </a:t>
            </a:r>
            <a:r>
              <a:rPr lang="en-US" sz="1600" dirty="0" err="1">
                <a:solidFill>
                  <a:schemeClr val="bg1"/>
                </a:solidFill>
              </a:rPr>
              <a:t>dalam</a:t>
            </a:r>
            <a:r>
              <a:rPr lang="en-US" sz="1600" dirty="0">
                <a:solidFill>
                  <a:schemeClr val="bg1"/>
                </a:solidFill>
              </a:rPr>
              <a:t> </a:t>
            </a:r>
            <a:r>
              <a:rPr lang="en-US" sz="1600" dirty="0" err="1">
                <a:solidFill>
                  <a:schemeClr val="bg1"/>
                </a:solidFill>
              </a:rPr>
              <a:t>efektivitas</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penerimaan</a:t>
            </a:r>
            <a:r>
              <a:rPr lang="en-US" sz="1600" dirty="0">
                <a:solidFill>
                  <a:schemeClr val="bg1"/>
                </a:solidFill>
              </a:rPr>
              <a:t> </a:t>
            </a:r>
            <a:r>
              <a:rPr lang="en-US" sz="1600" dirty="0" err="1">
                <a:solidFill>
                  <a:schemeClr val="bg1"/>
                </a:solidFill>
              </a:rPr>
              <a:t>iklan</a:t>
            </a:r>
            <a:r>
              <a:rPr lang="en-US" sz="1600" dirty="0">
                <a:solidFill>
                  <a:schemeClr val="bg1"/>
                </a:solidFill>
              </a:rPr>
              <a:t>.  </a:t>
            </a:r>
          </a:p>
          <a:p>
            <a:pPr marL="285750" lvl="0" indent="-285750">
              <a:buFont typeface="Arial" panose="020B0604020202020204" pitchFamily="34" charset="0"/>
              <a:buChar char="•"/>
            </a:pPr>
            <a:r>
              <a:rPr lang="en-US" sz="1600" dirty="0">
                <a:solidFill>
                  <a:schemeClr val="bg1"/>
                </a:solidFill>
              </a:rPr>
              <a:t>Bahasa </a:t>
            </a:r>
            <a:r>
              <a:rPr lang="en-US" sz="1600" dirty="0" err="1">
                <a:solidFill>
                  <a:schemeClr val="bg1"/>
                </a:solidFill>
              </a:rPr>
              <a:t>diam</a:t>
            </a:r>
            <a:r>
              <a:rPr lang="en-US" sz="1600" dirty="0">
                <a:solidFill>
                  <a:schemeClr val="bg1"/>
                </a:solidFill>
              </a:rPr>
              <a:t> (silent language) </a:t>
            </a:r>
            <a:r>
              <a:rPr lang="en-US" sz="1600" dirty="0" err="1">
                <a:solidFill>
                  <a:schemeClr val="bg1"/>
                </a:solidFill>
              </a:rPr>
              <a:t>dari</a:t>
            </a:r>
            <a:r>
              <a:rPr lang="en-US" sz="1600" dirty="0">
                <a:solidFill>
                  <a:schemeClr val="bg1"/>
                </a:solidFill>
              </a:rPr>
              <a:t> </a:t>
            </a:r>
            <a:r>
              <a:rPr lang="en-US" sz="1600" dirty="0" err="1">
                <a:solidFill>
                  <a:schemeClr val="bg1"/>
                </a:solidFill>
              </a:rPr>
              <a:t>setiap</a:t>
            </a:r>
            <a:r>
              <a:rPr lang="en-US" sz="1600" dirty="0">
                <a:solidFill>
                  <a:schemeClr val="bg1"/>
                </a:solidFill>
              </a:rPr>
              <a:t> </a:t>
            </a:r>
            <a:r>
              <a:rPr lang="en-US" sz="1600" dirty="0" err="1">
                <a:solidFill>
                  <a:schemeClr val="bg1"/>
                </a:solidFill>
              </a:rPr>
              <a:t>negara</a:t>
            </a:r>
            <a:r>
              <a:rPr lang="en-US" sz="1600" dirty="0">
                <a:solidFill>
                  <a:schemeClr val="bg1"/>
                </a:solidFill>
              </a:rPr>
              <a:t> </a:t>
            </a:r>
            <a:r>
              <a:rPr lang="en-US" sz="1600" dirty="0" err="1">
                <a:solidFill>
                  <a:schemeClr val="bg1"/>
                </a:solidFill>
              </a:rPr>
              <a:t>titik</a:t>
            </a:r>
            <a:r>
              <a:rPr lang="en-US" sz="1600" dirty="0">
                <a:solidFill>
                  <a:schemeClr val="bg1"/>
                </a:solidFill>
              </a:rPr>
              <a:t> </a:t>
            </a:r>
            <a:r>
              <a:rPr lang="en-US" sz="1600" dirty="0" err="1">
                <a:solidFill>
                  <a:schemeClr val="bg1"/>
                </a:solidFill>
              </a:rPr>
              <a:t>hal</a:t>
            </a:r>
            <a:r>
              <a:rPr lang="en-US" sz="1600" dirty="0">
                <a:solidFill>
                  <a:schemeClr val="bg1"/>
                </a:solidFill>
              </a:rPr>
              <a:t> </a:t>
            </a:r>
            <a:r>
              <a:rPr lang="en-US" sz="1600" dirty="0" err="1">
                <a:solidFill>
                  <a:schemeClr val="bg1"/>
                </a:solidFill>
              </a:rPr>
              <a:t>ini</a:t>
            </a:r>
            <a:r>
              <a:rPr lang="en-US" sz="1600" dirty="0">
                <a:solidFill>
                  <a:schemeClr val="bg1"/>
                </a:solidFill>
              </a:rPr>
              <a:t> </a:t>
            </a:r>
            <a:r>
              <a:rPr lang="en-US" sz="1600" dirty="0" err="1">
                <a:solidFill>
                  <a:schemeClr val="bg1"/>
                </a:solidFill>
              </a:rPr>
              <a:t>mempengaruhi</a:t>
            </a:r>
            <a:r>
              <a:rPr lang="en-US" sz="1600" dirty="0">
                <a:solidFill>
                  <a:schemeClr val="bg1"/>
                </a:solidFill>
              </a:rPr>
              <a:t> </a:t>
            </a:r>
            <a:r>
              <a:rPr lang="en-US" sz="1600" dirty="0" err="1">
                <a:solidFill>
                  <a:schemeClr val="bg1"/>
                </a:solidFill>
              </a:rPr>
              <a:t>suasana</a:t>
            </a:r>
            <a:r>
              <a:rPr lang="en-US" sz="1600" dirty="0">
                <a:solidFill>
                  <a:schemeClr val="bg1"/>
                </a:solidFill>
              </a:rPr>
              <a:t> </a:t>
            </a:r>
            <a:r>
              <a:rPr lang="en-US" sz="1600" dirty="0" err="1">
                <a:solidFill>
                  <a:schemeClr val="bg1"/>
                </a:solidFill>
              </a:rPr>
              <a:t>latar</a:t>
            </a:r>
            <a:r>
              <a:rPr lang="en-US" sz="1600" dirty="0">
                <a:solidFill>
                  <a:schemeClr val="bg1"/>
                </a:solidFill>
              </a:rPr>
              <a:t> </a:t>
            </a:r>
            <a:r>
              <a:rPr lang="en-US" sz="1600" dirty="0" err="1">
                <a:solidFill>
                  <a:schemeClr val="bg1"/>
                </a:solidFill>
              </a:rPr>
              <a:t>belakang</a:t>
            </a:r>
            <a:r>
              <a:rPr lang="en-US" sz="1600" dirty="0">
                <a:solidFill>
                  <a:schemeClr val="bg1"/>
                </a:solidFill>
              </a:rPr>
              <a:t> </a:t>
            </a:r>
            <a:r>
              <a:rPr lang="en-US" sz="1600" dirty="0" err="1">
                <a:solidFill>
                  <a:schemeClr val="bg1"/>
                </a:solidFill>
              </a:rPr>
              <a:t>pesan</a:t>
            </a:r>
            <a:r>
              <a:rPr lang="en-US" sz="1600" dirty="0">
                <a:solidFill>
                  <a:schemeClr val="bg1"/>
                </a:solidFill>
              </a:rPr>
              <a:t> yang </a:t>
            </a:r>
            <a:r>
              <a:rPr lang="en-US" sz="1600" dirty="0" err="1">
                <a:solidFill>
                  <a:schemeClr val="bg1"/>
                </a:solidFill>
              </a:rPr>
              <a:t>akan</a:t>
            </a:r>
            <a:r>
              <a:rPr lang="en-US" sz="1600" dirty="0">
                <a:solidFill>
                  <a:schemeClr val="bg1"/>
                </a:solidFill>
              </a:rPr>
              <a:t> </a:t>
            </a:r>
            <a:r>
              <a:rPr lang="en-US" sz="1600" dirty="0" err="1" smtClean="0">
                <a:solidFill>
                  <a:schemeClr val="bg1"/>
                </a:solidFill>
              </a:rPr>
              <a:t>disampaikan</a:t>
            </a:r>
            <a:r>
              <a:rPr lang="en-US" dirty="0">
                <a:solidFill>
                  <a:schemeClr val="bg1"/>
                </a:solidFill>
              </a:rPr>
              <a:t>.</a:t>
            </a:r>
            <a:endParaRPr lang="en-US" dirty="0"/>
          </a:p>
          <a:p>
            <a:pPr algn="just"/>
            <a:endParaRPr lang="en-US" dirty="0">
              <a:solidFill>
                <a:schemeClr val="bg1"/>
              </a:solidFill>
            </a:endParaRPr>
          </a:p>
          <a:p>
            <a:pPr algn="just"/>
            <a:endParaRPr lang="en-US" dirty="0">
              <a:solidFill>
                <a:schemeClr val="bg1"/>
              </a:solidFill>
            </a:endParaRPr>
          </a:p>
        </p:txBody>
      </p:sp>
    </p:spTree>
    <p:extLst>
      <p:ext uri="{BB962C8B-B14F-4D97-AF65-F5344CB8AC3E}">
        <p14:creationId xmlns="" xmlns:p14="http://schemas.microsoft.com/office/powerpoint/2010/main" val="321028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b="1" dirty="0"/>
              <a:t>PERTIMBANGAN PASAR</a:t>
            </a:r>
            <a:endParaRPr lang="en-US" dirty="0"/>
          </a:p>
        </p:txBody>
      </p:sp>
      <p:sp>
        <p:nvSpPr>
          <p:cNvPr id="37" name="TextBox 36"/>
          <p:cNvSpPr txBox="1"/>
          <p:nvPr/>
        </p:nvSpPr>
        <p:spPr>
          <a:xfrm>
            <a:off x="323529" y="1635241"/>
            <a:ext cx="5861695" cy="3477875"/>
          </a:xfrm>
          <a:prstGeom prst="rect">
            <a:avLst/>
          </a:prstGeom>
          <a:noFill/>
        </p:spPr>
        <p:txBody>
          <a:bodyPr wrap="square" rtlCol="0">
            <a:spAutoFit/>
          </a:bodyPr>
          <a:lstStyle/>
          <a:p>
            <a:pPr algn="just"/>
            <a:r>
              <a:rPr lang="id-ID" sz="1600" b="1" dirty="0" smtClean="0"/>
              <a:t>Sistem </a:t>
            </a:r>
            <a:r>
              <a:rPr lang="id-ID" sz="1600" b="1" dirty="0"/>
              <a:t>Konsumsi Pembeli</a:t>
            </a:r>
            <a:r>
              <a:rPr lang="id-ID" sz="1600" dirty="0"/>
              <a:t>. Peran yang dimainkan oleh produk perusahaan dalam sistem konsumsi pembeli merupakan salah satu faktor. seandainya produk digunakan dengan cara yang sama dan memenuhi kebutuhan yang serupa dari satu negara ke negara lainnya daya tarik yang sama barangkali lebih baik. </a:t>
            </a:r>
            <a:endParaRPr lang="en-ID" sz="1600" dirty="0" smtClean="0"/>
          </a:p>
          <a:p>
            <a:pPr algn="just"/>
            <a:r>
              <a:rPr lang="id-ID" sz="1600" b="1" dirty="0" smtClean="0"/>
              <a:t>Bahasa</a:t>
            </a:r>
            <a:r>
              <a:rPr lang="en-ID" sz="1600" b="1" dirty="0" smtClean="0"/>
              <a:t>. </a:t>
            </a:r>
            <a:r>
              <a:rPr lang="id-ID" sz="1600" dirty="0" smtClean="0"/>
              <a:t>Faktor </a:t>
            </a:r>
            <a:r>
              <a:rPr lang="id-ID" sz="1600" dirty="0"/>
              <a:t>pasar lainnya adalah tumpang Tindih bahasa dari 1 pasar ke pasar lainnya.  Meskipun tumpang tindih bahasa di antara negara-negara tidaklah cukup untuk memperkenankan kampanye internasional . Sedikit wilayah multibahasa yang mempermudah periklanan multinasional atas basis yang kurang global. </a:t>
            </a:r>
            <a:endParaRPr lang="en-US" sz="1600" dirty="0"/>
          </a:p>
          <a:p>
            <a:pPr algn="just"/>
            <a:endParaRPr lang="en-ID" sz="1400" dirty="0" smtClean="0"/>
          </a:p>
          <a:p>
            <a:pPr algn="just"/>
            <a:endParaRPr lang="en-US" sz="1400" dirty="0"/>
          </a:p>
        </p:txBody>
      </p:sp>
      <p:sp>
        <p:nvSpPr>
          <p:cNvPr id="38" name="TextBox 37"/>
          <p:cNvSpPr txBox="1"/>
          <p:nvPr/>
        </p:nvSpPr>
        <p:spPr>
          <a:xfrm>
            <a:off x="6439750" y="1635241"/>
            <a:ext cx="5392895" cy="4339650"/>
          </a:xfrm>
          <a:prstGeom prst="rect">
            <a:avLst/>
          </a:prstGeom>
          <a:noFill/>
        </p:spPr>
        <p:txBody>
          <a:bodyPr wrap="square" rtlCol="0">
            <a:spAutoFit/>
          </a:bodyPr>
          <a:lstStyle/>
          <a:p>
            <a:pPr algn="just"/>
            <a:r>
              <a:rPr lang="id-ID" sz="1600" b="1" dirty="0" smtClean="0"/>
              <a:t>Catatan </a:t>
            </a:r>
            <a:r>
              <a:rPr lang="id-ID" sz="1600" b="1" dirty="0"/>
              <a:t>Atas </a:t>
            </a:r>
            <a:r>
              <a:rPr lang="id-ID" sz="1600" b="1" dirty="0" smtClean="0"/>
              <a:t>terjemahan</a:t>
            </a:r>
            <a:r>
              <a:rPr lang="en-ID" sz="1600" b="1" dirty="0" smtClean="0"/>
              <a:t>.</a:t>
            </a:r>
            <a:r>
              <a:rPr lang="en-ID" sz="1600" dirty="0" smtClean="0"/>
              <a:t> </a:t>
            </a:r>
            <a:r>
              <a:rPr lang="id-ID" sz="1600" dirty="0" smtClean="0"/>
              <a:t>Diversitas </a:t>
            </a:r>
            <a:r>
              <a:rPr lang="id-ID" sz="1600" dirty="0"/>
              <a:t>bahasa tidaklah mencegah penggunaan daya tarik internasional. jikalau sebuah terjemahan merupakan satu-satunya adaptasi yang dibutuhkan dalam presentasi visual gambar dan ilustrasi mengurangi kebutuhan Translasi atau terjemahan.  ilustrasi sederhana juga sebagian menghindari permasalahan buta aksara di negara-negara miskin.</a:t>
            </a:r>
            <a:endParaRPr lang="en-US" sz="1600" dirty="0"/>
          </a:p>
          <a:p>
            <a:pPr algn="just"/>
            <a:r>
              <a:rPr lang="id-ID" sz="1600" dirty="0"/>
              <a:t> </a:t>
            </a:r>
            <a:r>
              <a:rPr lang="id-ID" sz="1600" b="1" dirty="0"/>
              <a:t>Segmen Pasar </a:t>
            </a:r>
            <a:r>
              <a:rPr lang="id-ID" sz="1600" b="1" dirty="0" smtClean="0"/>
              <a:t>Internasional.</a:t>
            </a:r>
            <a:r>
              <a:rPr lang="en-ID" sz="1600" dirty="0" smtClean="0"/>
              <a:t> </a:t>
            </a:r>
            <a:r>
              <a:rPr lang="id-ID" sz="1600" dirty="0" smtClean="0"/>
              <a:t>Faktor </a:t>
            </a:r>
            <a:r>
              <a:rPr lang="id-ID" sz="1600" dirty="0"/>
              <a:t>lainnya adalah keberadaan segmen pasar internasional: yakni, pasar tertentu di sebuah negara kerap kali memiliki Mitra di beberapa negara lainnya. dalam banyak hal, pasar ini menyerupai pasar di negara lain melebihi apa yang mereka lakukan terhadap pasar lain di negara mereka sendiri.</a:t>
            </a:r>
            <a:endParaRPr lang="en-US" sz="1600" dirty="0"/>
          </a:p>
          <a:p>
            <a:pPr algn="just"/>
            <a:endParaRPr lang="en-ID" dirty="0"/>
          </a:p>
          <a:p>
            <a:pPr algn="just"/>
            <a:endParaRPr lang="en-US" dirty="0"/>
          </a:p>
        </p:txBody>
      </p:sp>
    </p:spTree>
    <p:extLst>
      <p:ext uri="{BB962C8B-B14F-4D97-AF65-F5344CB8AC3E}">
        <p14:creationId xmlns="" xmlns:p14="http://schemas.microsoft.com/office/powerpoint/2010/main" val="284683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b="1" dirty="0"/>
              <a:t>PERTIMBANGAN LAINNYA</a:t>
            </a:r>
            <a:endParaRPr lang="en-US" dirty="0"/>
          </a:p>
        </p:txBody>
      </p:sp>
      <p:sp>
        <p:nvSpPr>
          <p:cNvPr id="37" name="TextBox 36"/>
          <p:cNvSpPr txBox="1"/>
          <p:nvPr/>
        </p:nvSpPr>
        <p:spPr>
          <a:xfrm>
            <a:off x="323529" y="1635241"/>
            <a:ext cx="5861695" cy="4001095"/>
          </a:xfrm>
          <a:prstGeom prst="rect">
            <a:avLst/>
          </a:prstGeom>
          <a:noFill/>
        </p:spPr>
        <p:txBody>
          <a:bodyPr wrap="square" rtlCol="0">
            <a:spAutoFit/>
          </a:bodyPr>
          <a:lstStyle/>
          <a:p>
            <a:pPr algn="just"/>
            <a:r>
              <a:rPr lang="id-ID" sz="1600" b="1" dirty="0" smtClean="0"/>
              <a:t>Ekonomi</a:t>
            </a:r>
            <a:r>
              <a:rPr lang="id-ID" sz="1600" dirty="0" smtClean="0"/>
              <a:t> </a:t>
            </a:r>
            <a:r>
              <a:rPr lang="id-ID" sz="1600" dirty="0"/>
              <a:t>Salah satu faktor adalah ekonomi. </a:t>
            </a:r>
            <a:r>
              <a:rPr lang="id-ID" sz="1600" dirty="0" smtClean="0"/>
              <a:t>Sepanjang </a:t>
            </a:r>
            <a:r>
              <a:rPr lang="id-ID" sz="1600" dirty="0"/>
              <a:t>biro dibayar atas dasar komisi, tampaknya tidak akan ada penghematan dengan sebuah pesan internasional yang seragam karena pembayaran akan tetap sama apakah sebuah biro internasional atau biro nasional yang terpisah digunakan. </a:t>
            </a:r>
            <a:endParaRPr lang="en-US" sz="1600" dirty="0"/>
          </a:p>
          <a:p>
            <a:pPr algn="just"/>
            <a:r>
              <a:rPr lang="id-ID" sz="1600" b="1" dirty="0"/>
              <a:t>Hubungan Biro Iklan</a:t>
            </a:r>
            <a:r>
              <a:rPr lang="id-ID" sz="1600" dirty="0"/>
              <a:t> Suatu pendekatan yang seragam juga dipermudah oleh penggunaan biro iklan yang sama di semua atau sebagian besar pasar perusahaan. Dengan menggunakan agensi internasional, perusahaan meraih efisiensi komunikasi dan koordinasi. </a:t>
            </a:r>
            <a:endParaRPr lang="en-ID" sz="1600" dirty="0" smtClean="0"/>
          </a:p>
          <a:p>
            <a:pPr algn="just"/>
            <a:r>
              <a:rPr lang="id-ID" sz="1600" b="1" dirty="0"/>
              <a:t>Pengenalan Produk Internasional atau Regional </a:t>
            </a:r>
            <a:r>
              <a:rPr lang="id-ID" sz="1600" dirty="0"/>
              <a:t>Perusahaan akan lebih seragam</a:t>
            </a:r>
            <a:r>
              <a:rPr lang="id-ID" sz="1600" b="1" dirty="0"/>
              <a:t> </a:t>
            </a:r>
            <a:r>
              <a:rPr lang="id-ID" sz="1600" dirty="0"/>
              <a:t>kampanyenya tatkala mereka mengembangkan produk untuk pasar regional atau global, memperkenalkan</a:t>
            </a:r>
            <a:r>
              <a:rPr lang="id-ID" sz="1600" b="1" dirty="0"/>
              <a:t> </a:t>
            </a:r>
            <a:r>
              <a:rPr lang="id-ID" sz="1600" dirty="0"/>
              <a:t>produknya di seluruh dunia sekaligus (atau secara berurut-urutan). </a:t>
            </a:r>
            <a:endParaRPr lang="en-ID" sz="1600" dirty="0" smtClean="0"/>
          </a:p>
          <a:p>
            <a:pPr algn="just"/>
            <a:endParaRPr lang="en-US" sz="1400" dirty="0"/>
          </a:p>
        </p:txBody>
      </p:sp>
      <p:sp>
        <p:nvSpPr>
          <p:cNvPr id="38" name="TextBox 37"/>
          <p:cNvSpPr txBox="1"/>
          <p:nvPr/>
        </p:nvSpPr>
        <p:spPr>
          <a:xfrm>
            <a:off x="6439750" y="1635241"/>
            <a:ext cx="5392895" cy="4093428"/>
          </a:xfrm>
          <a:prstGeom prst="rect">
            <a:avLst/>
          </a:prstGeom>
          <a:noFill/>
        </p:spPr>
        <p:txBody>
          <a:bodyPr wrap="square" rtlCol="0">
            <a:spAutoFit/>
          </a:bodyPr>
          <a:lstStyle/>
          <a:p>
            <a:pPr algn="just"/>
            <a:r>
              <a:rPr lang="id-ID" sz="1600" b="1" dirty="0"/>
              <a:t>Regulasi Pemerintah </a:t>
            </a:r>
            <a:r>
              <a:rPr lang="id-ID" sz="1600" dirty="0"/>
              <a:t>Restriksi pemerintah merupakan kenyataan hidup bagi pemasang iklan bilamana negara mengatur kandungan isi iklan. Regulasi pemerintah yang pelik mempersulit pembuatan suatu kampanye periklanan yang universal. Ada dorongan tertentu untuk membatasi iklan rokok, produk anak-anak, minuman keras, dan farmasi. Pasar bersama Eropa setelah 1992 akan mengkondusifkan lingkungan hukum bagi pengiklan Eropa. Oleh karena itu, regulasi yang lebih seragam menjadi bagian dari pasar terbuka.</a:t>
            </a:r>
            <a:endParaRPr lang="en-US" sz="1600" dirty="0"/>
          </a:p>
          <a:p>
            <a:pPr algn="just"/>
            <a:r>
              <a:rPr lang="id-ID" sz="1600" b="1" dirty="0"/>
              <a:t>Produk Industrial </a:t>
            </a:r>
            <a:r>
              <a:rPr lang="id-ID" sz="1600" dirty="0"/>
              <a:t>Pasar industrial lebih homogen secara internasional daripada pasar konsumen. Oleh karena itu, pemasar industrial pada umumnya lebih mampu menerapkan kampanye internasional. </a:t>
            </a:r>
            <a:endParaRPr lang="en-US" sz="1600" dirty="0"/>
          </a:p>
          <a:p>
            <a:pPr algn="just"/>
            <a:endParaRPr lang="en-ID" dirty="0"/>
          </a:p>
          <a:p>
            <a:pPr algn="just"/>
            <a:endParaRPr lang="en-US" dirty="0"/>
          </a:p>
        </p:txBody>
      </p:sp>
    </p:spTree>
    <p:extLst>
      <p:ext uri="{BB962C8B-B14F-4D97-AF65-F5344CB8AC3E}">
        <p14:creationId xmlns="" xmlns:p14="http://schemas.microsoft.com/office/powerpoint/2010/main" val="230503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8337" y="1159099"/>
            <a:ext cx="10728101" cy="4247317"/>
          </a:xfrm>
          <a:prstGeom prst="rect">
            <a:avLst/>
          </a:prstGeom>
          <a:noFill/>
        </p:spPr>
        <p:txBody>
          <a:bodyPr wrap="square" rtlCol="0">
            <a:spAutoFit/>
          </a:bodyPr>
          <a:lstStyle/>
          <a:p>
            <a:pPr algn="just"/>
            <a:r>
              <a:rPr lang="id-ID" b="1" dirty="0"/>
              <a:t>PERIKLANAN LOKAL</a:t>
            </a:r>
            <a:endParaRPr lang="en-US" dirty="0"/>
          </a:p>
          <a:p>
            <a:pPr algn="just"/>
            <a:r>
              <a:rPr lang="id-ID" dirty="0"/>
              <a:t>Pelokalan periklanan (localized advertising) untuk setiap negara dibenarkan atas alasan perbedaan kultural. Atribut yang terkait dengan produk mempengaruhi perilaku pembeli secara berbeda di segala penjuru dunia. Dengan demikian, suatu ancangan standar untuk periklanan menjadi tidak praktis.</a:t>
            </a:r>
            <a:endParaRPr lang="en-US" dirty="0"/>
          </a:p>
          <a:p>
            <a:pPr algn="just"/>
            <a:r>
              <a:rPr lang="id-ID" dirty="0"/>
              <a:t>kemakmuran,struktur pasar, dan berbagai aspek lingkungan di negara-negara itu</a:t>
            </a:r>
            <a:r>
              <a:rPr lang="id-ID" dirty="0" smtClean="0"/>
              <a:t>.</a:t>
            </a:r>
            <a:endParaRPr lang="en-ID" dirty="0" smtClean="0"/>
          </a:p>
          <a:p>
            <a:pPr algn="just"/>
            <a:endParaRPr lang="en-US" dirty="0"/>
          </a:p>
          <a:p>
            <a:pPr algn="just"/>
            <a:r>
              <a:rPr lang="id-ID" b="1" dirty="0"/>
              <a:t>PEMILIHAN STRATEGI</a:t>
            </a:r>
            <a:endParaRPr lang="en-US" dirty="0"/>
          </a:p>
          <a:p>
            <a:pPr algn="just"/>
            <a:r>
              <a:rPr lang="id-ID" dirty="0"/>
              <a:t>Determinasi strategi periklanan internasional tidaklah hanya sekadar pemilihan antara standardisasi dan lokalisasi. Kondisinya berbeda-beda dari satu negara ke negara lainnya. </a:t>
            </a:r>
            <a:endParaRPr lang="en-US" dirty="0"/>
          </a:p>
          <a:p>
            <a:pPr algn="just"/>
            <a:r>
              <a:rPr lang="id-ID" dirty="0"/>
              <a:t>Prosedur yang dianjurkan terdiri atas tiga tahap: memakai kriteria pilihan, menganalisis pengalihan periklanan, dan menyusun rencana organisasional.</a:t>
            </a:r>
            <a:endParaRPr lang="en-US" dirty="0"/>
          </a:p>
          <a:p>
            <a:endParaRPr lang="en-ID" dirty="0" smtClean="0"/>
          </a:p>
          <a:p>
            <a:endParaRPr lang="en-US" dirty="0"/>
          </a:p>
          <a:p>
            <a:endParaRPr lang="en-US" dirty="0"/>
          </a:p>
          <a:p>
            <a:pPr algn="just"/>
            <a:endParaRPr lang="en-US" dirty="0"/>
          </a:p>
        </p:txBody>
      </p:sp>
    </p:spTree>
    <p:extLst>
      <p:ext uri="{BB962C8B-B14F-4D97-AF65-F5344CB8AC3E}">
        <p14:creationId xmlns="" xmlns:p14="http://schemas.microsoft.com/office/powerpoint/2010/main" val="284547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0" y="472009"/>
            <a:ext cx="11573197" cy="724247"/>
          </a:xfrm>
        </p:spPr>
        <p:txBody>
          <a:bodyPr>
            <a:normAutofit fontScale="92500" lnSpcReduction="10000"/>
          </a:bodyPr>
          <a:lstStyle/>
          <a:p>
            <a:r>
              <a:rPr lang="id-ID" b="1" dirty="0"/>
              <a:t>KRITERIA </a:t>
            </a:r>
            <a:r>
              <a:rPr lang="id-ID" b="1" dirty="0" smtClean="0"/>
              <a:t>PILIHAN</a:t>
            </a:r>
            <a:endParaRPr lang="en-US" dirty="0"/>
          </a:p>
        </p:txBody>
      </p:sp>
      <p:sp>
        <p:nvSpPr>
          <p:cNvPr id="23" name="Rectangle 22">
            <a:extLst>
              <a:ext uri="{FF2B5EF4-FFF2-40B4-BE49-F238E27FC236}">
                <a16:creationId xmlns="" xmlns:a16="http://schemas.microsoft.com/office/drawing/2014/main" id="{D95DE30D-7E75-4B9C-828F-2A86ADA618D7}"/>
              </a:ext>
            </a:extLst>
          </p:cNvPr>
          <p:cNvSpPr/>
          <p:nvPr/>
        </p:nvSpPr>
        <p:spPr>
          <a:xfrm>
            <a:off x="-1" y="1699824"/>
            <a:ext cx="12192001" cy="1222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36" name="TextBox 35">
            <a:extLst>
              <a:ext uri="{FF2B5EF4-FFF2-40B4-BE49-F238E27FC236}">
                <a16:creationId xmlns="" xmlns:a16="http://schemas.microsoft.com/office/drawing/2014/main" id="{D4C5062A-1712-4B48-818A-711265E1C4B3}"/>
              </a:ext>
            </a:extLst>
          </p:cNvPr>
          <p:cNvSpPr txBox="1"/>
          <p:nvPr/>
        </p:nvSpPr>
        <p:spPr>
          <a:xfrm>
            <a:off x="705218" y="1895730"/>
            <a:ext cx="10781559" cy="830997"/>
          </a:xfrm>
          <a:prstGeom prst="rect">
            <a:avLst/>
          </a:prstGeom>
          <a:noFill/>
        </p:spPr>
        <p:txBody>
          <a:bodyPr wrap="square" lIns="0" tIns="0" rIns="0" bIns="0" rtlCol="0" anchor="ctr">
            <a:spAutoFit/>
          </a:bodyPr>
          <a:lstStyle/>
          <a:p>
            <a:pPr algn="just"/>
            <a:r>
              <a:rPr lang="id-ID" dirty="0"/>
              <a:t>Perluasan program periklanan negara asal kepada negara tuan rumah dipengaruhi oleh faktor-faktor berikut: lingkungan negara tuan rumah, sasaran periklanan relatif kepada negara tuan rumah, pasar sasaran, karakteristik produk, ketersediaan media, dan hubungan biaya-manfaat.</a:t>
            </a:r>
            <a:endParaRPr lang="ko-KR" altLang="en-US" dirty="0">
              <a:solidFill>
                <a:schemeClr val="accent2"/>
              </a:solidFill>
              <a:cs typeface="Arial" pitchFamily="34" charset="0"/>
            </a:endParaRPr>
          </a:p>
        </p:txBody>
      </p:sp>
      <p:sp>
        <p:nvSpPr>
          <p:cNvPr id="6" name="Rectangle 5">
            <a:extLst>
              <a:ext uri="{FF2B5EF4-FFF2-40B4-BE49-F238E27FC236}">
                <a16:creationId xmlns="" xmlns:a16="http://schemas.microsoft.com/office/drawing/2014/main" id="{D95DE30D-7E75-4B9C-828F-2A86ADA618D7}"/>
              </a:ext>
            </a:extLst>
          </p:cNvPr>
          <p:cNvSpPr/>
          <p:nvPr/>
        </p:nvSpPr>
        <p:spPr>
          <a:xfrm>
            <a:off x="-1" y="3887085"/>
            <a:ext cx="12192001" cy="147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7" name="TextBox 6">
            <a:extLst>
              <a:ext uri="{FF2B5EF4-FFF2-40B4-BE49-F238E27FC236}">
                <a16:creationId xmlns="" xmlns:a16="http://schemas.microsoft.com/office/drawing/2014/main" id="{D4C5062A-1712-4B48-818A-711265E1C4B3}"/>
              </a:ext>
            </a:extLst>
          </p:cNvPr>
          <p:cNvSpPr txBox="1"/>
          <p:nvPr/>
        </p:nvSpPr>
        <p:spPr>
          <a:xfrm>
            <a:off x="705218" y="4016913"/>
            <a:ext cx="10781559" cy="1384995"/>
          </a:xfrm>
          <a:prstGeom prst="rect">
            <a:avLst/>
          </a:prstGeom>
          <a:noFill/>
        </p:spPr>
        <p:txBody>
          <a:bodyPr wrap="square" lIns="0" tIns="0" rIns="0" bIns="0" rtlCol="0" anchor="ctr">
            <a:spAutoFit/>
          </a:bodyPr>
          <a:lstStyle/>
          <a:p>
            <a:pPr algn="just"/>
            <a:r>
              <a:rPr lang="id-ID" dirty="0"/>
              <a:t>Terdapat dua aspek yang perlu dipertimbangkan dalam proposisi periklanan untuk transfer internasional: proposal pembelian dan presentasi kreatif. Usulan pembelian (buying proposal) mengacu kepada kandungan, bukan bentuk, periklanan. Fokusnya pada elemen periklanan yang paling persuasif dan paling relevan. Presentasi kreatif membantu mengalihkan usulan pembelian ke dalam suatu pesan periklanan.</a:t>
            </a:r>
            <a:endParaRPr lang="ko-KR" altLang="en-US" dirty="0">
              <a:solidFill>
                <a:schemeClr val="accent2"/>
              </a:solidFill>
              <a:cs typeface="Arial" pitchFamily="34" charset="0"/>
            </a:endParaRPr>
          </a:p>
          <a:p>
            <a:pPr algn="just"/>
            <a:r>
              <a:rPr lang="id-ID" dirty="0" smtClean="0"/>
              <a:t>.</a:t>
            </a:r>
            <a:endParaRPr lang="ko-KR" altLang="en-US" dirty="0">
              <a:solidFill>
                <a:schemeClr val="accent2"/>
              </a:solidFill>
              <a:cs typeface="Arial" pitchFamily="34" charset="0"/>
            </a:endParaRPr>
          </a:p>
        </p:txBody>
      </p:sp>
      <p:sp>
        <p:nvSpPr>
          <p:cNvPr id="8" name="Text Placeholder 1"/>
          <p:cNvSpPr txBox="1">
            <a:spLocks/>
          </p:cNvSpPr>
          <p:nvPr/>
        </p:nvSpPr>
        <p:spPr>
          <a:xfrm>
            <a:off x="309400" y="3118540"/>
            <a:ext cx="11573197" cy="724247"/>
          </a:xfrm>
          <a:prstGeom prst="rect">
            <a:avLst/>
          </a:prstGeom>
        </p:spPr>
        <p:txBody>
          <a:bodyPr anchor="ctr">
            <a:normAutofit fontScale="92500" lnSpcReduction="10000"/>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b="1" dirty="0"/>
              <a:t>ANALISIS TRANSFERABILITAS </a:t>
            </a:r>
            <a:endParaRPr lang="en-US" dirty="0"/>
          </a:p>
        </p:txBody>
      </p:sp>
    </p:spTree>
    <p:extLst>
      <p:ext uri="{BB962C8B-B14F-4D97-AF65-F5344CB8AC3E}">
        <p14:creationId xmlns="" xmlns:p14="http://schemas.microsoft.com/office/powerpoint/2010/main" val="288077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0" y="472009"/>
            <a:ext cx="11573197" cy="724247"/>
          </a:xfrm>
        </p:spPr>
        <p:txBody>
          <a:bodyPr>
            <a:normAutofit fontScale="92500" lnSpcReduction="10000"/>
          </a:bodyPr>
          <a:lstStyle/>
          <a:p>
            <a:r>
              <a:rPr lang="id-ID" b="1" dirty="0"/>
              <a:t>GARIS PEDOMAN KANTOR </a:t>
            </a:r>
            <a:r>
              <a:rPr lang="id-ID" b="1" dirty="0" smtClean="0"/>
              <a:t>PUSAT</a:t>
            </a:r>
            <a:endParaRPr lang="en-US" dirty="0"/>
          </a:p>
        </p:txBody>
      </p:sp>
      <p:sp>
        <p:nvSpPr>
          <p:cNvPr id="23" name="Rectangle 22">
            <a:extLst>
              <a:ext uri="{FF2B5EF4-FFF2-40B4-BE49-F238E27FC236}">
                <a16:creationId xmlns="" xmlns:a16="http://schemas.microsoft.com/office/drawing/2014/main" id="{D95DE30D-7E75-4B9C-828F-2A86ADA618D7}"/>
              </a:ext>
            </a:extLst>
          </p:cNvPr>
          <p:cNvSpPr/>
          <p:nvPr/>
        </p:nvSpPr>
        <p:spPr>
          <a:xfrm>
            <a:off x="-1" y="1699824"/>
            <a:ext cx="12192001" cy="472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36" name="TextBox 35">
            <a:extLst>
              <a:ext uri="{FF2B5EF4-FFF2-40B4-BE49-F238E27FC236}">
                <a16:creationId xmlns="" xmlns:a16="http://schemas.microsoft.com/office/drawing/2014/main" id="{D4C5062A-1712-4B48-818A-711265E1C4B3}"/>
              </a:ext>
            </a:extLst>
          </p:cNvPr>
          <p:cNvSpPr txBox="1"/>
          <p:nvPr/>
        </p:nvSpPr>
        <p:spPr>
          <a:xfrm>
            <a:off x="705218" y="1797776"/>
            <a:ext cx="10781559" cy="276999"/>
          </a:xfrm>
          <a:prstGeom prst="rect">
            <a:avLst/>
          </a:prstGeom>
          <a:noFill/>
        </p:spPr>
        <p:txBody>
          <a:bodyPr wrap="square" lIns="0" tIns="0" rIns="0" bIns="0" rtlCol="0" anchor="ctr">
            <a:spAutoFit/>
          </a:bodyPr>
          <a:lstStyle/>
          <a:p>
            <a:pPr algn="just"/>
            <a:r>
              <a:rPr lang="id-ID" dirty="0"/>
              <a:t>Garis pedoman kantor pusat sebaiknya meliputi garis-garis prosedural, kebijakan, dan </a:t>
            </a:r>
            <a:r>
              <a:rPr lang="id-ID" dirty="0" smtClean="0"/>
              <a:t>format</a:t>
            </a:r>
            <a:r>
              <a:rPr lang="en-ID" dirty="0">
                <a:solidFill>
                  <a:schemeClr val="accent2"/>
                </a:solidFill>
                <a:cs typeface="Arial" pitchFamily="34" charset="0"/>
              </a:rPr>
              <a:t>.</a:t>
            </a:r>
            <a:endParaRPr lang="en-US" dirty="0"/>
          </a:p>
        </p:txBody>
      </p:sp>
      <p:sp>
        <p:nvSpPr>
          <p:cNvPr id="37" name="TextBox 36"/>
          <p:cNvSpPr txBox="1"/>
          <p:nvPr/>
        </p:nvSpPr>
        <p:spPr>
          <a:xfrm>
            <a:off x="309400" y="2676297"/>
            <a:ext cx="11573197" cy="2585323"/>
          </a:xfrm>
          <a:prstGeom prst="rect">
            <a:avLst/>
          </a:prstGeom>
          <a:noFill/>
        </p:spPr>
        <p:txBody>
          <a:bodyPr wrap="square" rtlCol="0">
            <a:spAutoFit/>
          </a:bodyPr>
          <a:lstStyle/>
          <a:p>
            <a:pPr algn="just"/>
            <a:r>
              <a:rPr lang="id-ID" sz="1600" b="1" dirty="0"/>
              <a:t>Garis Pedoman Prosedural</a:t>
            </a:r>
            <a:r>
              <a:rPr lang="id-ID" sz="1600" dirty="0"/>
              <a:t> Garis pedoman prosedural (procedural guidelines) haruslah meliputi apa yang seharusnya dikerjakan dan kapan. Sebagai contoh, garis pedoman dapat menentukan bahwa tidak ada komitmen yang dibuat dengan media kecuali sesuai dengan anggaran</a:t>
            </a:r>
            <a:r>
              <a:rPr lang="id-ID" sz="1600" dirty="0" smtClean="0"/>
              <a:t>.</a:t>
            </a:r>
            <a:r>
              <a:rPr lang="en-ID" sz="1600" dirty="0" smtClean="0"/>
              <a:t> </a:t>
            </a:r>
            <a:r>
              <a:rPr lang="id-ID" sz="1600" dirty="0"/>
              <a:t>Tujuannya adalah menghasilkan suatu konsistensi global dalam periklanan. Garis-garis pedoman ini pada intinya ditimba dari pengalaman masa lalu korporasi</a:t>
            </a:r>
            <a:r>
              <a:rPr lang="id-ID" sz="1600" dirty="0" smtClean="0"/>
              <a:t>.</a:t>
            </a:r>
            <a:endParaRPr lang="en-US" sz="1600" dirty="0"/>
          </a:p>
          <a:p>
            <a:pPr algn="just"/>
            <a:r>
              <a:rPr lang="id-ID" sz="1600" b="1" dirty="0"/>
              <a:t>Garis Pedoman Kebijakan</a:t>
            </a:r>
            <a:r>
              <a:rPr lang="id-ID" sz="1600" dirty="0"/>
              <a:t> Garis pedoman kebijakan (discretionary guidelines) merupakan saran kantor pusat yang boleh diterima ataupun ditolak oleh anak perusahaan. Sebagai contoh, saran kantor pusat supaya menggunakan figur model dari luar untuk mempromosikan produk, misalnya, bisa saja ditolak oleh anak perusahaan.</a:t>
            </a:r>
            <a:endParaRPr lang="en-US" sz="1600" dirty="0"/>
          </a:p>
          <a:p>
            <a:pPr algn="just"/>
            <a:r>
              <a:rPr lang="id-ID" sz="1600" b="1" dirty="0"/>
              <a:t>Garis Pedoman Format</a:t>
            </a:r>
            <a:r>
              <a:rPr lang="id-ID" sz="1600" dirty="0"/>
              <a:t> Garis pedoman format (format guidelines) menetapkan setiap bentuk, desain, atau prosedur yang harus diikuti dalam perencanaan kampanye periklanan. Garis pedoman ini meliputi tanggal-tanggal yang harus dipatuhi. </a:t>
            </a:r>
            <a:endParaRPr lang="en-US" sz="1600" dirty="0"/>
          </a:p>
          <a:p>
            <a:endParaRPr lang="en-US" dirty="0"/>
          </a:p>
        </p:txBody>
      </p:sp>
    </p:spTree>
    <p:extLst>
      <p:ext uri="{BB962C8B-B14F-4D97-AF65-F5344CB8AC3E}">
        <p14:creationId xmlns="" xmlns:p14="http://schemas.microsoft.com/office/powerpoint/2010/main" val="298497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0" y="472009"/>
            <a:ext cx="11573197" cy="724247"/>
          </a:xfrm>
        </p:spPr>
        <p:txBody>
          <a:bodyPr>
            <a:normAutofit fontScale="92500" lnSpcReduction="10000"/>
          </a:bodyPr>
          <a:lstStyle/>
          <a:p>
            <a:r>
              <a:rPr lang="id-ID" b="1" dirty="0"/>
              <a:t>PERIKLANAN INSTITUSIONAL</a:t>
            </a:r>
            <a:endParaRPr lang="en-US" dirty="0"/>
          </a:p>
        </p:txBody>
      </p:sp>
      <p:sp>
        <p:nvSpPr>
          <p:cNvPr id="37" name="TextBox 36"/>
          <p:cNvSpPr txBox="1"/>
          <p:nvPr/>
        </p:nvSpPr>
        <p:spPr>
          <a:xfrm>
            <a:off x="534626" y="1749018"/>
            <a:ext cx="11122743" cy="2585323"/>
          </a:xfrm>
          <a:prstGeom prst="rect">
            <a:avLst/>
          </a:prstGeom>
          <a:noFill/>
        </p:spPr>
        <p:txBody>
          <a:bodyPr wrap="square" rtlCol="0">
            <a:spAutoFit/>
          </a:bodyPr>
          <a:lstStyle/>
          <a:p>
            <a:pPr algn="just"/>
            <a:r>
              <a:rPr lang="id-ID" sz="1600" b="1" dirty="0"/>
              <a:t>Periklanan institusional</a:t>
            </a:r>
            <a:r>
              <a:rPr lang="id-ID" sz="1600" dirty="0"/>
              <a:t> (institutional advertising) lebih terfokus pada organisasi itu sendiri ketimbang pada barang dan jasanya. Mempromosikan citra perusahaan yang positif akan mendorong investasi, memikat tenaga berbakat, memudahkan upaya untuk melobi pejabat-pejabat pemerintah, membuka pintu bagi para wiraniaga, menghalau efek negatif atas liputan berita negatif, dan seterusnya. </a:t>
            </a:r>
            <a:endParaRPr lang="en-US" sz="1600" dirty="0"/>
          </a:p>
          <a:p>
            <a:pPr algn="just"/>
            <a:r>
              <a:rPr lang="id-ID" sz="1600" b="1" dirty="0"/>
              <a:t>Periklanan patronase</a:t>
            </a:r>
            <a:r>
              <a:rPr lang="id-ID" sz="1600" dirty="0"/>
              <a:t> (patronage advertising) adalah periklanan yang memaparkan informasi spesifik mengenai bisnis si pengiklan. Misalnya, jam buka toko yang diperpanjang selama masa liburan tertentu, potongan harga sekian persen yang berlaku selama jangka waktu tertentu.</a:t>
            </a:r>
            <a:endParaRPr lang="en-US" sz="1600" dirty="0"/>
          </a:p>
          <a:p>
            <a:pPr algn="just"/>
            <a:r>
              <a:rPr lang="id-ID" sz="1600" b="1" dirty="0"/>
              <a:t>Periklanan layanan umum</a:t>
            </a:r>
            <a:r>
              <a:rPr lang="id-ID" sz="1600" dirty="0"/>
              <a:t> (public service advertising) adalah periklanan yang menghadirkan pengiklan sebagai warga negara yang baik (misalnya, apa yang telah dilakukan perusahaan untuk mengurangi polusi di sungai lokal).</a:t>
            </a:r>
            <a:endParaRPr lang="en-US" sz="1600" dirty="0"/>
          </a:p>
          <a:p>
            <a:endParaRPr lang="en-US" dirty="0"/>
          </a:p>
        </p:txBody>
      </p:sp>
    </p:spTree>
    <p:extLst>
      <p:ext uri="{BB962C8B-B14F-4D97-AF65-F5344CB8AC3E}">
        <p14:creationId xmlns="" xmlns:p14="http://schemas.microsoft.com/office/powerpoint/2010/main" val="82481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0" y="472009"/>
            <a:ext cx="11573197" cy="724247"/>
          </a:xfrm>
        </p:spPr>
        <p:txBody>
          <a:bodyPr>
            <a:normAutofit fontScale="92500" lnSpcReduction="10000"/>
          </a:bodyPr>
          <a:lstStyle/>
          <a:p>
            <a:r>
              <a:rPr lang="id-ID" dirty="0"/>
              <a:t>PERIKLANAN PRODUK</a:t>
            </a:r>
            <a:endParaRPr lang="en-US" dirty="0"/>
          </a:p>
        </p:txBody>
      </p:sp>
      <p:sp>
        <p:nvSpPr>
          <p:cNvPr id="37" name="TextBox 36"/>
          <p:cNvSpPr txBox="1"/>
          <p:nvPr/>
        </p:nvSpPr>
        <p:spPr>
          <a:xfrm>
            <a:off x="605460" y="2019474"/>
            <a:ext cx="10981076" cy="2831544"/>
          </a:xfrm>
          <a:prstGeom prst="rect">
            <a:avLst/>
          </a:prstGeom>
          <a:noFill/>
        </p:spPr>
        <p:txBody>
          <a:bodyPr wrap="square" rtlCol="0">
            <a:spAutoFit/>
          </a:bodyPr>
          <a:lstStyle/>
          <a:p>
            <a:pPr algn="just"/>
            <a:r>
              <a:rPr lang="id-ID" sz="1600" dirty="0"/>
              <a:t>Periklanan produk dipakai untuk menginformasikan kepada pasar sasaran mengenai sebuah produk atau untuk mendorong suatu pembelian. Iklan produk dapat mempromosikan citra tertentu, atau dapat mempromosikan keistimewaan spesifik dari sebuah produk atau jasa. </a:t>
            </a:r>
            <a:r>
              <a:rPr lang="id-ID" sz="1600" dirty="0" smtClean="0"/>
              <a:t>Pada </a:t>
            </a:r>
            <a:r>
              <a:rPr lang="id-ID" sz="1600" dirty="0"/>
              <a:t>sisi lainnya, iklan produk industrial dan teknis kerapkali tidak lebih dari daftar keistimewaan dan spesifikasi kinerja. Banyak iklan yang mengkombinasikan pendekatan citra dan keistimewaan. Periklanan produk dapat diklasifikasikan lebih lanjut menjadi</a:t>
            </a:r>
            <a:endParaRPr lang="en-US" sz="1600" dirty="0"/>
          </a:p>
          <a:p>
            <a:pPr marL="285750" lvl="0" indent="-285750" algn="just">
              <a:buFont typeface="Arial" panose="020B0604020202020204" pitchFamily="34" charset="0"/>
              <a:buChar char="•"/>
            </a:pPr>
            <a:r>
              <a:rPr lang="en-US" sz="1600" dirty="0" err="1"/>
              <a:t>Periklanan</a:t>
            </a:r>
            <a:r>
              <a:rPr lang="en-US" sz="1600" dirty="0"/>
              <a:t> </a:t>
            </a:r>
            <a:r>
              <a:rPr lang="en-US" sz="1600" dirty="0" err="1"/>
              <a:t>tindakan</a:t>
            </a:r>
            <a:r>
              <a:rPr lang="en-US" sz="1600" dirty="0"/>
              <a:t> </a:t>
            </a:r>
            <a:r>
              <a:rPr lang="en-US" sz="1600" dirty="0" err="1"/>
              <a:t>langsung</a:t>
            </a:r>
            <a:r>
              <a:rPr lang="en-US" sz="1600" dirty="0"/>
              <a:t> (direct action advertising) </a:t>
            </a:r>
            <a:r>
              <a:rPr lang="en-US" sz="1600" dirty="0" err="1"/>
              <a:t>dirancang</a:t>
            </a:r>
            <a:r>
              <a:rPr lang="en-US" sz="1600" dirty="0"/>
              <a:t> </a:t>
            </a:r>
            <a:r>
              <a:rPr lang="en-US" sz="1600" dirty="0" err="1"/>
              <a:t>untuk</a:t>
            </a:r>
            <a:r>
              <a:rPr lang="en-US" sz="1600" dirty="0"/>
              <a:t> </a:t>
            </a:r>
            <a:r>
              <a:rPr lang="en-US" sz="1600" dirty="0" err="1"/>
              <a:t>membuat</a:t>
            </a:r>
            <a:r>
              <a:rPr lang="en-US" sz="1600" dirty="0"/>
              <a:t> para </a:t>
            </a:r>
            <a:r>
              <a:rPr lang="en-US" sz="1600" dirty="0" err="1"/>
              <a:t>pelanggan</a:t>
            </a:r>
            <a:r>
              <a:rPr lang="en-US" sz="1600" dirty="0"/>
              <a:t> </a:t>
            </a:r>
            <a:r>
              <a:rPr lang="en-US" sz="1600" dirty="0" err="1"/>
              <a:t>mengambil</a:t>
            </a:r>
            <a:r>
              <a:rPr lang="en-US" sz="1600" dirty="0"/>
              <a:t> </a:t>
            </a:r>
            <a:r>
              <a:rPr lang="en-US" sz="1600" dirty="0" err="1"/>
              <a:t>tindakan</a:t>
            </a:r>
            <a:r>
              <a:rPr lang="en-US" sz="1600" dirty="0"/>
              <a:t> </a:t>
            </a:r>
            <a:r>
              <a:rPr lang="en-US" sz="1600" dirty="0" err="1"/>
              <a:t>segera</a:t>
            </a:r>
            <a:r>
              <a:rPr lang="en-US" sz="1600" dirty="0"/>
              <a:t>; </a:t>
            </a:r>
            <a:r>
              <a:rPr lang="en-US" sz="1600" dirty="0" err="1"/>
              <a:t>periklanan</a:t>
            </a:r>
            <a:r>
              <a:rPr lang="en-US" sz="1600" dirty="0"/>
              <a:t> </a:t>
            </a:r>
            <a:r>
              <a:rPr lang="en-US" sz="1600" dirty="0" err="1"/>
              <a:t>ini</a:t>
            </a:r>
            <a:r>
              <a:rPr lang="en-US" sz="1600" dirty="0"/>
              <a:t> </a:t>
            </a:r>
            <a:r>
              <a:rPr lang="en-US" sz="1600" dirty="0" err="1"/>
              <a:t>mendorong</a:t>
            </a:r>
            <a:r>
              <a:rPr lang="en-US" sz="1600" dirty="0"/>
              <a:t> </a:t>
            </a:r>
            <a:r>
              <a:rPr lang="en-US" sz="1600" dirty="0" err="1"/>
              <a:t>calon</a:t>
            </a:r>
            <a:r>
              <a:rPr lang="en-US" sz="1600" dirty="0"/>
              <a:t> </a:t>
            </a:r>
            <a:r>
              <a:rPr lang="en-US" sz="1600" dirty="0" err="1"/>
              <a:t>pelanggan</a:t>
            </a:r>
            <a:r>
              <a:rPr lang="en-US" sz="1600" dirty="0"/>
              <a:t> </a:t>
            </a:r>
            <a:r>
              <a:rPr lang="en-US" sz="1600" dirty="0" err="1"/>
              <a:t>untuk</a:t>
            </a:r>
            <a:r>
              <a:rPr lang="en-US" sz="1600" dirty="0"/>
              <a:t> </a:t>
            </a:r>
            <a:r>
              <a:rPr lang="en-US" sz="1600" dirty="0" err="1"/>
              <a:t>membuat</a:t>
            </a:r>
            <a:r>
              <a:rPr lang="en-US" sz="1600" dirty="0"/>
              <a:t> </a:t>
            </a:r>
            <a:r>
              <a:rPr lang="en-US" sz="1600" dirty="0" err="1"/>
              <a:t>keputusan</a:t>
            </a:r>
            <a:r>
              <a:rPr lang="en-US" sz="1600" dirty="0"/>
              <a:t> </a:t>
            </a:r>
            <a:r>
              <a:rPr lang="en-US" sz="1600" dirty="0" err="1"/>
              <a:t>pembelian</a:t>
            </a:r>
            <a:r>
              <a:rPr lang="en-US" sz="1600" dirty="0"/>
              <a:t> </a:t>
            </a:r>
            <a:r>
              <a:rPr lang="en-US" sz="1600" dirty="0" err="1"/>
              <a:t>secepatnya</a:t>
            </a:r>
            <a:r>
              <a:rPr lang="en-US" sz="1600" dirty="0"/>
              <a:t>. </a:t>
            </a:r>
            <a:r>
              <a:rPr lang="en-US" sz="1600" dirty="0" err="1"/>
              <a:t>Periklanan</a:t>
            </a:r>
            <a:r>
              <a:rPr lang="en-US" sz="1600" dirty="0"/>
              <a:t> </a:t>
            </a:r>
            <a:r>
              <a:rPr lang="en-US" sz="1600" dirty="0" err="1"/>
              <a:t>kupon</a:t>
            </a:r>
            <a:r>
              <a:rPr lang="en-US" sz="1600" dirty="0"/>
              <a:t> </a:t>
            </a:r>
            <a:r>
              <a:rPr lang="en-US" sz="1600" dirty="0" err="1"/>
              <a:t>adalah</a:t>
            </a:r>
            <a:r>
              <a:rPr lang="en-US" sz="1600" dirty="0"/>
              <a:t> </a:t>
            </a:r>
            <a:r>
              <a:rPr lang="en-US" sz="1600" dirty="0" err="1"/>
              <a:t>bentuk</a:t>
            </a:r>
            <a:r>
              <a:rPr lang="en-US" sz="1600" dirty="0"/>
              <a:t> </a:t>
            </a:r>
            <a:r>
              <a:rPr lang="en-US" sz="1600" dirty="0" err="1"/>
              <a:t>lazim</a:t>
            </a:r>
            <a:r>
              <a:rPr lang="en-US" sz="1600" dirty="0"/>
              <a:t> </a:t>
            </a:r>
            <a:r>
              <a:rPr lang="en-US" sz="1600" dirty="0" err="1"/>
              <a:t>dari</a:t>
            </a:r>
            <a:r>
              <a:rPr lang="en-US" sz="1600" dirty="0"/>
              <a:t> </a:t>
            </a:r>
            <a:r>
              <a:rPr lang="en-US" sz="1600" dirty="0" err="1"/>
              <a:t>periklanan</a:t>
            </a:r>
            <a:r>
              <a:rPr lang="en-US" sz="1600" dirty="0"/>
              <a:t> </a:t>
            </a:r>
            <a:r>
              <a:rPr lang="en-US" sz="1600" dirty="0" err="1"/>
              <a:t>tindakan</a:t>
            </a:r>
            <a:r>
              <a:rPr lang="en-US" sz="1600" dirty="0"/>
              <a:t> </a:t>
            </a:r>
            <a:r>
              <a:rPr lang="en-US" sz="1600" dirty="0" err="1"/>
              <a:t>langsung</a:t>
            </a:r>
            <a:r>
              <a:rPr lang="en-US" sz="1600" dirty="0"/>
              <a:t>.</a:t>
            </a:r>
          </a:p>
          <a:p>
            <a:pPr marL="285750" lvl="0" indent="-285750" algn="just">
              <a:buFont typeface="Arial" panose="020B0604020202020204" pitchFamily="34" charset="0"/>
              <a:buChar char="•"/>
            </a:pPr>
            <a:r>
              <a:rPr lang="en-US" sz="1600" dirty="0" err="1"/>
              <a:t>Periklanan</a:t>
            </a:r>
            <a:r>
              <a:rPr lang="en-US" sz="1600" dirty="0"/>
              <a:t> </a:t>
            </a:r>
            <a:r>
              <a:rPr lang="en-US" sz="1600" dirty="0" err="1"/>
              <a:t>tindakan</a:t>
            </a:r>
            <a:r>
              <a:rPr lang="en-US" sz="1600" dirty="0"/>
              <a:t> </a:t>
            </a:r>
            <a:r>
              <a:rPr lang="en-US" sz="1600" dirty="0" err="1"/>
              <a:t>tak</a:t>
            </a:r>
            <a:r>
              <a:rPr lang="en-US" sz="1600" dirty="0"/>
              <a:t> </a:t>
            </a:r>
            <a:r>
              <a:rPr lang="en-US" sz="1600" dirty="0" err="1"/>
              <a:t>langsung</a:t>
            </a:r>
            <a:r>
              <a:rPr lang="en-US" sz="1600" dirty="0"/>
              <a:t> (indirect action advertising) </a:t>
            </a:r>
            <a:r>
              <a:rPr lang="en-US" sz="1600" dirty="0" err="1"/>
              <a:t>digunakan</a:t>
            </a:r>
            <a:r>
              <a:rPr lang="en-US" sz="1600" dirty="0"/>
              <a:t> </a:t>
            </a:r>
            <a:r>
              <a:rPr lang="en-US" sz="1600" dirty="0" err="1"/>
              <a:t>untuk</a:t>
            </a:r>
            <a:r>
              <a:rPr lang="en-US" sz="1600" dirty="0"/>
              <a:t> </a:t>
            </a:r>
            <a:r>
              <a:rPr lang="en-US" sz="1600" dirty="0" err="1"/>
              <a:t>membangun</a:t>
            </a:r>
            <a:r>
              <a:rPr lang="en-US" sz="1600" dirty="0"/>
              <a:t> </a:t>
            </a:r>
            <a:r>
              <a:rPr lang="en-US" sz="1600" dirty="0" err="1"/>
              <a:t>kesadaran</a:t>
            </a:r>
            <a:r>
              <a:rPr lang="en-US" sz="1600" dirty="0"/>
              <a:t> </a:t>
            </a:r>
            <a:r>
              <a:rPr lang="en-US" sz="1600" dirty="0" err="1"/>
              <a:t>akan</a:t>
            </a:r>
            <a:r>
              <a:rPr lang="en-US" sz="1600" dirty="0"/>
              <a:t> </a:t>
            </a:r>
            <a:r>
              <a:rPr lang="en-US" sz="1600" dirty="0" err="1"/>
              <a:t>sebuah</a:t>
            </a:r>
            <a:r>
              <a:rPr lang="en-US" sz="1600" dirty="0"/>
              <a:t> </a:t>
            </a:r>
            <a:r>
              <a:rPr lang="en-US" sz="1600" dirty="0" err="1"/>
              <a:t>produk</a:t>
            </a:r>
            <a:r>
              <a:rPr lang="en-US" sz="1600" dirty="0"/>
              <a:t> </a:t>
            </a:r>
            <a:r>
              <a:rPr lang="en-US" sz="1600" dirty="0" err="1"/>
              <a:t>sehingga</a:t>
            </a:r>
            <a:r>
              <a:rPr lang="en-US" sz="1600" dirty="0"/>
              <a:t> </a:t>
            </a:r>
            <a:r>
              <a:rPr lang="en-US" sz="1600" dirty="0" err="1"/>
              <a:t>pada</a:t>
            </a:r>
            <a:r>
              <a:rPr lang="en-US" sz="1600" dirty="0"/>
              <a:t> </a:t>
            </a:r>
            <a:r>
              <a:rPr lang="en-US" sz="1600" dirty="0" err="1"/>
              <a:t>waktu</a:t>
            </a:r>
            <a:r>
              <a:rPr lang="en-US" sz="1600" dirty="0"/>
              <a:t> </a:t>
            </a:r>
            <a:r>
              <a:rPr lang="en-US" sz="1600" dirty="0" err="1"/>
              <a:t>pelanggan</a:t>
            </a:r>
            <a:r>
              <a:rPr lang="en-US" sz="1600" dirty="0"/>
              <a:t> </a:t>
            </a:r>
            <a:r>
              <a:rPr lang="en-US" sz="1600" dirty="0" err="1"/>
              <a:t>siap</a:t>
            </a:r>
            <a:r>
              <a:rPr lang="en-US" sz="1600" dirty="0"/>
              <a:t> </a:t>
            </a:r>
            <a:r>
              <a:rPr lang="en-US" sz="1600" dirty="0" err="1"/>
              <a:t>untuk</a:t>
            </a:r>
            <a:r>
              <a:rPr lang="en-US" sz="1600" dirty="0"/>
              <a:t> </a:t>
            </a:r>
            <a:r>
              <a:rPr lang="en-US" sz="1600" dirty="0" err="1"/>
              <a:t>membeli</a:t>
            </a:r>
            <a:r>
              <a:rPr lang="en-US" sz="1600" dirty="0"/>
              <a:t>, </a:t>
            </a:r>
            <a:r>
              <a:rPr lang="en-US" sz="1600" dirty="0" err="1"/>
              <a:t>dia</a:t>
            </a:r>
            <a:r>
              <a:rPr lang="en-US" sz="1600" dirty="0"/>
              <a:t> </a:t>
            </a:r>
            <a:r>
              <a:rPr lang="en-US" sz="1600" dirty="0" err="1"/>
              <a:t>akan</a:t>
            </a:r>
            <a:r>
              <a:rPr lang="en-US" sz="1600" dirty="0"/>
              <a:t> </a:t>
            </a:r>
            <a:r>
              <a:rPr lang="en-US" sz="1600" dirty="0" err="1"/>
              <a:t>cenderung</a:t>
            </a:r>
            <a:r>
              <a:rPr lang="en-US" sz="1600" dirty="0"/>
              <a:t> </a:t>
            </a:r>
            <a:r>
              <a:rPr lang="en-US" sz="1600" dirty="0" err="1"/>
              <a:t>memilih</a:t>
            </a:r>
            <a:r>
              <a:rPr lang="en-US" sz="1600" dirty="0"/>
              <a:t> </a:t>
            </a:r>
            <a:r>
              <a:rPr lang="en-US" sz="1600" dirty="0" err="1"/>
              <a:t>produk</a:t>
            </a:r>
            <a:r>
              <a:rPr lang="en-US" sz="1600" dirty="0"/>
              <a:t> </a:t>
            </a:r>
            <a:r>
              <a:rPr lang="en-US" sz="1600" dirty="0" err="1"/>
              <a:t>pengiklan</a:t>
            </a:r>
            <a:r>
              <a:rPr lang="en-US" sz="1600" dirty="0"/>
              <a:t>.</a:t>
            </a:r>
          </a:p>
          <a:p>
            <a:endParaRPr lang="en-US" dirty="0"/>
          </a:p>
        </p:txBody>
      </p:sp>
    </p:spTree>
    <p:extLst>
      <p:ext uri="{BB962C8B-B14F-4D97-AF65-F5344CB8AC3E}">
        <p14:creationId xmlns="" xmlns:p14="http://schemas.microsoft.com/office/powerpoint/2010/main" val="242527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A4EEA67F-70D5-4422-9CF1-5330888C9053}"/>
              </a:ext>
            </a:extLst>
          </p:cNvPr>
          <p:cNvCxnSpPr>
            <a:cxnSpLocks/>
          </p:cNvCxnSpPr>
          <p:nvPr/>
        </p:nvCxnSpPr>
        <p:spPr>
          <a:xfrm flipH="1">
            <a:off x="8375702" y="5080698"/>
            <a:ext cx="1463040" cy="0"/>
          </a:xfrm>
          <a:prstGeom prst="straightConnector1">
            <a:avLst/>
          </a:prstGeom>
          <a:ln w="15875">
            <a:tailEnd type="ova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E3AEE771-F028-4D8E-AF89-A771C201A488}"/>
              </a:ext>
            </a:extLst>
          </p:cNvPr>
          <p:cNvSpPr txBox="1"/>
          <p:nvPr/>
        </p:nvSpPr>
        <p:spPr>
          <a:xfrm>
            <a:off x="4404576" y="146119"/>
            <a:ext cx="7062670" cy="1107996"/>
          </a:xfrm>
          <a:prstGeom prst="rect">
            <a:avLst/>
          </a:prstGeom>
          <a:noFill/>
        </p:spPr>
        <p:txBody>
          <a:bodyPr wrap="square" rtlCol="0" anchor="ctr">
            <a:spAutoFit/>
          </a:bodyPr>
          <a:lstStyle/>
          <a:p>
            <a:pPr algn="r"/>
            <a:r>
              <a:rPr lang="en-GB" altLang="ko-KR" sz="6600" dirty="0" smtClean="0">
                <a:solidFill>
                  <a:schemeClr val="bg1"/>
                </a:solidFill>
                <a:latin typeface="+mj-lt"/>
                <a:cs typeface="Arial" pitchFamily="34" charset="0"/>
              </a:rPr>
              <a:t>PENDAHULUAN</a:t>
            </a:r>
            <a:endParaRPr lang="ko-KR" altLang="en-US" sz="6600" dirty="0">
              <a:solidFill>
                <a:schemeClr val="bg1"/>
              </a:solidFill>
              <a:latin typeface="+mj-lt"/>
              <a:cs typeface="Arial" pitchFamily="34" charset="0"/>
            </a:endParaRPr>
          </a:p>
        </p:txBody>
      </p:sp>
      <p:sp>
        <p:nvSpPr>
          <p:cNvPr id="2" name="TextBox 1"/>
          <p:cNvSpPr txBox="1"/>
          <p:nvPr/>
        </p:nvSpPr>
        <p:spPr>
          <a:xfrm>
            <a:off x="412124" y="1846547"/>
            <a:ext cx="11397804"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ID" sz="1600" dirty="0" smtClean="0"/>
              <a:t>	</a:t>
            </a:r>
            <a:r>
              <a:rPr lang="id-ID" sz="1600" dirty="0" smtClean="0"/>
              <a:t>Promosi </a:t>
            </a:r>
            <a:r>
              <a:rPr lang="id-ID" sz="1600" dirty="0"/>
              <a:t>merupakan fungsi pemberitahuan, pembujukan, dan pengimbasan keputusan pembelian konsumen. Dalam promosi terjadi proses penyajian pesan yang ditujukan untuk membantu menjual barang atau jasa. Promosi adalah aktivitas pemasaran yang paling kelihatan dan mungkin paling kontroversial yang secara rutin dilaksanakan oleh sebuah perusahaan. Promosi berarti komunikasi dengan pelanggan. Komunikasi merupakan bagian utama dari aktivitas pemasaran internasional. Tidaklah cukup hanya menghasilkan dan menyediakan sebuah barang atau jasa; penting juga menyediakan informasi yang dibutuhkan oleh para pembeli agar mengambil keputusan pembelian. Penciptaan kesadaran, minat, keinginan, dan tindakan merupakan tujuan universal dari bauran promosi. Mengkoordinasikan dan mengintegrasikan promosi dengan aspek strategi pemasaran lainnya kerapkali sulit dicapai di pasar luar negeri. Kualitas, ketersediaan, dan penjadwalan alat-alat promosional semuanya mempengaruhi taraf keberhasilan yang diwujudkan oleh sebuah produk atau jasa. Korporasi yang terlibat dalam pemasaran luar negeri paling tidak berhadapan dengan dua permasalahan promosional. Pertama, perusahaan mungkin harus mengembangkan sebuah strategi promosi yang dimodifikasi atau disesuaikan dengan kebiasaan setempat untuk setiap pasar luar negerinya agar memperhitungkan perbedaan dalam hal-hal seperti penawaran produk, merek, harga, aktivitas distribusi, dan sasaran penjualan. Kedua, strategi promosi mungkin juga harus disesuaikan karena perbedaan lokal dalam sosiokultural, edukasional, dan atribut ekonomi pembeli sasaran, regulasi aktivitas promosional, dan ketersediaan jenis media tertentu. </a:t>
            </a:r>
            <a:endParaRPr lang="en-US" sz="1600" dirty="0"/>
          </a:p>
        </p:txBody>
      </p:sp>
    </p:spTree>
    <p:extLst>
      <p:ext uri="{BB962C8B-B14F-4D97-AF65-F5344CB8AC3E}">
        <p14:creationId xmlns="" xmlns:p14="http://schemas.microsoft.com/office/powerpoint/2010/main" val="3328831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0" y="472009"/>
            <a:ext cx="11573197" cy="724247"/>
          </a:xfrm>
        </p:spPr>
        <p:txBody>
          <a:bodyPr>
            <a:normAutofit fontScale="47500" lnSpcReduction="20000"/>
          </a:bodyPr>
          <a:lstStyle/>
          <a:p>
            <a:r>
              <a:rPr lang="id-ID" b="1" dirty="0"/>
              <a:t>PERIKLANAN PERMINTAAN PRIMER DAN PERIKLANAN PERMINTAAN SELEKTIF</a:t>
            </a:r>
            <a:endParaRPr lang="en-US" dirty="0"/>
          </a:p>
        </p:txBody>
      </p:sp>
      <p:sp>
        <p:nvSpPr>
          <p:cNvPr id="37" name="TextBox 36"/>
          <p:cNvSpPr txBox="1"/>
          <p:nvPr/>
        </p:nvSpPr>
        <p:spPr>
          <a:xfrm>
            <a:off x="605460" y="2019474"/>
            <a:ext cx="10981076" cy="3077766"/>
          </a:xfrm>
          <a:prstGeom prst="rect">
            <a:avLst/>
          </a:prstGeom>
          <a:noFill/>
        </p:spPr>
        <p:txBody>
          <a:bodyPr wrap="square" rtlCol="0">
            <a:spAutoFit/>
          </a:bodyPr>
          <a:lstStyle/>
          <a:p>
            <a:pPr algn="just"/>
            <a:r>
              <a:rPr lang="id-ID" sz="1600" dirty="0"/>
              <a:t>Tujuan periklanan permintaan primer (primary demand advertising) adalah menciptakan permintaan untuk sebuah kelompok produk yang luas ketimbang untuk sebuah produk tertentu. Ada dua jenis periklanan permintaan primer:</a:t>
            </a:r>
            <a:endParaRPr lang="en-US" sz="1600" dirty="0"/>
          </a:p>
          <a:p>
            <a:pPr marL="285750" lvl="0" indent="-285750" algn="just">
              <a:buFont typeface="Arial" panose="020B0604020202020204" pitchFamily="34" charset="0"/>
              <a:buChar char="•"/>
            </a:pPr>
            <a:r>
              <a:rPr lang="en-US" sz="1600" dirty="0" err="1"/>
              <a:t>Periklanan</a:t>
            </a:r>
            <a:r>
              <a:rPr lang="en-US" sz="1600" dirty="0"/>
              <a:t> </a:t>
            </a:r>
            <a:r>
              <a:rPr lang="en-US" sz="1600" dirty="0" err="1"/>
              <a:t>perintis</a:t>
            </a:r>
            <a:r>
              <a:rPr lang="en-US" sz="1600" dirty="0"/>
              <a:t> (pioneer advertising). </a:t>
            </a:r>
            <a:r>
              <a:rPr lang="en-US" sz="1600" dirty="0" err="1"/>
              <a:t>Periklanan</a:t>
            </a:r>
            <a:r>
              <a:rPr lang="en-US" sz="1600" dirty="0"/>
              <a:t> </a:t>
            </a:r>
            <a:r>
              <a:rPr lang="en-US" sz="1600" dirty="0" err="1"/>
              <a:t>pelopor</a:t>
            </a:r>
            <a:r>
              <a:rPr lang="en-US" sz="1600" dirty="0"/>
              <a:t> </a:t>
            </a:r>
            <a:r>
              <a:rPr lang="en-US" sz="1600" dirty="0" err="1"/>
              <a:t>memperkenalkan</a:t>
            </a:r>
            <a:r>
              <a:rPr lang="en-US" sz="1600" dirty="0"/>
              <a:t> </a:t>
            </a:r>
            <a:r>
              <a:rPr lang="en-US" sz="1600" dirty="0" err="1"/>
              <a:t>sebuah</a:t>
            </a:r>
            <a:r>
              <a:rPr lang="en-US" sz="1600" dirty="0"/>
              <a:t> </a:t>
            </a:r>
            <a:r>
              <a:rPr lang="en-US" sz="1600" dirty="0" err="1"/>
              <a:t>konsep</a:t>
            </a:r>
            <a:r>
              <a:rPr lang="en-US" sz="1600" dirty="0"/>
              <a:t> </a:t>
            </a:r>
            <a:r>
              <a:rPr lang="en-US" sz="1600" dirty="0" err="1"/>
              <a:t>produk</a:t>
            </a:r>
            <a:r>
              <a:rPr lang="en-US" sz="1600" dirty="0"/>
              <a:t> </a:t>
            </a:r>
            <a:r>
              <a:rPr lang="en-US" sz="1600" dirty="0" err="1"/>
              <a:t>baru</a:t>
            </a:r>
            <a:r>
              <a:rPr lang="en-US" sz="1600" dirty="0"/>
              <a:t>. </a:t>
            </a:r>
            <a:r>
              <a:rPr lang="en-US" sz="1600" dirty="0" err="1"/>
              <a:t>Sebagai</a:t>
            </a:r>
            <a:r>
              <a:rPr lang="en-US" sz="1600" dirty="0"/>
              <a:t> </a:t>
            </a:r>
            <a:r>
              <a:rPr lang="en-US" sz="1600" dirty="0" err="1"/>
              <a:t>contoh</a:t>
            </a:r>
            <a:r>
              <a:rPr lang="en-US" sz="1600" dirty="0"/>
              <a:t>, </a:t>
            </a:r>
            <a:r>
              <a:rPr lang="en-US" sz="1600" dirty="0" err="1"/>
              <a:t>pada</a:t>
            </a:r>
            <a:r>
              <a:rPr lang="en-US" sz="1600" dirty="0"/>
              <a:t> </a:t>
            </a:r>
            <a:r>
              <a:rPr lang="en-US" sz="1600" dirty="0" err="1"/>
              <a:t>waktu</a:t>
            </a:r>
            <a:r>
              <a:rPr lang="en-US" sz="1600" dirty="0"/>
              <a:t> video cassette recorders (VCRs) </a:t>
            </a:r>
            <a:r>
              <a:rPr lang="en-US" sz="1600" dirty="0" err="1"/>
              <a:t>pertama</a:t>
            </a:r>
            <a:r>
              <a:rPr lang="en-US" sz="1600" dirty="0"/>
              <a:t> </a:t>
            </a:r>
            <a:r>
              <a:rPr lang="en-US" sz="1600" dirty="0" err="1"/>
              <a:t>merajai</a:t>
            </a:r>
            <a:r>
              <a:rPr lang="en-US" sz="1600" dirty="0"/>
              <a:t> </a:t>
            </a:r>
            <a:r>
              <a:rPr lang="en-US" sz="1600" dirty="0" err="1"/>
              <a:t>pasar</a:t>
            </a:r>
            <a:r>
              <a:rPr lang="en-US" sz="1600" dirty="0"/>
              <a:t>, Sony </a:t>
            </a:r>
            <a:r>
              <a:rPr lang="en-US" sz="1600" dirty="0" err="1"/>
              <a:t>dan</a:t>
            </a:r>
            <a:r>
              <a:rPr lang="en-US" sz="1600" dirty="0"/>
              <a:t> Zenith </a:t>
            </a:r>
            <a:r>
              <a:rPr lang="en-US" sz="1600" dirty="0" err="1"/>
              <a:t>melancarkan</a:t>
            </a:r>
            <a:r>
              <a:rPr lang="en-US" sz="1600" dirty="0"/>
              <a:t> </a:t>
            </a:r>
            <a:r>
              <a:rPr lang="en-US" sz="1600" dirty="0" err="1"/>
              <a:t>iklan</a:t>
            </a:r>
            <a:r>
              <a:rPr lang="en-US" sz="1600" dirty="0"/>
              <a:t> yang </a:t>
            </a:r>
            <a:r>
              <a:rPr lang="en-US" sz="1600" dirty="0" err="1"/>
              <a:t>dirancang</a:t>
            </a:r>
            <a:r>
              <a:rPr lang="en-US" sz="1600" dirty="0"/>
              <a:t> </a:t>
            </a:r>
            <a:r>
              <a:rPr lang="en-US" sz="1600" dirty="0" err="1"/>
              <a:t>untuk</a:t>
            </a:r>
            <a:r>
              <a:rPr lang="en-US" sz="1600" dirty="0"/>
              <a:t> </a:t>
            </a:r>
            <a:r>
              <a:rPr lang="en-US" sz="1600" dirty="0" err="1"/>
              <a:t>menyorot</a:t>
            </a:r>
            <a:r>
              <a:rPr lang="en-US" sz="1600" dirty="0"/>
              <a:t> </a:t>
            </a:r>
            <a:r>
              <a:rPr lang="en-US" sz="1600" dirty="0" err="1"/>
              <a:t>kebaikan</a:t>
            </a:r>
            <a:r>
              <a:rPr lang="en-US" sz="1600" dirty="0"/>
              <a:t> </a:t>
            </a:r>
            <a:r>
              <a:rPr lang="en-US" sz="1600" dirty="0" err="1"/>
              <a:t>dan</a:t>
            </a:r>
            <a:r>
              <a:rPr lang="en-US" sz="1600" dirty="0"/>
              <a:t> </a:t>
            </a:r>
            <a:r>
              <a:rPr lang="en-US" sz="1600" dirty="0" err="1"/>
              <a:t>kegunaan</a:t>
            </a:r>
            <a:r>
              <a:rPr lang="en-US" sz="1600" dirty="0"/>
              <a:t> VCRs </a:t>
            </a:r>
            <a:r>
              <a:rPr lang="en-US" sz="1600" dirty="0" err="1"/>
              <a:t>secara</a:t>
            </a:r>
            <a:r>
              <a:rPr lang="en-US" sz="1600" dirty="0"/>
              <a:t> </a:t>
            </a:r>
            <a:r>
              <a:rPr lang="en-US" sz="1600" dirty="0" err="1"/>
              <a:t>umum</a:t>
            </a:r>
            <a:r>
              <a:rPr lang="en-US" sz="1600" dirty="0"/>
              <a:t>.</a:t>
            </a:r>
          </a:p>
          <a:p>
            <a:pPr marL="285750" lvl="0" indent="-285750" algn="just">
              <a:buFont typeface="Arial" panose="020B0604020202020204" pitchFamily="34" charset="0"/>
              <a:buChar char="•"/>
            </a:pPr>
            <a:r>
              <a:rPr lang="en-US" sz="1600" dirty="0" err="1"/>
              <a:t>Periklanan</a:t>
            </a:r>
            <a:r>
              <a:rPr lang="en-US" sz="1600" dirty="0"/>
              <a:t> </a:t>
            </a:r>
            <a:r>
              <a:rPr lang="en-US" sz="1600" dirty="0" err="1"/>
              <a:t>kelompok</a:t>
            </a:r>
            <a:r>
              <a:rPr lang="en-US" sz="1600" dirty="0"/>
              <a:t> </a:t>
            </a:r>
            <a:r>
              <a:rPr lang="en-US" sz="1600" dirty="0" err="1"/>
              <a:t>perdagangan</a:t>
            </a:r>
            <a:r>
              <a:rPr lang="en-US" sz="1600" dirty="0"/>
              <a:t> (trade group advertising). </a:t>
            </a:r>
            <a:r>
              <a:rPr lang="en-US" sz="1600" dirty="0" err="1"/>
              <a:t>Kelompok-kelompok</a:t>
            </a:r>
            <a:r>
              <a:rPr lang="en-US" sz="1600" dirty="0"/>
              <a:t> </a:t>
            </a:r>
            <a:r>
              <a:rPr lang="en-US" sz="1600" dirty="0" err="1"/>
              <a:t>perdagangan</a:t>
            </a:r>
            <a:r>
              <a:rPr lang="en-US" sz="1600" dirty="0"/>
              <a:t> </a:t>
            </a:r>
            <a:r>
              <a:rPr lang="en-US" sz="1600" dirty="0" err="1"/>
              <a:t>atau</a:t>
            </a:r>
            <a:r>
              <a:rPr lang="en-US" sz="1600" dirty="0"/>
              <a:t> </a:t>
            </a:r>
            <a:r>
              <a:rPr lang="en-US" sz="1600" dirty="0" err="1"/>
              <a:t>asosiasi-asosiasi</a:t>
            </a:r>
            <a:r>
              <a:rPr lang="en-US" sz="1600" dirty="0"/>
              <a:t> </a:t>
            </a:r>
            <a:r>
              <a:rPr lang="en-US" sz="1600" dirty="0" err="1"/>
              <a:t>industri</a:t>
            </a:r>
            <a:r>
              <a:rPr lang="en-US" sz="1600" dirty="0"/>
              <a:t> </a:t>
            </a:r>
            <a:r>
              <a:rPr lang="en-US" sz="1600" dirty="0" err="1"/>
              <a:t>seperti</a:t>
            </a:r>
            <a:r>
              <a:rPr lang="en-US" sz="1600" dirty="0"/>
              <a:t> </a:t>
            </a:r>
            <a:r>
              <a:rPr lang="en-US" sz="1600" dirty="0" err="1"/>
              <a:t>susu</a:t>
            </a:r>
            <a:r>
              <a:rPr lang="en-US" sz="1600" dirty="0"/>
              <a:t>, </a:t>
            </a:r>
            <a:r>
              <a:rPr lang="en-US" sz="1600" dirty="0" err="1"/>
              <a:t>kayu</a:t>
            </a:r>
            <a:r>
              <a:rPr lang="en-US" sz="1600" dirty="0"/>
              <a:t> lapis, </a:t>
            </a:r>
            <a:r>
              <a:rPr lang="en-US" sz="1600" dirty="0" err="1"/>
              <a:t>daging</a:t>
            </a:r>
            <a:r>
              <a:rPr lang="en-US" sz="1600" dirty="0"/>
              <a:t>, kopi, </a:t>
            </a:r>
            <a:r>
              <a:rPr lang="en-US" sz="1600" dirty="0" err="1"/>
              <a:t>dll</a:t>
            </a:r>
            <a:r>
              <a:rPr lang="en-US" sz="1600" dirty="0"/>
              <a:t>., </a:t>
            </a:r>
            <a:r>
              <a:rPr lang="en-US" sz="1600" dirty="0" err="1"/>
              <a:t>mengiklankan</a:t>
            </a:r>
            <a:r>
              <a:rPr lang="en-US" sz="1600" dirty="0"/>
              <a:t> </a:t>
            </a:r>
            <a:r>
              <a:rPr lang="en-US" sz="1600" dirty="0" err="1"/>
              <a:t>secar</a:t>
            </a:r>
            <a:r>
              <a:rPr lang="en-US" sz="1600" dirty="0"/>
              <a:t> </a:t>
            </a:r>
            <a:r>
              <a:rPr lang="en-US" sz="1600" dirty="0" err="1"/>
              <a:t>umum</a:t>
            </a:r>
            <a:r>
              <a:rPr lang="en-US" sz="1600" dirty="0"/>
              <a:t> </a:t>
            </a:r>
            <a:r>
              <a:rPr lang="en-US" sz="1600" dirty="0" err="1"/>
              <a:t>melalui</a:t>
            </a:r>
            <a:r>
              <a:rPr lang="en-US" sz="1600" dirty="0"/>
              <a:t> </a:t>
            </a:r>
            <a:r>
              <a:rPr lang="en-US" sz="1600" dirty="0" err="1"/>
              <a:t>periklanan</a:t>
            </a:r>
            <a:r>
              <a:rPr lang="en-US" sz="1600" dirty="0"/>
              <a:t> </a:t>
            </a:r>
            <a:r>
              <a:rPr lang="en-US" sz="1600" dirty="0" err="1"/>
              <a:t>jenis</a:t>
            </a:r>
            <a:r>
              <a:rPr lang="en-US" sz="1600" dirty="0"/>
              <a:t> </a:t>
            </a:r>
            <a:r>
              <a:rPr lang="en-US" sz="1600" dirty="0" err="1"/>
              <a:t>ini</a:t>
            </a:r>
            <a:r>
              <a:rPr lang="en-US" sz="1600" dirty="0"/>
              <a:t>.</a:t>
            </a:r>
          </a:p>
          <a:p>
            <a:pPr algn="just"/>
            <a:r>
              <a:rPr lang="id-ID" sz="1600" dirty="0"/>
              <a:t>Periklanan permintaan selektif (selective demand advertising) adalah lawan dari periklanan permintaan primer. Periklanan permintaan selektif digunakan untuk menciptakan permintaan untuk merek spesifik sebuah produk. Sebuah bentuk periklanan permintaan selektif adalah periklanan komparatif, dimana perusahaan membandingkan produknya dengan produk yang bersaing.</a:t>
            </a:r>
            <a:endParaRPr lang="en-US" sz="1600" dirty="0"/>
          </a:p>
          <a:p>
            <a:endParaRPr lang="en-US" dirty="0"/>
          </a:p>
        </p:txBody>
      </p:sp>
    </p:spTree>
    <p:extLst>
      <p:ext uri="{BB962C8B-B14F-4D97-AF65-F5344CB8AC3E}">
        <p14:creationId xmlns="" xmlns:p14="http://schemas.microsoft.com/office/powerpoint/2010/main" val="87711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8337" y="1275009"/>
            <a:ext cx="10728101" cy="4801314"/>
          </a:xfrm>
          <a:prstGeom prst="rect">
            <a:avLst/>
          </a:prstGeom>
          <a:noFill/>
        </p:spPr>
        <p:txBody>
          <a:bodyPr wrap="square" rtlCol="0">
            <a:spAutoFit/>
          </a:bodyPr>
          <a:lstStyle/>
          <a:p>
            <a:pPr algn="just"/>
            <a:r>
              <a:rPr lang="id-ID" b="1" dirty="0"/>
              <a:t>PERIKLANAN KOMPETITIF</a:t>
            </a:r>
            <a:endParaRPr lang="en-US" dirty="0"/>
          </a:p>
          <a:p>
            <a:pPr algn="just"/>
            <a:r>
              <a:rPr lang="id-ID" dirty="0"/>
              <a:t>Periklanan kompetitif (competitive advertising) diterapkan pada iklan yang secara spesifik menyoroti bagaimana sebuah produk lebih baik daripada pesaing-pesaingnya. Tujuan periklanan ini, tentu saja, adalah membangun permintaan selektif. Pada saat dua buah produk atau lebih secara langsung dibedakan di dalam sebuah iklan, maka periklanan komparatif (comparative advertising) merupakan teknik yang sedang digunakan. </a:t>
            </a:r>
            <a:endParaRPr lang="en-ID" dirty="0" smtClean="0"/>
          </a:p>
          <a:p>
            <a:pPr algn="just"/>
            <a:endParaRPr lang="en-ID" dirty="0"/>
          </a:p>
          <a:p>
            <a:pPr algn="just"/>
            <a:r>
              <a:rPr lang="id-ID" b="1" dirty="0"/>
              <a:t>PERIKLANAN KOOPERATIF</a:t>
            </a:r>
            <a:endParaRPr lang="en-US" dirty="0"/>
          </a:p>
          <a:p>
            <a:pPr algn="just"/>
            <a:r>
              <a:rPr lang="id-ID" dirty="0"/>
              <a:t>Periklanan kooperatif (cooperative advertising) melibatkan dua atau lebih perusahaan yang berbagi biaya dari kampanye periklanan. </a:t>
            </a:r>
            <a:endParaRPr lang="en-US" dirty="0"/>
          </a:p>
          <a:p>
            <a:pPr algn="just"/>
            <a:r>
              <a:rPr lang="id-ID" dirty="0"/>
              <a:t>Periklanan kooperatif vertikal (vertical cooperative advertising) dilakukan oleh perusahaan pada titik-titik yang berbeda dalam saluran distribusi, dengan berbagi biaya periklanan. Sebagai contoh, produsen dan pengecer berbagi biaya periklanannya.</a:t>
            </a:r>
            <a:endParaRPr lang="en-US" dirty="0"/>
          </a:p>
          <a:p>
            <a:pPr algn="just"/>
            <a:r>
              <a:rPr lang="id-ID" dirty="0"/>
              <a:t>Periklanan kooperatif horisontal (horizontal cooperative advertising) melibatkan pembagian bersama biaya periklanan oleh perusahaan pada tataran saluran distribusi yang sama. Hal ini merupakan praktik lazim di antara pengecer-pengecer di pusat-pusat perbelanjaan.</a:t>
            </a:r>
            <a:endParaRPr lang="en-US" dirty="0"/>
          </a:p>
          <a:p>
            <a:endParaRPr lang="en-ID" dirty="0"/>
          </a:p>
        </p:txBody>
      </p:sp>
    </p:spTree>
    <p:extLst>
      <p:ext uri="{BB962C8B-B14F-4D97-AF65-F5344CB8AC3E}">
        <p14:creationId xmlns="" xmlns:p14="http://schemas.microsoft.com/office/powerpoint/2010/main" val="2765448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8337" y="1275009"/>
            <a:ext cx="10728101" cy="3754874"/>
          </a:xfrm>
          <a:prstGeom prst="rect">
            <a:avLst/>
          </a:prstGeom>
          <a:noFill/>
        </p:spPr>
        <p:txBody>
          <a:bodyPr wrap="square" rtlCol="0">
            <a:spAutoFit/>
          </a:bodyPr>
          <a:lstStyle/>
          <a:p>
            <a:r>
              <a:rPr lang="id-ID" sz="2000" b="1" dirty="0"/>
              <a:t>PEMILIHAN BIRO </a:t>
            </a:r>
            <a:r>
              <a:rPr lang="id-ID" sz="2000" b="1" dirty="0" smtClean="0"/>
              <a:t>IKLAN</a:t>
            </a:r>
            <a:endParaRPr lang="en-ID" sz="2000" b="1" dirty="0" smtClean="0"/>
          </a:p>
          <a:p>
            <a:endParaRPr lang="en-US" sz="2000" dirty="0"/>
          </a:p>
          <a:p>
            <a:r>
              <a:rPr lang="id-ID" dirty="0"/>
              <a:t>Biasanya biro iklan menyediakan bagi perusahaan dengan jasa kreatif dan informasi serta data pasar sasaran, ketersediaan media, dan biayanya. Biro iklan juga sering bertanggung jawab atas bagian terbesar dari belanja promosional perusahaan. Oleh sebab itu, arti penting pemilihan sebuah agensi (atau agensi-agensi) atau biro adalah kritis. Perusahaan internasional dapat memilih salah satu dari empat alternatif ini: </a:t>
            </a:r>
            <a:endParaRPr lang="en-ID" dirty="0" smtClean="0"/>
          </a:p>
          <a:p>
            <a:endParaRPr lang="en-ID" dirty="0" smtClean="0"/>
          </a:p>
          <a:p>
            <a:r>
              <a:rPr lang="id-ID" dirty="0" smtClean="0"/>
              <a:t>(1) menggunakan </a:t>
            </a:r>
            <a:r>
              <a:rPr lang="id-ID" dirty="0"/>
              <a:t>agensi domestik, </a:t>
            </a:r>
            <a:endParaRPr lang="en-ID" dirty="0" smtClean="0"/>
          </a:p>
          <a:p>
            <a:r>
              <a:rPr lang="id-ID" dirty="0" smtClean="0"/>
              <a:t>(</a:t>
            </a:r>
            <a:r>
              <a:rPr lang="id-ID" dirty="0"/>
              <a:t>2) menggunakan sebuah agensi yang memiliki cabang di pasar luar negerinya, </a:t>
            </a:r>
            <a:endParaRPr lang="en-ID" dirty="0" smtClean="0"/>
          </a:p>
          <a:p>
            <a:r>
              <a:rPr lang="id-ID" dirty="0" smtClean="0"/>
              <a:t>(</a:t>
            </a:r>
            <a:r>
              <a:rPr lang="id-ID" dirty="0"/>
              <a:t>3) menggunakan agensi lokal di pasar luar negerinya, atau </a:t>
            </a:r>
            <a:endParaRPr lang="en-ID" dirty="0" smtClean="0"/>
          </a:p>
          <a:p>
            <a:r>
              <a:rPr lang="id-ID" dirty="0" smtClean="0"/>
              <a:t>(</a:t>
            </a:r>
            <a:r>
              <a:rPr lang="id-ID" dirty="0"/>
              <a:t>4) menggunakan beberapa gabungan alternatif di atas.</a:t>
            </a:r>
            <a:endParaRPr lang="en-US" dirty="0"/>
          </a:p>
          <a:p>
            <a:endParaRPr lang="en-ID" dirty="0"/>
          </a:p>
        </p:txBody>
      </p:sp>
    </p:spTree>
    <p:extLst>
      <p:ext uri="{BB962C8B-B14F-4D97-AF65-F5344CB8AC3E}">
        <p14:creationId xmlns="" xmlns:p14="http://schemas.microsoft.com/office/powerpoint/2010/main" val="1213858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0" y="472009"/>
            <a:ext cx="11573197" cy="724247"/>
          </a:xfrm>
        </p:spPr>
        <p:txBody>
          <a:bodyPr>
            <a:normAutofit fontScale="92500" lnSpcReduction="10000"/>
          </a:bodyPr>
          <a:lstStyle/>
          <a:p>
            <a:r>
              <a:rPr lang="id-ID" b="1" dirty="0"/>
              <a:t>PEMILIHAN DAYA TARIK IKLAN</a:t>
            </a:r>
            <a:endParaRPr lang="en-US" dirty="0"/>
          </a:p>
        </p:txBody>
      </p:sp>
      <p:sp>
        <p:nvSpPr>
          <p:cNvPr id="37" name="TextBox 36"/>
          <p:cNvSpPr txBox="1"/>
          <p:nvPr/>
        </p:nvSpPr>
        <p:spPr>
          <a:xfrm>
            <a:off x="592582" y="1864928"/>
            <a:ext cx="10981076" cy="4524315"/>
          </a:xfrm>
          <a:prstGeom prst="rect">
            <a:avLst/>
          </a:prstGeom>
          <a:noFill/>
        </p:spPr>
        <p:txBody>
          <a:bodyPr wrap="square" rtlCol="0">
            <a:spAutoFit/>
          </a:bodyPr>
          <a:lstStyle/>
          <a:p>
            <a:pPr algn="just"/>
            <a:r>
              <a:rPr lang="id-ID" sz="1500" dirty="0"/>
              <a:t>Daya tarik iklan (ad appeal) melibatkan permohonan apa yang diutarakan dalam sebuah iklan sebagai sebuah alat permintaan respons yang menguntungkan dari penerima ke gagasan atau pemikiran dari pengiklan. Dalam periklanan, daya tarik pesan kadangkala disebut tema, ide, atau proposisi penjualan unik (unique selling proposition, USP), atau citra. </a:t>
            </a:r>
            <a:endParaRPr lang="en-US" sz="1500" dirty="0"/>
          </a:p>
          <a:p>
            <a:pPr algn="just"/>
            <a:r>
              <a:rPr lang="id-ID" sz="1500" b="1" dirty="0"/>
              <a:t>Logika dan Emosi</a:t>
            </a:r>
            <a:r>
              <a:rPr lang="id-ID" sz="1500" dirty="0"/>
              <a:t> Salah satu keputusan paling penting yang akan diambil berkenaan dengan hal tersebut menyangkut apakah akan menggunakan daya tarik yang terutama rasional atau utamanya emosional. Beberapa iklan mencoba untuk meyakinkan konsumen dengan data; yang lainnya mencoba untuk menyentak emosi konsumen. </a:t>
            </a:r>
            <a:endParaRPr lang="en-US" sz="1500" dirty="0"/>
          </a:p>
          <a:p>
            <a:pPr algn="just"/>
            <a:r>
              <a:rPr lang="id-ID" sz="1500" b="1" dirty="0"/>
              <a:t>Daya Tarik Selebriti</a:t>
            </a:r>
            <a:r>
              <a:rPr lang="id-ID" sz="1500" dirty="0"/>
              <a:t> Pendekatan iklan yang semakin populer adalah dengan menggunakan selebritis (para pesohor). Teori di balik iklan ini adalah bahwa orang-orang akan cenderung lebih memperhatikan iklan dan menggunakan produk yang digunakan oleh para selebritis, dan citra bintang, kepercayaan, dan kualitas positif lainnya akan menggemerlapkan produk yang disokongnya. </a:t>
            </a:r>
            <a:endParaRPr lang="en-ID" sz="1500" dirty="0" smtClean="0"/>
          </a:p>
          <a:p>
            <a:pPr algn="just"/>
            <a:r>
              <a:rPr lang="id-ID" sz="1500" b="1" dirty="0"/>
              <a:t>Daya Tarik Seks</a:t>
            </a:r>
            <a:r>
              <a:rPr lang="id-ID" sz="1500" dirty="0"/>
              <a:t> Penolong lainnya dalam dunia periklanan adalah dengan menjual daya tarik seks. Teknik klasiknya dengan memasang model yang seronok dengan pakaian minim yang muncul dihalaman majalah atau layar TV dengan produk yang diiklankannya. </a:t>
            </a:r>
            <a:endParaRPr lang="en-US" sz="1500" dirty="0"/>
          </a:p>
          <a:p>
            <a:pPr algn="just"/>
            <a:r>
              <a:rPr lang="id-ID" sz="1500" b="1" dirty="0"/>
              <a:t>Kekuatan Sesuatu Yang Baru</a:t>
            </a:r>
            <a:r>
              <a:rPr lang="id-ID" sz="1500" dirty="0"/>
              <a:t> Pendekatan yang digunakan tahun-tahun terakhir ini adalah dengan mencoba menarik perhatian pemirsa dengan membuat iklan yang benar-benar aneh. </a:t>
            </a:r>
            <a:endParaRPr lang="en-US" sz="1500" dirty="0"/>
          </a:p>
          <a:p>
            <a:pPr algn="just"/>
            <a:r>
              <a:rPr lang="id-ID" sz="1500" b="1" dirty="0"/>
              <a:t>Periklanan Subliminal</a:t>
            </a:r>
            <a:r>
              <a:rPr lang="id-ID" sz="1500" dirty="0"/>
              <a:t> Periklanan subliminal (subliminal advertising) adalah iklan di mana penguraian kode dianggap terjadi secara bawah sadar melalui penggunaan simbol visual, pesan subaudio, atau pesan visual yang ditunjukkan dalam jangka waktu yang sangat singkat.</a:t>
            </a:r>
            <a:endParaRPr lang="en-US" sz="1500" dirty="0"/>
          </a:p>
          <a:p>
            <a:endParaRPr lang="en-US" dirty="0"/>
          </a:p>
        </p:txBody>
      </p:sp>
    </p:spTree>
    <p:extLst>
      <p:ext uri="{BB962C8B-B14F-4D97-AF65-F5344CB8AC3E}">
        <p14:creationId xmlns="" xmlns:p14="http://schemas.microsoft.com/office/powerpoint/2010/main" val="205445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631219" y="1208105"/>
            <a:ext cx="10981076" cy="5016758"/>
          </a:xfrm>
          <a:prstGeom prst="rect">
            <a:avLst/>
          </a:prstGeom>
          <a:noFill/>
        </p:spPr>
        <p:txBody>
          <a:bodyPr wrap="square" rtlCol="0">
            <a:spAutoFit/>
          </a:bodyPr>
          <a:lstStyle/>
          <a:p>
            <a:pPr algn="just"/>
            <a:r>
              <a:rPr lang="id-ID" sz="1600" b="1" dirty="0"/>
              <a:t>PERENCANAAN DAN PEMILIHAN MEDIA </a:t>
            </a:r>
            <a:r>
              <a:rPr lang="id-ID" sz="1600" b="1" dirty="0" smtClean="0"/>
              <a:t>PERIKLANAN</a:t>
            </a:r>
            <a:endParaRPr lang="en-ID" sz="1600" b="1" dirty="0" smtClean="0"/>
          </a:p>
          <a:p>
            <a:pPr algn="just"/>
            <a:endParaRPr lang="en-US" sz="1600" dirty="0"/>
          </a:p>
          <a:p>
            <a:pPr algn="just"/>
            <a:r>
              <a:rPr lang="id-ID" sz="1600" dirty="0"/>
              <a:t>Para pemasar memiliki keragaman wahana yang luas untuk mengirimkan pesan promosionalnya. Karakteristik pemirsa sasaran merupakan faktor utama dalam memutuskan yang mana dari wahana tersebut yang yang akan digunakan dalam suatu kampanye. Pertanyaan kunci dalam pemilihan media adalah apakah akan menggunakan ancangan sasaran atau massal. Media massa (televisi, radio, dan media cetak) efektif bilamana suatu persentase yang signifikan dari masyarakat umum mewakili pelanggan potensial. </a:t>
            </a:r>
            <a:endParaRPr lang="en-US" sz="1600" dirty="0"/>
          </a:p>
          <a:p>
            <a:pPr algn="just"/>
            <a:r>
              <a:rPr lang="id-ID" sz="1600" b="1" dirty="0"/>
              <a:t>Ketersediaan Media </a:t>
            </a:r>
            <a:r>
              <a:rPr lang="id-ID" sz="1600" dirty="0"/>
              <a:t>Seleksi media internasional dipersulit oleh perbedaan internasional dalam ketersediaan media. Perusahaan tidak boleh mengambil konfigurasi media yang berhasil dari operasi domestik dan menerapkannya di luar negeri karena fasilitas yang sama kerapkali tidak tersedia. </a:t>
            </a:r>
            <a:endParaRPr lang="en-US" sz="1600" dirty="0"/>
          </a:p>
          <a:p>
            <a:pPr algn="just"/>
            <a:r>
              <a:rPr lang="id-ID" sz="1600" dirty="0"/>
              <a:t>Setiap negara berbeda dalam infrastruktur komunikasinya, yakni tersedianya TV, radio, dan surat kabar Di samping disparitas tadi, ada perbedaan besar dalam penggunaan media tersebut untuk periklanan.</a:t>
            </a:r>
            <a:endParaRPr lang="en-US" sz="1600" dirty="0"/>
          </a:p>
          <a:p>
            <a:pPr algn="just"/>
            <a:r>
              <a:rPr lang="id-ID" sz="1600" b="1" dirty="0"/>
              <a:t>Cakupan Media</a:t>
            </a:r>
            <a:r>
              <a:rPr lang="id-ID" sz="1600" dirty="0"/>
              <a:t> Cakupan media (media coverage) bervariasi dari negara yang satu ke negara lainnya. Cakupan media rata-rata dipengaruhi oleh rentang eksposur dan kepemilikan media penerima. Kepemilikan merupakan suatu masalah di negara-negara berkembang, di mana hanya kecil persentase dari jumlah penduduk yang memiliki radio dan/atau televisi. Media cetak menunjukkan masalah yang serupa. Rakyat jelata mungkin buta huruf, atau tidak mampu berlangganan surat kabar dan majalah, atau mungkin bermukim di luar pusat sirkulasi media cetak. Demikian pula, heterogenitas sebuah negara dengan bahasa, kultural, atau kelompok agama yang majemuk dapat mendatangkan kesulitan untuk menjangkau sejumlah pemirsa yang memadai melalui suatu kampanye tunggal. </a:t>
            </a:r>
            <a:endParaRPr lang="en-US" sz="1600" dirty="0"/>
          </a:p>
          <a:p>
            <a:pPr lvl="0" algn="just"/>
            <a:endParaRPr lang="en-US" sz="1600" dirty="0"/>
          </a:p>
        </p:txBody>
      </p:sp>
    </p:spTree>
    <p:extLst>
      <p:ext uri="{BB962C8B-B14F-4D97-AF65-F5344CB8AC3E}">
        <p14:creationId xmlns="" xmlns:p14="http://schemas.microsoft.com/office/powerpoint/2010/main" val="265545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0" y="273207"/>
            <a:ext cx="11573197" cy="280585"/>
          </a:xfrm>
        </p:spPr>
        <p:txBody>
          <a:bodyPr>
            <a:noAutofit/>
          </a:bodyPr>
          <a:lstStyle/>
          <a:p>
            <a:pPr algn="l"/>
            <a:r>
              <a:rPr lang="id-ID" sz="1600" b="1" dirty="0"/>
              <a:t>PENGORGANISASIAN PERIKLANAN INTERNASIONAL</a:t>
            </a:r>
            <a:endParaRPr lang="en-US" sz="1600" dirty="0"/>
          </a:p>
        </p:txBody>
      </p:sp>
      <p:sp>
        <p:nvSpPr>
          <p:cNvPr id="23" name="Rectangle 22">
            <a:extLst>
              <a:ext uri="{FF2B5EF4-FFF2-40B4-BE49-F238E27FC236}">
                <a16:creationId xmlns="" xmlns:a16="http://schemas.microsoft.com/office/drawing/2014/main" id="{D95DE30D-7E75-4B9C-828F-2A86ADA618D7}"/>
              </a:ext>
            </a:extLst>
          </p:cNvPr>
          <p:cNvSpPr/>
          <p:nvPr/>
        </p:nvSpPr>
        <p:spPr>
          <a:xfrm>
            <a:off x="-3" y="785610"/>
            <a:ext cx="12192001" cy="144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36" name="TextBox 35">
            <a:extLst>
              <a:ext uri="{FF2B5EF4-FFF2-40B4-BE49-F238E27FC236}">
                <a16:creationId xmlns="" xmlns:a16="http://schemas.microsoft.com/office/drawing/2014/main" id="{D4C5062A-1712-4B48-818A-711265E1C4B3}"/>
              </a:ext>
            </a:extLst>
          </p:cNvPr>
          <p:cNvSpPr txBox="1"/>
          <p:nvPr/>
        </p:nvSpPr>
        <p:spPr>
          <a:xfrm>
            <a:off x="309398" y="1183661"/>
            <a:ext cx="11573197" cy="646331"/>
          </a:xfrm>
          <a:prstGeom prst="rect">
            <a:avLst/>
          </a:prstGeom>
          <a:noFill/>
        </p:spPr>
        <p:txBody>
          <a:bodyPr wrap="square" lIns="0" tIns="0" rIns="0" bIns="0" rtlCol="0" anchor="ctr">
            <a:spAutoFit/>
          </a:bodyPr>
          <a:lstStyle/>
          <a:p>
            <a:r>
              <a:rPr lang="id-ID" sz="1400" dirty="0"/>
              <a:t>Perusahaan pada intinya mempunyai tiga alternatif organisasional: (1) perusahaan dapat memusatkan semua pengambilan keputusan untuk periklanan internasional kepada kantor pusat; (2) perusahaan dapat mendesentralisasikan pengambilan keputusan kepada pasar luar negeri; atau (3) perusahaan dapat menggunakan beberapa campuran dari kedua alternatif tadi.</a:t>
            </a:r>
            <a:endParaRPr lang="en-US" sz="1400" dirty="0"/>
          </a:p>
        </p:txBody>
      </p:sp>
      <p:sp>
        <p:nvSpPr>
          <p:cNvPr id="6" name="Rectangle 5">
            <a:extLst>
              <a:ext uri="{FF2B5EF4-FFF2-40B4-BE49-F238E27FC236}">
                <a16:creationId xmlns="" xmlns:a16="http://schemas.microsoft.com/office/drawing/2014/main" id="{D95DE30D-7E75-4B9C-828F-2A86ADA618D7}"/>
              </a:ext>
            </a:extLst>
          </p:cNvPr>
          <p:cNvSpPr/>
          <p:nvPr/>
        </p:nvSpPr>
        <p:spPr>
          <a:xfrm>
            <a:off x="0" y="3050146"/>
            <a:ext cx="12192001" cy="144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8" name="Text Placeholder 1"/>
          <p:cNvSpPr txBox="1">
            <a:spLocks/>
          </p:cNvSpPr>
          <p:nvPr/>
        </p:nvSpPr>
        <p:spPr>
          <a:xfrm>
            <a:off x="217101" y="2459863"/>
            <a:ext cx="11573197" cy="280585"/>
          </a:xfrm>
          <a:prstGeom prst="rect">
            <a:avLst/>
          </a:prstGeom>
        </p:spPr>
        <p:txBody>
          <a:bodyPr anchor="ctr">
            <a:noAutofit/>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d-ID" sz="1600" b="1" dirty="0"/>
              <a:t>SENTRALISASI</a:t>
            </a:r>
            <a:endParaRPr lang="en-US" sz="1600" dirty="0"/>
          </a:p>
        </p:txBody>
      </p:sp>
      <p:sp>
        <p:nvSpPr>
          <p:cNvPr id="9" name="TextBox 8">
            <a:extLst>
              <a:ext uri="{FF2B5EF4-FFF2-40B4-BE49-F238E27FC236}">
                <a16:creationId xmlns="" xmlns:a16="http://schemas.microsoft.com/office/drawing/2014/main" id="{D4C5062A-1712-4B48-818A-711265E1C4B3}"/>
              </a:ext>
            </a:extLst>
          </p:cNvPr>
          <p:cNvSpPr txBox="1"/>
          <p:nvPr/>
        </p:nvSpPr>
        <p:spPr>
          <a:xfrm>
            <a:off x="217100" y="3340475"/>
            <a:ext cx="11573197" cy="861774"/>
          </a:xfrm>
          <a:prstGeom prst="rect">
            <a:avLst/>
          </a:prstGeom>
          <a:noFill/>
        </p:spPr>
        <p:txBody>
          <a:bodyPr wrap="square" lIns="0" tIns="0" rIns="0" bIns="0" rtlCol="0" anchor="ctr">
            <a:spAutoFit/>
          </a:bodyPr>
          <a:lstStyle/>
          <a:p>
            <a:r>
              <a:rPr lang="id-ID" sz="1400" dirty="0"/>
              <a:t>Sentralisasi periklanan internasional yang lengkap menunjukkan bahwa persiapan kampanye, seleksi media dan agensi, dan penganggaran semuanya diselenggarakan di kantor pusat. Hal ini mungkin perlu apabila kiprah bisnis internasional perusahaan adalah kecil atau manakala hal itu dibatasi untuk yang berhubungan dengan distributor atau penerima lisensi. Sentralisasi yang lengkap kecil kemungkinannya ketika perusahaan beroperasi melalui anak perusahaan </a:t>
            </a:r>
            <a:r>
              <a:rPr lang="id-ID" sz="1400" dirty="0" smtClean="0"/>
              <a:t>asing.</a:t>
            </a:r>
            <a:endParaRPr lang="en-US" sz="1400" dirty="0"/>
          </a:p>
        </p:txBody>
      </p:sp>
      <p:sp>
        <p:nvSpPr>
          <p:cNvPr id="10" name="Rectangle 9">
            <a:extLst>
              <a:ext uri="{FF2B5EF4-FFF2-40B4-BE49-F238E27FC236}">
                <a16:creationId xmlns="" xmlns:a16="http://schemas.microsoft.com/office/drawing/2014/main" id="{D95DE30D-7E75-4B9C-828F-2A86ADA618D7}"/>
              </a:ext>
            </a:extLst>
          </p:cNvPr>
          <p:cNvSpPr/>
          <p:nvPr/>
        </p:nvSpPr>
        <p:spPr>
          <a:xfrm>
            <a:off x="-3" y="5252269"/>
            <a:ext cx="12192001" cy="144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11" name="Text Placeholder 1"/>
          <p:cNvSpPr txBox="1">
            <a:spLocks/>
          </p:cNvSpPr>
          <p:nvPr/>
        </p:nvSpPr>
        <p:spPr>
          <a:xfrm>
            <a:off x="217097" y="4764211"/>
            <a:ext cx="11573197" cy="280585"/>
          </a:xfrm>
          <a:prstGeom prst="rect">
            <a:avLst/>
          </a:prstGeom>
        </p:spPr>
        <p:txBody>
          <a:bodyPr anchor="ctr">
            <a:noAutofit/>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d-ID" sz="1600" b="1" dirty="0"/>
              <a:t>DESENTRALISASI</a:t>
            </a:r>
            <a:endParaRPr lang="en-US" sz="1600" dirty="0"/>
          </a:p>
        </p:txBody>
      </p:sp>
      <p:sp>
        <p:nvSpPr>
          <p:cNvPr id="12" name="TextBox 11">
            <a:extLst>
              <a:ext uri="{FF2B5EF4-FFF2-40B4-BE49-F238E27FC236}">
                <a16:creationId xmlns="" xmlns:a16="http://schemas.microsoft.com/office/drawing/2014/main" id="{D4C5062A-1712-4B48-818A-711265E1C4B3}"/>
              </a:ext>
            </a:extLst>
          </p:cNvPr>
          <p:cNvSpPr txBox="1"/>
          <p:nvPr/>
        </p:nvSpPr>
        <p:spPr>
          <a:xfrm>
            <a:off x="217097" y="5327154"/>
            <a:ext cx="11573197" cy="1292662"/>
          </a:xfrm>
          <a:prstGeom prst="rect">
            <a:avLst/>
          </a:prstGeom>
          <a:noFill/>
        </p:spPr>
        <p:txBody>
          <a:bodyPr wrap="square" lIns="0" tIns="0" rIns="0" bIns="0" rtlCol="0" anchor="ctr">
            <a:spAutoFit/>
          </a:bodyPr>
          <a:lstStyle/>
          <a:p>
            <a:pPr algn="just"/>
            <a:r>
              <a:rPr lang="id-ID" sz="1400" dirty="0"/>
              <a:t>Dengan desentralisasi periklanan internasional yang lengkap, setiap pasar akan mengambil semua keputusan periklanannya sendiri. Sekiranya metode persaingan bebas ini merupakan kebijakan perusahaan, hal ini dapat disebabkan oleh beberapa pertimbangan: (1) volume bisnis dan periklanan internasional terlalu kecil untuk menyita perhatian kantor pusat; (2) masalah komunikasi antara dalam negeri dan lapangan membuat suatu ancangan terpusat menjadi mustahil; (3) perusahaan meyakini bahwa pengambilan keputusan lokal menunjukkan suatu citra nasional lebih; dan (4) perusahaan meyakini bahwa penduduk lokallah yang paling memahami situasi lokal dan akan lebih termotivasi sekiranya diserahi tanggung jawab ini. </a:t>
            </a:r>
            <a:endParaRPr lang="en-US" sz="1400" dirty="0"/>
          </a:p>
        </p:txBody>
      </p:sp>
    </p:spTree>
    <p:extLst>
      <p:ext uri="{BB962C8B-B14F-4D97-AF65-F5344CB8AC3E}">
        <p14:creationId xmlns="" xmlns:p14="http://schemas.microsoft.com/office/powerpoint/2010/main" val="4015292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0" y="273207"/>
            <a:ext cx="11573197" cy="280585"/>
          </a:xfrm>
        </p:spPr>
        <p:txBody>
          <a:bodyPr>
            <a:noAutofit/>
          </a:bodyPr>
          <a:lstStyle/>
          <a:p>
            <a:pPr algn="l"/>
            <a:r>
              <a:rPr lang="id-ID" sz="1600" b="1" dirty="0"/>
              <a:t>ANCANGAN KOMPROMI</a:t>
            </a:r>
            <a:endParaRPr lang="en-US" sz="1600" dirty="0"/>
          </a:p>
        </p:txBody>
      </p:sp>
      <p:sp>
        <p:nvSpPr>
          <p:cNvPr id="23" name="Rectangle 22">
            <a:extLst>
              <a:ext uri="{FF2B5EF4-FFF2-40B4-BE49-F238E27FC236}">
                <a16:creationId xmlns="" xmlns:a16="http://schemas.microsoft.com/office/drawing/2014/main" id="{D95DE30D-7E75-4B9C-828F-2A86ADA618D7}"/>
              </a:ext>
            </a:extLst>
          </p:cNvPr>
          <p:cNvSpPr/>
          <p:nvPr/>
        </p:nvSpPr>
        <p:spPr>
          <a:xfrm>
            <a:off x="-3" y="785610"/>
            <a:ext cx="12192001" cy="144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36" name="TextBox 35">
            <a:extLst>
              <a:ext uri="{FF2B5EF4-FFF2-40B4-BE49-F238E27FC236}">
                <a16:creationId xmlns="" xmlns:a16="http://schemas.microsoft.com/office/drawing/2014/main" id="{D4C5062A-1712-4B48-818A-711265E1C4B3}"/>
              </a:ext>
            </a:extLst>
          </p:cNvPr>
          <p:cNvSpPr txBox="1"/>
          <p:nvPr/>
        </p:nvSpPr>
        <p:spPr>
          <a:xfrm>
            <a:off x="309398" y="968217"/>
            <a:ext cx="11573197" cy="1077218"/>
          </a:xfrm>
          <a:prstGeom prst="rect">
            <a:avLst/>
          </a:prstGeom>
          <a:noFill/>
        </p:spPr>
        <p:txBody>
          <a:bodyPr wrap="square" lIns="0" tIns="0" rIns="0" bIns="0" rtlCol="0" anchor="ctr">
            <a:spAutoFit/>
          </a:bodyPr>
          <a:lstStyle/>
          <a:p>
            <a:pPr algn="just"/>
            <a:r>
              <a:rPr lang="id-ID" sz="1400" dirty="0" smtClean="0"/>
              <a:t>Di </a:t>
            </a:r>
            <a:r>
              <a:rPr lang="id-ID" sz="1400" dirty="0"/>
              <a:t>antara ekstrim sentralisasi penuh dan desentralisasi penuh adalah program yang menggunakan elemen kedua pendekatan itu. Ancangan kompromi (compromise approach) memerlukan pencarian divisi tenaga kerja yang tepat di antara operasi kantor pusat dan negara, dengan setiapnya menyodorkan kontribusi menurut keunggulan komparatifnya masing-masing</a:t>
            </a:r>
            <a:r>
              <a:rPr lang="id-ID" sz="1400" dirty="0" smtClean="0"/>
              <a:t>.</a:t>
            </a:r>
            <a:r>
              <a:rPr lang="en-ID" sz="1400" dirty="0" smtClean="0"/>
              <a:t> </a:t>
            </a:r>
            <a:r>
              <a:rPr lang="id-ID" sz="1400" dirty="0"/>
              <a:t>Dalam ancangan kompromi ini, peran sumber daya manusia anak perusahaan paling kuat dalam seleksi media dan adaptasi daya tarik periklanan kepada kebutuhan lokal, sungguhpun peran kantor pusat paling besar dalam penetapan sasaran dan merumuskan anggaran.</a:t>
            </a:r>
            <a:endParaRPr lang="en-US" sz="1400" dirty="0"/>
          </a:p>
        </p:txBody>
      </p:sp>
      <p:sp>
        <p:nvSpPr>
          <p:cNvPr id="6" name="Rectangle 5">
            <a:extLst>
              <a:ext uri="{FF2B5EF4-FFF2-40B4-BE49-F238E27FC236}">
                <a16:creationId xmlns="" xmlns:a16="http://schemas.microsoft.com/office/drawing/2014/main" id="{D95DE30D-7E75-4B9C-828F-2A86ADA618D7}"/>
              </a:ext>
            </a:extLst>
          </p:cNvPr>
          <p:cNvSpPr/>
          <p:nvPr/>
        </p:nvSpPr>
        <p:spPr>
          <a:xfrm>
            <a:off x="0" y="3050146"/>
            <a:ext cx="12192001" cy="144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8" name="Text Placeholder 1"/>
          <p:cNvSpPr txBox="1">
            <a:spLocks/>
          </p:cNvSpPr>
          <p:nvPr/>
        </p:nvSpPr>
        <p:spPr>
          <a:xfrm>
            <a:off x="309398" y="2518374"/>
            <a:ext cx="11573197" cy="280585"/>
          </a:xfrm>
          <a:prstGeom prst="rect">
            <a:avLst/>
          </a:prstGeom>
        </p:spPr>
        <p:txBody>
          <a:bodyPr anchor="ctr">
            <a:noAutofit/>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d-ID" sz="1600" b="1" dirty="0"/>
              <a:t>PENGGUNAAN PERIKLANAN KOOPERATIF</a:t>
            </a:r>
            <a:endParaRPr lang="en-US" sz="1600" dirty="0"/>
          </a:p>
        </p:txBody>
      </p:sp>
      <p:sp>
        <p:nvSpPr>
          <p:cNvPr id="9" name="TextBox 8">
            <a:extLst>
              <a:ext uri="{FF2B5EF4-FFF2-40B4-BE49-F238E27FC236}">
                <a16:creationId xmlns="" xmlns:a16="http://schemas.microsoft.com/office/drawing/2014/main" id="{D4C5062A-1712-4B48-818A-711265E1C4B3}"/>
              </a:ext>
            </a:extLst>
          </p:cNvPr>
          <p:cNvSpPr txBox="1"/>
          <p:nvPr/>
        </p:nvSpPr>
        <p:spPr>
          <a:xfrm>
            <a:off x="217100" y="3448196"/>
            <a:ext cx="11573197" cy="646331"/>
          </a:xfrm>
          <a:prstGeom prst="rect">
            <a:avLst/>
          </a:prstGeom>
          <a:noFill/>
        </p:spPr>
        <p:txBody>
          <a:bodyPr wrap="square" lIns="0" tIns="0" rIns="0" bIns="0" rtlCol="0" anchor="ctr">
            <a:spAutoFit/>
          </a:bodyPr>
          <a:lstStyle/>
          <a:p>
            <a:pPr algn="just"/>
            <a:r>
              <a:rPr lang="id-ID" sz="1400" dirty="0"/>
              <a:t>Perusahaan yang menjual melalui penerima lisensi atau distributor dapat memilih salah satu dari tiga cara beriklan di pasar luar negeri: (1) perusahaan sendirilah yang langsung menangani periklanan seperti itu; (2) perusahaan dapat bekerja sama dengan distributor lokal; atau (3) perusahaan dapat mencoba mendorong distributor atau penerima lisensi supaya melaksanakan sendiri periklanan semacam itu. </a:t>
            </a:r>
            <a:endParaRPr lang="en-US" sz="1400" dirty="0"/>
          </a:p>
        </p:txBody>
      </p:sp>
      <p:sp>
        <p:nvSpPr>
          <p:cNvPr id="10" name="Rectangle 9">
            <a:extLst>
              <a:ext uri="{FF2B5EF4-FFF2-40B4-BE49-F238E27FC236}">
                <a16:creationId xmlns="" xmlns:a16="http://schemas.microsoft.com/office/drawing/2014/main" id="{D95DE30D-7E75-4B9C-828F-2A86ADA618D7}"/>
              </a:ext>
            </a:extLst>
          </p:cNvPr>
          <p:cNvSpPr/>
          <p:nvPr/>
        </p:nvSpPr>
        <p:spPr>
          <a:xfrm>
            <a:off x="-3" y="5252269"/>
            <a:ext cx="12192001" cy="144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11" name="Text Placeholder 1"/>
          <p:cNvSpPr txBox="1">
            <a:spLocks/>
          </p:cNvSpPr>
          <p:nvPr/>
        </p:nvSpPr>
        <p:spPr>
          <a:xfrm>
            <a:off x="217097" y="4764211"/>
            <a:ext cx="11573197" cy="280585"/>
          </a:xfrm>
          <a:prstGeom prst="rect">
            <a:avLst/>
          </a:prstGeom>
        </p:spPr>
        <p:txBody>
          <a:bodyPr anchor="ctr">
            <a:noAutofit/>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d-ID" sz="1600" b="1" dirty="0"/>
              <a:t>PERIKLANAN DIBUAT DI KANTOR PUSAT</a:t>
            </a:r>
            <a:endParaRPr lang="en-US" sz="1600" dirty="0"/>
          </a:p>
        </p:txBody>
      </p:sp>
      <p:sp>
        <p:nvSpPr>
          <p:cNvPr id="12" name="TextBox 11">
            <a:extLst>
              <a:ext uri="{FF2B5EF4-FFF2-40B4-BE49-F238E27FC236}">
                <a16:creationId xmlns="" xmlns:a16="http://schemas.microsoft.com/office/drawing/2014/main" id="{D4C5062A-1712-4B48-818A-711265E1C4B3}"/>
              </a:ext>
            </a:extLst>
          </p:cNvPr>
          <p:cNvSpPr txBox="1"/>
          <p:nvPr/>
        </p:nvSpPr>
        <p:spPr>
          <a:xfrm>
            <a:off x="217097" y="5434876"/>
            <a:ext cx="11573197" cy="1077218"/>
          </a:xfrm>
          <a:prstGeom prst="rect">
            <a:avLst/>
          </a:prstGeom>
          <a:noFill/>
        </p:spPr>
        <p:txBody>
          <a:bodyPr wrap="square" lIns="0" tIns="0" rIns="0" bIns="0" rtlCol="0" anchor="ctr">
            <a:spAutoFit/>
          </a:bodyPr>
          <a:lstStyle/>
          <a:p>
            <a:pPr algn="just"/>
            <a:r>
              <a:rPr lang="id-ID" sz="1400" dirty="0"/>
              <a:t>Melakukannya sendiri mencuatkan beberapa kesulitan karena perusahaan tidak begitu akrab dengan pasar tersebut, di mana satu-satunya kontaknya adalah penerima lisensi dan distributor. Permasalahan ini agak berkurang bilamana agensi perusahaan mendirikan kantor-kantor di pasar tersebut. Kendatipun demikian, jaringan agensi tidak mungkin saling bertautan erat dengan pasar luar negeri perusahaan</a:t>
            </a:r>
            <a:endParaRPr lang="en-US" sz="1400" dirty="0"/>
          </a:p>
          <a:p>
            <a:pPr algn="just"/>
            <a:r>
              <a:rPr lang="id-ID" sz="1400" dirty="0"/>
              <a:t>Sekalipun banyak masalah dalam pengelolaan periklanan terpusat untuk pasar distributor, beberapa perusahaan memilih untuk menerapkan ancangan ini, menerapkannya melalui sebuah biro periklanan internasional. </a:t>
            </a:r>
            <a:endParaRPr lang="en-US" sz="1400" dirty="0"/>
          </a:p>
        </p:txBody>
      </p:sp>
    </p:spTree>
    <p:extLst>
      <p:ext uri="{BB962C8B-B14F-4D97-AF65-F5344CB8AC3E}">
        <p14:creationId xmlns="" xmlns:p14="http://schemas.microsoft.com/office/powerpoint/2010/main" val="3076404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0" y="472009"/>
            <a:ext cx="11573197" cy="724247"/>
          </a:xfrm>
        </p:spPr>
        <p:txBody>
          <a:bodyPr>
            <a:normAutofit/>
          </a:bodyPr>
          <a:lstStyle/>
          <a:p>
            <a:r>
              <a:rPr lang="id-ID" sz="2000" b="1" dirty="0"/>
              <a:t>PERIKLANAN LOKAL KOOPERATIF</a:t>
            </a:r>
            <a:endParaRPr lang="en-US" sz="2000" dirty="0"/>
          </a:p>
        </p:txBody>
      </p:sp>
      <p:sp>
        <p:nvSpPr>
          <p:cNvPr id="37" name="TextBox 36"/>
          <p:cNvSpPr txBox="1"/>
          <p:nvPr/>
        </p:nvSpPr>
        <p:spPr>
          <a:xfrm>
            <a:off x="592582" y="1864928"/>
            <a:ext cx="10981076" cy="2585323"/>
          </a:xfrm>
          <a:prstGeom prst="rect">
            <a:avLst/>
          </a:prstGeom>
          <a:noFill/>
        </p:spPr>
        <p:txBody>
          <a:bodyPr wrap="square" rtlCol="0">
            <a:spAutoFit/>
          </a:bodyPr>
          <a:lstStyle/>
          <a:p>
            <a:pPr algn="just"/>
            <a:r>
              <a:rPr lang="id-ID" sz="1600" dirty="0"/>
              <a:t>Banyak perusahaan lainnya yang memilih alternatif pengembangan program-program periklanan asing mereka melalui kerja sama dengan distributor lokal. Mereka melaksanakannya demikian dalam upaya meraih keunggulan desentralisasi yang terkoordinasi-divisi tenaga kerja yang tepat dan kontribusi bagi setiap pihak menurut keunggulan komparatifnya.</a:t>
            </a:r>
            <a:endParaRPr lang="en-US" sz="1600" dirty="0"/>
          </a:p>
          <a:p>
            <a:pPr algn="just"/>
            <a:r>
              <a:rPr lang="id-ID" sz="1600" dirty="0" smtClean="0"/>
              <a:t>Periklanan </a:t>
            </a:r>
            <a:r>
              <a:rPr lang="id-ID" sz="1600" dirty="0"/>
              <a:t>kooperatif mengandung beberapa manfaat. Eksportir berharap dapat menerima lebih banyak periklanan dengan sejumlah dana, baik itu melalui jumlah periklanan yang lebih besar ataupun melalui jumlah yang sama yang dilaksanakan bersama ketimbang hanya oleh eksportir saja.</a:t>
            </a:r>
            <a:endParaRPr lang="en-US" sz="1600" dirty="0"/>
          </a:p>
          <a:p>
            <a:pPr algn="just"/>
            <a:r>
              <a:rPr lang="id-ID" sz="1600" dirty="0"/>
              <a:t>Salah satu masalah dengan periklanan kooperatif adalah bahwa kualitas periklanan tidak merata dari satu negara ke negara lainnya. Jikalau periklanan buruk, hal ini dapat menjadi pemborosan. </a:t>
            </a:r>
            <a:endParaRPr lang="en-US" sz="1600" dirty="0"/>
          </a:p>
          <a:p>
            <a:endParaRPr lang="en-US" dirty="0"/>
          </a:p>
        </p:txBody>
      </p:sp>
    </p:spTree>
    <p:extLst>
      <p:ext uri="{BB962C8B-B14F-4D97-AF65-F5344CB8AC3E}">
        <p14:creationId xmlns="" xmlns:p14="http://schemas.microsoft.com/office/powerpoint/2010/main" val="137742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 xmlns:a16="http://schemas.microsoft.com/office/drawing/2014/main" id="{E3AEE771-F028-4D8E-AF89-A771C201A488}"/>
              </a:ext>
            </a:extLst>
          </p:cNvPr>
          <p:cNvSpPr txBox="1"/>
          <p:nvPr/>
        </p:nvSpPr>
        <p:spPr>
          <a:xfrm>
            <a:off x="5129330" y="462536"/>
            <a:ext cx="7062670" cy="2123658"/>
          </a:xfrm>
          <a:prstGeom prst="rect">
            <a:avLst/>
          </a:prstGeom>
          <a:noFill/>
        </p:spPr>
        <p:txBody>
          <a:bodyPr wrap="square" rtlCol="0" anchor="ctr">
            <a:spAutoFit/>
          </a:bodyPr>
          <a:lstStyle/>
          <a:p>
            <a:pPr algn="r"/>
            <a:r>
              <a:rPr lang="en-GB" altLang="ko-KR" sz="6600" dirty="0" smtClean="0">
                <a:solidFill>
                  <a:schemeClr val="accent1"/>
                </a:solidFill>
                <a:latin typeface="+mj-lt"/>
                <a:cs typeface="Arial" pitchFamily="34" charset="0"/>
              </a:rPr>
              <a:t>KESIMPULAN</a:t>
            </a:r>
            <a:r>
              <a:rPr lang="en-GB" altLang="ko-KR" sz="6600" dirty="0" smtClean="0">
                <a:solidFill>
                  <a:schemeClr val="bg1"/>
                </a:solidFill>
                <a:latin typeface="+mj-lt"/>
                <a:cs typeface="Arial" pitchFamily="34" charset="0"/>
              </a:rPr>
              <a:t>UAN</a:t>
            </a:r>
            <a:endParaRPr lang="ko-KR" altLang="en-US" sz="6600" dirty="0">
              <a:solidFill>
                <a:schemeClr val="bg1"/>
              </a:solidFill>
              <a:latin typeface="+mj-lt"/>
              <a:cs typeface="Arial" pitchFamily="34" charset="0"/>
            </a:endParaRPr>
          </a:p>
        </p:txBody>
      </p:sp>
      <p:sp>
        <p:nvSpPr>
          <p:cNvPr id="2" name="TextBox 1"/>
          <p:cNvSpPr txBox="1"/>
          <p:nvPr/>
        </p:nvSpPr>
        <p:spPr>
          <a:xfrm>
            <a:off x="412124" y="1846547"/>
            <a:ext cx="11397804" cy="30777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600" dirty="0" err="1"/>
              <a:t>Promosi</a:t>
            </a:r>
            <a:r>
              <a:rPr lang="en-US" sz="1600" dirty="0"/>
              <a:t> </a:t>
            </a:r>
            <a:r>
              <a:rPr lang="en-US" sz="1600" dirty="0" err="1"/>
              <a:t>adalah</a:t>
            </a:r>
            <a:r>
              <a:rPr lang="en-US" sz="1600" dirty="0"/>
              <a:t> </a:t>
            </a:r>
            <a:r>
              <a:rPr lang="en-US" sz="1600" dirty="0" err="1"/>
              <a:t>pengkomunikasian</a:t>
            </a:r>
            <a:r>
              <a:rPr lang="en-US" sz="1600" dirty="0"/>
              <a:t> </a:t>
            </a:r>
            <a:r>
              <a:rPr lang="en-US" sz="1600" dirty="0" err="1"/>
              <a:t>informasi</a:t>
            </a:r>
            <a:r>
              <a:rPr lang="en-US" sz="1600" dirty="0"/>
              <a:t> </a:t>
            </a:r>
            <a:r>
              <a:rPr lang="en-US" sz="1600" dirty="0" err="1"/>
              <a:t>antara</a:t>
            </a:r>
            <a:r>
              <a:rPr lang="en-US" sz="1600" dirty="0"/>
              <a:t> </a:t>
            </a:r>
            <a:r>
              <a:rPr lang="en-US" sz="1600" dirty="0" err="1"/>
              <a:t>penjual</a:t>
            </a:r>
            <a:r>
              <a:rPr lang="en-US" sz="1600" dirty="0"/>
              <a:t> </a:t>
            </a:r>
            <a:r>
              <a:rPr lang="en-US" sz="1600" dirty="0" err="1"/>
              <a:t>dan</a:t>
            </a:r>
            <a:r>
              <a:rPr lang="en-US" sz="1600" dirty="0"/>
              <a:t> </a:t>
            </a:r>
            <a:r>
              <a:rPr lang="en-US" sz="1600" dirty="0" err="1"/>
              <a:t>pembeli</a:t>
            </a:r>
            <a:r>
              <a:rPr lang="en-US" sz="1600" dirty="0"/>
              <a:t> </a:t>
            </a:r>
            <a:r>
              <a:rPr lang="en-US" sz="1600" dirty="0" err="1"/>
              <a:t>potensial</a:t>
            </a:r>
            <a:r>
              <a:rPr lang="en-US" sz="1600" dirty="0"/>
              <a:t> </a:t>
            </a:r>
            <a:r>
              <a:rPr lang="en-US" sz="1600" dirty="0" err="1"/>
              <a:t>atau</a:t>
            </a:r>
            <a:r>
              <a:rPr lang="en-US" sz="1600" dirty="0"/>
              <a:t> </a:t>
            </a:r>
            <a:r>
              <a:rPr lang="en-US" sz="1600" dirty="0" err="1"/>
              <a:t>pihak-pihak</a:t>
            </a:r>
            <a:r>
              <a:rPr lang="en-US" sz="1600" dirty="0"/>
              <a:t> </a:t>
            </a:r>
            <a:r>
              <a:rPr lang="en-US" sz="1600" dirty="0" err="1"/>
              <a:t>lainnya</a:t>
            </a:r>
            <a:r>
              <a:rPr lang="en-US" sz="1600" dirty="0"/>
              <a:t> </a:t>
            </a:r>
            <a:r>
              <a:rPr lang="en-US" sz="1600" dirty="0" err="1"/>
              <a:t>dalam</a:t>
            </a:r>
            <a:r>
              <a:rPr lang="en-US" sz="1600" dirty="0"/>
              <a:t> </a:t>
            </a:r>
            <a:r>
              <a:rPr lang="en-US" sz="1600" dirty="0" err="1"/>
              <a:t>saluran</a:t>
            </a:r>
            <a:r>
              <a:rPr lang="en-US" sz="1600" dirty="0"/>
              <a:t> </a:t>
            </a:r>
            <a:r>
              <a:rPr lang="en-US" sz="1600" dirty="0" err="1"/>
              <a:t>guna</a:t>
            </a:r>
            <a:r>
              <a:rPr lang="en-US" sz="1600" dirty="0"/>
              <a:t> </a:t>
            </a:r>
            <a:r>
              <a:rPr lang="en-US" sz="1600" dirty="0" err="1"/>
              <a:t>mempengaruhi</a:t>
            </a:r>
            <a:r>
              <a:rPr lang="en-US" sz="1600" dirty="0"/>
              <a:t> </a:t>
            </a:r>
            <a:r>
              <a:rPr lang="en-US" sz="1600" dirty="0" err="1"/>
              <a:t>sikap-sikap</a:t>
            </a:r>
            <a:r>
              <a:rPr lang="en-US" sz="1600" dirty="0"/>
              <a:t> </a:t>
            </a:r>
            <a:r>
              <a:rPr lang="en-US" sz="1600" dirty="0" err="1"/>
              <a:t>dan</a:t>
            </a:r>
            <a:r>
              <a:rPr lang="en-US" sz="1600" dirty="0"/>
              <a:t> </a:t>
            </a:r>
            <a:r>
              <a:rPr lang="en-US" sz="1600" dirty="0" err="1"/>
              <a:t>perilakunya</a:t>
            </a:r>
            <a:r>
              <a:rPr lang="en-US" sz="1600" dirty="0"/>
              <a:t>. Para </a:t>
            </a:r>
            <a:r>
              <a:rPr lang="en-US" sz="1600" dirty="0" err="1"/>
              <a:t>pemasar</a:t>
            </a:r>
            <a:r>
              <a:rPr lang="en-US" sz="1600" dirty="0"/>
              <a:t> </a:t>
            </a:r>
            <a:r>
              <a:rPr lang="en-US" sz="1600" dirty="0" err="1"/>
              <a:t>menggunakan</a:t>
            </a:r>
            <a:r>
              <a:rPr lang="en-US" sz="1600" dirty="0"/>
              <a:t> </a:t>
            </a:r>
            <a:r>
              <a:rPr lang="en-US" sz="1600" dirty="0" err="1"/>
              <a:t>promosi</a:t>
            </a:r>
            <a:r>
              <a:rPr lang="en-US" sz="1600" dirty="0"/>
              <a:t> </a:t>
            </a:r>
            <a:r>
              <a:rPr lang="en-US" sz="1600" dirty="0" err="1"/>
              <a:t>karena</a:t>
            </a:r>
            <a:r>
              <a:rPr lang="en-US" sz="1600" dirty="0"/>
              <a:t> </a:t>
            </a:r>
            <a:r>
              <a:rPr lang="en-US" sz="1600" dirty="0" err="1"/>
              <a:t>promosi</a:t>
            </a:r>
            <a:r>
              <a:rPr lang="en-US" sz="1600" dirty="0"/>
              <a:t>: </a:t>
            </a:r>
            <a:r>
              <a:rPr lang="en-US" sz="1600" dirty="0" err="1"/>
              <a:t>menyediakan</a:t>
            </a:r>
            <a:r>
              <a:rPr lang="en-US" sz="1600" dirty="0"/>
              <a:t> </a:t>
            </a:r>
            <a:r>
              <a:rPr lang="en-US" sz="1600" dirty="0" err="1"/>
              <a:t>informasi</a:t>
            </a:r>
            <a:r>
              <a:rPr lang="en-US" sz="1600" dirty="0"/>
              <a:t>, </a:t>
            </a:r>
            <a:r>
              <a:rPr lang="en-US" sz="1600" dirty="0" err="1"/>
              <a:t>merangsang</a:t>
            </a:r>
            <a:r>
              <a:rPr lang="en-US" sz="1600" dirty="0"/>
              <a:t> </a:t>
            </a:r>
            <a:r>
              <a:rPr lang="en-US" sz="1600" dirty="0" err="1"/>
              <a:t>permintaan</a:t>
            </a:r>
            <a:r>
              <a:rPr lang="en-US" sz="1600" dirty="0"/>
              <a:t>, </a:t>
            </a:r>
            <a:r>
              <a:rPr lang="en-US" sz="1600" dirty="0" err="1"/>
              <a:t>membedakan</a:t>
            </a:r>
            <a:r>
              <a:rPr lang="en-US" sz="1600" dirty="0"/>
              <a:t> </a:t>
            </a:r>
            <a:r>
              <a:rPr lang="en-US" sz="1600" dirty="0" err="1"/>
              <a:t>produk</a:t>
            </a:r>
            <a:r>
              <a:rPr lang="en-US" sz="1600" dirty="0"/>
              <a:t> </a:t>
            </a:r>
            <a:r>
              <a:rPr lang="en-US" sz="1600" dirty="0" err="1"/>
              <a:t>mengingatkan</a:t>
            </a:r>
            <a:r>
              <a:rPr lang="en-US" sz="1600" dirty="0"/>
              <a:t> para </a:t>
            </a:r>
            <a:r>
              <a:rPr lang="en-US" sz="1600" dirty="0" err="1"/>
              <a:t>pelanggan</a:t>
            </a:r>
            <a:r>
              <a:rPr lang="en-US" sz="1600" dirty="0"/>
              <a:t> </a:t>
            </a:r>
            <a:r>
              <a:rPr lang="en-US" sz="1600" dirty="0" err="1"/>
              <a:t>saat</a:t>
            </a:r>
            <a:r>
              <a:rPr lang="en-US" sz="1600" dirty="0"/>
              <a:t> </a:t>
            </a:r>
            <a:r>
              <a:rPr lang="en-US" sz="1600" dirty="0" err="1"/>
              <a:t>ini</a:t>
            </a:r>
            <a:r>
              <a:rPr lang="en-US" sz="1600" dirty="0"/>
              <a:t>, </a:t>
            </a:r>
            <a:r>
              <a:rPr lang="en-US" sz="1600" dirty="0" err="1"/>
              <a:t>menghadang</a:t>
            </a:r>
            <a:r>
              <a:rPr lang="en-US" sz="1600" dirty="0"/>
              <a:t> </a:t>
            </a:r>
            <a:r>
              <a:rPr lang="en-US" sz="1600" dirty="0" err="1"/>
              <a:t>pesaing</a:t>
            </a:r>
            <a:r>
              <a:rPr lang="en-US" sz="1600" dirty="0"/>
              <a:t>, </a:t>
            </a:r>
            <a:r>
              <a:rPr lang="en-US" sz="1600" dirty="0" err="1"/>
              <a:t>menjawab</a:t>
            </a:r>
            <a:r>
              <a:rPr lang="en-US" sz="1600" dirty="0"/>
              <a:t> </a:t>
            </a:r>
            <a:r>
              <a:rPr lang="en-US" sz="1600" dirty="0" err="1"/>
              <a:t>berita</a:t>
            </a:r>
            <a:r>
              <a:rPr lang="en-US" sz="1600" dirty="0"/>
              <a:t> </a:t>
            </a:r>
            <a:r>
              <a:rPr lang="en-US" sz="1600" dirty="0" err="1"/>
              <a:t>negatif</a:t>
            </a:r>
            <a:r>
              <a:rPr lang="en-US" sz="1600" dirty="0"/>
              <a:t>, </a:t>
            </a:r>
            <a:r>
              <a:rPr lang="en-US" sz="1600" dirty="0" err="1"/>
              <a:t>meredam</a:t>
            </a:r>
            <a:r>
              <a:rPr lang="en-US" sz="1600" dirty="0"/>
              <a:t> </a:t>
            </a:r>
            <a:r>
              <a:rPr lang="en-US" sz="1600" dirty="0" err="1"/>
              <a:t>fluktuas</a:t>
            </a:r>
            <a:r>
              <a:rPr lang="en-US" sz="1600" dirty="0"/>
              <a:t> </a:t>
            </a:r>
            <a:r>
              <a:rPr lang="en-US" sz="1600" dirty="0" err="1"/>
              <a:t>permintaan</a:t>
            </a:r>
            <a:r>
              <a:rPr lang="en-US" sz="1600" dirty="0"/>
              <a:t>, </a:t>
            </a:r>
            <a:r>
              <a:rPr lang="en-US" sz="1600" dirty="0" err="1"/>
              <a:t>dan</a:t>
            </a:r>
            <a:r>
              <a:rPr lang="en-US" sz="1600" dirty="0"/>
              <a:t> </a:t>
            </a:r>
            <a:r>
              <a:rPr lang="en-US" sz="1600" dirty="0" err="1"/>
              <a:t>membujuk</a:t>
            </a:r>
            <a:r>
              <a:rPr lang="en-US" sz="1600" dirty="0"/>
              <a:t> para </a:t>
            </a:r>
            <a:r>
              <a:rPr lang="en-US" sz="1600" dirty="0" err="1"/>
              <a:t>pengambil</a:t>
            </a:r>
            <a:r>
              <a:rPr lang="en-US" sz="1600" dirty="0"/>
              <a:t> </a:t>
            </a:r>
            <a:r>
              <a:rPr lang="en-US" sz="1600" dirty="0" err="1"/>
              <a:t>keputusan</a:t>
            </a:r>
            <a:r>
              <a:rPr lang="en-US" sz="1600" dirty="0"/>
              <a:t>. </a:t>
            </a:r>
            <a:r>
              <a:rPr lang="en-US" sz="1600" dirty="0" err="1"/>
              <a:t>Promosi</a:t>
            </a:r>
            <a:r>
              <a:rPr lang="en-US" sz="1600" dirty="0"/>
              <a:t> yang </a:t>
            </a:r>
            <a:r>
              <a:rPr lang="en-US" sz="1600" dirty="0" err="1"/>
              <a:t>efektif</a:t>
            </a:r>
            <a:r>
              <a:rPr lang="en-US" sz="1600" dirty="0"/>
              <a:t> </a:t>
            </a:r>
            <a:r>
              <a:rPr lang="en-US" sz="1600" dirty="0" err="1"/>
              <a:t>memerlukan</a:t>
            </a:r>
            <a:r>
              <a:rPr lang="en-US" sz="1600" dirty="0"/>
              <a:t> </a:t>
            </a:r>
            <a:r>
              <a:rPr lang="en-US" sz="1600" dirty="0" err="1"/>
              <a:t>pemahaman</a:t>
            </a:r>
            <a:r>
              <a:rPr lang="en-US" sz="1600" dirty="0"/>
              <a:t> proses </a:t>
            </a:r>
            <a:r>
              <a:rPr lang="en-US" sz="1600" dirty="0" err="1"/>
              <a:t>persuasi</a:t>
            </a:r>
            <a:r>
              <a:rPr lang="en-US" sz="1600" dirty="0"/>
              <a:t> </a:t>
            </a:r>
            <a:r>
              <a:rPr lang="en-US" sz="1600" dirty="0" err="1"/>
              <a:t>dan</a:t>
            </a:r>
            <a:r>
              <a:rPr lang="en-US" sz="1600" dirty="0"/>
              <a:t> </a:t>
            </a:r>
            <a:r>
              <a:rPr lang="en-US" sz="1600" dirty="0" err="1"/>
              <a:t>bagaimana</a:t>
            </a:r>
            <a:r>
              <a:rPr lang="en-US" sz="1600" dirty="0"/>
              <a:t> proses </a:t>
            </a:r>
            <a:r>
              <a:rPr lang="en-US" sz="1600" dirty="0" err="1"/>
              <a:t>tersebut</a:t>
            </a:r>
            <a:r>
              <a:rPr lang="en-US" sz="1600" dirty="0"/>
              <a:t> </a:t>
            </a:r>
            <a:r>
              <a:rPr lang="en-US" sz="1600" dirty="0" err="1"/>
              <a:t>dipengaruhi</a:t>
            </a:r>
            <a:r>
              <a:rPr lang="en-US" sz="1600" dirty="0"/>
              <a:t> </a:t>
            </a:r>
            <a:r>
              <a:rPr lang="en-US" sz="1600" dirty="0" err="1"/>
              <a:t>oleh</a:t>
            </a:r>
            <a:r>
              <a:rPr lang="en-US" sz="1600" dirty="0"/>
              <a:t> </a:t>
            </a:r>
            <a:r>
              <a:rPr lang="en-US" sz="1600" dirty="0" err="1"/>
              <a:t>faktor</a:t>
            </a:r>
            <a:r>
              <a:rPr lang="en-US" sz="1600" dirty="0"/>
              <a:t> yang </a:t>
            </a:r>
            <a:r>
              <a:rPr lang="en-US" sz="1600" dirty="0" err="1"/>
              <a:t>bersifat</a:t>
            </a:r>
            <a:r>
              <a:rPr lang="en-US" sz="1600" dirty="0"/>
              <a:t> </a:t>
            </a:r>
            <a:r>
              <a:rPr lang="en-US" sz="1600" dirty="0" err="1"/>
              <a:t>lingkungan</a:t>
            </a:r>
            <a:r>
              <a:rPr lang="en-US" sz="1600" dirty="0"/>
              <a:t>. </a:t>
            </a:r>
            <a:r>
              <a:rPr lang="en-US" sz="1600" dirty="0" err="1"/>
              <a:t>Pembeli</a:t>
            </a:r>
            <a:r>
              <a:rPr lang="en-US" sz="1600" dirty="0"/>
              <a:t> </a:t>
            </a:r>
            <a:r>
              <a:rPr lang="en-US" sz="1600" dirty="0" err="1"/>
              <a:t>potensial</a:t>
            </a:r>
            <a:r>
              <a:rPr lang="en-US" sz="1600" dirty="0"/>
              <a:t> </a:t>
            </a:r>
            <a:r>
              <a:rPr lang="en-US" sz="1600" dirty="0" err="1"/>
              <a:t>seyogyanya</a:t>
            </a:r>
            <a:r>
              <a:rPr lang="en-US" sz="1600" dirty="0"/>
              <a:t> </a:t>
            </a:r>
            <a:r>
              <a:rPr lang="en-US" sz="1600" dirty="0" err="1"/>
              <a:t>tidak</a:t>
            </a:r>
            <a:r>
              <a:rPr lang="en-US" sz="1600" dirty="0"/>
              <a:t> </a:t>
            </a:r>
            <a:r>
              <a:rPr lang="en-US" sz="1600" dirty="0" err="1"/>
              <a:t>hanya</a:t>
            </a:r>
            <a:r>
              <a:rPr lang="en-US" sz="1600" dirty="0"/>
              <a:t> </a:t>
            </a:r>
            <a:r>
              <a:rPr lang="en-US" sz="1600" dirty="0" err="1"/>
              <a:t>menerima</a:t>
            </a:r>
            <a:r>
              <a:rPr lang="en-US" sz="1600" dirty="0"/>
              <a:t> </a:t>
            </a:r>
            <a:r>
              <a:rPr lang="en-US" sz="1600" dirty="0" err="1"/>
              <a:t>informasi</a:t>
            </a:r>
            <a:r>
              <a:rPr lang="en-US" sz="1600" dirty="0"/>
              <a:t> yang </a:t>
            </a:r>
            <a:r>
              <a:rPr lang="en-US" sz="1600" dirty="0" err="1"/>
              <a:t>diinginkan</a:t>
            </a:r>
            <a:r>
              <a:rPr lang="en-US" sz="1600" dirty="0"/>
              <a:t>, </a:t>
            </a:r>
            <a:r>
              <a:rPr lang="en-US" sz="1600" dirty="0" err="1"/>
              <a:t>tetapi</a:t>
            </a:r>
            <a:r>
              <a:rPr lang="en-US" sz="1600" dirty="0"/>
              <a:t> </a:t>
            </a:r>
            <a:r>
              <a:rPr lang="en-US" sz="1600" dirty="0" err="1"/>
              <a:t>juga</a:t>
            </a:r>
            <a:r>
              <a:rPr lang="en-US" sz="1600" dirty="0"/>
              <a:t> </a:t>
            </a:r>
            <a:r>
              <a:rPr lang="en-US" sz="1600" dirty="0" err="1"/>
              <a:t>mampu</a:t>
            </a:r>
            <a:r>
              <a:rPr lang="en-US" sz="1600" dirty="0"/>
              <a:t> </a:t>
            </a:r>
            <a:r>
              <a:rPr lang="en-US" sz="1600" dirty="0" err="1"/>
              <a:t>memahami</a:t>
            </a:r>
            <a:r>
              <a:rPr lang="en-US" sz="1600" dirty="0"/>
              <a:t> </a:t>
            </a:r>
            <a:r>
              <a:rPr lang="en-US" sz="1600" dirty="0" err="1"/>
              <a:t>informasi</a:t>
            </a:r>
            <a:r>
              <a:rPr lang="en-US" sz="1600" dirty="0"/>
              <a:t> </a:t>
            </a:r>
            <a:r>
              <a:rPr lang="en-US" sz="1600" dirty="0" err="1"/>
              <a:t>tersebut</a:t>
            </a:r>
            <a:r>
              <a:rPr lang="en-US" sz="1600" dirty="0"/>
              <a:t>. </a:t>
            </a:r>
            <a:r>
              <a:rPr lang="en-US" sz="1600" dirty="0" err="1"/>
              <a:t>Lagi</a:t>
            </a:r>
            <a:r>
              <a:rPr lang="en-US" sz="1600" dirty="0"/>
              <a:t> pula, </a:t>
            </a:r>
            <a:r>
              <a:rPr lang="en-US" sz="1600" dirty="0" err="1"/>
              <a:t>informasi</a:t>
            </a:r>
            <a:r>
              <a:rPr lang="en-US" sz="1600" dirty="0"/>
              <a:t> </a:t>
            </a:r>
            <a:r>
              <a:rPr lang="en-US" sz="1600" dirty="0" err="1"/>
              <a:t>secara</a:t>
            </a:r>
            <a:r>
              <a:rPr lang="en-US" sz="1600" dirty="0"/>
              <a:t> </a:t>
            </a:r>
            <a:r>
              <a:rPr lang="en-US" sz="1600" dirty="0" err="1"/>
              <a:t>memadai</a:t>
            </a:r>
            <a:r>
              <a:rPr lang="en-US" sz="1600" dirty="0"/>
              <a:t> </a:t>
            </a:r>
            <a:r>
              <a:rPr lang="en-US" sz="1600" dirty="0" err="1"/>
              <a:t>harus</a:t>
            </a:r>
            <a:r>
              <a:rPr lang="en-US" sz="1600" dirty="0"/>
              <a:t> </a:t>
            </a:r>
            <a:r>
              <a:rPr lang="en-US" sz="1600" dirty="0" err="1"/>
              <a:t>mampu</a:t>
            </a:r>
            <a:r>
              <a:rPr lang="en-US" sz="1600" dirty="0"/>
              <a:t> </a:t>
            </a:r>
            <a:r>
              <a:rPr lang="en-US" sz="1600" dirty="0" err="1"/>
              <a:t>memotivasi</a:t>
            </a:r>
            <a:r>
              <a:rPr lang="en-US" sz="1600" dirty="0"/>
              <a:t> </a:t>
            </a:r>
            <a:r>
              <a:rPr lang="en-US" sz="1600" dirty="0" err="1"/>
              <a:t>pembeli</a:t>
            </a:r>
            <a:r>
              <a:rPr lang="en-US" sz="1600" dirty="0"/>
              <a:t> </a:t>
            </a:r>
            <a:r>
              <a:rPr lang="en-US" sz="1600" dirty="0" err="1"/>
              <a:t>ini</a:t>
            </a:r>
            <a:r>
              <a:rPr lang="en-US" sz="1600" dirty="0"/>
              <a:t> </a:t>
            </a:r>
            <a:r>
              <a:rPr lang="en-US" sz="1600" dirty="0" err="1"/>
              <a:t>supaya</a:t>
            </a:r>
            <a:r>
              <a:rPr lang="en-US" sz="1600" dirty="0"/>
              <a:t> </a:t>
            </a:r>
            <a:r>
              <a:rPr lang="en-US" sz="1600" dirty="0" err="1"/>
              <a:t>bereaksi</a:t>
            </a:r>
            <a:r>
              <a:rPr lang="en-US" sz="1600" dirty="0"/>
              <a:t> </a:t>
            </a:r>
            <a:r>
              <a:rPr lang="en-US" sz="1600" dirty="0" err="1"/>
              <a:t>secara</a:t>
            </a:r>
            <a:r>
              <a:rPr lang="en-US" sz="1600" dirty="0"/>
              <a:t> </a:t>
            </a:r>
            <a:r>
              <a:rPr lang="en-US" sz="1600" dirty="0" err="1"/>
              <a:t>positif</a:t>
            </a:r>
            <a:r>
              <a:rPr lang="en-US" sz="1600" dirty="0"/>
              <a:t>. </a:t>
            </a:r>
            <a:r>
              <a:rPr lang="en-US" sz="1600" dirty="0" err="1"/>
              <a:t>Promosi</a:t>
            </a:r>
            <a:r>
              <a:rPr lang="en-US" sz="1600" dirty="0"/>
              <a:t> yang </a:t>
            </a:r>
            <a:r>
              <a:rPr lang="en-US" sz="1600" dirty="0" err="1"/>
              <a:t>efektif</a:t>
            </a:r>
            <a:r>
              <a:rPr lang="en-US" sz="1600" dirty="0"/>
              <a:t> </a:t>
            </a:r>
            <a:r>
              <a:rPr lang="en-US" sz="1600" dirty="0" err="1"/>
              <a:t>memerlukan</a:t>
            </a:r>
            <a:r>
              <a:rPr lang="en-US" sz="1600" dirty="0"/>
              <a:t> </a:t>
            </a:r>
            <a:r>
              <a:rPr lang="en-US" sz="1600" dirty="0" err="1"/>
              <a:t>pemahaman</a:t>
            </a:r>
            <a:r>
              <a:rPr lang="en-US" sz="1600" dirty="0"/>
              <a:t> proses </a:t>
            </a:r>
            <a:r>
              <a:rPr lang="en-US" sz="1600" dirty="0" err="1"/>
              <a:t>persuasi</a:t>
            </a:r>
            <a:r>
              <a:rPr lang="en-US" sz="1600" dirty="0"/>
              <a:t> </a:t>
            </a:r>
            <a:r>
              <a:rPr lang="en-US" sz="1600" dirty="0" err="1"/>
              <a:t>dan</a:t>
            </a:r>
            <a:r>
              <a:rPr lang="en-US" sz="1600" dirty="0"/>
              <a:t> </a:t>
            </a:r>
            <a:r>
              <a:rPr lang="en-US" sz="1600" dirty="0" err="1"/>
              <a:t>bagaimana</a:t>
            </a:r>
            <a:r>
              <a:rPr lang="en-US" sz="1600" dirty="0"/>
              <a:t> proses </a:t>
            </a:r>
            <a:r>
              <a:rPr lang="en-US" sz="1600" dirty="0" err="1"/>
              <a:t>tersebut</a:t>
            </a:r>
            <a:r>
              <a:rPr lang="en-US" sz="1600" dirty="0"/>
              <a:t> </a:t>
            </a:r>
            <a:r>
              <a:rPr lang="en-US" sz="1600" dirty="0" err="1"/>
              <a:t>dipengaruhi</a:t>
            </a:r>
            <a:r>
              <a:rPr lang="en-US" sz="1600" dirty="0"/>
              <a:t> </a:t>
            </a:r>
            <a:r>
              <a:rPr lang="en-US" sz="1600" dirty="0" err="1"/>
              <a:t>oleh</a:t>
            </a:r>
            <a:r>
              <a:rPr lang="en-US" sz="1600" dirty="0"/>
              <a:t> </a:t>
            </a:r>
            <a:r>
              <a:rPr lang="en-US" sz="1600" dirty="0" err="1"/>
              <a:t>faktor-faktor</a:t>
            </a:r>
            <a:r>
              <a:rPr lang="en-US" sz="1600" dirty="0"/>
              <a:t> yang </a:t>
            </a:r>
            <a:r>
              <a:rPr lang="en-US" sz="1600" dirty="0" err="1"/>
              <a:t>bersifat</a:t>
            </a:r>
            <a:r>
              <a:rPr lang="en-US" sz="1600" dirty="0"/>
              <a:t> </a:t>
            </a:r>
            <a:r>
              <a:rPr lang="en-US" sz="1600" dirty="0" err="1"/>
              <a:t>lingkungan</a:t>
            </a:r>
            <a:r>
              <a:rPr lang="en-US" sz="1600" dirty="0"/>
              <a:t>. </a:t>
            </a:r>
            <a:r>
              <a:rPr lang="en-US" sz="1600" dirty="0" err="1"/>
              <a:t>Semua</a:t>
            </a:r>
            <a:r>
              <a:rPr lang="en-US" sz="1600" dirty="0"/>
              <a:t> </a:t>
            </a:r>
            <a:r>
              <a:rPr lang="en-US" sz="1600" dirty="0" err="1"/>
              <a:t>komunikasi</a:t>
            </a:r>
            <a:r>
              <a:rPr lang="en-US" sz="1600" dirty="0"/>
              <a:t> yang </a:t>
            </a:r>
            <a:r>
              <a:rPr lang="en-US" sz="1600" dirty="0" err="1"/>
              <a:t>efektif</a:t>
            </a:r>
            <a:r>
              <a:rPr lang="en-US" sz="1600" dirty="0"/>
              <a:t> </a:t>
            </a:r>
            <a:r>
              <a:rPr lang="en-US" sz="1600" dirty="0" err="1"/>
              <a:t>mempunyai</a:t>
            </a:r>
            <a:r>
              <a:rPr lang="en-US" sz="1600" dirty="0"/>
              <a:t> </a:t>
            </a:r>
            <a:r>
              <a:rPr lang="en-US" sz="1600" dirty="0" err="1"/>
              <a:t>tiga</a:t>
            </a:r>
            <a:r>
              <a:rPr lang="en-US" sz="1600" dirty="0"/>
              <a:t> </a:t>
            </a:r>
            <a:r>
              <a:rPr lang="en-US" sz="1600" dirty="0" err="1"/>
              <a:t>elemen</a:t>
            </a:r>
            <a:r>
              <a:rPr lang="en-US" sz="1600" dirty="0"/>
              <a:t>: </a:t>
            </a:r>
            <a:r>
              <a:rPr lang="en-US" sz="1600" dirty="0" err="1"/>
              <a:t>pengirim</a:t>
            </a:r>
            <a:r>
              <a:rPr lang="en-US" sz="1600" dirty="0"/>
              <a:t>, </a:t>
            </a:r>
            <a:r>
              <a:rPr lang="en-US" sz="1600" dirty="0" err="1"/>
              <a:t>penerima</a:t>
            </a:r>
            <a:r>
              <a:rPr lang="en-US" sz="1600" dirty="0"/>
              <a:t> (</a:t>
            </a:r>
            <a:r>
              <a:rPr lang="en-US" sz="1600" dirty="0" err="1"/>
              <a:t>pemirsa</a:t>
            </a:r>
            <a:r>
              <a:rPr lang="en-US" sz="1600" dirty="0"/>
              <a:t>), </a:t>
            </a:r>
            <a:r>
              <a:rPr lang="en-US" sz="1600" dirty="0" err="1"/>
              <a:t>dan</a:t>
            </a:r>
            <a:r>
              <a:rPr lang="en-US" sz="1600" dirty="0"/>
              <a:t> </a:t>
            </a:r>
            <a:r>
              <a:rPr lang="en-US" sz="1600" dirty="0" err="1"/>
              <a:t>pesan</a:t>
            </a:r>
            <a:r>
              <a:rPr lang="en-US" sz="1600" dirty="0"/>
              <a:t>. </a:t>
            </a:r>
          </a:p>
          <a:p>
            <a:r>
              <a:rPr lang="en-US" sz="1600" dirty="0"/>
              <a:t/>
            </a:r>
            <a:br>
              <a:rPr lang="en-US" sz="1600" dirty="0"/>
            </a:br>
            <a:endParaRPr lang="en-US" sz="1600" dirty="0"/>
          </a:p>
        </p:txBody>
      </p:sp>
    </p:spTree>
    <p:extLst>
      <p:ext uri="{BB962C8B-B14F-4D97-AF65-F5344CB8AC3E}">
        <p14:creationId xmlns="" xmlns:p14="http://schemas.microsoft.com/office/powerpoint/2010/main" val="4013818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 xmlns:a16="http://schemas.microsoft.com/office/drawing/2014/main" id="{E3AEE771-F028-4D8E-AF89-A771C201A488}"/>
              </a:ext>
            </a:extLst>
          </p:cNvPr>
          <p:cNvSpPr txBox="1"/>
          <p:nvPr/>
        </p:nvSpPr>
        <p:spPr>
          <a:xfrm>
            <a:off x="4056845" y="367240"/>
            <a:ext cx="8843493" cy="923330"/>
          </a:xfrm>
          <a:prstGeom prst="rect">
            <a:avLst/>
          </a:prstGeom>
          <a:noFill/>
        </p:spPr>
        <p:txBody>
          <a:bodyPr wrap="square" rtlCol="0" anchor="ctr">
            <a:spAutoFit/>
          </a:bodyPr>
          <a:lstStyle/>
          <a:p>
            <a:pPr algn="r"/>
            <a:r>
              <a:rPr lang="en-GB" altLang="ko-KR" sz="5400" dirty="0" smtClean="0">
                <a:solidFill>
                  <a:schemeClr val="accent1"/>
                </a:solidFill>
                <a:latin typeface="+mj-lt"/>
                <a:cs typeface="Arial" pitchFamily="34" charset="0"/>
              </a:rPr>
              <a:t>DAFTAR PUSTAKA</a:t>
            </a:r>
            <a:r>
              <a:rPr lang="en-GB" altLang="ko-KR" sz="5400" dirty="0" smtClean="0">
                <a:solidFill>
                  <a:schemeClr val="bg1"/>
                </a:solidFill>
                <a:latin typeface="+mj-lt"/>
                <a:cs typeface="Arial" pitchFamily="34" charset="0"/>
              </a:rPr>
              <a:t>UAN</a:t>
            </a:r>
            <a:endParaRPr lang="ko-KR" altLang="en-US" sz="5400" dirty="0">
              <a:solidFill>
                <a:schemeClr val="bg1"/>
              </a:solidFill>
              <a:latin typeface="+mj-lt"/>
              <a:cs typeface="Arial" pitchFamily="34" charset="0"/>
            </a:endParaRPr>
          </a:p>
        </p:txBody>
      </p:sp>
      <p:sp>
        <p:nvSpPr>
          <p:cNvPr id="2" name="TextBox 1"/>
          <p:cNvSpPr txBox="1"/>
          <p:nvPr/>
        </p:nvSpPr>
        <p:spPr>
          <a:xfrm>
            <a:off x="412124" y="1846547"/>
            <a:ext cx="10702344"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600" dirty="0" err="1" smtClean="0"/>
              <a:t>Simamora</a:t>
            </a:r>
            <a:r>
              <a:rPr lang="en-US" sz="1600" dirty="0" smtClean="0"/>
              <a:t>, H. 2003. </a:t>
            </a:r>
            <a:r>
              <a:rPr lang="en-US" sz="1600" dirty="0" err="1" smtClean="0"/>
              <a:t>Manajemen</a:t>
            </a:r>
            <a:r>
              <a:rPr lang="en-US" sz="1600" dirty="0" smtClean="0"/>
              <a:t> </a:t>
            </a:r>
            <a:r>
              <a:rPr lang="en-US" sz="1600" dirty="0" err="1" smtClean="0"/>
              <a:t>Pemasaran</a:t>
            </a:r>
            <a:r>
              <a:rPr lang="en-US" sz="1600" dirty="0" smtClean="0"/>
              <a:t> </a:t>
            </a:r>
            <a:r>
              <a:rPr lang="en-US" sz="1600" dirty="0" err="1" smtClean="0"/>
              <a:t>Internasional</a:t>
            </a:r>
            <a:r>
              <a:rPr lang="en-US" sz="1600" dirty="0" smtClean="0"/>
              <a:t> </a:t>
            </a:r>
            <a:r>
              <a:rPr lang="en-US" sz="1600" dirty="0" err="1" smtClean="0"/>
              <a:t>Jilid</a:t>
            </a:r>
            <a:r>
              <a:rPr lang="en-US" sz="1600" dirty="0" smtClean="0"/>
              <a:t> II </a:t>
            </a:r>
            <a:r>
              <a:rPr lang="en-US" sz="1600" dirty="0" err="1" smtClean="0"/>
              <a:t>Edisi</a:t>
            </a:r>
            <a:r>
              <a:rPr lang="en-US" sz="1600" dirty="0" smtClean="0"/>
              <a:t> 2, Jakarta :PT </a:t>
            </a:r>
            <a:r>
              <a:rPr lang="en-US" sz="1600" dirty="0" err="1" smtClean="0"/>
              <a:t>Rineka</a:t>
            </a:r>
            <a:r>
              <a:rPr lang="en-US" sz="1600" dirty="0" smtClean="0"/>
              <a:t> </a:t>
            </a:r>
            <a:r>
              <a:rPr lang="en-US" sz="1600" dirty="0" err="1" smtClean="0"/>
              <a:t>Ciipta</a:t>
            </a:r>
            <a:r>
              <a:rPr lang="en-US" sz="1600" dirty="0" smtClean="0"/>
              <a:t>.</a:t>
            </a:r>
            <a:endParaRPr lang="en-US" sz="1600" dirty="0"/>
          </a:p>
        </p:txBody>
      </p:sp>
    </p:spTree>
    <p:extLst>
      <p:ext uri="{BB962C8B-B14F-4D97-AF65-F5344CB8AC3E}">
        <p14:creationId xmlns="" xmlns:p14="http://schemas.microsoft.com/office/powerpoint/2010/main" val="218912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1" y="481177"/>
            <a:ext cx="11573197" cy="724247"/>
          </a:xfrm>
        </p:spPr>
        <p:txBody>
          <a:bodyPr>
            <a:noAutofit/>
          </a:bodyPr>
          <a:lstStyle/>
          <a:p>
            <a:r>
              <a:rPr lang="id-ID" sz="4400" b="1" dirty="0"/>
              <a:t>STRATEGI </a:t>
            </a:r>
            <a:r>
              <a:rPr lang="id-ID" sz="4400" b="1" dirty="0" smtClean="0"/>
              <a:t>PROMOSI</a:t>
            </a:r>
            <a:endParaRPr lang="en-US" sz="4400" dirty="0"/>
          </a:p>
        </p:txBody>
      </p:sp>
      <p:sp>
        <p:nvSpPr>
          <p:cNvPr id="5" name="TextBox 4">
            <a:extLst>
              <a:ext uri="{FF2B5EF4-FFF2-40B4-BE49-F238E27FC236}">
                <a16:creationId xmlns="" xmlns:a16="http://schemas.microsoft.com/office/drawing/2014/main" id="{6E2BB159-82B8-47DE-A4AD-6E6328AAAB5A}"/>
              </a:ext>
            </a:extLst>
          </p:cNvPr>
          <p:cNvSpPr txBox="1"/>
          <p:nvPr/>
        </p:nvSpPr>
        <p:spPr>
          <a:xfrm>
            <a:off x="1101129" y="1689885"/>
            <a:ext cx="9989739" cy="3046988"/>
          </a:xfrm>
          <a:prstGeom prst="rect">
            <a:avLst/>
          </a:prstGeom>
          <a:noFill/>
        </p:spPr>
        <p:txBody>
          <a:bodyPr wrap="square" rtlCol="0" anchor="b">
            <a:spAutoFit/>
          </a:bodyPr>
          <a:lstStyle/>
          <a:p>
            <a:pPr algn="just"/>
            <a:r>
              <a:rPr lang="en-ID" sz="1600" dirty="0" smtClean="0"/>
              <a:t>	</a:t>
            </a:r>
          </a:p>
          <a:p>
            <a:pPr algn="just"/>
            <a:r>
              <a:rPr lang="en-ID" sz="1600" dirty="0"/>
              <a:t>	</a:t>
            </a:r>
            <a:r>
              <a:rPr lang="id-ID" sz="1600" dirty="0" smtClean="0"/>
              <a:t>Promosi </a:t>
            </a:r>
            <a:r>
              <a:rPr lang="id-ID" sz="1600" dirty="0"/>
              <a:t>adalah pengkomunikasan informasi antara penjual dan pembeli potensial atau pihak-pihak lainnya dalam saluran guna mempengaruhi sikap dan perilakunya. Strategi promosi memadukan periklanan, penjualan prihadi, promosi penjualan, dan publisitas ke dalam sebuah program yang terkoordinasi untuk berkomunikasi dengan para pembeli dan pihak lainnya yang mempengaruhi keputusan pembelian. </a:t>
            </a:r>
            <a:endParaRPr lang="en-ID" sz="1600" dirty="0" smtClean="0"/>
          </a:p>
          <a:p>
            <a:pPr algn="just"/>
            <a:endParaRPr lang="en-ID" sz="1600" dirty="0" smtClean="0"/>
          </a:p>
          <a:p>
            <a:pPr algn="just"/>
            <a:r>
              <a:rPr lang="en-ID" sz="1600" dirty="0" smtClean="0"/>
              <a:t>	</a:t>
            </a:r>
            <a:r>
              <a:rPr lang="id-ID" sz="1600" dirty="0" smtClean="0"/>
              <a:t>Promosi </a:t>
            </a:r>
            <a:r>
              <a:rPr lang="id-ID" sz="1600" dirty="0"/>
              <a:t>digunakan untuk menginformasikan kepada orang-orang mengenai produk dan membujuk para pembeli di pasar sasaran sebuah perusahaan, organisasi saluran, dan publik supaya mereknya. Manajemen semakin menyadari faedah pengintegrasian unsur promosi ke dalam sebuah strategi terpadu untuk berkomunikasi dengan para pembeli dan pihak lainnya yang mempengaruhi keputusan </a:t>
            </a:r>
            <a:r>
              <a:rPr lang="id-ID" sz="1600" dirty="0" smtClean="0"/>
              <a:t>pembelian</a:t>
            </a:r>
            <a:r>
              <a:rPr lang="en-ID" sz="1600" dirty="0" smtClean="0"/>
              <a:t>.</a:t>
            </a:r>
            <a:endParaRPr lang="en-US" altLang="ko-KR" sz="1100" dirty="0"/>
          </a:p>
        </p:txBody>
      </p:sp>
    </p:spTree>
    <p:extLst>
      <p:ext uri="{BB962C8B-B14F-4D97-AF65-F5344CB8AC3E}">
        <p14:creationId xmlns="" xmlns:p14="http://schemas.microsoft.com/office/powerpoint/2010/main" val="433637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xonomi bab 19-1.jpg"/>
          <p:cNvPicPr>
            <a:picLocks noChangeAspect="1"/>
          </p:cNvPicPr>
          <p:nvPr/>
        </p:nvPicPr>
        <p:blipFill>
          <a:blip r:embed="rId2" cstate="print"/>
          <a:stretch>
            <a:fillRect/>
          </a:stretch>
        </p:blipFill>
        <p:spPr>
          <a:xfrm>
            <a:off x="351633" y="0"/>
            <a:ext cx="11488734"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10">
            <a:extLst>
              <a:ext uri="{FF2B5EF4-FFF2-40B4-BE49-F238E27FC236}">
                <a16:creationId xmlns="" xmlns:a16="http://schemas.microsoft.com/office/drawing/2014/main" id="{4647095F-3785-45A3-95E4-B1BFA215AC33}"/>
              </a:ext>
            </a:extLst>
          </p:cNvPr>
          <p:cNvGrpSpPr/>
          <p:nvPr/>
        </p:nvGrpSpPr>
        <p:grpSpPr>
          <a:xfrm>
            <a:off x="721217" y="760781"/>
            <a:ext cx="10219466" cy="5356684"/>
            <a:chOff x="635000" y="1382713"/>
            <a:chExt cx="7869238" cy="4572000"/>
          </a:xfrm>
          <a:solidFill>
            <a:schemeClr val="accent2">
              <a:lumMod val="60000"/>
              <a:lumOff val="40000"/>
            </a:schemeClr>
          </a:solidFill>
        </p:grpSpPr>
        <p:sp>
          <p:nvSpPr>
            <p:cNvPr id="15" name="Freeform 8">
              <a:extLst>
                <a:ext uri="{FF2B5EF4-FFF2-40B4-BE49-F238E27FC236}">
                  <a16:creationId xmlns="" xmlns:a16="http://schemas.microsoft.com/office/drawing/2014/main" id="{5ECA5C9F-AF10-42F4-937E-41E3CA620482}"/>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6" name="Freeform 9">
              <a:extLst>
                <a:ext uri="{FF2B5EF4-FFF2-40B4-BE49-F238E27FC236}">
                  <a16:creationId xmlns="" xmlns:a16="http://schemas.microsoft.com/office/drawing/2014/main" id="{1F55FE7F-F73C-48E0-88DB-6CAD90F4AAF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7" name="Freeform 10">
              <a:extLst>
                <a:ext uri="{FF2B5EF4-FFF2-40B4-BE49-F238E27FC236}">
                  <a16:creationId xmlns="" xmlns:a16="http://schemas.microsoft.com/office/drawing/2014/main" id="{17F35CFD-7261-496F-AF59-2D454C744DD3}"/>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 name="Freeform 11">
              <a:extLst>
                <a:ext uri="{FF2B5EF4-FFF2-40B4-BE49-F238E27FC236}">
                  <a16:creationId xmlns="" xmlns:a16="http://schemas.microsoft.com/office/drawing/2014/main" id="{0930CC67-752C-4FDD-9775-5014098DAC81}"/>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Box 1"/>
          <p:cNvSpPr txBox="1"/>
          <p:nvPr/>
        </p:nvSpPr>
        <p:spPr>
          <a:xfrm>
            <a:off x="721217" y="2968553"/>
            <a:ext cx="1065082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D" sz="4800" dirty="0" smtClean="0">
                <a:solidFill>
                  <a:schemeClr val="accent1"/>
                </a:solidFill>
              </a:rPr>
              <a:t>TERIMAKASIH</a:t>
            </a:r>
            <a:endParaRPr lang="en-US" sz="4800" dirty="0">
              <a:solidFill>
                <a:schemeClr val="accent1"/>
              </a:solidFill>
            </a:endParaRPr>
          </a:p>
        </p:txBody>
      </p:sp>
    </p:spTree>
    <p:extLst>
      <p:ext uri="{BB962C8B-B14F-4D97-AF65-F5344CB8AC3E}">
        <p14:creationId xmlns="" xmlns:p14="http://schemas.microsoft.com/office/powerpoint/2010/main" val="3412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b="1" dirty="0"/>
              <a:t>BAURAN PROMOSI</a:t>
            </a:r>
            <a:endParaRPr lang="en-US" dirty="0"/>
          </a:p>
        </p:txBody>
      </p:sp>
      <p:sp>
        <p:nvSpPr>
          <p:cNvPr id="3" name="TextBox 2"/>
          <p:cNvSpPr txBox="1"/>
          <p:nvPr/>
        </p:nvSpPr>
        <p:spPr>
          <a:xfrm>
            <a:off x="746076" y="1828801"/>
            <a:ext cx="10728101" cy="2308324"/>
          </a:xfrm>
          <a:prstGeom prst="rect">
            <a:avLst/>
          </a:prstGeom>
          <a:noFill/>
        </p:spPr>
        <p:txBody>
          <a:bodyPr wrap="square" rtlCol="0">
            <a:spAutoFit/>
          </a:bodyPr>
          <a:lstStyle/>
          <a:p>
            <a:pPr algn="just"/>
            <a:r>
              <a:rPr lang="en-ID" dirty="0" smtClean="0"/>
              <a:t>	</a:t>
            </a:r>
            <a:r>
              <a:rPr lang="id-ID" dirty="0" smtClean="0"/>
              <a:t>Bauran </a:t>
            </a:r>
            <a:r>
              <a:rPr lang="id-ID" dirty="0"/>
              <a:t>promosi ( Promotion mix ) adalah pilihan instrumen promosi yang dipakai untuk memasarkan sebuah produk atau jasa Kata "promosi" digunakan dalam pengertiannya yang paling luas, untuk mencakup semua elemen dari proses komunikasi pemasaran. Unsur bauran promosi meliputi periklanan penjualan pribadi, promosi penjualan, dan hubungan masyarakat/publisitas. Empat unsur bauran promosi tadi biasanya digunakan untuk meningkatkan citra perusahaan terhadap para pesaingnya dan/atau menginformasikan, mendidik dan mempengaruhi sikap dan perilaku beli dari individu, perusahaan, institusi, dan/atau badan pemerintah yang membentuk sebuah pasar sasaran</a:t>
            </a:r>
            <a:r>
              <a:rPr lang="id-ID" dirty="0" smtClean="0"/>
              <a:t>.</a:t>
            </a:r>
            <a:r>
              <a:rPr lang="en-ID" dirty="0" smtClean="0"/>
              <a:t> </a:t>
            </a:r>
          </a:p>
          <a:p>
            <a:r>
              <a:rPr lang="id-ID" dirty="0" smtClean="0"/>
              <a:t> </a:t>
            </a:r>
            <a:endParaRPr lang="en-US" dirty="0"/>
          </a:p>
        </p:txBody>
      </p:sp>
    </p:spTree>
    <p:extLst>
      <p:ext uri="{BB962C8B-B14F-4D97-AF65-F5344CB8AC3E}">
        <p14:creationId xmlns="" xmlns:p14="http://schemas.microsoft.com/office/powerpoint/2010/main" val="368567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b="1" dirty="0" smtClean="0"/>
              <a:t>PERIKLANAN</a:t>
            </a:r>
            <a:endParaRPr lang="en-US" dirty="0"/>
          </a:p>
        </p:txBody>
      </p:sp>
      <p:sp>
        <p:nvSpPr>
          <p:cNvPr id="3" name="TextBox 2"/>
          <p:cNvSpPr txBox="1"/>
          <p:nvPr/>
        </p:nvSpPr>
        <p:spPr>
          <a:xfrm>
            <a:off x="708337" y="1429555"/>
            <a:ext cx="10728101" cy="1477328"/>
          </a:xfrm>
          <a:prstGeom prst="rect">
            <a:avLst/>
          </a:prstGeom>
          <a:noFill/>
        </p:spPr>
        <p:txBody>
          <a:bodyPr wrap="square" rtlCol="0">
            <a:spAutoFit/>
          </a:bodyPr>
          <a:lstStyle/>
          <a:p>
            <a:pPr algn="just"/>
            <a:r>
              <a:rPr lang="en-ID" dirty="0" smtClean="0"/>
              <a:t>	</a:t>
            </a:r>
            <a:r>
              <a:rPr lang="id-ID" dirty="0"/>
              <a:t>Periklanan (advertising) adalah komunikasi nonpribadi yang dibayar melalui bermacam-macam media oleh sebuah perusahaan bisnis, atau organisasi nirlaba, atau individu, yang dalam beberapa cara teridentifikasi dalam pesan periklanan dan berharap menginformasikan atau membujuk anggota-anggota dari pemirsa tertentu. </a:t>
            </a:r>
            <a:r>
              <a:rPr lang="id-ID" dirty="0" smtClean="0"/>
              <a:t>Periklanan </a:t>
            </a:r>
            <a:r>
              <a:rPr lang="id-ID" dirty="0"/>
              <a:t>menawarkan keunggulan signifikan atas teknik promosional lainnya.  Pertama adalah biaya. </a:t>
            </a:r>
            <a:endParaRPr lang="en-US" dirty="0"/>
          </a:p>
        </p:txBody>
      </p:sp>
    </p:spTree>
    <p:extLst>
      <p:ext uri="{BB962C8B-B14F-4D97-AF65-F5344CB8AC3E}">
        <p14:creationId xmlns="" xmlns:p14="http://schemas.microsoft.com/office/powerpoint/2010/main" val="51006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ID" dirty="0" smtClean="0"/>
              <a:t>PERIKLANAN</a:t>
            </a:r>
            <a:endParaRPr lang="en-US" dirty="0"/>
          </a:p>
        </p:txBody>
      </p:sp>
      <p:sp>
        <p:nvSpPr>
          <p:cNvPr id="36" name="TextBox 35">
            <a:extLst>
              <a:ext uri="{FF2B5EF4-FFF2-40B4-BE49-F238E27FC236}">
                <a16:creationId xmlns="" xmlns:a16="http://schemas.microsoft.com/office/drawing/2014/main" id="{D4C5062A-1712-4B48-818A-711265E1C4B3}"/>
              </a:ext>
            </a:extLst>
          </p:cNvPr>
          <p:cNvSpPr txBox="1"/>
          <p:nvPr/>
        </p:nvSpPr>
        <p:spPr>
          <a:xfrm>
            <a:off x="1101039" y="1982715"/>
            <a:ext cx="4230816" cy="553998"/>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p>
            <a:r>
              <a:rPr lang="id-ID" sz="3600" b="1" dirty="0">
                <a:solidFill>
                  <a:schemeClr val="accent1"/>
                </a:solidFill>
              </a:rPr>
              <a:t>Promosi penjualan</a:t>
            </a:r>
            <a:endParaRPr lang="en-US" sz="3600" dirty="0">
              <a:solidFill>
                <a:schemeClr val="accent1"/>
              </a:solidFill>
            </a:endParaRPr>
          </a:p>
        </p:txBody>
      </p:sp>
      <p:sp>
        <p:nvSpPr>
          <p:cNvPr id="37" name="TextBox 36"/>
          <p:cNvSpPr txBox="1"/>
          <p:nvPr/>
        </p:nvSpPr>
        <p:spPr>
          <a:xfrm>
            <a:off x="323529" y="2909567"/>
            <a:ext cx="5861695" cy="2462213"/>
          </a:xfrm>
          <a:prstGeom prst="rect">
            <a:avLst/>
          </a:prstGeom>
          <a:noFill/>
        </p:spPr>
        <p:txBody>
          <a:bodyPr wrap="square" rtlCol="0">
            <a:spAutoFit/>
          </a:bodyPr>
          <a:lstStyle/>
          <a:p>
            <a:pPr algn="just"/>
            <a:r>
              <a:rPr lang="en-ID" sz="1400" dirty="0" smtClean="0"/>
              <a:t>	</a:t>
            </a:r>
            <a:r>
              <a:rPr lang="id-ID" sz="1400" dirty="0" smtClean="0"/>
              <a:t>promosi </a:t>
            </a:r>
            <a:r>
              <a:rPr lang="id-ID" sz="1400" dirty="0"/>
              <a:t>penjualan (sales promotion)  terdiri atas beraneka kumpulan alat insentif- sebagian besar dalam jangka pendek- yang dirancang untuk merangsang pembelian produk atau jasa tertentu secara lebih cepat atau lebih banyak oleh para konsumen atau </a:t>
            </a:r>
            <a:r>
              <a:rPr lang="id-ID" sz="1400" dirty="0" smtClean="0"/>
              <a:t>perdagangan</a:t>
            </a:r>
            <a:r>
              <a:rPr lang="en-ID" sz="1400" dirty="0" smtClean="0"/>
              <a:t>.</a:t>
            </a:r>
          </a:p>
          <a:p>
            <a:pPr algn="just"/>
            <a:r>
              <a:rPr lang="en-ID" sz="1400" dirty="0" smtClean="0"/>
              <a:t>	</a:t>
            </a:r>
            <a:r>
              <a:rPr lang="id-ID" sz="1400" dirty="0" smtClean="0"/>
              <a:t>aktivitas </a:t>
            </a:r>
            <a:r>
              <a:rPr lang="id-ID" sz="1400" dirty="0"/>
              <a:t>promosi penjualan meliputi pameran dagang, kontes, sampel, insentif perdaganganan, dan kupon.  promosi penjualan memberikan insentif jangka pendek yang biasanya dipadukan dengan bentuk promosi lainnya untuk menekankan, membantu,  melengkapi, dan mendukung tujuan program promosional. </a:t>
            </a:r>
            <a:endParaRPr lang="en-ID" sz="1400" dirty="0" smtClean="0"/>
          </a:p>
          <a:p>
            <a:pPr algn="just"/>
            <a:r>
              <a:rPr lang="en-ID" sz="1400" dirty="0" smtClean="0"/>
              <a:t>	</a:t>
            </a:r>
            <a:endParaRPr lang="en-US" sz="1400" dirty="0"/>
          </a:p>
        </p:txBody>
      </p:sp>
      <p:sp>
        <p:nvSpPr>
          <p:cNvPr id="38" name="TextBox 37"/>
          <p:cNvSpPr txBox="1"/>
          <p:nvPr/>
        </p:nvSpPr>
        <p:spPr>
          <a:xfrm>
            <a:off x="6439750" y="2909567"/>
            <a:ext cx="5392895" cy="2092881"/>
          </a:xfrm>
          <a:prstGeom prst="rect">
            <a:avLst/>
          </a:prstGeom>
          <a:noFill/>
        </p:spPr>
        <p:txBody>
          <a:bodyPr wrap="square" rtlCol="0">
            <a:spAutoFit/>
          </a:bodyPr>
          <a:lstStyle/>
          <a:p>
            <a:pPr algn="just"/>
            <a:r>
              <a:rPr lang="en-ID" sz="1400" dirty="0"/>
              <a:t>P</a:t>
            </a:r>
            <a:r>
              <a:rPr lang="id-ID" sz="1400" dirty="0"/>
              <a:t>enjualan pribadi (personal selling) adalah presentasi lisan dalam suatu percakapan dengan satu atau lebih calon pembeli dengan tujuan agar melakukan suatu pembelian. Dalam penjualan pribadi terjadi kontak antar pribadi secara eksklusif; seseorang mengadakan presentasi penjualan kepada orang atau sekelompok pembeli potensial lainnya. Audiens  penjualan pribadi dapat berupa pelanggan, pelanggan organisasional, atau perantara pemasaran</a:t>
            </a:r>
            <a:r>
              <a:rPr lang="en-ID" sz="1400" dirty="0"/>
              <a:t>.</a:t>
            </a:r>
          </a:p>
          <a:p>
            <a:endParaRPr lang="en-US" dirty="0"/>
          </a:p>
        </p:txBody>
      </p:sp>
      <p:sp>
        <p:nvSpPr>
          <p:cNvPr id="11" name="TextBox 10">
            <a:extLst>
              <a:ext uri="{FF2B5EF4-FFF2-40B4-BE49-F238E27FC236}">
                <a16:creationId xmlns="" xmlns:a16="http://schemas.microsoft.com/office/drawing/2014/main" id="{D4C5062A-1712-4B48-818A-711265E1C4B3}"/>
              </a:ext>
            </a:extLst>
          </p:cNvPr>
          <p:cNvSpPr txBox="1"/>
          <p:nvPr/>
        </p:nvSpPr>
        <p:spPr>
          <a:xfrm>
            <a:off x="7020510" y="1982715"/>
            <a:ext cx="4231374" cy="553998"/>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p>
            <a:r>
              <a:rPr lang="en-ID" sz="3600" b="1" dirty="0">
                <a:solidFill>
                  <a:schemeClr val="accent1"/>
                </a:solidFill>
              </a:rPr>
              <a:t>P</a:t>
            </a:r>
            <a:r>
              <a:rPr lang="id-ID" sz="3600" b="1" dirty="0" smtClean="0">
                <a:solidFill>
                  <a:schemeClr val="accent1"/>
                </a:solidFill>
              </a:rPr>
              <a:t>enjualan</a:t>
            </a:r>
            <a:r>
              <a:rPr lang="en-ID" sz="3600" b="1" dirty="0" smtClean="0">
                <a:solidFill>
                  <a:schemeClr val="accent1"/>
                </a:solidFill>
              </a:rPr>
              <a:t> </a:t>
            </a:r>
            <a:r>
              <a:rPr lang="en-ID" sz="3600" b="1" dirty="0" err="1" smtClean="0">
                <a:solidFill>
                  <a:schemeClr val="accent1"/>
                </a:solidFill>
              </a:rPr>
              <a:t>Pribadi</a:t>
            </a:r>
            <a:endParaRPr lang="en-US" sz="3600" dirty="0">
              <a:solidFill>
                <a:schemeClr val="accent1"/>
              </a:solidFill>
            </a:endParaRPr>
          </a:p>
        </p:txBody>
      </p:sp>
    </p:spTree>
    <p:extLst>
      <p:ext uri="{BB962C8B-B14F-4D97-AF65-F5344CB8AC3E}">
        <p14:creationId xmlns="" xmlns:p14="http://schemas.microsoft.com/office/powerpoint/2010/main" val="139674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ID" dirty="0" smtClean="0"/>
              <a:t>PERIKLANAN</a:t>
            </a:r>
            <a:endParaRPr lang="en-US" dirty="0"/>
          </a:p>
        </p:txBody>
      </p:sp>
      <p:sp>
        <p:nvSpPr>
          <p:cNvPr id="36" name="TextBox 35">
            <a:extLst>
              <a:ext uri="{FF2B5EF4-FFF2-40B4-BE49-F238E27FC236}">
                <a16:creationId xmlns="" xmlns:a16="http://schemas.microsoft.com/office/drawing/2014/main" id="{D4C5062A-1712-4B48-818A-711265E1C4B3}"/>
              </a:ext>
            </a:extLst>
          </p:cNvPr>
          <p:cNvSpPr txBox="1"/>
          <p:nvPr/>
        </p:nvSpPr>
        <p:spPr>
          <a:xfrm>
            <a:off x="1101039" y="2044270"/>
            <a:ext cx="4024753" cy="4308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p>
            <a:r>
              <a:rPr lang="en-ID" sz="2800" b="1" dirty="0" err="1">
                <a:solidFill>
                  <a:schemeClr val="accent1"/>
                </a:solidFill>
              </a:rPr>
              <a:t>Hubungan</a:t>
            </a:r>
            <a:r>
              <a:rPr lang="en-ID" sz="2800" b="1" dirty="0">
                <a:solidFill>
                  <a:schemeClr val="accent1"/>
                </a:solidFill>
              </a:rPr>
              <a:t> </a:t>
            </a:r>
            <a:r>
              <a:rPr lang="en-ID" sz="2800" b="1" dirty="0" err="1">
                <a:solidFill>
                  <a:schemeClr val="accent1"/>
                </a:solidFill>
              </a:rPr>
              <a:t>masyarakat</a:t>
            </a:r>
            <a:endParaRPr lang="en-US" sz="2800" dirty="0">
              <a:solidFill>
                <a:schemeClr val="accent1"/>
              </a:solidFill>
            </a:endParaRPr>
          </a:p>
        </p:txBody>
      </p:sp>
      <p:sp>
        <p:nvSpPr>
          <p:cNvPr id="37" name="TextBox 36"/>
          <p:cNvSpPr txBox="1"/>
          <p:nvPr/>
        </p:nvSpPr>
        <p:spPr>
          <a:xfrm>
            <a:off x="323529" y="2909567"/>
            <a:ext cx="5861695" cy="2462213"/>
          </a:xfrm>
          <a:prstGeom prst="rect">
            <a:avLst/>
          </a:prstGeom>
          <a:noFill/>
        </p:spPr>
        <p:txBody>
          <a:bodyPr wrap="square" rtlCol="0">
            <a:spAutoFit/>
          </a:bodyPr>
          <a:lstStyle/>
          <a:p>
            <a:pPr algn="just"/>
            <a:r>
              <a:rPr lang="en-ID" sz="1400" dirty="0" smtClean="0"/>
              <a:t>	</a:t>
            </a:r>
            <a:r>
              <a:rPr lang="id-ID" sz="1400" dirty="0"/>
              <a:t>Hubungan Masyarakat (public relation, PR) Adalah komunikasi dan hubungan perusahaan beragam jenis publiknya.publik  meliputi para pelanggan, pemasok, pemegang saham, karyawan, pemerintah, masyarakat umum,  dan masyarakat dimana organisasi berkecimpung.  </a:t>
            </a:r>
            <a:r>
              <a:rPr lang="en-ID" sz="1400" dirty="0"/>
              <a:t>P</a:t>
            </a:r>
            <a:r>
              <a:rPr lang="id-ID" sz="1400" dirty="0"/>
              <a:t>rogram hubungan masyarakat dapat bersifat formal maupun informal.</a:t>
            </a:r>
            <a:endParaRPr lang="en-ID" sz="1400" dirty="0"/>
          </a:p>
          <a:p>
            <a:pPr algn="just"/>
            <a:r>
              <a:rPr lang="id-ID" sz="1400" dirty="0"/>
              <a:t> bagian dari humas adalah PR korporat ,yang  mencakup topik-topik  berorientasi non penjualan seperti menjawab pertanyaan pertanyaan wartawan mengenai informasi, melobi pejabat teras pemerintah,  dan menyelenggarakan proyek sosial. </a:t>
            </a:r>
            <a:endParaRPr lang="en-US" sz="1400" dirty="0"/>
          </a:p>
          <a:p>
            <a:pPr algn="just"/>
            <a:r>
              <a:rPr lang="en-ID" sz="1400" dirty="0" smtClean="0"/>
              <a:t>	</a:t>
            </a:r>
            <a:endParaRPr lang="en-US" sz="1400" dirty="0"/>
          </a:p>
        </p:txBody>
      </p:sp>
      <p:sp>
        <p:nvSpPr>
          <p:cNvPr id="38" name="TextBox 37"/>
          <p:cNvSpPr txBox="1"/>
          <p:nvPr/>
        </p:nvSpPr>
        <p:spPr>
          <a:xfrm>
            <a:off x="6439750" y="2909567"/>
            <a:ext cx="5392895" cy="2092881"/>
          </a:xfrm>
          <a:prstGeom prst="rect">
            <a:avLst/>
          </a:prstGeom>
          <a:noFill/>
        </p:spPr>
        <p:txBody>
          <a:bodyPr wrap="square" rtlCol="0">
            <a:spAutoFit/>
          </a:bodyPr>
          <a:lstStyle/>
          <a:p>
            <a:pPr algn="just"/>
            <a:r>
              <a:rPr lang="id-ID" sz="1400" dirty="0"/>
              <a:t>Tujuan akhir semua promosi adalah untuk mempengaruhi perilaku.  daya tariknya bisa jadi tidak langsung dan tindakan yang diinginkan tidak harus segera, namun alasan Para pemasar mencurahkan waktu dan uang untuk promosi adalah untuk membuat orang agar berperilaku dengan cara tertentu. </a:t>
            </a:r>
            <a:endParaRPr lang="en-ID" sz="1400" dirty="0"/>
          </a:p>
          <a:p>
            <a:pPr algn="just"/>
            <a:r>
              <a:rPr lang="en-ID" sz="1400" dirty="0"/>
              <a:t>	</a:t>
            </a:r>
            <a:r>
              <a:rPr lang="id-ID" sz="1400" dirty="0"/>
              <a:t>tujuan komunikasi adalah untuk membantu menentukan bagaimana periklanan, penjualan pribadi, dan promosi penjualan digunakan dalam  program pemasaran.</a:t>
            </a:r>
            <a:endParaRPr lang="en-ID" sz="1400" dirty="0"/>
          </a:p>
          <a:p>
            <a:endParaRPr lang="en-US" dirty="0"/>
          </a:p>
        </p:txBody>
      </p:sp>
      <p:sp>
        <p:nvSpPr>
          <p:cNvPr id="11" name="TextBox 10">
            <a:extLst>
              <a:ext uri="{FF2B5EF4-FFF2-40B4-BE49-F238E27FC236}">
                <a16:creationId xmlns="" xmlns:a16="http://schemas.microsoft.com/office/drawing/2014/main" id="{D4C5062A-1712-4B48-818A-711265E1C4B3}"/>
              </a:ext>
            </a:extLst>
          </p:cNvPr>
          <p:cNvSpPr txBox="1"/>
          <p:nvPr/>
        </p:nvSpPr>
        <p:spPr>
          <a:xfrm>
            <a:off x="6287392" y="2044270"/>
            <a:ext cx="5545253" cy="4308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p>
            <a:r>
              <a:rPr lang="id-ID" sz="2800" b="1" dirty="0">
                <a:solidFill>
                  <a:schemeClr val="accent1"/>
                </a:solidFill>
              </a:rPr>
              <a:t>Tujuan promosi dan komunikasi</a:t>
            </a:r>
            <a:endParaRPr lang="en-US" sz="2800" dirty="0">
              <a:solidFill>
                <a:schemeClr val="accent1"/>
              </a:solidFill>
            </a:endParaRPr>
          </a:p>
        </p:txBody>
      </p:sp>
    </p:spTree>
    <p:extLst>
      <p:ext uri="{BB962C8B-B14F-4D97-AF65-F5344CB8AC3E}">
        <p14:creationId xmlns="" xmlns:p14="http://schemas.microsoft.com/office/powerpoint/2010/main" val="429232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5458" y="540913"/>
            <a:ext cx="10728101" cy="6370975"/>
          </a:xfrm>
          <a:prstGeom prst="rect">
            <a:avLst/>
          </a:prstGeom>
          <a:noFill/>
        </p:spPr>
        <p:txBody>
          <a:bodyPr wrap="square" rtlCol="0">
            <a:spAutoFit/>
          </a:bodyPr>
          <a:lstStyle/>
          <a:p>
            <a:pPr algn="just"/>
            <a:r>
              <a:rPr lang="id-ID" sz="1600" b="1" dirty="0"/>
              <a:t>ISU PROMOSI </a:t>
            </a:r>
            <a:r>
              <a:rPr lang="id-ID" sz="1600" b="1" dirty="0" smtClean="0"/>
              <a:t>INTERNASIONAL</a:t>
            </a:r>
            <a:endParaRPr lang="en-ID" sz="1600" dirty="0" smtClean="0"/>
          </a:p>
          <a:p>
            <a:pPr algn="just"/>
            <a:r>
              <a:rPr lang="en-ID" sz="1600" dirty="0" smtClean="0"/>
              <a:t>P</a:t>
            </a:r>
            <a:r>
              <a:rPr lang="id-ID" sz="1600" dirty="0" smtClean="0"/>
              <a:t>romosional </a:t>
            </a:r>
            <a:r>
              <a:rPr lang="id-ID" sz="1600" dirty="0"/>
              <a:t>eksternal utama yang menghadang manajer pemasaran yang berkiprah di pasar luar negeri dapat dikelompokkan atas dua bagian besar etika dan maslahat sosial. kedua kelompok isu itu berpengaruh kuat terhadap regulasi yang diberlakukan oleh pemerintah atas praktik periklanan dan periklanan suara regulasi (self-regulation advertising). </a:t>
            </a:r>
            <a:endParaRPr lang="en-ID" sz="1600" dirty="0" smtClean="0"/>
          </a:p>
          <a:p>
            <a:pPr algn="just"/>
            <a:endParaRPr lang="en-ID" sz="1600" dirty="0"/>
          </a:p>
          <a:p>
            <a:pPr algn="just"/>
            <a:r>
              <a:rPr lang="id-ID" sz="1600" b="1" dirty="0"/>
              <a:t>ETIKA</a:t>
            </a:r>
            <a:endParaRPr lang="en-US" sz="1600" dirty="0"/>
          </a:p>
          <a:p>
            <a:pPr algn="just"/>
            <a:r>
              <a:rPr lang="id-ID" sz="1600" dirty="0"/>
              <a:t>Banyak perusahaan multinasional beroperasi di negara-negara yang menggambarkan spektrum standar etis dan cara-cara perilaku yang luas. nilai-nilai kristiani mungkin berlaku di sebuah pasar perusahaan, di pasar lainnya mungkin kaidah islam yang diterima atau hindu atau buddha bahkan kendatipun dua negara mempunyai agama predominan yang sama sebagaimana di amerika dan meksiko berbagai perbedaan golongan agama tertentu, nilai-nilai ekonomi dan sosiokultural dapat sangat membatasi similaritas itu. </a:t>
            </a:r>
            <a:endParaRPr lang="en-ID" sz="1600" dirty="0" smtClean="0"/>
          </a:p>
          <a:p>
            <a:pPr algn="just"/>
            <a:endParaRPr lang="en-ID" sz="1600" dirty="0" smtClean="0"/>
          </a:p>
          <a:p>
            <a:pPr algn="just"/>
            <a:r>
              <a:rPr lang="id-ID" sz="1600" b="1" dirty="0"/>
              <a:t>MANFAAT SOSIAL PERIKLANAN</a:t>
            </a:r>
            <a:endParaRPr lang="en-US" sz="1600" dirty="0"/>
          </a:p>
          <a:p>
            <a:pPr algn="just"/>
            <a:r>
              <a:rPr lang="id-ID" sz="1600" dirty="0"/>
              <a:t>Peran promosi pada umumnya dan perikanan pada khususnya yang harus dimainkan dalam aktivitas ekonomi dapat diperdebatkan debat itu masuk ke dalam tiga bidang 1 nilai </a:t>
            </a:r>
            <a:r>
              <a:rPr lang="id-ID" sz="1600" dirty="0" smtClean="0"/>
              <a:t>ekonomi, </a:t>
            </a:r>
            <a:r>
              <a:rPr lang="id-ID" sz="1600" dirty="0"/>
              <a:t>2 apa yang merupakan praktik kompetitif yang dapat diterima,  Dan 3 proteksi konsumen.  </a:t>
            </a:r>
            <a:endParaRPr lang="en-US" sz="1600" dirty="0"/>
          </a:p>
          <a:p>
            <a:pPr algn="just"/>
            <a:endParaRPr lang="en-ID" sz="1600" dirty="0" smtClean="0"/>
          </a:p>
          <a:p>
            <a:pPr algn="just"/>
            <a:r>
              <a:rPr lang="id-ID" sz="1600" b="1" dirty="0"/>
              <a:t>NILAI EKONOMI PERIKANAN </a:t>
            </a:r>
            <a:endParaRPr lang="en-US" sz="1600" dirty="0"/>
          </a:p>
          <a:p>
            <a:pPr algn="just"/>
            <a:r>
              <a:rPr lang="id-ID" sz="1600" dirty="0"/>
              <a:t>penganggaran periklanan merupakan sumber daya ekonomi titik di negara-negara berkembang khususnya, pandangan ini berfaedah, biaya iklan dapat menjadi pemborosan dan nonproduktif manakala keanekaragaman produk terbatas atau permintaan yang diciptakan oleh perikanan adalah untuk produk impor.</a:t>
            </a:r>
            <a:r>
              <a:rPr lang="id-ID" dirty="0"/>
              <a:t> </a:t>
            </a:r>
            <a:endParaRPr lang="en-US" dirty="0"/>
          </a:p>
          <a:p>
            <a:pPr algn="just"/>
            <a:endParaRPr lang="en-ID" dirty="0"/>
          </a:p>
          <a:p>
            <a:pPr algn="just"/>
            <a:endParaRPr lang="en-US" dirty="0"/>
          </a:p>
          <a:p>
            <a:pPr algn="just"/>
            <a:endParaRPr lang="en-US" dirty="0"/>
          </a:p>
        </p:txBody>
      </p:sp>
    </p:spTree>
    <p:extLst>
      <p:ext uri="{BB962C8B-B14F-4D97-AF65-F5344CB8AC3E}">
        <p14:creationId xmlns="" xmlns:p14="http://schemas.microsoft.com/office/powerpoint/2010/main" val="176398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5458" y="540913"/>
            <a:ext cx="10728101" cy="4893647"/>
          </a:xfrm>
          <a:prstGeom prst="rect">
            <a:avLst/>
          </a:prstGeom>
          <a:noFill/>
        </p:spPr>
        <p:txBody>
          <a:bodyPr wrap="square" rtlCol="0">
            <a:spAutoFit/>
          </a:bodyPr>
          <a:lstStyle/>
          <a:p>
            <a:pPr algn="ctr"/>
            <a:r>
              <a:rPr lang="id-ID" sz="2400" b="1" dirty="0"/>
              <a:t>KONDISI KORPORAT LOKAL</a:t>
            </a:r>
            <a:endParaRPr lang="en-US" sz="2400" dirty="0"/>
          </a:p>
          <a:p>
            <a:endParaRPr lang="en-ID" dirty="0" smtClean="0"/>
          </a:p>
          <a:p>
            <a:pPr algn="just"/>
            <a:r>
              <a:rPr lang="id-ID" dirty="0"/>
              <a:t>Taraf standarisasi atau diferensiasi yang ditaati pada level nasional sebagian ditentukan oleh kegiatan usaha lokal </a:t>
            </a:r>
            <a:r>
              <a:rPr lang="id-ID" dirty="0" smtClean="0"/>
              <a:t>perusahaan</a:t>
            </a:r>
            <a:r>
              <a:rPr lang="en-ID" dirty="0"/>
              <a:t>.</a:t>
            </a:r>
            <a:r>
              <a:rPr lang="id-ID" dirty="0" smtClean="0"/>
              <a:t> </a:t>
            </a:r>
            <a:r>
              <a:rPr lang="en-ID" dirty="0"/>
              <a:t>P</a:t>
            </a:r>
            <a:r>
              <a:rPr lang="id-ID" dirty="0" smtClean="0"/>
              <a:t>ertimbangan </a:t>
            </a:r>
            <a:r>
              <a:rPr lang="id-ID" dirty="0"/>
              <a:t>yang penting bagi para manajer adalah satu kehadiran pasar perusahaan, dua klasifikasi pasar, dan 3 hubungannya dengan manajemen anak perusahaan. kemampuan apresiasi lokal dalam memikul tanggung jawab kampanye promosional perusahaan yang menggunung sebagian merupakan fungsi dari statusnya di dalam perusahaan </a:t>
            </a:r>
            <a:r>
              <a:rPr lang="id-ID" dirty="0" smtClean="0"/>
              <a:t>kritik</a:t>
            </a:r>
            <a:r>
              <a:rPr lang="en-ID" dirty="0" smtClean="0"/>
              <a:t>.</a:t>
            </a:r>
          </a:p>
          <a:p>
            <a:pPr algn="just"/>
            <a:endParaRPr lang="en-ID" dirty="0" smtClean="0"/>
          </a:p>
          <a:p>
            <a:pPr algn="just"/>
            <a:r>
              <a:rPr lang="id-ID" b="1" dirty="0"/>
              <a:t>Keputusan Strategi Promosi Internasional  </a:t>
            </a:r>
            <a:endParaRPr lang="en-US" dirty="0"/>
          </a:p>
          <a:p>
            <a:pPr algn="just"/>
            <a:r>
              <a:rPr lang="id-ID" dirty="0"/>
              <a:t>Begitu keputusan inti dari penetapan lingkup geografi kampanye promosional dan sasaran promosi onal yang akan dicapai telah dibuat perusahaan dapat memutuskan spesifikasi kampanye sumber daya yang akan dialokasikan, dan kadar perhatian yang tepat untuk pemantauan dan pengevaluasian respon pasar. </a:t>
            </a:r>
            <a:endParaRPr lang="en-ID" dirty="0"/>
          </a:p>
          <a:p>
            <a:pPr algn="just"/>
            <a:endParaRPr lang="en-ID" dirty="0" smtClean="0"/>
          </a:p>
          <a:p>
            <a:endParaRPr lang="en-US" dirty="0"/>
          </a:p>
          <a:p>
            <a:endParaRPr lang="en-US" dirty="0"/>
          </a:p>
          <a:p>
            <a:pPr algn="just"/>
            <a:endParaRPr lang="en-US" dirty="0"/>
          </a:p>
        </p:txBody>
      </p:sp>
    </p:spTree>
    <p:extLst>
      <p:ext uri="{BB962C8B-B14F-4D97-AF65-F5344CB8AC3E}">
        <p14:creationId xmlns="" xmlns:p14="http://schemas.microsoft.com/office/powerpoint/2010/main" val="1903601826"/>
      </p:ext>
    </p:extLst>
  </p:cSld>
  <p:clrMapOvr>
    <a:masterClrMapping/>
  </p:clrMapOvr>
</p:sld>
</file>

<file path=ppt/theme/theme1.xml><?xml version="1.0" encoding="utf-8"?>
<a:theme xmlns:a="http://schemas.openxmlformats.org/drawingml/2006/main" name="Cover and End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OCIAL MEDIA">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4685</TotalTime>
  <Words>2912</Words>
  <Application>Microsoft Office PowerPoint</Application>
  <PresentationFormat>Custom</PresentationFormat>
  <Paragraphs>168</Paragraphs>
  <Slides>31</Slides>
  <Notes>0</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Cover and End Slide Master</vt:lpstr>
      <vt:lpstr>Contents Slide Master</vt:lpstr>
      <vt:lpstr>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T1T4</cp:lastModifiedBy>
  <cp:revision>159</cp:revision>
  <dcterms:created xsi:type="dcterms:W3CDTF">2018-04-24T17:14:44Z</dcterms:created>
  <dcterms:modified xsi:type="dcterms:W3CDTF">2020-07-10T13:57:04Z</dcterms:modified>
</cp:coreProperties>
</file>