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75" r:id="rId9"/>
  </p:sldIdLst>
  <p:sldSz cx="12188825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FE7C01-A05B-4927-82F4-DC8F68871E13}" type="datetimeFigureOut">
              <a:rPr lang="en-US"/>
              <a:pPr>
                <a:defRPr/>
              </a:pPr>
              <a:t>7/17/2020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4DA134-B3F0-4F9E-93E4-3272EBD5C70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4197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521D8A-DF60-4F76-B5DF-2F311FFFA2C2}" type="datetimeFigureOut">
              <a:rPr lang="en-US"/>
              <a:pPr>
                <a:defRPr/>
              </a:pPr>
              <a:t>7/17/2020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40825E-8D47-48EA-9D77-7ABD48E9A5E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360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2A2A2A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40825E-8D47-48EA-9D77-7ABD48E9A5E3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530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41292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B3D1D-0D10-4012-AEEB-C77A9EF7587B}" type="datetime1">
              <a:rPr lang="id-ID" smtClean="0"/>
              <a:t>17/07/2020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050ED-3E88-448E-AD50-07268DADD63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96133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38EB-7539-4E66-ACE8-E414363FBF54}" type="datetime1">
              <a:rPr lang="id-ID" smtClean="0"/>
              <a:t>17/07/2020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64D5-3A1E-44C6-9C6C-6CCDCFACF5D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008509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5C7E4-8937-4224-85A1-358CF8DD24C5}" type="datetime1">
              <a:rPr lang="id-ID" smtClean="0"/>
              <a:t>17/07/2020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434F-6C5C-4EE2-8B1F-2BC38F863E8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27892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/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DC77-14FC-4929-8096-B5599D080BBB}" type="datetime1">
              <a:rPr lang="id-ID" smtClean="0"/>
              <a:t>17/07/2020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1C1E-44C6-4EE1-8838-545B45E8D16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0252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AB48-D5DB-4647-B5E9-038A6C837E77}" type="datetime1">
              <a:rPr lang="id-ID" smtClean="0"/>
              <a:t>17/07/2020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A2D8-0930-4E69-80E4-1F82E1C6873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58254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5776-106F-4587-B408-58F76435AD9E}" type="datetime1">
              <a:rPr lang="id-ID" smtClean="0"/>
              <a:t>17/07/2020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0E19-0C85-43AB-BBE9-83614830AB2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173344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558B-1848-4E71-97FE-3F47F3424270}" type="datetime1">
              <a:rPr lang="id-ID" smtClean="0"/>
              <a:t>17/07/2020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2D5F-3BB4-4BAE-9840-467C97628C8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212039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4F53-BBBD-47A6-88E2-D51D54496E08}" type="datetime1">
              <a:rPr lang="id-ID" smtClean="0"/>
              <a:t>17/07/2020</a:t>
            </a:fld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4656-9256-4225-801D-E95723DA67A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902804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75B2-93B2-4130-86FA-38685F36DCFB}" type="datetime1">
              <a:rPr lang="id-ID" smtClean="0"/>
              <a:t>17/07/2020</a:t>
            </a:fld>
            <a:endParaRPr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32CD9-0A52-48C4-B0E3-D04F9412542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888702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4FE8-E19B-4ADF-9D64-19138BDF49E4}" type="datetime1">
              <a:rPr lang="id-ID" smtClean="0"/>
              <a:t>17/07/2020</a:t>
            </a:fld>
            <a:endParaRPr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7D01-8DB7-4D64-ABE9-BAF6B254C26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1108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3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7613" y="1828800"/>
            <a:ext cx="9753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3" y="6448425"/>
            <a:ext cx="13970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7318F4-F873-43F2-9A28-2B17B1538A50}" type="datetime1">
              <a:rPr lang="id-ID" smtClean="0"/>
              <a:t>17/07/2020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088" y="6448425"/>
            <a:ext cx="6638925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Materi Proleg By Tatik Rohmawati, S.IP.,M.Si.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3" y="6448425"/>
            <a:ext cx="11430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A3D68-6949-471F-8C19-835A812A74D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2" r:id="rId8"/>
    <p:sldLayoutId id="2147483673" r:id="rId9"/>
    <p:sldLayoutId id="2147483669" r:id="rId10"/>
    <p:sldLayoutId id="2147483670" r:id="rId11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rgbClr val="2A2A2A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itchFamily="34" charset="0"/>
        </a:defRPr>
      </a:lvl9pPr>
    </p:titleStyle>
    <p:bodyStyle>
      <a:lvl1pPr marL="273050" indent="-228600" algn="l" rtl="0" fontAlgn="base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228600" algn="l" rtl="0" fontAlgn="base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8563" y="549275"/>
            <a:ext cx="9753600" cy="218281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KETERAMPILAN PENYUSUNAN PERATURAN PERUNDANG-UNDANGAN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(LANJUTAN)</a:t>
            </a:r>
            <a:endParaRPr lang="en-US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3463" y="3068638"/>
            <a:ext cx="5957887" cy="1439862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Disampaikan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pada</a:t>
            </a:r>
            <a:r>
              <a:rPr lang="en-US" sz="2400" b="1" dirty="0" smtClean="0">
                <a:solidFill>
                  <a:schemeClr val="tx2"/>
                </a:solidFill>
              </a:rPr>
              <a:t> Mata </a:t>
            </a:r>
            <a:r>
              <a:rPr lang="en-US" sz="2400" b="1" dirty="0" err="1" smtClean="0">
                <a:solidFill>
                  <a:schemeClr val="tx2"/>
                </a:solidFill>
              </a:rPr>
              <a:t>Kuliah</a:t>
            </a:r>
            <a:r>
              <a:rPr lang="en-US" sz="2400" b="1" dirty="0" smtClean="0">
                <a:solidFill>
                  <a:schemeClr val="tx2"/>
                </a:solidFill>
              </a:rPr>
              <a:t> PROLEG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Pertemuan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Ke</a:t>
            </a:r>
            <a:r>
              <a:rPr lang="en-US" sz="2400" b="1" dirty="0" smtClean="0">
                <a:solidFill>
                  <a:schemeClr val="tx2"/>
                </a:solidFill>
              </a:rPr>
              <a:t> 14 </a:t>
            </a:r>
            <a:endParaRPr lang="id-ID" sz="2400" b="1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chemeClr val="tx2"/>
              </a:solidFill>
            </a:endParaRPr>
          </a:p>
        </p:txBody>
      </p:sp>
      <p:sp>
        <p:nvSpPr>
          <p:cNvPr id="5124" name="Subtitle 2"/>
          <p:cNvSpPr txBox="1">
            <a:spLocks/>
          </p:cNvSpPr>
          <p:nvPr/>
        </p:nvSpPr>
        <p:spPr bwMode="auto">
          <a:xfrm>
            <a:off x="4150197" y="4376738"/>
            <a:ext cx="403244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en-US" sz="2400" b="1" dirty="0" err="1" smtClean="0">
                <a:solidFill>
                  <a:schemeClr val="tx2"/>
                </a:solidFill>
              </a:rPr>
              <a:t>Dosen</a:t>
            </a:r>
            <a:r>
              <a:rPr lang="en-US" sz="2400" b="1" dirty="0" smtClean="0">
                <a:solidFill>
                  <a:schemeClr val="tx2"/>
                </a:solidFill>
              </a:rPr>
              <a:t> :</a:t>
            </a:r>
          </a:p>
          <a:p>
            <a:pPr algn="ctr"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en-US" sz="2400" b="1" dirty="0" err="1" smtClean="0">
                <a:solidFill>
                  <a:schemeClr val="tx2"/>
                </a:solidFill>
              </a:rPr>
              <a:t>Tatik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Rohmawati</a:t>
            </a:r>
            <a:r>
              <a:rPr lang="en-US" sz="2400" b="1" dirty="0" smtClean="0">
                <a:solidFill>
                  <a:schemeClr val="tx2"/>
                </a:solidFill>
              </a:rPr>
              <a:t>, S.IP.,</a:t>
            </a:r>
            <a:r>
              <a:rPr lang="en-US" sz="2400" b="1" dirty="0" err="1" smtClean="0">
                <a:solidFill>
                  <a:schemeClr val="tx2"/>
                </a:solidFill>
              </a:rPr>
              <a:t>M.Si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125" name="Subtitle 2"/>
          <p:cNvSpPr txBox="1">
            <a:spLocks/>
          </p:cNvSpPr>
          <p:nvPr/>
        </p:nvSpPr>
        <p:spPr bwMode="auto">
          <a:xfrm>
            <a:off x="8343900" y="6237288"/>
            <a:ext cx="38163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id-ID" sz="2400" b="1">
                <a:solidFill>
                  <a:schemeClr val="tx2"/>
                </a:solidFill>
                <a:latin typeface="Informal Roman" pitchFamily="66" charset="0"/>
              </a:rPr>
              <a:t>Universitas Komputer Indonesia</a:t>
            </a:r>
            <a:endParaRPr lang="en-US" sz="2400" b="1">
              <a:solidFill>
                <a:schemeClr val="tx2"/>
              </a:solidFill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1964" y="1052736"/>
            <a:ext cx="7416452" cy="5984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sz="2800" b="1" dirty="0"/>
              <a:t>Ketentuan penggunaan bahasa dalam rumusan pasal dan </a:t>
            </a:r>
            <a:r>
              <a:rPr lang="id-ID" sz="2800" b="1" dirty="0" smtClean="0"/>
              <a:t>ayat</a:t>
            </a:r>
            <a:endParaRPr lang="en-US" sz="2800" u="sng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38200" y="1844674"/>
            <a:ext cx="10080748" cy="3672557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tunduk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kaidah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Indonesia, </a:t>
            </a:r>
            <a:r>
              <a:rPr lang="en-US" sz="2800" dirty="0" err="1"/>
              <a:t>baik</a:t>
            </a:r>
            <a:r>
              <a:rPr lang="en-US" sz="2800" dirty="0"/>
              <a:t> yang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kata, </a:t>
            </a:r>
            <a:r>
              <a:rPr lang="en-US" sz="2800" dirty="0" err="1"/>
              <a:t>penyusunan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,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penulisan</a:t>
            </a:r>
            <a:r>
              <a:rPr lang="en-US" sz="2800" dirty="0"/>
              <a:t>,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pengejaannya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corak</a:t>
            </a:r>
            <a:r>
              <a:rPr lang="en-US" sz="2800" dirty="0"/>
              <a:t> </a:t>
            </a:r>
            <a:r>
              <a:rPr lang="en-US" sz="2800" dirty="0" err="1"/>
              <a:t>tersendiri</a:t>
            </a:r>
            <a:r>
              <a:rPr lang="en-US" sz="2800" dirty="0"/>
              <a:t> yang </a:t>
            </a:r>
            <a:r>
              <a:rPr lang="en-US" sz="2800" dirty="0" err="1"/>
              <a:t>bercirikan</a:t>
            </a:r>
            <a:r>
              <a:rPr lang="en-US" sz="2800" dirty="0"/>
              <a:t> </a:t>
            </a:r>
            <a:r>
              <a:rPr lang="en-US" sz="2800" dirty="0" err="1"/>
              <a:t>kejernihan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kejelasan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, </a:t>
            </a:r>
            <a:r>
              <a:rPr lang="en-US" sz="2800" dirty="0" err="1"/>
              <a:t>kelugasan</a:t>
            </a:r>
            <a:r>
              <a:rPr lang="en-US" sz="2800" dirty="0"/>
              <a:t>, </a:t>
            </a:r>
            <a:r>
              <a:rPr lang="en-US" sz="2800" dirty="0" err="1"/>
              <a:t>kebakuan</a:t>
            </a:r>
            <a:r>
              <a:rPr lang="en-US" sz="2800" dirty="0"/>
              <a:t>, </a:t>
            </a:r>
            <a:r>
              <a:rPr lang="en-US" sz="2800" dirty="0" err="1"/>
              <a:t>keserasian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ketaatan</a:t>
            </a:r>
            <a:r>
              <a:rPr lang="en-US" sz="2800" dirty="0"/>
              <a:t> </a:t>
            </a:r>
            <a:r>
              <a:rPr lang="en-US" sz="2800" dirty="0" err="1"/>
              <a:t>asas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.</a:t>
            </a:r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8343900" y="6237288"/>
            <a:ext cx="38163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id-ID" sz="2400" b="1">
                <a:latin typeface="Informal Roman" pitchFamily="66" charset="0"/>
              </a:rPr>
              <a:t>Universitas Komputer Indonesia</a:t>
            </a:r>
            <a:endParaRPr lang="en-US" sz="2400" b="1"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5174"/>
            <a:ext cx="10512796" cy="158370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merumuskan</a:t>
            </a:r>
            <a:r>
              <a:rPr lang="en-US" sz="3200" b="1" dirty="0"/>
              <a:t> </a:t>
            </a:r>
            <a:r>
              <a:rPr lang="en-US" sz="3200" b="1" dirty="0" err="1"/>
              <a:t>ketentuan</a:t>
            </a:r>
            <a:r>
              <a:rPr lang="en-US" sz="3200" b="1" dirty="0"/>
              <a:t> </a:t>
            </a:r>
            <a:r>
              <a:rPr lang="en-US" sz="3200" b="1" dirty="0" err="1"/>
              <a:t>Peraturan</a:t>
            </a:r>
            <a:r>
              <a:rPr lang="en-US" sz="3200" b="1" dirty="0"/>
              <a:t> </a:t>
            </a:r>
            <a:r>
              <a:rPr lang="en-US" sz="3200" b="1" dirty="0" err="1"/>
              <a:t>Perundang-undangan</a:t>
            </a:r>
            <a:r>
              <a:rPr lang="en-US" sz="3200" b="1" dirty="0"/>
              <a:t> </a:t>
            </a:r>
            <a:r>
              <a:rPr lang="en-US" sz="3200" b="1" dirty="0" err="1"/>
              <a:t>digunakan</a:t>
            </a:r>
            <a:r>
              <a:rPr lang="en-US" sz="3200" b="1" dirty="0"/>
              <a:t> </a:t>
            </a:r>
            <a:r>
              <a:rPr lang="en-US" sz="3200" b="1" dirty="0" err="1"/>
              <a:t>bahasa</a:t>
            </a:r>
            <a:r>
              <a:rPr lang="en-US" sz="3200" b="1" dirty="0"/>
              <a:t> </a:t>
            </a:r>
            <a:r>
              <a:rPr lang="en-US" sz="3200" b="1" dirty="0" err="1"/>
              <a:t>kalimat</a:t>
            </a:r>
            <a:r>
              <a:rPr lang="en-US" sz="3200" b="1" dirty="0"/>
              <a:t> yang </a:t>
            </a:r>
            <a:r>
              <a:rPr lang="en-US" sz="3200" b="1" dirty="0" err="1"/>
              <a:t>tegas</a:t>
            </a:r>
            <a:r>
              <a:rPr lang="en-US" sz="3200" b="1" dirty="0"/>
              <a:t>, </a:t>
            </a:r>
            <a:r>
              <a:rPr lang="en-US" sz="3200" b="1" dirty="0" err="1"/>
              <a:t>jelas</a:t>
            </a:r>
            <a:r>
              <a:rPr lang="en-US" sz="3200" b="1" dirty="0"/>
              <a:t>, </a:t>
            </a:r>
            <a:r>
              <a:rPr lang="en-US" sz="3200" b="1" dirty="0" err="1"/>
              <a:t>singkat</a:t>
            </a:r>
            <a:r>
              <a:rPr lang="en-US" sz="3200" b="1" dirty="0"/>
              <a:t>,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mudah</a:t>
            </a:r>
            <a:r>
              <a:rPr lang="en-US" sz="3200" b="1" dirty="0"/>
              <a:t> </a:t>
            </a:r>
            <a:r>
              <a:rPr lang="en-US" sz="3200" b="1" dirty="0" err="1"/>
              <a:t>dimengerti</a:t>
            </a:r>
            <a:endParaRPr lang="en-US" sz="2800" b="1" u="sng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52936"/>
            <a:ext cx="10225088" cy="3097014"/>
          </a:xfrm>
        </p:spPr>
        <p:txBody>
          <a:bodyPr rtlCol="0">
            <a:normAutofit/>
          </a:bodyPr>
          <a:lstStyle/>
          <a:p>
            <a:pPr algn="ctr"/>
            <a:r>
              <a:rPr lang="en-US" sz="2400" b="1" dirty="0" err="1" smtClean="0"/>
              <a:t>Contoh</a:t>
            </a:r>
            <a:r>
              <a:rPr lang="en-US" sz="2400" b="1" dirty="0"/>
              <a:t>:</a:t>
            </a:r>
          </a:p>
          <a:p>
            <a:pPr algn="ctr"/>
            <a:r>
              <a:rPr lang="en-US" sz="2400" dirty="0" err="1"/>
              <a:t>Pasal</a:t>
            </a:r>
            <a:r>
              <a:rPr lang="en-US" sz="2400" dirty="0"/>
              <a:t> 5</a:t>
            </a:r>
          </a:p>
          <a:p>
            <a:pPr lvl="0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permohonan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pengadilan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Pasal</a:t>
            </a:r>
            <a:r>
              <a:rPr lang="en-US" sz="2400" dirty="0"/>
              <a:t> 4 </a:t>
            </a:r>
            <a:r>
              <a:rPr lang="en-US" sz="2400" dirty="0" err="1"/>
              <a:t>ayat</a:t>
            </a:r>
            <a:r>
              <a:rPr lang="en-US" sz="2400" dirty="0"/>
              <a:t> (1)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</a:t>
            </a:r>
            <a:r>
              <a:rPr lang="en-US" sz="2400" dirty="0" err="1"/>
              <a:t>syarat-syarat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r>
              <a:rPr lang="en-US" sz="2400" dirty="0"/>
              <a:t>  </a:t>
            </a:r>
            <a:endParaRPr lang="en-US" sz="2400" dirty="0" smtClean="0"/>
          </a:p>
          <a:p>
            <a:r>
              <a:rPr lang="en-US" sz="2400" b="1" dirty="0" err="1" smtClean="0"/>
              <a:t>Rumusan</a:t>
            </a:r>
            <a:r>
              <a:rPr lang="en-US" sz="2400" b="1" dirty="0" smtClean="0"/>
              <a:t> </a:t>
            </a:r>
            <a:r>
              <a:rPr lang="en-US" sz="2400" b="1" dirty="0"/>
              <a:t>yang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:</a:t>
            </a:r>
          </a:p>
          <a:p>
            <a:pPr lvl="0"/>
            <a:r>
              <a:rPr lang="en-US" sz="2400" dirty="0" err="1"/>
              <a:t>Permohonan</a:t>
            </a:r>
            <a:r>
              <a:rPr lang="en-US" sz="2400" dirty="0"/>
              <a:t> </a:t>
            </a:r>
            <a:r>
              <a:rPr lang="en-US" sz="2400" dirty="0" err="1"/>
              <a:t>beristeri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4 </a:t>
            </a:r>
            <a:r>
              <a:rPr lang="en-US" sz="2400" dirty="0" err="1"/>
              <a:t>ayat</a:t>
            </a:r>
            <a:r>
              <a:rPr lang="en-US" sz="2400" dirty="0"/>
              <a:t> (1)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syarat-syarat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</p:txBody>
      </p:sp>
      <p:sp>
        <p:nvSpPr>
          <p:cNvPr id="7172" name="Subtitle 2"/>
          <p:cNvSpPr txBox="1">
            <a:spLocks/>
          </p:cNvSpPr>
          <p:nvPr/>
        </p:nvSpPr>
        <p:spPr bwMode="auto">
          <a:xfrm>
            <a:off x="8343900" y="6237288"/>
            <a:ext cx="38163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id-ID" sz="2400" b="1">
                <a:latin typeface="Informal Roman" pitchFamily="66" charset="0"/>
              </a:rPr>
              <a:t>Universitas Komputer Indonesia</a:t>
            </a:r>
            <a:endParaRPr lang="en-US" sz="2400" b="1"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5174"/>
            <a:ext cx="10512796" cy="122366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err="1"/>
              <a:t>Hindarkan</a:t>
            </a:r>
            <a:r>
              <a:rPr lang="en-US" sz="2800" b="1" dirty="0"/>
              <a:t> </a:t>
            </a:r>
            <a:r>
              <a:rPr lang="en-US" sz="2800" b="1" dirty="0" err="1"/>
              <a:t>penggunaan</a:t>
            </a:r>
            <a:r>
              <a:rPr lang="en-US" sz="2800" b="1" dirty="0"/>
              <a:t> kata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frase</a:t>
            </a:r>
            <a:r>
              <a:rPr lang="en-US" sz="2800" b="1" dirty="0"/>
              <a:t> yang </a:t>
            </a:r>
            <a:r>
              <a:rPr lang="en-US" sz="2800" b="1" dirty="0" err="1"/>
              <a:t>artinya</a:t>
            </a:r>
            <a:r>
              <a:rPr lang="en-US" sz="2800" b="1" dirty="0"/>
              <a:t> </a:t>
            </a:r>
            <a:r>
              <a:rPr lang="en-US" sz="2800" b="1" dirty="0" err="1"/>
              <a:t>kurang</a:t>
            </a:r>
            <a:r>
              <a:rPr lang="en-US" sz="2800" b="1" dirty="0"/>
              <a:t> </a:t>
            </a:r>
            <a:r>
              <a:rPr lang="en-US" sz="2800" b="1" dirty="0" err="1"/>
              <a:t>menentu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konteksnya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kalimat</a:t>
            </a:r>
            <a:r>
              <a:rPr lang="en-US" sz="2800" b="1" dirty="0"/>
              <a:t> </a:t>
            </a:r>
            <a:r>
              <a:rPr lang="en-US" sz="2800" b="1" dirty="0" err="1"/>
              <a:t>kurang</a:t>
            </a:r>
            <a:r>
              <a:rPr lang="en-US" sz="2800" b="1" dirty="0"/>
              <a:t> </a:t>
            </a:r>
            <a:r>
              <a:rPr lang="en-US" sz="2800" b="1" dirty="0" err="1"/>
              <a:t>jelas</a:t>
            </a:r>
            <a:r>
              <a:rPr lang="en-US" sz="2800" b="1" dirty="0"/>
              <a:t>.</a:t>
            </a:r>
            <a:endParaRPr lang="en-US" sz="2800" b="1" u="sng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2855"/>
            <a:ext cx="9577388" cy="3024337"/>
          </a:xfrm>
        </p:spPr>
        <p:txBody>
          <a:bodyPr rtlCol="0">
            <a:normAutofit/>
          </a:bodyPr>
          <a:lstStyle/>
          <a:p>
            <a:pPr algn="ctr"/>
            <a:r>
              <a:rPr lang="en-US" sz="3200" b="1" dirty="0" err="1"/>
              <a:t>Contoh</a:t>
            </a:r>
            <a:r>
              <a:rPr lang="en-US" sz="3200" b="1" dirty="0" smtClean="0"/>
              <a:t>:</a:t>
            </a:r>
          </a:p>
          <a:p>
            <a:pPr algn="ctr"/>
            <a:endParaRPr lang="en-US" sz="3200" b="1" dirty="0"/>
          </a:p>
          <a:p>
            <a:r>
              <a:rPr lang="en-US" sz="3200" dirty="0" err="1"/>
              <a:t>Istilah</a:t>
            </a:r>
            <a:r>
              <a:rPr lang="en-US" sz="3200" dirty="0"/>
              <a:t> </a:t>
            </a:r>
            <a:r>
              <a:rPr lang="en-US" sz="3200" dirty="0" err="1"/>
              <a:t>minuman</a:t>
            </a:r>
            <a:r>
              <a:rPr lang="en-US" sz="3200" dirty="0"/>
              <a:t> </a:t>
            </a:r>
            <a:r>
              <a:rPr lang="en-US" sz="3200" dirty="0" err="1"/>
              <a:t>keras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makna</a:t>
            </a:r>
            <a:r>
              <a:rPr lang="en-US" sz="3200" dirty="0"/>
              <a:t> yang </a:t>
            </a:r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dibandingkan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istilah</a:t>
            </a:r>
            <a:r>
              <a:rPr lang="en-US" sz="3200" dirty="0"/>
              <a:t> </a:t>
            </a:r>
            <a:r>
              <a:rPr lang="en-US" sz="3200" dirty="0" err="1"/>
              <a:t>minuman</a:t>
            </a:r>
            <a:r>
              <a:rPr lang="en-US" sz="3200" dirty="0"/>
              <a:t> </a:t>
            </a:r>
            <a:r>
              <a:rPr lang="en-US" sz="3200" dirty="0" err="1"/>
              <a:t>beralkohol</a:t>
            </a:r>
            <a:r>
              <a:rPr lang="en-US" sz="3200" dirty="0"/>
              <a:t>.</a:t>
            </a:r>
          </a:p>
        </p:txBody>
      </p:sp>
      <p:sp>
        <p:nvSpPr>
          <p:cNvPr id="8196" name="Subtitle 2"/>
          <p:cNvSpPr txBox="1">
            <a:spLocks/>
          </p:cNvSpPr>
          <p:nvPr/>
        </p:nvSpPr>
        <p:spPr bwMode="auto">
          <a:xfrm>
            <a:off x="8343900" y="6237288"/>
            <a:ext cx="38163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id-ID" sz="2400" b="1">
                <a:latin typeface="Informal Roman" pitchFamily="66" charset="0"/>
              </a:rPr>
              <a:t>Universitas Komputer Indonesia</a:t>
            </a:r>
            <a:endParaRPr lang="en-US" sz="2400" b="1"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5174"/>
            <a:ext cx="10512796" cy="115165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merumuskan</a:t>
            </a:r>
            <a:r>
              <a:rPr lang="en-US" sz="2800" b="1" dirty="0"/>
              <a:t> </a:t>
            </a:r>
            <a:r>
              <a:rPr lang="en-US" sz="2800" b="1" dirty="0" err="1"/>
              <a:t>ketentuan</a:t>
            </a:r>
            <a:r>
              <a:rPr lang="en-US" sz="2800" b="1" dirty="0"/>
              <a:t> </a:t>
            </a:r>
            <a:r>
              <a:rPr lang="en-US" sz="2800" b="1" dirty="0" err="1"/>
              <a:t>Peraturan</a:t>
            </a:r>
            <a:r>
              <a:rPr lang="en-US" sz="2800" b="1" dirty="0"/>
              <a:t> </a:t>
            </a:r>
            <a:r>
              <a:rPr lang="en-US" sz="2800" b="1" dirty="0" err="1"/>
              <a:t>Perundang-undangan</a:t>
            </a:r>
            <a:r>
              <a:rPr lang="en-US" sz="2800" b="1" dirty="0"/>
              <a:t> </a:t>
            </a:r>
            <a:r>
              <a:rPr lang="en-US" sz="2800" b="1" dirty="0" err="1"/>
              <a:t>gunakan</a:t>
            </a:r>
            <a:r>
              <a:rPr lang="en-US" sz="2800" b="1" dirty="0"/>
              <a:t> </a:t>
            </a:r>
            <a:r>
              <a:rPr lang="en-US" sz="2800" b="1" dirty="0" err="1"/>
              <a:t>kaidah</a:t>
            </a:r>
            <a:r>
              <a:rPr lang="en-US" sz="2800" b="1" dirty="0"/>
              <a:t> </a:t>
            </a:r>
            <a:r>
              <a:rPr lang="en-US" sz="2800" b="1" dirty="0" err="1"/>
              <a:t>tata</a:t>
            </a:r>
            <a:r>
              <a:rPr lang="en-US" sz="2800" b="1" dirty="0"/>
              <a:t> </a:t>
            </a:r>
            <a:r>
              <a:rPr lang="en-US" sz="2800" b="1" dirty="0" err="1"/>
              <a:t>bahasa</a:t>
            </a:r>
            <a:r>
              <a:rPr lang="en-US" sz="2800" b="1" dirty="0"/>
              <a:t> Indonesia yang </a:t>
            </a:r>
            <a:r>
              <a:rPr lang="en-US" sz="2800" b="1" dirty="0" err="1"/>
              <a:t>baku</a:t>
            </a:r>
            <a:r>
              <a:rPr lang="en-US" sz="2800" b="1" dirty="0"/>
              <a:t>.</a:t>
            </a:r>
            <a:endParaRPr lang="en-US" sz="2800" b="1" u="sng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76872"/>
            <a:ext cx="9577388" cy="3600053"/>
          </a:xfrm>
        </p:spPr>
        <p:txBody>
          <a:bodyPr rtlCol="0">
            <a:noAutofit/>
          </a:bodyPr>
          <a:lstStyle/>
          <a:p>
            <a:pPr algn="just"/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kalimat</a:t>
            </a:r>
            <a:r>
              <a:rPr lang="en-US" sz="2400" b="1" dirty="0"/>
              <a:t> yang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baku</a:t>
            </a:r>
            <a:r>
              <a:rPr lang="en-US" sz="2400" b="1" dirty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pintunya</a:t>
            </a:r>
            <a:r>
              <a:rPr lang="en-US" sz="2400" dirty="0"/>
              <a:t> </a:t>
            </a:r>
            <a:r>
              <a:rPr lang="en-US" sz="2400" dirty="0" err="1"/>
              <a:t>putih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Pintu</a:t>
            </a:r>
            <a:r>
              <a:rPr lang="en-US" sz="2400" dirty="0" smtClean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warnanya</a:t>
            </a:r>
            <a:r>
              <a:rPr lang="en-US" sz="2400" dirty="0"/>
              <a:t> </a:t>
            </a:r>
            <a:r>
              <a:rPr lang="en-US" sz="2400" dirty="0" err="1"/>
              <a:t>putih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Izin</a:t>
            </a:r>
            <a:r>
              <a:rPr lang="en-US" sz="2400" dirty="0" smtClean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melanggar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Psal</a:t>
            </a:r>
            <a:r>
              <a:rPr lang="en-US" sz="2400" dirty="0"/>
              <a:t> 6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dicabut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kalimat</a:t>
            </a:r>
            <a:r>
              <a:rPr lang="en-US" sz="2400" b="1" dirty="0"/>
              <a:t> yang </a:t>
            </a:r>
            <a:r>
              <a:rPr lang="en-US" sz="2400" b="1" dirty="0" err="1"/>
              <a:t>baku</a:t>
            </a:r>
            <a:r>
              <a:rPr lang="en-US" sz="2400" b="1" dirty="0"/>
              <a:t>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(yang </a:t>
            </a:r>
            <a:r>
              <a:rPr lang="en-US" sz="2400" dirty="0" err="1"/>
              <a:t>berwarna</a:t>
            </a:r>
            <a:r>
              <a:rPr lang="en-US" sz="2400" dirty="0"/>
              <a:t>) </a:t>
            </a:r>
            <a:r>
              <a:rPr lang="en-US" sz="2400" dirty="0" err="1"/>
              <a:t>putih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Pintu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(</a:t>
            </a:r>
            <a:r>
              <a:rPr lang="en-US" sz="2400" dirty="0" err="1"/>
              <a:t>berwarna</a:t>
            </a:r>
            <a:r>
              <a:rPr lang="en-US" sz="2400" dirty="0"/>
              <a:t>) </a:t>
            </a:r>
            <a:r>
              <a:rPr lang="en-US" sz="2400" dirty="0" err="1"/>
              <a:t>putih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Perusahaan yang </a:t>
            </a:r>
            <a:r>
              <a:rPr lang="en-US" sz="2400" dirty="0" err="1"/>
              <a:t>melanggar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dicabut</a:t>
            </a:r>
            <a:r>
              <a:rPr lang="en-US" sz="2400" dirty="0"/>
              <a:t> </a:t>
            </a:r>
            <a:r>
              <a:rPr lang="en-US" sz="2400" dirty="0" err="1"/>
              <a:t>izin</a:t>
            </a:r>
            <a:r>
              <a:rPr lang="en-US" sz="2400" dirty="0"/>
              <a:t> </a:t>
            </a:r>
            <a:r>
              <a:rPr lang="en-US" sz="2400" dirty="0" err="1"/>
              <a:t>usahannya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9220" name="Subtitle 2"/>
          <p:cNvSpPr txBox="1">
            <a:spLocks/>
          </p:cNvSpPr>
          <p:nvPr/>
        </p:nvSpPr>
        <p:spPr bwMode="auto">
          <a:xfrm>
            <a:off x="8343900" y="6237288"/>
            <a:ext cx="38163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id-ID" sz="2400" b="1">
                <a:latin typeface="Informal Roman" pitchFamily="66" charset="0"/>
              </a:rPr>
              <a:t>Universitas Komputer Indonesia</a:t>
            </a:r>
            <a:endParaRPr lang="en-US" sz="2400" b="1"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5174"/>
            <a:ext cx="10800828" cy="863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/>
              <a:t>HAL-HAL YANG PERLU DIPERHATIKAN DALAM PERUMUSAN </a:t>
            </a:r>
            <a:r>
              <a:rPr lang="en-US" sz="2800" b="1" dirty="0" err="1" smtClean="0"/>
              <a:t>peraturan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perundang-undangan</a:t>
            </a:r>
            <a:r>
              <a:rPr lang="en-US" sz="2800" b="1" dirty="0" smtClean="0"/>
              <a:t> (</a:t>
            </a:r>
            <a:r>
              <a:rPr lang="en-US" sz="2400" b="1" dirty="0" err="1"/>
              <a:t>Nasehat</a:t>
            </a:r>
            <a:r>
              <a:rPr lang="en-US" sz="2400" b="1" dirty="0"/>
              <a:t> Montesquieu </a:t>
            </a:r>
            <a:r>
              <a:rPr lang="en-US" sz="2400" b="1" dirty="0" err="1"/>
              <a:t>sebagaimana</a:t>
            </a:r>
            <a:r>
              <a:rPr lang="en-US" sz="2400" b="1" dirty="0"/>
              <a:t> </a:t>
            </a:r>
            <a:r>
              <a:rPr lang="en-US" sz="2400" b="1" dirty="0" err="1"/>
              <a:t>dikutip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C.K Allen </a:t>
            </a:r>
            <a:r>
              <a:rPr lang="en-US" sz="2400" b="1" dirty="0" smtClean="0"/>
              <a:t>)</a:t>
            </a:r>
            <a:endParaRPr lang="en-US" sz="2800" b="1" u="sng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16832"/>
            <a:ext cx="10512796" cy="4320456"/>
          </a:xfrm>
        </p:spPr>
        <p:txBody>
          <a:bodyPr rtlCol="0">
            <a:normAutofit lnSpcReduction="10000"/>
          </a:bodyPr>
          <a:lstStyle/>
          <a:p>
            <a:pPr marL="342900" lvl="0" indent="-342900" algn="just">
              <a:buFont typeface="+mj-lt"/>
              <a:buAutoNum type="arabicParenR"/>
            </a:pPr>
            <a:r>
              <a:rPr lang="en-US" sz="1800" dirty="0"/>
              <a:t>Gaya </a:t>
            </a:r>
            <a:r>
              <a:rPr lang="en-US" sz="1800" dirty="0" err="1"/>
              <a:t>bahasa</a:t>
            </a:r>
            <a:r>
              <a:rPr lang="en-US" sz="1800" dirty="0"/>
              <a:t> </a:t>
            </a: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selain</a:t>
            </a:r>
            <a:r>
              <a:rPr lang="en-US" sz="1800" dirty="0"/>
              <a:t> </a:t>
            </a:r>
            <a:r>
              <a:rPr lang="en-US" sz="1800" dirty="0" err="1"/>
              <a:t>ringkas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r>
              <a:rPr lang="en-US" sz="1800" dirty="0"/>
              <a:t>;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/>
              <a:t>Istilah</a:t>
            </a:r>
            <a:r>
              <a:rPr lang="en-US" sz="1800" dirty="0"/>
              <a:t> yang </a:t>
            </a:r>
            <a:r>
              <a:rPr lang="en-US" sz="1800" dirty="0" err="1"/>
              <a:t>dipilih</a:t>
            </a:r>
            <a:r>
              <a:rPr lang="en-US" sz="1800" dirty="0"/>
              <a:t> </a:t>
            </a:r>
            <a:r>
              <a:rPr lang="en-US" sz="1800" dirty="0" err="1"/>
              <a:t>sedpat-dapat</a:t>
            </a:r>
            <a:r>
              <a:rPr lang="en-US" sz="1800" dirty="0"/>
              <a:t>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mutlak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relative,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maksud</a:t>
            </a:r>
            <a:r>
              <a:rPr lang="en-US" sz="1800" dirty="0"/>
              <a:t> agar </a:t>
            </a:r>
            <a:r>
              <a:rPr lang="en-US" sz="1800" dirty="0" err="1"/>
              <a:t>meninggalkan</a:t>
            </a:r>
            <a:r>
              <a:rPr lang="en-US" sz="1800" dirty="0"/>
              <a:t> </a:t>
            </a:r>
            <a:r>
              <a:rPr lang="en-US" sz="1800" dirty="0" err="1"/>
              <a:t>sedikit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timbulnya</a:t>
            </a:r>
            <a:r>
              <a:rPr lang="en-US" sz="1800" dirty="0"/>
              <a:t> </a:t>
            </a:r>
            <a:r>
              <a:rPr lang="en-US" sz="1800" dirty="0" err="1"/>
              <a:t>perbedaan</a:t>
            </a:r>
            <a:r>
              <a:rPr lang="en-US" sz="1800" dirty="0"/>
              <a:t> </a:t>
            </a:r>
            <a:r>
              <a:rPr lang="en-US" sz="1800" dirty="0" err="1"/>
              <a:t>pendapat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individual;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membatasi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yang </a:t>
            </a:r>
            <a:r>
              <a:rPr lang="en-US" sz="1800" dirty="0" err="1"/>
              <a:t>riil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actual,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menghindarkan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kiasan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dugaan</a:t>
            </a:r>
            <a:endParaRPr lang="en-US" sz="1800" dirty="0"/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halus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memerlukan</a:t>
            </a:r>
            <a:r>
              <a:rPr lang="en-US" sz="1800" dirty="0"/>
              <a:t> </a:t>
            </a:r>
            <a:r>
              <a:rPr lang="en-US" sz="1800" dirty="0" err="1"/>
              <a:t>ketajaman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pembacanya</a:t>
            </a:r>
            <a:r>
              <a:rPr lang="en-US" sz="1800" dirty="0"/>
              <a:t>,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rakyat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tingkat</a:t>
            </a:r>
            <a:r>
              <a:rPr lang="en-US" sz="1800" dirty="0"/>
              <a:t> </a:t>
            </a:r>
            <a:r>
              <a:rPr lang="en-US" sz="1800" dirty="0" err="1"/>
              <a:t>pemahaman</a:t>
            </a:r>
            <a:r>
              <a:rPr lang="en-US" sz="1800" dirty="0"/>
              <a:t> yang </a:t>
            </a:r>
            <a:r>
              <a:rPr lang="en-US" sz="1800" dirty="0" err="1"/>
              <a:t>sedang-sedang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; </a:t>
            </a: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latihan</a:t>
            </a:r>
            <a:r>
              <a:rPr lang="en-US" sz="1800" dirty="0"/>
              <a:t> </a:t>
            </a:r>
            <a:r>
              <a:rPr lang="en-US" sz="1800" dirty="0" err="1"/>
              <a:t>logika</a:t>
            </a:r>
            <a:r>
              <a:rPr lang="en-US" sz="1800" dirty="0"/>
              <a:t>, </a:t>
            </a:r>
            <a:r>
              <a:rPr lang="en-US" sz="1800" dirty="0" err="1"/>
              <a:t>melainkan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rata-rata </a:t>
            </a:r>
            <a:r>
              <a:rPr lang="en-US" sz="1800" dirty="0" err="1"/>
              <a:t>manusia</a:t>
            </a:r>
            <a:r>
              <a:rPr lang="en-US" sz="1800" dirty="0"/>
              <a:t>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merancukan</a:t>
            </a:r>
            <a:r>
              <a:rPr lang="en-US" sz="1800" dirty="0"/>
              <a:t> yang </a:t>
            </a: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yang </a:t>
            </a:r>
            <a:r>
              <a:rPr lang="en-US" sz="1800" dirty="0" err="1"/>
              <a:t>pengecualian,pembatasan,atau</a:t>
            </a:r>
            <a:r>
              <a:rPr lang="en-US" sz="1800" dirty="0"/>
              <a:t> </a:t>
            </a:r>
            <a:r>
              <a:rPr lang="en-US" sz="1800" dirty="0" err="1"/>
              <a:t>pengubahan,kecuali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dianggap</a:t>
            </a:r>
            <a:r>
              <a:rPr lang="en-US" sz="1800" dirty="0"/>
              <a:t> </a:t>
            </a:r>
            <a:r>
              <a:rPr lang="en-US" sz="1800" dirty="0" err="1"/>
              <a:t>mutlak</a:t>
            </a:r>
            <a:r>
              <a:rPr lang="en-US" sz="1800" dirty="0"/>
              <a:t> </a:t>
            </a:r>
            <a:r>
              <a:rPr lang="en-US" sz="1800" dirty="0" err="1"/>
              <a:t>perlu</a:t>
            </a:r>
            <a:r>
              <a:rPr lang="en-US" sz="1800" dirty="0"/>
              <a:t>;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memancing</a:t>
            </a:r>
            <a:r>
              <a:rPr lang="en-US" sz="1800" dirty="0"/>
              <a:t> </a:t>
            </a:r>
            <a:r>
              <a:rPr lang="en-US" sz="1800" dirty="0" err="1"/>
              <a:t>perdebatan</a:t>
            </a:r>
            <a:r>
              <a:rPr lang="en-US" sz="1800" dirty="0"/>
              <a:t>/</a:t>
            </a:r>
            <a:r>
              <a:rPr lang="en-US" sz="1800" dirty="0" err="1"/>
              <a:t>pembatahan;adalah</a:t>
            </a:r>
            <a:r>
              <a:rPr lang="en-US" sz="1800" dirty="0"/>
              <a:t> </a:t>
            </a:r>
            <a:r>
              <a:rPr lang="en-US" sz="1800" dirty="0" err="1"/>
              <a:t>berbahaya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alas an-</a:t>
            </a:r>
            <a:r>
              <a:rPr lang="en-US" sz="1800" dirty="0" err="1"/>
              <a:t>alasan</a:t>
            </a:r>
            <a:r>
              <a:rPr lang="en-US" sz="1800" dirty="0"/>
              <a:t> yang </a:t>
            </a:r>
            <a:r>
              <a:rPr lang="en-US" sz="1800" dirty="0" err="1"/>
              <a:t>terlalu</a:t>
            </a:r>
            <a:r>
              <a:rPr lang="en-US" sz="1800" dirty="0"/>
              <a:t> </a:t>
            </a:r>
            <a:r>
              <a:rPr lang="en-US" sz="1800" dirty="0" err="1"/>
              <a:t>rinci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membuka</a:t>
            </a:r>
            <a:r>
              <a:rPr lang="en-US" sz="1800" dirty="0"/>
              <a:t> </a:t>
            </a:r>
            <a:r>
              <a:rPr lang="en-US" sz="1800" dirty="0" err="1"/>
              <a:t>pintu</a:t>
            </a:r>
            <a:r>
              <a:rPr lang="en-US" sz="1800" dirty="0"/>
              <a:t> </a:t>
            </a:r>
            <a:r>
              <a:rPr lang="en-US" sz="1800" dirty="0" err="1"/>
              <a:t>pertentangan</a:t>
            </a:r>
            <a:r>
              <a:rPr lang="en-US" sz="1800" dirty="0"/>
              <a:t>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n-US" sz="1800" dirty="0" err="1"/>
              <a:t>Diatas</a:t>
            </a:r>
            <a:r>
              <a:rPr lang="en-US" sz="1800" dirty="0"/>
              <a:t> </a:t>
            </a:r>
            <a:r>
              <a:rPr lang="en-US" sz="1800" dirty="0" err="1"/>
              <a:t>segalannya</a:t>
            </a:r>
            <a:r>
              <a:rPr lang="en-US" sz="1800" dirty="0"/>
              <a:t>, </a:t>
            </a: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betul-betul</a:t>
            </a:r>
            <a:r>
              <a:rPr lang="en-US" sz="1800" dirty="0"/>
              <a:t> </a:t>
            </a:r>
            <a:r>
              <a:rPr lang="en-US" sz="1800" dirty="0" err="1" smtClean="0"/>
              <a:t>dipertimbangkan</a:t>
            </a:r>
            <a:r>
              <a:rPr lang="en-US" sz="1800" dirty="0" smtClean="0"/>
              <a:t>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mengandung</a:t>
            </a:r>
            <a:r>
              <a:rPr lang="en-US" sz="1800" dirty="0"/>
              <a:t> </a:t>
            </a:r>
            <a:r>
              <a:rPr lang="en-US" sz="1800" dirty="0" err="1"/>
              <a:t>manfaat</a:t>
            </a:r>
            <a:r>
              <a:rPr lang="en-US" sz="1800" dirty="0"/>
              <a:t> </a:t>
            </a:r>
            <a:r>
              <a:rPr lang="en-US" sz="1800" dirty="0" err="1"/>
              <a:t>praktis</a:t>
            </a:r>
            <a:r>
              <a:rPr lang="en-US" sz="1800" dirty="0"/>
              <a:t>; </a:t>
            </a:r>
            <a:r>
              <a:rPr lang="en-US" sz="1800" dirty="0" err="1"/>
              <a:t>hendaknya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menggoyahkan</a:t>
            </a:r>
            <a:r>
              <a:rPr lang="en-US" sz="1800" dirty="0"/>
              <a:t> </a:t>
            </a:r>
            <a:r>
              <a:rPr lang="en-US" sz="1800" dirty="0" err="1"/>
              <a:t>dasar-dasar</a:t>
            </a:r>
            <a:r>
              <a:rPr lang="en-US" sz="1800" dirty="0"/>
              <a:t> </a:t>
            </a:r>
            <a:r>
              <a:rPr lang="en-US" sz="1800" dirty="0" err="1"/>
              <a:t>nalar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keadilan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kewajaran</a:t>
            </a:r>
            <a:r>
              <a:rPr lang="en-US" sz="1800" dirty="0"/>
              <a:t> yang </a:t>
            </a:r>
            <a:r>
              <a:rPr lang="en-US" sz="1800" dirty="0" err="1"/>
              <a:t>alami</a:t>
            </a:r>
            <a:r>
              <a:rPr lang="en-US" sz="1800" dirty="0"/>
              <a:t>;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yang </a:t>
            </a:r>
            <a:r>
              <a:rPr lang="en-US" sz="1800" dirty="0" err="1"/>
              <a:t>lemah</a:t>
            </a:r>
            <a:r>
              <a:rPr lang="en-US" sz="1800" dirty="0"/>
              <a:t>,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diperlukan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adil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system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reputasi</a:t>
            </a:r>
            <a:r>
              <a:rPr lang="en-US" sz="1800" dirty="0"/>
              <a:t> yang </a:t>
            </a:r>
            <a:r>
              <a:rPr lang="en-US" sz="1800" dirty="0" err="1"/>
              <a:t>jelek</a:t>
            </a:r>
            <a:r>
              <a:rPr lang="en-US" sz="1800" dirty="0"/>
              <a:t> dank arena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mengguncangkan</a:t>
            </a:r>
            <a:r>
              <a:rPr lang="en-US" sz="1800" dirty="0"/>
              <a:t> </a:t>
            </a:r>
            <a:r>
              <a:rPr lang="en-US" sz="1800" dirty="0" err="1"/>
              <a:t>kewiawaan</a:t>
            </a:r>
            <a:r>
              <a:rPr lang="en-US" sz="1800" dirty="0"/>
              <a:t> Negara.</a:t>
            </a:r>
            <a:endParaRPr lang="id-ID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8343900" y="6237288"/>
            <a:ext cx="38163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id-ID" sz="2400" b="1">
                <a:latin typeface="Informal Roman" pitchFamily="66" charset="0"/>
              </a:rPr>
              <a:t>Universitas Komputer Indonesia</a:t>
            </a:r>
            <a:endParaRPr lang="en-US" sz="2400" b="1"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175" y="549275"/>
            <a:ext cx="10945813" cy="115153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u="sng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ALHAMDULILLAH….</a:t>
            </a:r>
            <a:endParaRPr lang="en-US" sz="2800" u="sng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838200" y="2060848"/>
            <a:ext cx="10369550" cy="345571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tabLst>
                <a:tab pos="860425" algn="l"/>
              </a:tabLst>
            </a:pP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SEMOGA BERMANFAAT!!!</a:t>
            </a:r>
          </a:p>
        </p:txBody>
      </p:sp>
      <p:sp>
        <p:nvSpPr>
          <p:cNvPr id="24580" name="Subtitle 2"/>
          <p:cNvSpPr txBox="1">
            <a:spLocks/>
          </p:cNvSpPr>
          <p:nvPr/>
        </p:nvSpPr>
        <p:spPr bwMode="auto">
          <a:xfrm>
            <a:off x="8343900" y="6237288"/>
            <a:ext cx="38163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80000"/>
              <a:buFont typeface="Arial" charset="0"/>
              <a:buNone/>
            </a:pPr>
            <a:r>
              <a:rPr lang="id-ID" sz="2400" b="1">
                <a:latin typeface="Informal Roman" pitchFamily="66" charset="0"/>
              </a:rPr>
              <a:t>Universitas Komputer Indonesia</a:t>
            </a:r>
            <a:endParaRPr lang="en-US" sz="2400" b="1">
              <a:latin typeface="Informal Roman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s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Asian continent presentation (widescreen)</Template>
  <TotalTime>0</TotalTime>
  <Words>477</Words>
  <Application>Microsoft Office PowerPoint</Application>
  <PresentationFormat>Custom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Broadway</vt:lpstr>
      <vt:lpstr>Century Gothic</vt:lpstr>
      <vt:lpstr>Informal Roman</vt:lpstr>
      <vt:lpstr>Times New Roman</vt:lpstr>
      <vt:lpstr>Continental Asia 16x9</vt:lpstr>
      <vt:lpstr>KETERAMPILAN PENYUSUNAN PERATURAN PERUNDANG-UNDANGAN (LANJUTAN)</vt:lpstr>
      <vt:lpstr>Ketentuan penggunaan bahasa dalam rumusan pasal dan ayat</vt:lpstr>
      <vt:lpstr>Dalam merumuskan ketentuan Peraturan Perundang-undangan digunakan bahasa kalimat yang tegas, jelas, singkat, dan mudah dimengerti</vt:lpstr>
      <vt:lpstr>Hindarkan penggunaan kata atau frase yang artinya kurang menentu atau konteksnya dalam kalimat kurang jelas.</vt:lpstr>
      <vt:lpstr>Dalam merumuskan ketentuan Peraturan Perundang-undangan gunakan kaidah tata bahasa Indonesia yang baku.</vt:lpstr>
      <vt:lpstr>HAL-HAL YANG PERLU DIPERHATIKAN DALAM PERUMUSAN peraturan perundang-undangan (Nasehat Montesquieu sebagaimana dikutip oleh C.K Allen )</vt:lpstr>
      <vt:lpstr>ALHAMDULILLAH….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2017-05-23T18:52:51Z</dcterms:created>
  <dcterms:modified xsi:type="dcterms:W3CDTF">2020-07-17T02:33:26Z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