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5" r:id="rId3"/>
    <p:sldId id="257" r:id="rId4"/>
    <p:sldId id="258" r:id="rId5"/>
    <p:sldId id="298" r:id="rId6"/>
    <p:sldId id="299" r:id="rId7"/>
    <p:sldId id="292" r:id="rId8"/>
    <p:sldId id="293" r:id="rId9"/>
    <p:sldId id="294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99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0E7C8AF-B81E-4496-A825-51C6F97B7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5E0E173-5FB3-4C1A-9E0C-1E1074CF0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6049D-CD79-485C-9B7C-AC0D14AED0AD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tIns="49212" rIns="95250" bIns="49212"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816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16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A4819-A386-4D68-8ACE-B38ABC7C7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1264E-9FDE-4AA7-90EE-B5F6E60B3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77E42-CC65-4EC6-8A65-C722799E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D23F4-2CD6-4AF7-AD51-C9F6BBC0E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D131B-20A6-4230-8541-DFE9135DE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ED3B8-FFD0-4956-A8A0-2B4D19B42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8C8DF-1954-4FA4-93AD-ADBDCD190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CC614-2818-4004-B778-32486CC52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C1A10-35AB-4EBF-8AAA-CF1758ADA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967BF-A1BA-46C1-A449-5AB2C5B82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483A-DEA8-4780-881D-36FCCA709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CB007-A03C-42D9-9DD6-168027C9E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710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0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0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1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1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1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1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1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1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1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1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1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1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2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2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2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2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2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2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2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2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2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2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3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3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3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3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3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3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3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3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3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3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14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714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4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4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4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4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2A8496C-5A5E-4ECF-8C80-54FC626DA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/>
              <a:t>MOTIVASI DAN DISIPLIN SERTA ETIKA </a:t>
            </a:r>
            <a:r>
              <a:rPr lang="id-ID" dirty="0" smtClean="0"/>
              <a:t>KERJA</a:t>
            </a:r>
            <a:r>
              <a:rPr lang="en-US" dirty="0" smtClean="0"/>
              <a:t> ( LANJUTAN )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15616" y="422108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Pertemuan</a:t>
            </a:r>
            <a:r>
              <a:rPr lang="en-US" b="1" dirty="0" smtClean="0"/>
              <a:t> Ke14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PRINSIP </a:t>
            </a:r>
            <a:r>
              <a:rPr lang="en-US" sz="2400" dirty="0" smtClean="0"/>
              <a:t>– PRINSIP </a:t>
            </a:r>
            <a:r>
              <a:rPr lang="en-US" sz="2400" dirty="0" smtClean="0"/>
              <a:t>ETIKA KERJA KARYAWAN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495800"/>
          </a:xfrm>
        </p:spPr>
        <p:txBody>
          <a:bodyPr>
            <a:normAutofit fontScale="92500"/>
          </a:bodyPr>
          <a:lstStyle/>
          <a:p>
            <a:r>
              <a:rPr lang="en-US" sz="2000" dirty="0" err="1" smtClean="0">
                <a:latin typeface="Bookman Old Style" pitchFamily="18" charset="0"/>
              </a:rPr>
              <a:t>Melaksanakan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tugas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sesuai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dengan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visi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misi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tujuan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,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Selalu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berorientasi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pada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budaya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peningkatan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mutu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kinerja</a:t>
            </a:r>
            <a:r>
              <a:rPr lang="en-US" sz="2000" dirty="0" smtClean="0">
                <a:latin typeface="Bookman Old Style" pitchFamily="18" charset="0"/>
              </a:rPr>
              <a:t>,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Saling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menghormati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sesama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,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Membangun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kerjasama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dalam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melaksanakan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tugas-tugas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,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Memegang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amanah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atau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tanggung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jawab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kejujuran</a:t>
            </a:r>
            <a:r>
              <a:rPr lang="en-US" sz="2000" dirty="0" smtClean="0">
                <a:latin typeface="Bookman Old Style" pitchFamily="18" charset="0"/>
              </a:rPr>
              <a:t>,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Mananamkan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kedisiplinan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bagi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diri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sendiri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endParaRPr lang="en-US" sz="2000" dirty="0" smtClean="0"/>
          </a:p>
          <a:p>
            <a:endParaRPr lang="en-US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PERAN PERUSAHAAN DALAM MEMBANGUN ETIKA KERJA KARYAWAN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772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etika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peranan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err="1" smtClean="0"/>
              <a:t>perusahaan</a:t>
            </a:r>
            <a:r>
              <a:rPr lang="en-US" sz="2000" dirty="0" smtClean="0"/>
              <a:t> .  Perusahaan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berperan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err="1" smtClean="0"/>
              <a:t>upaya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:</a:t>
            </a:r>
          </a:p>
          <a:p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etika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,</a:t>
            </a:r>
          </a:p>
          <a:p>
            <a:r>
              <a:rPr lang="en-US" sz="2000" dirty="0" err="1" smtClean="0"/>
              <a:t>Pelatihan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penerapan</a:t>
            </a:r>
            <a:r>
              <a:rPr lang="en-US" sz="2000" dirty="0" smtClean="0"/>
              <a:t> </a:t>
            </a:r>
            <a:r>
              <a:rPr lang="en-US" sz="2000" dirty="0" err="1" smtClean="0"/>
              <a:t>etika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</a:t>
            </a:r>
          </a:p>
          <a:p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sosialisasi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etika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</a:t>
            </a:r>
          </a:p>
          <a:p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horisontal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vertikal</a:t>
            </a:r>
            <a:r>
              <a:rPr lang="en-US" sz="2000" dirty="0" smtClean="0"/>
              <a:t>: formal </a:t>
            </a:r>
            <a:r>
              <a:rPr lang="en-US" sz="2000" dirty="0" err="1" smtClean="0"/>
              <a:t>dan</a:t>
            </a:r>
            <a:r>
              <a:rPr lang="en-US" sz="2000" dirty="0" smtClean="0"/>
              <a:t> informal,</a:t>
            </a:r>
          </a:p>
          <a:p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pengawasan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</a:t>
            </a:r>
          </a:p>
          <a:p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penghargaan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beretika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etika</a:t>
            </a:r>
            <a:r>
              <a:rPr lang="en-US" sz="2000" dirty="0" smtClean="0"/>
              <a:t> </a:t>
            </a:r>
            <a:r>
              <a:rPr lang="en-US" sz="2000" dirty="0" err="1" smtClean="0"/>
              <a:t>kerjanya</a:t>
            </a:r>
            <a:r>
              <a:rPr lang="en-US" sz="2000" dirty="0" smtClean="0"/>
              <a:t>.</a:t>
            </a:r>
          </a:p>
          <a:p>
            <a:endParaRPr lang="en-US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ETIKA KERJA KARYAWAN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Bookman Old Style" pitchFamily="18" charset="0"/>
              </a:rPr>
              <a:t>1. </a:t>
            </a:r>
            <a:r>
              <a:rPr lang="en-US" sz="2000" b="1" dirty="0" err="1" smtClean="0">
                <a:latin typeface="Bookman Old Style" pitchFamily="18" charset="0"/>
              </a:rPr>
              <a:t>Hubungan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antara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karyawan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dengan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perusahaan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Seorang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harus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berusaha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terbaik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untuk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kepentingan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jelasnya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bahwa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setiap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harus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berbuat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terbaik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bagi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Seorang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harus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berusaha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meningkatkan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kemampuannya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untuk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mencapai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terbaik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yakni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kontribusi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tergantung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dari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kemampuan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semangat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untuk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menghasilkan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terbaik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Seorang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harus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bersikap</a:t>
            </a:r>
            <a:r>
              <a:rPr lang="en-US" sz="2000" dirty="0" smtClean="0">
                <a:latin typeface="Bookman Old Style" pitchFamily="18" charset="0"/>
              </a:rPr>
              <a:t> achievement oriented </a:t>
            </a:r>
            <a:r>
              <a:rPr lang="en-US" sz="2000" dirty="0" err="1" smtClean="0">
                <a:latin typeface="Bookman Old Style" pitchFamily="18" charset="0"/>
              </a:rPr>
              <a:t>yaitu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pencapaian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orientasi</a:t>
            </a:r>
            <a:r>
              <a:rPr lang="en-US" sz="2000" dirty="0" smtClean="0">
                <a:latin typeface="Bookman Old Style" pitchFamily="18" charset="0"/>
              </a:rPr>
              <a:t> target </a:t>
            </a:r>
            <a:r>
              <a:rPr lang="en-US" sz="2000" dirty="0" err="1" smtClean="0">
                <a:latin typeface="Bookman Old Style" pitchFamily="18" charset="0"/>
              </a:rPr>
              <a:t>dalam</a:t>
            </a:r>
            <a:r>
              <a:rPr lang="en-US" sz="2000" dirty="0" smtClean="0">
                <a:latin typeface="Bookman Old Style" pitchFamily="18" charset="0"/>
              </a:rPr>
              <a:t>  </a:t>
            </a:r>
            <a:r>
              <a:rPr lang="en-US" sz="2000" dirty="0" err="1" smtClean="0">
                <a:latin typeface="Bookman Old Style" pitchFamily="18" charset="0"/>
              </a:rPr>
              <a:t>kerja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Seorang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harus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bertingkah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laku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baik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menghindari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hal-hal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mencemarkan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nama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baik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endParaRPr lang="en-US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ETIKA KERJA KARYAWAN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058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Bookman Old Style" pitchFamily="18" charset="0"/>
              </a:rPr>
              <a:t>2. </a:t>
            </a:r>
            <a:r>
              <a:rPr lang="en-US" sz="2000" b="1" dirty="0" err="1" smtClean="0">
                <a:latin typeface="Bookman Old Style" pitchFamily="18" charset="0"/>
              </a:rPr>
              <a:t>Hubungan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antara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tugas</a:t>
            </a:r>
            <a:r>
              <a:rPr lang="en-US" sz="2000" b="1" dirty="0" smtClean="0">
                <a:latin typeface="Bookman Old Style" pitchFamily="18" charset="0"/>
              </a:rPr>
              <a:t>, </a:t>
            </a:r>
            <a:r>
              <a:rPr lang="en-US" sz="2000" b="1" dirty="0" err="1" smtClean="0">
                <a:latin typeface="Bookman Old Style" pitchFamily="18" charset="0"/>
              </a:rPr>
              <a:t>wewenang</a:t>
            </a:r>
            <a:r>
              <a:rPr lang="en-US" sz="2000" b="1" dirty="0" smtClean="0">
                <a:latin typeface="Bookman Old Style" pitchFamily="18" charset="0"/>
              </a:rPr>
              <a:t>, </a:t>
            </a:r>
            <a:r>
              <a:rPr lang="en-US" sz="2000" b="1" dirty="0" err="1" smtClean="0">
                <a:latin typeface="Bookman Old Style" pitchFamily="18" charset="0"/>
              </a:rPr>
              <a:t>dan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jabatan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Seorang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harus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mempunyai</a:t>
            </a:r>
            <a:r>
              <a:rPr lang="en-US" sz="2000" dirty="0" smtClean="0">
                <a:latin typeface="Bookman Old Style" pitchFamily="18" charset="0"/>
              </a:rPr>
              <a:t> rasa </a:t>
            </a:r>
            <a:r>
              <a:rPr lang="en-US" sz="2000" dirty="0" err="1" smtClean="0">
                <a:latin typeface="Bookman Old Style" pitchFamily="18" charset="0"/>
              </a:rPr>
              <a:t>tanggung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jawab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dalam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menggunakan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wewenang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jabatan</a:t>
            </a:r>
            <a:r>
              <a:rPr lang="en-US" sz="2000" dirty="0" smtClean="0">
                <a:latin typeface="Bookman Old Style" pitchFamily="18" charset="0"/>
              </a:rPr>
              <a:t> agar </a:t>
            </a:r>
            <a:r>
              <a:rPr lang="en-US" sz="2000" dirty="0" err="1" smtClean="0">
                <a:latin typeface="Bookman Old Style" pitchFamily="18" charset="0"/>
              </a:rPr>
              <a:t>tidak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merugikan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rekan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orang</a:t>
            </a:r>
            <a:r>
              <a:rPr lang="en-US" sz="2000" dirty="0" smtClean="0">
                <a:latin typeface="Bookman Old Style" pitchFamily="18" charset="0"/>
              </a:rPr>
              <a:t> lain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dirinya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sendiri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Jangan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menyalah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gunakan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wewenang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demi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kepentingan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pribadi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atau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mendahulukan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atau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memihak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kelompok-kelompok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tertentu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Jangan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mengungkapkan</a:t>
            </a:r>
            <a:r>
              <a:rPr lang="en-US" sz="2000" dirty="0" smtClean="0">
                <a:latin typeface="Bookman Old Style" pitchFamily="18" charset="0"/>
              </a:rPr>
              <a:t> data </a:t>
            </a:r>
            <a:r>
              <a:rPr lang="en-US" sz="2000" dirty="0" err="1" smtClean="0">
                <a:latin typeface="Bookman Old Style" pitchFamily="18" charset="0"/>
              </a:rPr>
              <a:t>atau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strategi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bersifat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rahasia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kepada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pihak-pihak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tidak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berhak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mengetahuinya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dapat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menyebabkan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kelangsungan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hidup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terancam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endParaRPr lang="en-US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ETIKA KERJA KARYAWAN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b="1" dirty="0" smtClean="0">
                <a:latin typeface="Bookman Old Style" pitchFamily="18" charset="0"/>
              </a:rPr>
              <a:t>3. </a:t>
            </a:r>
            <a:r>
              <a:rPr lang="en-US" sz="2000" b="1" dirty="0" err="1" smtClean="0">
                <a:latin typeface="Bookman Old Style" pitchFamily="18" charset="0"/>
              </a:rPr>
              <a:t>Hubungan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antara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atasan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dan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bawahan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Bawahan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harus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bersikap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hormat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pada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atasannya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dengan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kata</a:t>
            </a:r>
            <a:r>
              <a:rPr lang="en-US" sz="2000" dirty="0" smtClean="0">
                <a:latin typeface="Bookman Old Style" pitchFamily="18" charset="0"/>
              </a:rPr>
              <a:t> lain </a:t>
            </a:r>
            <a:r>
              <a:rPr lang="en-US" sz="2000" dirty="0" err="1" smtClean="0">
                <a:latin typeface="Bookman Old Style" pitchFamily="18" charset="0"/>
              </a:rPr>
              <a:t>penghormatan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bawahan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terhadap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atasannya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semata-mata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atas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pertimbangan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wewenang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tanggung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jawab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wibawa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Garis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tanggung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jawab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adalah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dari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bawah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keatas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yakni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bawahan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bertanggung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jawab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kepada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atasan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atasan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mempertanggung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jawabkan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bawahannya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Seorang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jangan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membohongi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menyembunyikan</a:t>
            </a:r>
            <a:r>
              <a:rPr lang="en-US" sz="2000" dirty="0" smtClean="0">
                <a:latin typeface="Bookman Old Style" pitchFamily="18" charset="0"/>
              </a:rPr>
              <a:t> data </a:t>
            </a:r>
            <a:r>
              <a:rPr lang="en-US" sz="2000" dirty="0" err="1" smtClean="0">
                <a:latin typeface="Bookman Old Style" pitchFamily="18" charset="0"/>
              </a:rPr>
              <a:t>atau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dengan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sengaja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berusaha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menyesatkan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atasannya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untuk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hal-hal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ada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kaitannya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dengan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. </a:t>
            </a:r>
            <a:r>
              <a:rPr lang="en-US" sz="2000" dirty="0" err="1" smtClean="0">
                <a:latin typeface="Bookman Old Style" pitchFamily="18" charset="0"/>
              </a:rPr>
              <a:t>Atasan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tidak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mendapat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informasi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atau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mendapat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informasi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salah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berakibat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kesimpulan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keputusan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salah</a:t>
            </a:r>
            <a:r>
              <a:rPr lang="en-US" sz="2000" dirty="0" smtClean="0">
                <a:latin typeface="Bookman Old Style" pitchFamily="18" charset="0"/>
              </a:rPr>
              <a:t> pula, yang </a:t>
            </a:r>
            <a:r>
              <a:rPr lang="en-US" sz="2000" dirty="0" err="1" smtClean="0">
                <a:latin typeface="Bookman Old Style" pitchFamily="18" charset="0"/>
              </a:rPr>
              <a:t>pada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akhirnya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menyebabkan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kerugian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endParaRPr lang="en-US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0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ETIKA KERJA KARYAWAN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1449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Bookman Old Style" pitchFamily="18" charset="0"/>
              </a:rPr>
              <a:t>Atasan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harus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bersifat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mendidik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memberi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pengarahan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kepada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bawahannya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sehingga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mereka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dapat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meningkatkan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kemampuan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unjuk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sikap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karena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kemajuan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anak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buah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merupakan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tanggung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jawab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atasannya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Seorang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atasan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harus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menjadi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panutan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bagi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bawahannya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tingkah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laku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atasan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harus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mencerminkan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nilai-nilai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dianut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oleh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bawahannya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ETIKA KERJA KARYAWAN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Bookman Old Style" pitchFamily="18" charset="0"/>
              </a:rPr>
              <a:t>4. </a:t>
            </a:r>
            <a:r>
              <a:rPr lang="en-US" sz="2000" b="1" dirty="0" err="1" smtClean="0">
                <a:latin typeface="Bookman Old Style" pitchFamily="18" charset="0"/>
              </a:rPr>
              <a:t>Hubungan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antar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  <a:r>
              <a:rPr lang="en-US" sz="2000" b="1" dirty="0" err="1" smtClean="0">
                <a:latin typeface="Bookman Old Style" pitchFamily="18" charset="0"/>
              </a:rPr>
              <a:t>karyawan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Saling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menghargai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membina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semangat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kerjasama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yakni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dengan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saling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menghargai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karena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persamaan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harkat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martabat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membina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kerjasama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kerena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semua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bekerja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dalam</a:t>
            </a:r>
            <a:r>
              <a:rPr lang="en-US" sz="2000" dirty="0" smtClean="0">
                <a:latin typeface="Bookman Old Style" pitchFamily="18" charset="0"/>
              </a:rPr>
              <a:t> team </a:t>
            </a:r>
            <a:r>
              <a:rPr lang="en-US" sz="2000" dirty="0" err="1" smtClean="0">
                <a:latin typeface="Bookman Old Style" pitchFamily="18" charset="0"/>
              </a:rPr>
              <a:t>yaitu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Menghindari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tindakan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ketidak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harmonisan</a:t>
            </a:r>
            <a:r>
              <a:rPr lang="en-US" sz="2000" dirty="0" smtClean="0">
                <a:latin typeface="Bookman Old Style" pitchFamily="18" charset="0"/>
              </a:rPr>
              <a:t>, </a:t>
            </a:r>
            <a:r>
              <a:rPr lang="en-US" sz="2000" dirty="0" err="1" smtClean="0">
                <a:latin typeface="Bookman Old Style" pitchFamily="18" charset="0"/>
              </a:rPr>
              <a:t>pertentangan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keresahan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diantara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Demikian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ulasan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dari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etika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semoga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dapat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bermanfaat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bagi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kita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semua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/>
          <a:lstStyle/>
          <a:p>
            <a:r>
              <a:rPr lang="en-US" sz="4800" dirty="0" smtClean="0"/>
              <a:t>TERIMAKASIH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452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PROFESIONAL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600200"/>
            <a:ext cx="8786812" cy="453072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1. AHLI DALAM BIDANGNYA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2. MAMPU MEMBANGUN DAN MENGEMBANGKAN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    KERJA SAMA DENGAN LINGKUNGAN PENDUKUNG  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    DAN PENUNJANG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3.  KODE ETIK PROFESI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d-ID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b="1" dirty="0" smtClean="0"/>
              <a:t>Etika</a:t>
            </a:r>
            <a:endParaRPr lang="en-US" dirty="0" smtClean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229600" cy="41925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Etika (Etimologi) berasal dari bahasa Yunani “Ethos”, yang berarti watak kesusilaan atau adat kebiasaan (</a:t>
            </a:r>
            <a:r>
              <a:rPr lang="en-US" sz="2800" i="1" smtClean="0"/>
              <a:t>custom</a:t>
            </a:r>
            <a:r>
              <a:rPr lang="en-US" sz="2800" smtClean="0"/>
              <a:t>). </a:t>
            </a:r>
            <a:endParaRPr lang="id-ID" sz="2800" smtClean="0"/>
          </a:p>
          <a:p>
            <a:pPr eaLnBrk="1" hangingPunct="1">
              <a:defRPr/>
            </a:pPr>
            <a:r>
              <a:rPr lang="id-ID" sz="2800" smtClean="0"/>
              <a:t>M</a:t>
            </a:r>
            <a:r>
              <a:rPr lang="en-US" sz="2800" smtClean="0"/>
              <a:t>oral </a:t>
            </a:r>
            <a:r>
              <a:rPr lang="id-ID" sz="2800" smtClean="0"/>
              <a:t>berasal</a:t>
            </a:r>
            <a:r>
              <a:rPr lang="en-US" sz="2800" smtClean="0"/>
              <a:t> dari Bahasa Latin, yaitu “Mos” dan dalam bentuk jamaknya “Mores”, yang berarti juga adat kebiasaan atau cara hidup seseorang dengan melakukan perbuatan baik (kesusilaan) dan menghindari hal-hal/tindakan yang buruk.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00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d-ID" sz="3200" dirty="0" smtClean="0">
                <a:solidFill>
                  <a:schemeClr val="bg1"/>
                </a:solidFill>
              </a:rPr>
              <a:t>Istilah Etika menurut Kamus Besar Bahasa Indonesia (1998) :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785938"/>
            <a:ext cx="8104187" cy="47148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id-ID" sz="2800" dirty="0" smtClean="0"/>
              <a:t>Etika adalah nilai mengenai benar dan salah yang dianut suatu golongan atau masyarakat.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id-ID" sz="2800" dirty="0" smtClean="0"/>
              <a:t>“ Etika merupakan seperangkat aturan/norma/  pedoman yang mengatur perilaku manusia baik yang harus dilakukan maupun yang harus ditinggalkan yang dianut oleh sekelompok/ segolongan manusia/masyarakat/profesi ”</a:t>
            </a:r>
          </a:p>
          <a:p>
            <a:pPr eaLnBrk="1" hangingPunct="1">
              <a:defRPr/>
            </a:pPr>
            <a:endParaRPr lang="id-ID" sz="2800" dirty="0" smtClean="0"/>
          </a:p>
          <a:p>
            <a:pPr eaLnBrk="1" hangingPunct="1">
              <a:defRPr/>
            </a:pPr>
            <a:r>
              <a:rPr lang="id-ID" sz="2800" dirty="0" smtClean="0"/>
              <a:t> 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4875"/>
          </a:xfrm>
          <a:solidFill>
            <a:srgbClr val="0000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id-ID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AZAS YANG MEMBANGUN ETIKA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665663" y="3567113"/>
            <a:ext cx="2459037" cy="2338387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2700000" scaled="1"/>
          </a:gra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689350" y="2019300"/>
            <a:ext cx="2395538" cy="2338388"/>
          </a:xfrm>
          <a:prstGeom prst="ellipse">
            <a:avLst/>
          </a:prstGeom>
          <a:gradFill rotWithShape="0">
            <a:gsLst>
              <a:gs pos="0">
                <a:srgbClr val="114FFB"/>
              </a:gs>
              <a:gs pos="100000">
                <a:srgbClr val="88A7FD"/>
              </a:gs>
            </a:gsLst>
            <a:path path="rect">
              <a:fillToRect l="100000" t="100000"/>
            </a:path>
          </a:gra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324100" y="3505200"/>
            <a:ext cx="2438400" cy="2400300"/>
          </a:xfrm>
          <a:prstGeom prst="ellipse">
            <a:avLst/>
          </a:prstGeom>
          <a:gradFill rotWithShape="0">
            <a:gsLst>
              <a:gs pos="0">
                <a:srgbClr val="FFA27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675188" y="4049713"/>
            <a:ext cx="191033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lvl="1" algn="ctr"/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3.</a:t>
            </a:r>
          </a:p>
          <a:p>
            <a:pPr lvl="1" algn="ctr"/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BUDAYA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948113" y="2578100"/>
            <a:ext cx="1349728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id-ID" sz="2400" b="1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AGAMA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857488" y="4071942"/>
            <a:ext cx="1376980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id-ID" sz="2400" b="1" dirty="0">
                <a:solidFill>
                  <a:srgbClr val="000000"/>
                </a:solidFill>
                <a:latin typeface="Arial" charset="0"/>
              </a:rPr>
              <a:t>           2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IPTEK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endParaRPr lang="en-US" sz="2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428728" y="2285992"/>
            <a:ext cx="2286016" cy="923972"/>
          </a:xfrm>
          <a:prstGeom prst="rect">
            <a:avLst/>
          </a:prstGeom>
          <a:solidFill>
            <a:srgbClr val="00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Clr>
                <a:schemeClr val="accent1"/>
              </a:buClr>
              <a:buSzPct val="175000"/>
              <a:buFontTx/>
              <a:buChar char="•"/>
            </a:pPr>
            <a:r>
              <a:rPr lang="id-ID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Fals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id-ID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fah </a:t>
            </a:r>
            <a:r>
              <a:rPr lang="id-ID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hidup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Clr>
                <a:schemeClr val="accent1"/>
              </a:buClr>
              <a:buSzPct val="175000"/>
              <a:buFontTx/>
              <a:buChar char="•"/>
            </a:pPr>
            <a:r>
              <a:rPr lang="id-ID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Dunia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-A</a:t>
            </a:r>
            <a:r>
              <a:rPr lang="id-ID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khirat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Clr>
                <a:schemeClr val="accent1"/>
              </a:buClr>
              <a:buSzPct val="175000"/>
              <a:buFontTx/>
              <a:buChar char="•"/>
            </a:pPr>
            <a:r>
              <a:rPr lang="id-ID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Amal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Sholeh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14313" y="4357688"/>
            <a:ext cx="2454275" cy="647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Clr>
                <a:srgbClr val="F35B1B"/>
              </a:buClr>
              <a:buSzPct val="175000"/>
              <a:buFontTx/>
              <a:buChar char="•"/>
            </a:pPr>
            <a:r>
              <a:rPr lang="id-ID" b="1"/>
              <a:t> </a:t>
            </a:r>
            <a:r>
              <a:rPr lang="id-ID" b="1">
                <a:solidFill>
                  <a:srgbClr val="FF0000"/>
                </a:solidFill>
              </a:rPr>
              <a:t>Logical Thinking</a:t>
            </a:r>
          </a:p>
          <a:p>
            <a:pPr>
              <a:buClr>
                <a:srgbClr val="F35B1B"/>
              </a:buClr>
              <a:buSzPct val="175000"/>
              <a:buFontTx/>
              <a:buChar char="•"/>
            </a:pPr>
            <a:r>
              <a:rPr lang="id-ID" b="1">
                <a:solidFill>
                  <a:srgbClr val="FF0000"/>
                </a:solidFill>
              </a:rPr>
              <a:t> Scientific Method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461125" y="3000375"/>
            <a:ext cx="2682875" cy="923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Clr>
                <a:schemeClr val="accent2"/>
              </a:buClr>
              <a:buSzPct val="175000"/>
              <a:buFontTx/>
              <a:buChar char="•"/>
            </a:pPr>
            <a:r>
              <a:rPr lang="id-ID" b="1" dirty="0">
                <a:solidFill>
                  <a:srgbClr val="000000"/>
                </a:solidFill>
              </a:rPr>
              <a:t> Nilai </a:t>
            </a:r>
            <a:r>
              <a:rPr lang="id-ID" b="1" dirty="0" smtClean="0">
                <a:solidFill>
                  <a:srgbClr val="000000"/>
                </a:solidFill>
              </a:rPr>
              <a:t>histori</a:t>
            </a:r>
            <a:r>
              <a:rPr lang="en-US" b="1" dirty="0" smtClean="0">
                <a:solidFill>
                  <a:srgbClr val="000000"/>
                </a:solidFill>
              </a:rPr>
              <a:t>s</a:t>
            </a:r>
            <a:endParaRPr lang="en-US" b="1" dirty="0">
              <a:solidFill>
                <a:srgbClr val="000000"/>
              </a:solidFill>
            </a:endParaRPr>
          </a:p>
          <a:p>
            <a:pPr>
              <a:buClr>
                <a:schemeClr val="accent2"/>
              </a:buClr>
              <a:buSzPct val="175000"/>
              <a:buFontTx/>
              <a:buChar char="•"/>
            </a:pPr>
            <a:r>
              <a:rPr lang="id-ID" b="1" dirty="0">
                <a:solidFill>
                  <a:srgbClr val="000000"/>
                </a:solidFill>
              </a:rPr>
              <a:t> Nilai budaya</a:t>
            </a:r>
          </a:p>
          <a:p>
            <a:pPr>
              <a:buClr>
                <a:schemeClr val="accent2"/>
              </a:buClr>
              <a:buSzPct val="175000"/>
              <a:buFontTx/>
              <a:buChar char="•"/>
            </a:pPr>
            <a:r>
              <a:rPr lang="id-ID" b="1" dirty="0">
                <a:solidFill>
                  <a:srgbClr val="000000"/>
                </a:solidFill>
              </a:rPr>
              <a:t> Keunggulan Lokal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PENDAHULUAN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 smtClean="0">
                <a:latin typeface="Bookman Old Style" pitchFamily="18" charset="0"/>
              </a:rPr>
              <a:t>Etika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adalah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aturan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normatif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mengandung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sistem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nilai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prinsip</a:t>
            </a:r>
            <a:r>
              <a:rPr lang="en-US" sz="2000" dirty="0" smtClean="0">
                <a:latin typeface="Bookman Old Style" pitchFamily="18" charset="0"/>
              </a:rPr>
              <a:t> moral yang </a:t>
            </a:r>
            <a:r>
              <a:rPr lang="en-US" sz="2000" dirty="0" err="1" smtClean="0">
                <a:latin typeface="Bookman Old Style" pitchFamily="18" charset="0"/>
              </a:rPr>
              <a:t>merupakan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pedoman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bagi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dalam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melaksanakan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tugas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pekerjaannya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dalam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. </a:t>
            </a:r>
          </a:p>
          <a:p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Agregasi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dari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perilaku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yang </a:t>
            </a:r>
            <a:r>
              <a:rPr lang="en-US" sz="2000" dirty="0" err="1" smtClean="0">
                <a:latin typeface="Bookman Old Style" pitchFamily="18" charset="0"/>
              </a:rPr>
              <a:t>beretika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merupakan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gambaran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etika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dalam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. </a:t>
            </a:r>
            <a:r>
              <a:rPr lang="en-US" sz="2000" dirty="0" err="1" smtClean="0">
                <a:latin typeface="Bookman Old Style" pitchFamily="18" charset="0"/>
              </a:rPr>
              <a:t>Karena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itu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etika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</a:t>
            </a:r>
            <a:r>
              <a:rPr lang="en-US" sz="2000" dirty="0" smtClean="0">
                <a:latin typeface="Bookman Old Style" pitchFamily="18" charset="0"/>
              </a:rPr>
              <a:t> 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secara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normatif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diturunkan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dari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etika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bisnis</a:t>
            </a:r>
            <a:r>
              <a:rPr lang="en-US" sz="2000" dirty="0" smtClean="0">
                <a:latin typeface="Bookman Old Style" pitchFamily="18" charset="0"/>
              </a:rPr>
              <a:t>. </a:t>
            </a:r>
            <a:r>
              <a:rPr lang="en-US" sz="2000" dirty="0" err="1" smtClean="0">
                <a:latin typeface="Bookman Old Style" pitchFamily="18" charset="0"/>
              </a:rPr>
              <a:t>Bahkan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dia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diturunkan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dari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perilaku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etika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pihak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manajemen</a:t>
            </a:r>
            <a:r>
              <a:rPr lang="en-US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Setiap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keputusan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etika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dalam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perusahaan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tidak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saja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dikaitkan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dengan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kepentingan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manajemen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tetapi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juga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karyawan</a:t>
            </a:r>
            <a:r>
              <a:rPr lang="en-US" sz="2000" dirty="0" smtClean="0">
                <a:latin typeface="Bookman Old Style" pitchFamily="18" charset="0"/>
              </a:rPr>
              <a:t>. </a:t>
            </a:r>
            <a:r>
              <a:rPr lang="en-US" sz="2000" dirty="0" err="1" smtClean="0">
                <a:latin typeface="Bookman Old Style" pitchFamily="18" charset="0"/>
              </a:rPr>
              <a:t>Pelembagaan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pembudayaan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etika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kerja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sangat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penting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dilakukan</a:t>
            </a:r>
            <a:r>
              <a:rPr lang="en-US" sz="2000" dirty="0" smtClean="0">
                <a:latin typeface="Bookman Old Style" pitchFamily="18" charset="0"/>
              </a:rPr>
              <a:t> agar </a:t>
            </a:r>
            <a:r>
              <a:rPr lang="en-US" sz="2000" dirty="0" err="1" smtClean="0">
                <a:latin typeface="Bookman Old Style" pitchFamily="18" charset="0"/>
              </a:rPr>
              <a:t>setiap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elemen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organisasi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selalu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mematuhi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kaidah-kaidah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norma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kehidupan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berorganisasi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dengan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baik</a:t>
            </a:r>
            <a:r>
              <a:rPr lang="en-US" sz="2000" dirty="0" smtClean="0">
                <a:latin typeface="Bookman Old Style" pitchFamily="18" charset="0"/>
              </a:rPr>
              <a:t>.</a:t>
            </a:r>
            <a:endParaRPr lang="en-US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b="1" dirty="0" smtClean="0"/>
              <a:t>Et</a:t>
            </a:r>
            <a:r>
              <a:rPr lang="en-US" b="1" dirty="0" err="1" smtClean="0"/>
              <a:t>ika</a:t>
            </a:r>
            <a:r>
              <a:rPr lang="id-ID" b="1" dirty="0" smtClean="0"/>
              <a:t> Kerja</a:t>
            </a:r>
            <a:endParaRPr lang="en-US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etika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tercakup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id-ID" sz="28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- </a:t>
            </a:r>
            <a:r>
              <a:rPr lang="en-US" sz="2800" dirty="0" err="1" smtClean="0"/>
              <a:t>disiplin</a:t>
            </a:r>
            <a:r>
              <a:rPr lang="id-ID" sz="2800" dirty="0" smtClean="0"/>
              <a:t>				- jujur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-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keras</a:t>
            </a:r>
            <a:r>
              <a:rPr lang="id-ID" sz="2800" dirty="0" smtClean="0"/>
              <a:t>			- ramah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- </a:t>
            </a:r>
            <a:r>
              <a:rPr lang="en-US" sz="2800" dirty="0" err="1" smtClean="0"/>
              <a:t>ulet</a:t>
            </a:r>
            <a:r>
              <a:rPr lang="en-US" sz="2800" dirty="0" smtClean="0"/>
              <a:t> </a:t>
            </a:r>
            <a:r>
              <a:rPr lang="id-ID" sz="2800" dirty="0" smtClean="0"/>
              <a:t>				- loyal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- </a:t>
            </a:r>
            <a:r>
              <a:rPr lang="en-US" sz="2800" dirty="0" err="1" smtClean="0"/>
              <a:t>hemat</a:t>
            </a:r>
            <a:r>
              <a:rPr lang="id-ID" sz="2800" dirty="0" smtClean="0"/>
              <a:t>				- kreatif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- </a:t>
            </a:r>
            <a:r>
              <a:rPr lang="en-US" sz="2800" dirty="0" err="1" smtClean="0"/>
              <a:t>jujur</a:t>
            </a:r>
            <a:r>
              <a:rPr lang="id-ID" sz="2800" dirty="0" smtClean="0"/>
              <a:t>				- inovatif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- </a:t>
            </a:r>
            <a:r>
              <a:rPr lang="en-US" sz="2800" dirty="0" err="1" smtClean="0"/>
              <a:t>ramah</a:t>
            </a:r>
            <a:r>
              <a:rPr lang="id-ID" sz="2800" dirty="0" smtClean="0"/>
              <a:t>				- imajinatif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- </a:t>
            </a:r>
            <a:r>
              <a:rPr lang="en-US" sz="2800" dirty="0" err="1" smtClean="0"/>
              <a:t>efisien</a:t>
            </a:r>
            <a:r>
              <a:rPr lang="id-ID" sz="2800" dirty="0" smtClean="0"/>
              <a:t>				- </a:t>
            </a:r>
            <a:r>
              <a:rPr lang="en-US" sz="2800" dirty="0" err="1" smtClean="0"/>
              <a:t>efektif</a:t>
            </a:r>
            <a:endParaRPr lang="id-ID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- </a:t>
            </a:r>
            <a:r>
              <a:rPr lang="en-US" sz="2800" dirty="0" err="1" smtClean="0"/>
              <a:t>antusias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personal, </a:t>
            </a:r>
            <a:r>
              <a:rPr lang="en-US" dirty="0" err="1" smtClean="0"/>
              <a:t>organisasional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id-ID" dirty="0" smtClean="0"/>
          </a:p>
          <a:p>
            <a:pPr eaLnBrk="1" hangingPunct="1">
              <a:defRPr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sanggup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fundamental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endParaRPr lang="id-ID" dirty="0" smtClean="0"/>
          </a:p>
          <a:p>
            <a:pPr eaLnBrk="1" hangingPunct="1">
              <a:defRPr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fondasi</a:t>
            </a:r>
            <a:r>
              <a:rPr lang="en-US" dirty="0" smtClean="0"/>
              <a:t>/</a:t>
            </a:r>
            <a:r>
              <a:rPr lang="en-US" dirty="0" err="1" smtClean="0"/>
              <a:t>fundamen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endParaRPr lang="id-ID" dirty="0" smtClean="0"/>
          </a:p>
          <a:p>
            <a:pPr eaLnBrk="1" hangingPunct="1">
              <a:defRPr/>
            </a:pPr>
            <a:r>
              <a:rPr lang="en-US" dirty="0" err="1" smtClean="0"/>
              <a:t>Dengan</a:t>
            </a:r>
            <a:r>
              <a:rPr lang="en-US" dirty="0" smtClean="0"/>
              <a:t> kata lain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(</a:t>
            </a:r>
            <a:r>
              <a:rPr lang="en-US" i="1" dirty="0" smtClean="0"/>
              <a:t>necessary condition</a:t>
            </a:r>
            <a:r>
              <a:rPr lang="en-US" dirty="0" smtClean="0"/>
              <a:t>)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(sufficient condition)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157</TotalTime>
  <Words>839</Words>
  <Application>Microsoft Office PowerPoint</Application>
  <PresentationFormat>On-screen Show (4:3)</PresentationFormat>
  <Paragraphs>110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Bookman Old Style</vt:lpstr>
      <vt:lpstr>Tahoma</vt:lpstr>
      <vt:lpstr>Times New Roman</vt:lpstr>
      <vt:lpstr>Wingdings</vt:lpstr>
      <vt:lpstr>Balance</vt:lpstr>
      <vt:lpstr>MOTIVASI DAN DISIPLIN SERTA ETIKA KERJA ( LANJUTAN )</vt:lpstr>
      <vt:lpstr>PROFESIONAL</vt:lpstr>
      <vt:lpstr>Etika</vt:lpstr>
      <vt:lpstr>Istilah Etika menurut Kamus Besar Bahasa Indonesia (1998) :</vt:lpstr>
      <vt:lpstr>AZAS YANG MEMBANGUN ETIKA</vt:lpstr>
      <vt:lpstr>PENDAHULUAN</vt:lpstr>
      <vt:lpstr>Etika Kerja</vt:lpstr>
      <vt:lpstr>PowerPoint Presentation</vt:lpstr>
      <vt:lpstr>PowerPoint Presentation</vt:lpstr>
      <vt:lpstr>PRINSIP – PRINSIP ETIKA KERJA KARYAWAN</vt:lpstr>
      <vt:lpstr>PERAN PERUSAHAAN DALAM MEMBANGUN ETIKA KERJA KARYAWAN</vt:lpstr>
      <vt:lpstr>ETIKA KERJA KARYAWAN</vt:lpstr>
      <vt:lpstr>ETIKA KERJA KARYAWAN</vt:lpstr>
      <vt:lpstr>ETIKA KERJA KARYAWAN</vt:lpstr>
      <vt:lpstr>ETIKA KERJA KARYAWAN</vt:lpstr>
      <vt:lpstr>ETIKA KERJA KARYAWAN</vt:lpstr>
      <vt:lpstr>TERIMAKASIH</vt:lpstr>
    </vt:vector>
  </TitlesOfParts>
  <Company>Sintasari I/1 Bandung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KERJA</dc:title>
  <dc:subject>Manajemen SDM &amp; Perilaku Organisasi</dc:subject>
  <dc:creator>Sita</dc:creator>
  <cp:lastModifiedBy>Kaprodi_Manajemen</cp:lastModifiedBy>
  <cp:revision>49</cp:revision>
  <cp:lastPrinted>1601-01-01T00:00:00Z</cp:lastPrinted>
  <dcterms:created xsi:type="dcterms:W3CDTF">2002-11-27T22:52:49Z</dcterms:created>
  <dcterms:modified xsi:type="dcterms:W3CDTF">2020-07-17T07:42:19Z</dcterms:modified>
  <cp:category>Presentasi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