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1"/>
  </p:notesMasterIdLst>
  <p:sldIdLst>
    <p:sldId id="262" r:id="rId2"/>
    <p:sldId id="278" r:id="rId3"/>
    <p:sldId id="257" r:id="rId4"/>
    <p:sldId id="258" r:id="rId5"/>
    <p:sldId id="261" r:id="rId6"/>
    <p:sldId id="263" r:id="rId7"/>
    <p:sldId id="264" r:id="rId8"/>
    <p:sldId id="275" r:id="rId9"/>
    <p:sldId id="276" r:id="rId10"/>
    <p:sldId id="268" r:id="rId11"/>
    <p:sldId id="265" r:id="rId12"/>
    <p:sldId id="266" r:id="rId13"/>
    <p:sldId id="269" r:id="rId14"/>
    <p:sldId id="270" r:id="rId15"/>
    <p:sldId id="271" r:id="rId16"/>
    <p:sldId id="277" r:id="rId17"/>
    <p:sldId id="272" r:id="rId18"/>
    <p:sldId id="279" r:id="rId19"/>
    <p:sldId id="274" r:id="rId2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9A39"/>
    <a:srgbClr val="FFC901"/>
    <a:srgbClr val="1D3A00"/>
    <a:srgbClr val="E5FBDD"/>
    <a:srgbClr val="5EEC3C"/>
    <a:srgbClr val="7CC800"/>
    <a:srgbClr val="6C1A00"/>
    <a:srgbClr val="003296"/>
    <a:srgbClr val="FE9202"/>
    <a:srgbClr val="FEA4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41"/>
    <p:restoredTop sz="92245"/>
  </p:normalViewPr>
  <p:slideViewPr>
    <p:cSldViewPr>
      <p:cViewPr varScale="1">
        <p:scale>
          <a:sx n="150" d="100"/>
          <a:sy n="150" d="100"/>
        </p:scale>
        <p:origin x="824" y="160"/>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9492AF-9EFD-41CD-8A16-D895FB4BB63B}" type="datetimeFigureOut">
              <a:rPr lang="en-US" smtClean="0"/>
              <a:t>7/18/20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D65B9D-9BF6-4ACC-A70C-5B7F57520C7D}" type="slidenum">
              <a:rPr lang="en-US" smtClean="0"/>
              <a:t>‹#›</a:t>
            </a:fld>
            <a:endParaRPr lang="en-US"/>
          </a:p>
        </p:txBody>
      </p:sp>
    </p:spTree>
    <p:extLst>
      <p:ext uri="{BB962C8B-B14F-4D97-AF65-F5344CB8AC3E}">
        <p14:creationId xmlns:p14="http://schemas.microsoft.com/office/powerpoint/2010/main" val="1360418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A0D65B9D-9BF6-4ACC-A70C-5B7F57520C7D}" type="slidenum">
              <a:rPr lang="en-US" smtClean="0"/>
              <a:t>1</a:t>
            </a:fld>
            <a:endParaRPr lang="en-US"/>
          </a:p>
        </p:txBody>
      </p:sp>
    </p:spTree>
    <p:extLst>
      <p:ext uri="{BB962C8B-B14F-4D97-AF65-F5344CB8AC3E}">
        <p14:creationId xmlns:p14="http://schemas.microsoft.com/office/powerpoint/2010/main" val="9159484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6260" y="2419045"/>
            <a:ext cx="5650085" cy="763525"/>
          </a:xfrm>
          <a:noFill/>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296260" y="3182570"/>
            <a:ext cx="5650085" cy="610820"/>
          </a:xfrm>
        </p:spPr>
        <p:txBody>
          <a:bodyPr>
            <a:normAutofit/>
          </a:bodyPr>
          <a:lstStyle>
            <a:lvl1pPr marL="0" indent="0" algn="l">
              <a:buNone/>
              <a:defRPr sz="2800" b="0" i="0">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7/18/20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87F581DD-0858-4A9E-9DA3-538B9FD40F4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044700"/>
            <a:ext cx="8246070" cy="610820"/>
          </a:xfrm>
        </p:spPr>
        <p:txBody>
          <a:bodyPr>
            <a:normAutofit/>
          </a:bodyPr>
          <a:lstStyle>
            <a:lvl1pPr algn="l">
              <a:defRPr sz="3600" baseline="0">
                <a:solidFill>
                  <a:srgbClr val="7CC8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655520"/>
            <a:ext cx="8246070" cy="3206805"/>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1670" y="281175"/>
            <a:ext cx="6108200" cy="572644"/>
          </a:xfrm>
        </p:spPr>
        <p:txBody>
          <a:bodyPr>
            <a:normAutofit/>
          </a:bodyPr>
          <a:lstStyle>
            <a:lvl1pPr algn="l">
              <a:defRPr sz="3600">
                <a:solidFill>
                  <a:srgbClr val="7CC8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601670" y="1044701"/>
            <a:ext cx="6108200" cy="3663766"/>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7/18/20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7/18/20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7/18/20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70" y="1044700"/>
            <a:ext cx="8093365" cy="610820"/>
          </a:xfrm>
        </p:spPr>
        <p:txBody>
          <a:bodyPr>
            <a:normAutofit/>
          </a:bodyPr>
          <a:lstStyle>
            <a:lvl1pPr algn="l">
              <a:defRPr sz="3600" baseline="0">
                <a:solidFill>
                  <a:srgbClr val="7CC8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80" y="1946648"/>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80" y="2419045"/>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1" y="1946648"/>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1" y="2419045"/>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7/18/20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7/18/20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7/18/20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7/18/20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Diagonal Corners Rounded 13">
            <a:extLst>
              <a:ext uri="{FF2B5EF4-FFF2-40B4-BE49-F238E27FC236}">
                <a16:creationId xmlns:a16="http://schemas.microsoft.com/office/drawing/2014/main" id="{53EC132D-CB2F-4FF5-B25D-0CC60A16FAC7}"/>
              </a:ext>
            </a:extLst>
          </p:cNvPr>
          <p:cNvSpPr/>
          <p:nvPr/>
        </p:nvSpPr>
        <p:spPr>
          <a:xfrm>
            <a:off x="3159479" y="2088057"/>
            <a:ext cx="1679755" cy="468922"/>
          </a:xfrm>
          <a:prstGeom prst="round2DiagRect">
            <a:avLst/>
          </a:prstGeom>
          <a:solidFill>
            <a:schemeClr val="accent5">
              <a:lumMod val="5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ID"/>
          </a:p>
        </p:txBody>
      </p:sp>
      <p:sp>
        <p:nvSpPr>
          <p:cNvPr id="6" name="Rectangle 5">
            <a:extLst>
              <a:ext uri="{FF2B5EF4-FFF2-40B4-BE49-F238E27FC236}">
                <a16:creationId xmlns:a16="http://schemas.microsoft.com/office/drawing/2014/main" id="{37DB37D7-76A4-4E04-A63A-32C5EA4E8356}"/>
              </a:ext>
            </a:extLst>
          </p:cNvPr>
          <p:cNvSpPr/>
          <p:nvPr/>
        </p:nvSpPr>
        <p:spPr>
          <a:xfrm>
            <a:off x="0" y="312010"/>
            <a:ext cx="9144000" cy="1529585"/>
          </a:xfrm>
          <a:prstGeom prst="rect">
            <a:avLst/>
          </a:prstGeom>
          <a:solidFill>
            <a:schemeClr val="accent1">
              <a:lumMod val="40000"/>
              <a:lumOff val="60000"/>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898" tIns="60949" rIns="121898" bIns="60949" numCol="1" spcCol="0" rtlCol="0" fromWordArt="0" anchor="ctr" anchorCtr="0" forceAA="0" compatLnSpc="1">
            <a:prstTxWarp prst="textNoShape">
              <a:avLst/>
            </a:prstTxWarp>
            <a:noAutofit/>
          </a:bodyPr>
          <a:lstStyle/>
          <a:p>
            <a:pPr algn="ctr"/>
            <a:endParaRPr lang="ko-KR" altLang="en-US" sz="3600">
              <a:solidFill>
                <a:schemeClr val="bg1"/>
              </a:solidFill>
            </a:endParaRPr>
          </a:p>
        </p:txBody>
      </p:sp>
      <p:sp>
        <p:nvSpPr>
          <p:cNvPr id="2" name="Title 1">
            <a:extLst>
              <a:ext uri="{FF2B5EF4-FFF2-40B4-BE49-F238E27FC236}">
                <a16:creationId xmlns:a16="http://schemas.microsoft.com/office/drawing/2014/main" id="{5A420737-A64D-464C-9F97-D46595BF95F4}"/>
              </a:ext>
            </a:extLst>
          </p:cNvPr>
          <p:cNvSpPr>
            <a:spLocks noGrp="1"/>
          </p:cNvSpPr>
          <p:nvPr>
            <p:ph type="title"/>
          </p:nvPr>
        </p:nvSpPr>
        <p:spPr>
          <a:xfrm>
            <a:off x="296260" y="261431"/>
            <a:ext cx="6566314" cy="1679754"/>
          </a:xfrm>
        </p:spPr>
        <p:txBody>
          <a:bodyPr>
            <a:normAutofit/>
          </a:bodyPr>
          <a:lstStyle/>
          <a:p>
            <a:r>
              <a:rPr lang="id-ID" sz="2200" dirty="0">
                <a:solidFill>
                  <a:schemeClr val="tx2"/>
                </a:solidFill>
                <a:effectLst/>
                <a:latin typeface="Berlin Sans FB Demi" panose="020E0802020502020306" pitchFamily="34" charset="0"/>
              </a:rPr>
              <a:t>Strategi Persaingan Dan Pendek</a:t>
            </a:r>
            <a:r>
              <a:rPr lang="en-US" sz="2200" dirty="0">
                <a:solidFill>
                  <a:schemeClr val="tx2"/>
                </a:solidFill>
                <a:effectLst/>
                <a:latin typeface="Berlin Sans FB Demi" panose="020E0802020502020306" pitchFamily="34" charset="0"/>
              </a:rPr>
              <a:t>a</a:t>
            </a:r>
            <a:r>
              <a:rPr lang="id-ID" sz="2200" dirty="0">
                <a:solidFill>
                  <a:schemeClr val="tx2"/>
                </a:solidFill>
                <a:effectLst/>
                <a:latin typeface="Berlin Sans FB Demi" panose="020E0802020502020306" pitchFamily="34" charset="0"/>
              </a:rPr>
              <a:t>tan MSDM (Pendek</a:t>
            </a:r>
            <a:r>
              <a:rPr lang="en-US" sz="2200" dirty="0">
                <a:solidFill>
                  <a:schemeClr val="tx2"/>
                </a:solidFill>
                <a:effectLst/>
                <a:latin typeface="Berlin Sans FB Demi" panose="020E0802020502020306" pitchFamily="34" charset="0"/>
              </a:rPr>
              <a:t>a</a:t>
            </a:r>
            <a:r>
              <a:rPr lang="id-ID" sz="2200" dirty="0">
                <a:solidFill>
                  <a:schemeClr val="tx2"/>
                </a:solidFill>
                <a:effectLst/>
                <a:latin typeface="Berlin Sans FB Demi" panose="020E0802020502020306" pitchFamily="34" charset="0"/>
              </a:rPr>
              <a:t>tan MSDM melalui  Pelatihan Bahasa, Kompensasi, Kerjasama MSDM Global Dalam Bentuk Kerjasama Ekonomi Internasional)</a:t>
            </a:r>
            <a:endParaRPr lang="en-ID" dirty="0">
              <a:solidFill>
                <a:schemeClr val="tx2"/>
              </a:solidFill>
              <a:latin typeface="Berlin Sans FB Demi" panose="020E0802020502020306" pitchFamily="34" charset="0"/>
            </a:endParaRPr>
          </a:p>
        </p:txBody>
      </p:sp>
      <p:sp>
        <p:nvSpPr>
          <p:cNvPr id="4" name="TextBox 3">
            <a:extLst>
              <a:ext uri="{FF2B5EF4-FFF2-40B4-BE49-F238E27FC236}">
                <a16:creationId xmlns:a16="http://schemas.microsoft.com/office/drawing/2014/main" id="{993E7CBF-9594-4744-9A5E-05B7BFDD594E}"/>
              </a:ext>
            </a:extLst>
          </p:cNvPr>
          <p:cNvSpPr txBox="1"/>
          <p:nvPr/>
        </p:nvSpPr>
        <p:spPr>
          <a:xfrm>
            <a:off x="3197655" y="2148154"/>
            <a:ext cx="1603402" cy="369332"/>
          </a:xfrm>
          <a:prstGeom prst="rect">
            <a:avLst/>
          </a:prstGeom>
          <a:noFill/>
        </p:spPr>
        <p:txBody>
          <a:bodyPr wrap="square" rtlCol="0">
            <a:spAutoFit/>
          </a:bodyPr>
          <a:lstStyle/>
          <a:p>
            <a:pPr algn="ctr"/>
            <a:r>
              <a:rPr lang="en-US" dirty="0">
                <a:solidFill>
                  <a:schemeClr val="bg1"/>
                </a:solidFill>
                <a:latin typeface="Bahnschrift" panose="020B0502040204020203" pitchFamily="34" charset="0"/>
              </a:rPr>
              <a:t>KELOMPOK 5</a:t>
            </a:r>
            <a:endParaRPr lang="en-ID" dirty="0">
              <a:solidFill>
                <a:schemeClr val="bg1"/>
              </a:solidFill>
              <a:latin typeface="Bahnschrift" panose="020B0502040204020203" pitchFamily="34" charset="0"/>
            </a:endParaRPr>
          </a:p>
        </p:txBody>
      </p:sp>
      <p:sp>
        <p:nvSpPr>
          <p:cNvPr id="8" name="TextBox 7">
            <a:extLst>
              <a:ext uri="{FF2B5EF4-FFF2-40B4-BE49-F238E27FC236}">
                <a16:creationId xmlns:a16="http://schemas.microsoft.com/office/drawing/2014/main" id="{19E3ED5A-7A9C-4C0D-A39F-84565E9BDBA5}"/>
              </a:ext>
            </a:extLst>
          </p:cNvPr>
          <p:cNvSpPr txBox="1"/>
          <p:nvPr/>
        </p:nvSpPr>
        <p:spPr>
          <a:xfrm>
            <a:off x="4113884" y="2724455"/>
            <a:ext cx="2748690" cy="1664366"/>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ID" sz="1400" dirty="0" err="1">
                <a:latin typeface="Bahnschrift" panose="020B0502040204020203" pitchFamily="34" charset="0"/>
              </a:rPr>
              <a:t>Aginda</a:t>
            </a:r>
            <a:r>
              <a:rPr lang="en-ID" sz="1400" dirty="0">
                <a:latin typeface="Bahnschrift" panose="020B0502040204020203" pitchFamily="34" charset="0"/>
              </a:rPr>
              <a:t> Putra W	21216020</a:t>
            </a:r>
          </a:p>
          <a:p>
            <a:pPr marL="285750" indent="-285750">
              <a:lnSpc>
                <a:spcPct val="150000"/>
              </a:lnSpc>
              <a:buFont typeface="Wingdings" panose="05000000000000000000" pitchFamily="2" charset="2"/>
              <a:buChar char="Ø"/>
            </a:pPr>
            <a:r>
              <a:rPr lang="en-ID" sz="1400" dirty="0">
                <a:latin typeface="Bahnschrift" panose="020B0502040204020203" pitchFamily="34" charset="0"/>
              </a:rPr>
              <a:t>Daniel </a:t>
            </a:r>
            <a:r>
              <a:rPr lang="en-ID" sz="1400" dirty="0" err="1">
                <a:latin typeface="Bahnschrift" panose="020B0502040204020203" pitchFamily="34" charset="0"/>
              </a:rPr>
              <a:t>Agustian</a:t>
            </a:r>
            <a:r>
              <a:rPr lang="en-ID" sz="1400" dirty="0">
                <a:latin typeface="Bahnschrift" panose="020B0502040204020203" pitchFamily="34" charset="0"/>
              </a:rPr>
              <a:t>	21216026</a:t>
            </a:r>
          </a:p>
          <a:p>
            <a:pPr marL="285750" indent="-285750">
              <a:lnSpc>
                <a:spcPct val="150000"/>
              </a:lnSpc>
              <a:buFont typeface="Wingdings" panose="05000000000000000000" pitchFamily="2" charset="2"/>
              <a:buChar char="Ø"/>
            </a:pPr>
            <a:r>
              <a:rPr lang="en-ID" sz="1400" dirty="0">
                <a:latin typeface="Bahnschrift" panose="020B0502040204020203" pitchFamily="34" charset="0"/>
              </a:rPr>
              <a:t>Wanda </a:t>
            </a:r>
            <a:r>
              <a:rPr lang="en-ID" sz="1400" dirty="0" err="1">
                <a:latin typeface="Bahnschrift" panose="020B0502040204020203" pitchFamily="34" charset="0"/>
              </a:rPr>
              <a:t>Adiati</a:t>
            </a:r>
            <a:r>
              <a:rPr lang="en-ID" sz="1400" dirty="0">
                <a:latin typeface="Bahnschrift" panose="020B0502040204020203" pitchFamily="34" charset="0"/>
              </a:rPr>
              <a:t>	21216317</a:t>
            </a:r>
          </a:p>
          <a:p>
            <a:pPr marL="285750" indent="-285750">
              <a:lnSpc>
                <a:spcPct val="150000"/>
              </a:lnSpc>
              <a:buFont typeface="Wingdings" panose="05000000000000000000" pitchFamily="2" charset="2"/>
              <a:buChar char="Ø"/>
            </a:pPr>
            <a:r>
              <a:rPr lang="en-ID" sz="1400" dirty="0" err="1">
                <a:latin typeface="Bahnschrift" panose="020B0502040204020203" pitchFamily="34" charset="0"/>
              </a:rPr>
              <a:t>Risma</a:t>
            </a:r>
            <a:r>
              <a:rPr lang="en-ID" sz="1400" dirty="0">
                <a:latin typeface="Bahnschrift" panose="020B0502040204020203" pitchFamily="34" charset="0"/>
              </a:rPr>
              <a:t> </a:t>
            </a:r>
            <a:r>
              <a:rPr lang="en-ID" sz="1400" dirty="0" err="1">
                <a:latin typeface="Bahnschrift" panose="020B0502040204020203" pitchFamily="34" charset="0"/>
              </a:rPr>
              <a:t>Annisa</a:t>
            </a:r>
            <a:r>
              <a:rPr lang="en-ID" sz="1400" dirty="0">
                <a:latin typeface="Bahnschrift" panose="020B0502040204020203" pitchFamily="34" charset="0"/>
              </a:rPr>
              <a:t>	21216320</a:t>
            </a:r>
          </a:p>
          <a:p>
            <a:pPr marL="285750" indent="-285750">
              <a:lnSpc>
                <a:spcPct val="150000"/>
              </a:lnSpc>
              <a:buFont typeface="Wingdings" panose="05000000000000000000" pitchFamily="2" charset="2"/>
              <a:buChar char="Ø"/>
            </a:pPr>
            <a:r>
              <a:rPr lang="en-ID" sz="1400" dirty="0" err="1">
                <a:latin typeface="Bahnschrift" panose="020B0502040204020203" pitchFamily="34" charset="0"/>
              </a:rPr>
              <a:t>Narsih</a:t>
            </a:r>
            <a:r>
              <a:rPr lang="en-ID" sz="1400" dirty="0">
                <a:latin typeface="Bahnschrift" panose="020B0502040204020203" pitchFamily="34" charset="0"/>
              </a:rPr>
              <a:t>		21216801</a:t>
            </a:r>
          </a:p>
        </p:txBody>
      </p:sp>
      <p:sp>
        <p:nvSpPr>
          <p:cNvPr id="9" name="TextBox 8">
            <a:extLst>
              <a:ext uri="{FF2B5EF4-FFF2-40B4-BE49-F238E27FC236}">
                <a16:creationId xmlns:a16="http://schemas.microsoft.com/office/drawing/2014/main" id="{6AB50520-C179-4EC5-A87D-6E5B9E562CC4}"/>
              </a:ext>
            </a:extLst>
          </p:cNvPr>
          <p:cNvSpPr txBox="1"/>
          <p:nvPr/>
        </p:nvSpPr>
        <p:spPr>
          <a:xfrm>
            <a:off x="518093" y="2724455"/>
            <a:ext cx="3076084" cy="2308324"/>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ID" sz="1400" dirty="0">
                <a:latin typeface="Bahnschrift" panose="020B0502040204020203" pitchFamily="34" charset="0"/>
              </a:rPr>
              <a:t>Ahmad </a:t>
            </a:r>
            <a:r>
              <a:rPr lang="en-ID" sz="1400" dirty="0" err="1">
                <a:latin typeface="Bahnschrift" panose="020B0502040204020203" pitchFamily="34" charset="0"/>
              </a:rPr>
              <a:t>Salafy</a:t>
            </a:r>
            <a:r>
              <a:rPr lang="en-ID" sz="1400" dirty="0">
                <a:latin typeface="Bahnschrift" panose="020B0502040204020203" pitchFamily="34" charset="0"/>
              </a:rPr>
              <a:t> K	     21216016	</a:t>
            </a:r>
          </a:p>
          <a:p>
            <a:pPr marL="285750" indent="-285750">
              <a:lnSpc>
                <a:spcPct val="150000"/>
              </a:lnSpc>
              <a:buFont typeface="Wingdings" panose="05000000000000000000" pitchFamily="2" charset="2"/>
              <a:buChar char="Ø"/>
            </a:pPr>
            <a:r>
              <a:rPr lang="en-ID" sz="1400" dirty="0">
                <a:latin typeface="Bahnschrift" panose="020B0502040204020203" pitchFamily="34" charset="0"/>
              </a:rPr>
              <a:t>Siti Nur Rahmawati     21216007</a:t>
            </a:r>
          </a:p>
          <a:p>
            <a:pPr marL="285750" indent="-285750">
              <a:lnSpc>
                <a:spcPct val="150000"/>
              </a:lnSpc>
              <a:buFont typeface="Wingdings" panose="05000000000000000000" pitchFamily="2" charset="2"/>
              <a:buChar char="Ø"/>
            </a:pPr>
            <a:r>
              <a:rPr lang="en-ID" sz="1400" dirty="0" err="1">
                <a:latin typeface="Bahnschrift" panose="020B0502040204020203" pitchFamily="34" charset="0"/>
              </a:rPr>
              <a:t>Rella</a:t>
            </a:r>
            <a:r>
              <a:rPr lang="en-ID" sz="1400" dirty="0">
                <a:latin typeface="Bahnschrift" panose="020B0502040204020203" pitchFamily="34" charset="0"/>
              </a:rPr>
              <a:t> Lee </a:t>
            </a:r>
            <a:r>
              <a:rPr lang="en-ID" sz="1400" dirty="0" err="1">
                <a:latin typeface="Bahnschrift" panose="020B0502040204020203" pitchFamily="34" charset="0"/>
              </a:rPr>
              <a:t>Rais</a:t>
            </a:r>
            <a:r>
              <a:rPr lang="en-ID" sz="1400" dirty="0">
                <a:latin typeface="Bahnschrift" panose="020B0502040204020203" pitchFamily="34" charset="0"/>
              </a:rPr>
              <a:t>	     21216023</a:t>
            </a:r>
          </a:p>
          <a:p>
            <a:pPr marL="285750" indent="-285750">
              <a:lnSpc>
                <a:spcPct val="150000"/>
              </a:lnSpc>
              <a:buFont typeface="Wingdings" panose="05000000000000000000" pitchFamily="2" charset="2"/>
              <a:buChar char="Ø"/>
            </a:pPr>
            <a:r>
              <a:rPr lang="en-ID" sz="1400" dirty="0" err="1">
                <a:latin typeface="Bahnschrift" panose="020B0502040204020203" pitchFamily="34" charset="0"/>
              </a:rPr>
              <a:t>Rafli</a:t>
            </a:r>
            <a:r>
              <a:rPr lang="en-ID" sz="1400" dirty="0">
                <a:latin typeface="Bahnschrift" panose="020B0502040204020203" pitchFamily="34" charset="0"/>
              </a:rPr>
              <a:t> </a:t>
            </a:r>
            <a:r>
              <a:rPr lang="en-ID" sz="1400" dirty="0" err="1">
                <a:latin typeface="Bahnschrift" panose="020B0502040204020203" pitchFamily="34" charset="0"/>
              </a:rPr>
              <a:t>Fathur</a:t>
            </a:r>
            <a:r>
              <a:rPr lang="en-ID" sz="1400" dirty="0">
                <a:latin typeface="Bahnschrift" panose="020B0502040204020203" pitchFamily="34" charset="0"/>
              </a:rPr>
              <a:t> </a:t>
            </a:r>
            <a:r>
              <a:rPr lang="en-ID" sz="1400" dirty="0" err="1">
                <a:latin typeface="Bahnschrift" panose="020B0502040204020203" pitchFamily="34" charset="0"/>
              </a:rPr>
              <a:t>Rohman</a:t>
            </a:r>
            <a:r>
              <a:rPr lang="en-ID" sz="1400" dirty="0">
                <a:latin typeface="Bahnschrift" panose="020B0502040204020203" pitchFamily="34" charset="0"/>
              </a:rPr>
              <a:t>   21216031</a:t>
            </a:r>
          </a:p>
          <a:p>
            <a:pPr marL="285750" indent="-285750">
              <a:lnSpc>
                <a:spcPct val="150000"/>
              </a:lnSpc>
              <a:buFont typeface="Wingdings" panose="05000000000000000000" pitchFamily="2" charset="2"/>
              <a:buChar char="Ø"/>
            </a:pPr>
            <a:r>
              <a:rPr lang="en-ID" sz="1400" dirty="0">
                <a:latin typeface="Bahnschrift" panose="020B0502040204020203" pitchFamily="34" charset="0"/>
              </a:rPr>
              <a:t>Dicky </a:t>
            </a:r>
            <a:r>
              <a:rPr lang="en-ID" sz="1400" dirty="0" err="1">
                <a:latin typeface="Bahnschrift" panose="020B0502040204020203" pitchFamily="34" charset="0"/>
              </a:rPr>
              <a:t>Heryanto</a:t>
            </a:r>
            <a:r>
              <a:rPr lang="en-ID" sz="1400" dirty="0">
                <a:latin typeface="Bahnschrift" panose="020B0502040204020203" pitchFamily="34" charset="0"/>
              </a:rPr>
              <a:t>	     21216003</a:t>
            </a:r>
          </a:p>
          <a:p>
            <a:pPr marL="285750" indent="-285750">
              <a:lnSpc>
                <a:spcPct val="150000"/>
              </a:lnSpc>
              <a:buFont typeface="Wingdings" panose="05000000000000000000" pitchFamily="2" charset="2"/>
              <a:buChar char="Ø"/>
            </a:pPr>
            <a:r>
              <a:rPr lang="en-ID" sz="1400" dirty="0" err="1">
                <a:latin typeface="Bahnschrift" panose="020B0502040204020203" pitchFamily="34" charset="0"/>
              </a:rPr>
              <a:t>Eko</a:t>
            </a:r>
            <a:r>
              <a:rPr lang="en-ID" sz="1400" dirty="0">
                <a:latin typeface="Bahnschrift" panose="020B0502040204020203" pitchFamily="34" charset="0"/>
              </a:rPr>
              <a:t> </a:t>
            </a:r>
            <a:r>
              <a:rPr lang="en-ID" sz="1400" dirty="0" err="1">
                <a:latin typeface="Bahnschrift" panose="020B0502040204020203" pitchFamily="34" charset="0"/>
              </a:rPr>
              <a:t>Dwiyono</a:t>
            </a:r>
            <a:r>
              <a:rPr lang="en-ID" sz="1400" dirty="0">
                <a:latin typeface="Bahnschrift" panose="020B0502040204020203" pitchFamily="34" charset="0"/>
              </a:rPr>
              <a:t>	     21216006</a:t>
            </a:r>
          </a:p>
          <a:p>
            <a:pPr>
              <a:buFont typeface="Wingdings" panose="05000000000000000000" pitchFamily="2" charset="2"/>
              <a:buChar char="Ø"/>
            </a:pPr>
            <a:endParaRPr lang="en-ID" dirty="0"/>
          </a:p>
        </p:txBody>
      </p:sp>
    </p:spTree>
    <p:extLst>
      <p:ext uri="{BB962C8B-B14F-4D97-AF65-F5344CB8AC3E}">
        <p14:creationId xmlns:p14="http://schemas.microsoft.com/office/powerpoint/2010/main" val="9596404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3BCB47-05ED-4940-AE7B-EF5A8229C9F3}"/>
              </a:ext>
            </a:extLst>
          </p:cNvPr>
          <p:cNvSpPr>
            <a:spLocks noGrp="1"/>
          </p:cNvSpPr>
          <p:nvPr>
            <p:ph sz="half" idx="1"/>
          </p:nvPr>
        </p:nvSpPr>
        <p:spPr>
          <a:xfrm>
            <a:off x="429364" y="1502815"/>
            <a:ext cx="4038600" cy="3204059"/>
          </a:xfrm>
          <a:solidFill>
            <a:schemeClr val="accent3">
              <a:lumMod val="40000"/>
              <a:lumOff val="60000"/>
            </a:schemeClr>
          </a:solidFill>
        </p:spPr>
        <p:style>
          <a:lnRef idx="3">
            <a:schemeClr val="lt1"/>
          </a:lnRef>
          <a:fillRef idx="1">
            <a:schemeClr val="accent3"/>
          </a:fillRef>
          <a:effectRef idx="1">
            <a:schemeClr val="accent3"/>
          </a:effectRef>
          <a:fontRef idx="minor">
            <a:schemeClr val="lt1"/>
          </a:fontRef>
        </p:style>
        <p:txBody>
          <a:bodyPr>
            <a:normAutofit lnSpcReduction="10000"/>
          </a:bodyPr>
          <a:lstStyle/>
          <a:p>
            <a:pPr marL="0" indent="0" algn="ctr">
              <a:buNone/>
            </a:pPr>
            <a:r>
              <a:rPr lang="en-ID" sz="1800" b="1" dirty="0" err="1">
                <a:solidFill>
                  <a:schemeClr val="tx1"/>
                </a:solidFill>
                <a:latin typeface="Bahnschrift SemiLight SemiConde" panose="020B0502040204020203" pitchFamily="34" charset="0"/>
              </a:rPr>
              <a:t>Pendekatan</a:t>
            </a:r>
            <a:r>
              <a:rPr lang="en-ID" sz="1800" b="1" dirty="0">
                <a:solidFill>
                  <a:schemeClr val="tx1"/>
                </a:solidFill>
                <a:latin typeface="Bahnschrift SemiLight SemiConde" panose="020B0502040204020203" pitchFamily="34" charset="0"/>
              </a:rPr>
              <a:t> MSDM </a:t>
            </a:r>
            <a:r>
              <a:rPr lang="en-ID" sz="1800" b="1" dirty="0" err="1">
                <a:solidFill>
                  <a:schemeClr val="tx1"/>
                </a:solidFill>
                <a:latin typeface="Bahnschrift SemiLight SemiConde" panose="020B0502040204020203" pitchFamily="34" charset="0"/>
              </a:rPr>
              <a:t>melalui</a:t>
            </a:r>
            <a:r>
              <a:rPr lang="en-ID" sz="1800" b="1" dirty="0">
                <a:solidFill>
                  <a:schemeClr val="tx1"/>
                </a:solidFill>
                <a:latin typeface="Bahnschrift SemiLight SemiConde" panose="020B0502040204020203" pitchFamily="34" charset="0"/>
              </a:rPr>
              <a:t> </a:t>
            </a:r>
            <a:r>
              <a:rPr lang="en-ID" sz="1800" b="1" dirty="0" err="1">
                <a:solidFill>
                  <a:schemeClr val="tx1"/>
                </a:solidFill>
                <a:latin typeface="Bahnschrift SemiLight SemiConde" panose="020B0502040204020203" pitchFamily="34" charset="0"/>
              </a:rPr>
              <a:t>Pelatihan</a:t>
            </a:r>
            <a:r>
              <a:rPr lang="en-ID" sz="1800" b="1" dirty="0">
                <a:solidFill>
                  <a:schemeClr val="tx1"/>
                </a:solidFill>
                <a:latin typeface="Bahnschrift SemiLight SemiConde" panose="020B0502040204020203" pitchFamily="34" charset="0"/>
              </a:rPr>
              <a:t> Bahasa</a:t>
            </a:r>
          </a:p>
          <a:p>
            <a:pPr marL="0" indent="0" algn="just">
              <a:buNone/>
            </a:pPr>
            <a:endParaRPr lang="en-ID" sz="1800" dirty="0">
              <a:latin typeface="Bahnschrift SemiLight SemiConde" panose="020B0502040204020203" pitchFamily="34" charset="0"/>
            </a:endParaRPr>
          </a:p>
          <a:p>
            <a:pPr marL="0" indent="0" algn="ctr">
              <a:buNone/>
            </a:pP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Pelatihan</a:t>
            </a:r>
            <a:r>
              <a:rPr lang="en-ID" sz="1800" dirty="0">
                <a:solidFill>
                  <a:schemeClr val="accent3">
                    <a:lumMod val="50000"/>
                  </a:schemeClr>
                </a:solidFill>
                <a:latin typeface="Bahnschrift SemiLight SemiConde" panose="020B0502040204020203" pitchFamily="34" charset="0"/>
              </a:rPr>
              <a:t> Bahasa </a:t>
            </a:r>
            <a:r>
              <a:rPr lang="en-ID" sz="1800" dirty="0" err="1">
                <a:solidFill>
                  <a:schemeClr val="accent3">
                    <a:lumMod val="50000"/>
                  </a:schemeClr>
                </a:solidFill>
                <a:latin typeface="Bahnschrift SemiLight SemiConde" panose="020B0502040204020203" pitchFamily="34" charset="0"/>
              </a:rPr>
              <a:t>menjadi</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penting</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karena</a:t>
            </a:r>
            <a:r>
              <a:rPr lang="en-ID" sz="1800" dirty="0">
                <a:solidFill>
                  <a:schemeClr val="accent3">
                    <a:lumMod val="50000"/>
                  </a:schemeClr>
                </a:solidFill>
                <a:latin typeface="Bahnschrift SemiLight SemiConde" panose="020B0502040204020203" pitchFamily="34" charset="0"/>
              </a:rPr>
              <a:t> di masa </a:t>
            </a:r>
            <a:r>
              <a:rPr lang="en-ID" sz="1800" dirty="0" err="1">
                <a:solidFill>
                  <a:schemeClr val="accent3">
                    <a:lumMod val="50000"/>
                  </a:schemeClr>
                </a:solidFill>
                <a:latin typeface="Bahnschrift SemiLight SemiConde" panose="020B0502040204020203" pitchFamily="34" charset="0"/>
              </a:rPr>
              <a:t>depan</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atau</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bahkan</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saat</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ini</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beberapa</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perusahaan</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lokal</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sudah</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terhubung</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dengan</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perusahaan</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asing</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Dengan</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adanya</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pelatihan</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bahasa</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maka</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karyawan</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dapat</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meningkatkan</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komunikasi</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bahasa</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asing</a:t>
            </a:r>
            <a:r>
              <a:rPr lang="en-ID" sz="1800" dirty="0">
                <a:solidFill>
                  <a:schemeClr val="accent3">
                    <a:lumMod val="50000"/>
                  </a:schemeClr>
                </a:solidFill>
                <a:latin typeface="Bahnschrift SemiLight SemiConde" panose="020B0502040204020203" pitchFamily="34" charset="0"/>
              </a:rPr>
              <a:t> dan </a:t>
            </a:r>
            <a:r>
              <a:rPr lang="en-ID" sz="1800" dirty="0" err="1">
                <a:solidFill>
                  <a:schemeClr val="accent3">
                    <a:lumMod val="50000"/>
                  </a:schemeClr>
                </a:solidFill>
                <a:latin typeface="Bahnschrift SemiLight SemiConde" panose="020B0502040204020203" pitchFamily="34" charset="0"/>
              </a:rPr>
              <a:t>dapat</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memberikan</a:t>
            </a:r>
            <a:r>
              <a:rPr lang="en-ID" sz="1800" dirty="0">
                <a:solidFill>
                  <a:schemeClr val="accent3">
                    <a:lumMod val="50000"/>
                  </a:schemeClr>
                </a:solidFill>
                <a:latin typeface="Bahnschrift SemiLight SemiConde" panose="020B0502040204020203" pitchFamily="34" charset="0"/>
              </a:rPr>
              <a:t> </a:t>
            </a:r>
            <a:r>
              <a:rPr lang="en-ID" sz="1800" i="1" dirty="0">
                <a:solidFill>
                  <a:schemeClr val="accent3">
                    <a:lumMod val="50000"/>
                  </a:schemeClr>
                </a:solidFill>
                <a:latin typeface="Bahnschrift SemiLight SemiConde" panose="020B0502040204020203" pitchFamily="34" charset="0"/>
              </a:rPr>
              <a:t>value</a:t>
            </a:r>
            <a:r>
              <a:rPr lang="en-ID" sz="1800" dirty="0">
                <a:solidFill>
                  <a:schemeClr val="accent3">
                    <a:lumMod val="50000"/>
                  </a:schemeClr>
                </a:solidFill>
                <a:latin typeface="Bahnschrift SemiLight SemiConde" panose="020B0502040204020203" pitchFamily="34" charset="0"/>
              </a:rPr>
              <a:t> </a:t>
            </a:r>
            <a:r>
              <a:rPr lang="en-ID" sz="1800" dirty="0" err="1">
                <a:solidFill>
                  <a:schemeClr val="accent3">
                    <a:lumMod val="50000"/>
                  </a:schemeClr>
                </a:solidFill>
                <a:latin typeface="Bahnschrift SemiLight SemiConde" panose="020B0502040204020203" pitchFamily="34" charset="0"/>
              </a:rPr>
              <a:t>tambahan</a:t>
            </a:r>
            <a:r>
              <a:rPr lang="en-ID" sz="1800" dirty="0">
                <a:solidFill>
                  <a:schemeClr val="accent3">
                    <a:lumMod val="50000"/>
                  </a:schemeClr>
                </a:solidFill>
                <a:latin typeface="Bahnschrift SemiLight SemiConde" panose="020B0502040204020203" pitchFamily="34" charset="0"/>
              </a:rPr>
              <a:t> pada </a:t>
            </a:r>
            <a:r>
              <a:rPr lang="en-ID" sz="1800" dirty="0" err="1">
                <a:solidFill>
                  <a:schemeClr val="accent3">
                    <a:lumMod val="50000"/>
                  </a:schemeClr>
                </a:solidFill>
                <a:latin typeface="Bahnschrift SemiLight SemiConde" panose="020B0502040204020203" pitchFamily="34" charset="0"/>
              </a:rPr>
              <a:t>karyawan</a:t>
            </a:r>
            <a:endParaRPr lang="en-ID" sz="1800" dirty="0">
              <a:solidFill>
                <a:schemeClr val="accent3">
                  <a:lumMod val="50000"/>
                </a:schemeClr>
              </a:solidFill>
              <a:latin typeface="Bahnschrift SemiLight SemiConde" panose="020B0502040204020203" pitchFamily="34" charset="0"/>
            </a:endParaRPr>
          </a:p>
        </p:txBody>
      </p:sp>
      <p:sp>
        <p:nvSpPr>
          <p:cNvPr id="2" name="Rectangle 1">
            <a:extLst>
              <a:ext uri="{FF2B5EF4-FFF2-40B4-BE49-F238E27FC236}">
                <a16:creationId xmlns:a16="http://schemas.microsoft.com/office/drawing/2014/main" id="{E70FEDC4-21D1-4430-8254-DDA1A5E8EAE2}"/>
              </a:ext>
            </a:extLst>
          </p:cNvPr>
          <p:cNvSpPr/>
          <p:nvPr/>
        </p:nvSpPr>
        <p:spPr>
          <a:xfrm>
            <a:off x="4636000" y="2227681"/>
            <a:ext cx="4266590" cy="1754326"/>
          </a:xfrm>
          <a:prstGeom prst="rect">
            <a:avLst/>
          </a:prstGeom>
          <a:solidFill>
            <a:schemeClr val="accent5">
              <a:lumMod val="20000"/>
              <a:lumOff val="80000"/>
            </a:schemeClr>
          </a:solidFill>
        </p:spPr>
        <p:style>
          <a:lnRef idx="3">
            <a:schemeClr val="lt1"/>
          </a:lnRef>
          <a:fillRef idx="1">
            <a:schemeClr val="accent6"/>
          </a:fillRef>
          <a:effectRef idx="1">
            <a:schemeClr val="accent6"/>
          </a:effectRef>
          <a:fontRef idx="minor">
            <a:schemeClr val="lt1"/>
          </a:fontRef>
        </p:style>
        <p:txBody>
          <a:bodyPr wrap="square">
            <a:spAutoFit/>
          </a:bodyPr>
          <a:lstStyle/>
          <a:p>
            <a:pPr algn="ctr"/>
            <a:r>
              <a:rPr lang="en-ID" b="1" dirty="0" err="1">
                <a:solidFill>
                  <a:schemeClr val="tx1"/>
                </a:solidFill>
                <a:latin typeface="Bahnschrift SemiLight SemiConde" panose="020B0502040204020203" pitchFamily="34" charset="0"/>
              </a:rPr>
              <a:t>Pendekatan</a:t>
            </a:r>
            <a:r>
              <a:rPr lang="en-ID" b="1" dirty="0">
                <a:solidFill>
                  <a:schemeClr val="tx1"/>
                </a:solidFill>
                <a:latin typeface="Bahnschrift SemiLight SemiConde" panose="020B0502040204020203" pitchFamily="34" charset="0"/>
              </a:rPr>
              <a:t> MSDM </a:t>
            </a:r>
            <a:r>
              <a:rPr lang="en-ID" b="1" dirty="0" err="1">
                <a:solidFill>
                  <a:schemeClr val="tx1"/>
                </a:solidFill>
                <a:latin typeface="Bahnschrift SemiLight SemiConde" panose="020B0502040204020203" pitchFamily="34" charset="0"/>
              </a:rPr>
              <a:t>melalui</a:t>
            </a:r>
            <a:r>
              <a:rPr lang="en-ID" b="1" dirty="0">
                <a:solidFill>
                  <a:schemeClr val="tx1"/>
                </a:solidFill>
                <a:latin typeface="Bahnschrift SemiLight SemiConde" panose="020B0502040204020203" pitchFamily="34" charset="0"/>
              </a:rPr>
              <a:t> </a:t>
            </a:r>
            <a:r>
              <a:rPr lang="en-ID" b="1" dirty="0" err="1">
                <a:solidFill>
                  <a:schemeClr val="tx1"/>
                </a:solidFill>
                <a:latin typeface="Bahnschrift SemiLight SemiConde" panose="020B0502040204020203" pitchFamily="34" charset="0"/>
              </a:rPr>
              <a:t>Kompensasi</a:t>
            </a:r>
            <a:endParaRPr lang="en-ID" b="1" dirty="0">
              <a:solidFill>
                <a:schemeClr val="tx1"/>
              </a:solidFill>
              <a:latin typeface="Bahnschrift SemiLight SemiConde" panose="020B0502040204020203" pitchFamily="34" charset="0"/>
            </a:endParaRPr>
          </a:p>
          <a:p>
            <a:pPr algn="ctr"/>
            <a:endParaRPr lang="en-ID" dirty="0">
              <a:solidFill>
                <a:srgbClr val="5EEC3C"/>
              </a:solidFill>
              <a:latin typeface="Bahnschrift SemiLight SemiConde" panose="020B0502040204020203" pitchFamily="34" charset="0"/>
            </a:endParaRPr>
          </a:p>
          <a:p>
            <a:pPr algn="ctr"/>
            <a:r>
              <a:rPr lang="en-ID" dirty="0">
                <a:latin typeface="Bahnschrift SemiLight SemiConde" panose="020B0502040204020203" pitchFamily="34" charset="0"/>
              </a:rPr>
              <a:t> </a:t>
            </a:r>
            <a:r>
              <a:rPr lang="en-ID" dirty="0" err="1">
                <a:solidFill>
                  <a:schemeClr val="accent5">
                    <a:lumMod val="50000"/>
                  </a:schemeClr>
                </a:solidFill>
                <a:latin typeface="Bahnschrift SemiLight SemiConde" panose="020B0502040204020203" pitchFamily="34" charset="0"/>
              </a:rPr>
              <a:t>Kompensasi</a:t>
            </a:r>
            <a:r>
              <a:rPr lang="en-ID" dirty="0">
                <a:solidFill>
                  <a:schemeClr val="accent5">
                    <a:lumMod val="50000"/>
                  </a:schemeClr>
                </a:solidFill>
                <a:latin typeface="Bahnschrift SemiLight SemiConde" panose="020B0502040204020203" pitchFamily="34" charset="0"/>
              </a:rPr>
              <a:t> </a:t>
            </a:r>
            <a:r>
              <a:rPr lang="en-ID" dirty="0" err="1">
                <a:solidFill>
                  <a:schemeClr val="accent5">
                    <a:lumMod val="50000"/>
                  </a:schemeClr>
                </a:solidFill>
                <a:latin typeface="Bahnschrift SemiLight SemiConde" panose="020B0502040204020203" pitchFamily="34" charset="0"/>
              </a:rPr>
              <a:t>sangat</a:t>
            </a:r>
            <a:r>
              <a:rPr lang="en-ID" dirty="0">
                <a:solidFill>
                  <a:schemeClr val="accent5">
                    <a:lumMod val="50000"/>
                  </a:schemeClr>
                </a:solidFill>
                <a:latin typeface="Bahnschrift SemiLight SemiConde" panose="020B0502040204020203" pitchFamily="34" charset="0"/>
              </a:rPr>
              <a:t> </a:t>
            </a:r>
            <a:r>
              <a:rPr lang="en-ID" dirty="0" err="1">
                <a:solidFill>
                  <a:schemeClr val="accent5">
                    <a:lumMod val="50000"/>
                  </a:schemeClr>
                </a:solidFill>
                <a:latin typeface="Bahnschrift SemiLight SemiConde" panose="020B0502040204020203" pitchFamily="34" charset="0"/>
              </a:rPr>
              <a:t>penting</a:t>
            </a:r>
            <a:r>
              <a:rPr lang="en-ID" dirty="0">
                <a:solidFill>
                  <a:schemeClr val="accent5">
                    <a:lumMod val="50000"/>
                  </a:schemeClr>
                </a:solidFill>
                <a:latin typeface="Bahnschrift SemiLight SemiConde" panose="020B0502040204020203" pitchFamily="34" charset="0"/>
              </a:rPr>
              <a:t> </a:t>
            </a:r>
            <a:r>
              <a:rPr lang="en-ID" dirty="0" err="1">
                <a:solidFill>
                  <a:schemeClr val="accent5">
                    <a:lumMod val="50000"/>
                  </a:schemeClr>
                </a:solidFill>
                <a:latin typeface="Bahnschrift SemiLight SemiConde" panose="020B0502040204020203" pitchFamily="34" charset="0"/>
              </a:rPr>
              <a:t>bagi</a:t>
            </a:r>
            <a:r>
              <a:rPr lang="en-ID" dirty="0">
                <a:solidFill>
                  <a:schemeClr val="accent5">
                    <a:lumMod val="50000"/>
                  </a:schemeClr>
                </a:solidFill>
                <a:latin typeface="Bahnschrift SemiLight SemiConde" panose="020B0502040204020203" pitchFamily="34" charset="0"/>
              </a:rPr>
              <a:t> </a:t>
            </a:r>
            <a:r>
              <a:rPr lang="en-ID" dirty="0" err="1">
                <a:solidFill>
                  <a:schemeClr val="accent5">
                    <a:lumMod val="50000"/>
                  </a:schemeClr>
                </a:solidFill>
                <a:latin typeface="Bahnschrift SemiLight SemiConde" panose="020B0502040204020203" pitchFamily="34" charset="0"/>
              </a:rPr>
              <a:t>karyawan</a:t>
            </a:r>
            <a:r>
              <a:rPr lang="en-ID" dirty="0">
                <a:solidFill>
                  <a:schemeClr val="accent5">
                    <a:lumMod val="50000"/>
                  </a:schemeClr>
                </a:solidFill>
                <a:latin typeface="Bahnschrift SemiLight SemiConde" panose="020B0502040204020203" pitchFamily="34" charset="0"/>
              </a:rPr>
              <a:t> </a:t>
            </a:r>
            <a:r>
              <a:rPr lang="en-ID" dirty="0" err="1">
                <a:solidFill>
                  <a:schemeClr val="accent5">
                    <a:lumMod val="50000"/>
                  </a:schemeClr>
                </a:solidFill>
                <a:latin typeface="Bahnschrift SemiLight SemiConde" panose="020B0502040204020203" pitchFamily="34" charset="0"/>
              </a:rPr>
              <a:t>itu</a:t>
            </a:r>
            <a:r>
              <a:rPr lang="en-ID" dirty="0">
                <a:solidFill>
                  <a:schemeClr val="accent5">
                    <a:lumMod val="50000"/>
                  </a:schemeClr>
                </a:solidFill>
                <a:latin typeface="Bahnschrift SemiLight SemiConde" panose="020B0502040204020203" pitchFamily="34" charset="0"/>
              </a:rPr>
              <a:t> </a:t>
            </a:r>
            <a:r>
              <a:rPr lang="en-ID" dirty="0" err="1">
                <a:solidFill>
                  <a:schemeClr val="accent5">
                    <a:lumMod val="50000"/>
                  </a:schemeClr>
                </a:solidFill>
                <a:latin typeface="Bahnschrift SemiLight SemiConde" panose="020B0502040204020203" pitchFamily="34" charset="0"/>
              </a:rPr>
              <a:t>sendiri</a:t>
            </a:r>
            <a:r>
              <a:rPr lang="en-ID" dirty="0">
                <a:solidFill>
                  <a:schemeClr val="accent5">
                    <a:lumMod val="50000"/>
                  </a:schemeClr>
                </a:solidFill>
                <a:latin typeface="Bahnschrift SemiLight SemiConde" panose="020B0502040204020203" pitchFamily="34" charset="0"/>
              </a:rPr>
              <a:t> </a:t>
            </a:r>
            <a:r>
              <a:rPr lang="en-ID" dirty="0" err="1">
                <a:solidFill>
                  <a:schemeClr val="accent5">
                    <a:lumMod val="50000"/>
                  </a:schemeClr>
                </a:solidFill>
                <a:latin typeface="Bahnschrift SemiLight SemiConde" panose="020B0502040204020203" pitchFamily="34" charset="0"/>
              </a:rPr>
              <a:t>sebagai</a:t>
            </a:r>
            <a:r>
              <a:rPr lang="en-ID" dirty="0">
                <a:solidFill>
                  <a:schemeClr val="accent5">
                    <a:lumMod val="50000"/>
                  </a:schemeClr>
                </a:solidFill>
                <a:latin typeface="Bahnschrift SemiLight SemiConde" panose="020B0502040204020203" pitchFamily="34" charset="0"/>
              </a:rPr>
              <a:t> </a:t>
            </a:r>
            <a:r>
              <a:rPr lang="en-ID" dirty="0" err="1">
                <a:solidFill>
                  <a:schemeClr val="accent5">
                    <a:lumMod val="50000"/>
                  </a:schemeClr>
                </a:solidFill>
                <a:latin typeface="Bahnschrift SemiLight SemiConde" panose="020B0502040204020203" pitchFamily="34" charset="0"/>
              </a:rPr>
              <a:t>individu</a:t>
            </a:r>
            <a:r>
              <a:rPr lang="en-ID" dirty="0">
                <a:solidFill>
                  <a:schemeClr val="accent5">
                    <a:lumMod val="50000"/>
                  </a:schemeClr>
                </a:solidFill>
                <a:latin typeface="Bahnschrift SemiLight SemiConde" panose="020B0502040204020203" pitchFamily="34" charset="0"/>
              </a:rPr>
              <a:t>, </a:t>
            </a:r>
            <a:r>
              <a:rPr lang="en-ID" dirty="0" err="1">
                <a:solidFill>
                  <a:schemeClr val="accent5">
                    <a:lumMod val="50000"/>
                  </a:schemeClr>
                </a:solidFill>
                <a:latin typeface="Bahnschrift SemiLight SemiConde" panose="020B0502040204020203" pitchFamily="34" charset="0"/>
              </a:rPr>
              <a:t>karena</a:t>
            </a:r>
            <a:r>
              <a:rPr lang="en-ID" dirty="0">
                <a:solidFill>
                  <a:schemeClr val="accent5">
                    <a:lumMod val="50000"/>
                  </a:schemeClr>
                </a:solidFill>
                <a:latin typeface="Bahnschrift SemiLight SemiConde" panose="020B0502040204020203" pitchFamily="34" charset="0"/>
              </a:rPr>
              <a:t> </a:t>
            </a:r>
            <a:r>
              <a:rPr lang="en-ID" dirty="0" err="1">
                <a:solidFill>
                  <a:schemeClr val="accent5">
                    <a:lumMod val="50000"/>
                  </a:schemeClr>
                </a:solidFill>
                <a:latin typeface="Bahnschrift SemiLight SemiConde" panose="020B0502040204020203" pitchFamily="34" charset="0"/>
              </a:rPr>
              <a:t>besarnya</a:t>
            </a:r>
            <a:r>
              <a:rPr lang="en-ID" dirty="0">
                <a:solidFill>
                  <a:schemeClr val="accent5">
                    <a:lumMod val="50000"/>
                  </a:schemeClr>
                </a:solidFill>
                <a:latin typeface="Bahnschrift SemiLight SemiConde" panose="020B0502040204020203" pitchFamily="34" charset="0"/>
              </a:rPr>
              <a:t> </a:t>
            </a:r>
            <a:r>
              <a:rPr lang="en-ID" dirty="0" err="1">
                <a:solidFill>
                  <a:schemeClr val="accent5">
                    <a:lumMod val="50000"/>
                  </a:schemeClr>
                </a:solidFill>
                <a:latin typeface="Bahnschrift SemiLight SemiConde" panose="020B0502040204020203" pitchFamily="34" charset="0"/>
              </a:rPr>
              <a:t>kompensasi</a:t>
            </a:r>
            <a:r>
              <a:rPr lang="en-ID" dirty="0">
                <a:solidFill>
                  <a:schemeClr val="accent5">
                    <a:lumMod val="50000"/>
                  </a:schemeClr>
                </a:solidFill>
                <a:latin typeface="Bahnschrift SemiLight SemiConde" panose="020B0502040204020203" pitchFamily="34" charset="0"/>
              </a:rPr>
              <a:t> </a:t>
            </a:r>
            <a:r>
              <a:rPr lang="en-ID" dirty="0" err="1">
                <a:solidFill>
                  <a:schemeClr val="accent5">
                    <a:lumMod val="50000"/>
                  </a:schemeClr>
                </a:solidFill>
                <a:latin typeface="Bahnschrift SemiLight SemiConde" panose="020B0502040204020203" pitchFamily="34" charset="0"/>
              </a:rPr>
              <a:t>merupakan</a:t>
            </a:r>
            <a:r>
              <a:rPr lang="en-ID" dirty="0">
                <a:solidFill>
                  <a:schemeClr val="accent5">
                    <a:lumMod val="50000"/>
                  </a:schemeClr>
                </a:solidFill>
                <a:latin typeface="Bahnschrift SemiLight SemiConde" panose="020B0502040204020203" pitchFamily="34" charset="0"/>
              </a:rPr>
              <a:t> </a:t>
            </a:r>
            <a:r>
              <a:rPr lang="en-ID" dirty="0" err="1">
                <a:solidFill>
                  <a:schemeClr val="accent5">
                    <a:lumMod val="50000"/>
                  </a:schemeClr>
                </a:solidFill>
                <a:latin typeface="Bahnschrift SemiLight SemiConde" panose="020B0502040204020203" pitchFamily="34" charset="0"/>
              </a:rPr>
              <a:t>ukuran</a:t>
            </a:r>
            <a:r>
              <a:rPr lang="en-ID" dirty="0">
                <a:solidFill>
                  <a:schemeClr val="accent5">
                    <a:lumMod val="50000"/>
                  </a:schemeClr>
                </a:solidFill>
                <a:latin typeface="Bahnschrift SemiLight SemiConde" panose="020B0502040204020203" pitchFamily="34" charset="0"/>
              </a:rPr>
              <a:t> </a:t>
            </a:r>
            <a:r>
              <a:rPr lang="en-ID" dirty="0" err="1">
                <a:solidFill>
                  <a:schemeClr val="accent5">
                    <a:lumMod val="50000"/>
                  </a:schemeClr>
                </a:solidFill>
                <a:latin typeface="Bahnschrift SemiLight SemiConde" panose="020B0502040204020203" pitchFamily="34" charset="0"/>
              </a:rPr>
              <a:t>nilai</a:t>
            </a:r>
            <a:r>
              <a:rPr lang="en-ID" dirty="0">
                <a:solidFill>
                  <a:schemeClr val="accent5">
                    <a:lumMod val="50000"/>
                  </a:schemeClr>
                </a:solidFill>
                <a:latin typeface="Bahnschrift SemiLight SemiConde" panose="020B0502040204020203" pitchFamily="34" charset="0"/>
              </a:rPr>
              <a:t> </a:t>
            </a:r>
            <a:r>
              <a:rPr lang="en-ID" dirty="0" err="1">
                <a:solidFill>
                  <a:schemeClr val="accent5">
                    <a:lumMod val="50000"/>
                  </a:schemeClr>
                </a:solidFill>
                <a:latin typeface="Bahnschrift SemiLight SemiConde" panose="020B0502040204020203" pitchFamily="34" charset="0"/>
              </a:rPr>
              <a:t>pekerjaan</a:t>
            </a:r>
            <a:r>
              <a:rPr lang="en-ID" dirty="0">
                <a:solidFill>
                  <a:schemeClr val="accent5">
                    <a:lumMod val="50000"/>
                  </a:schemeClr>
                </a:solidFill>
                <a:latin typeface="Bahnschrift SemiLight SemiConde" panose="020B0502040204020203" pitchFamily="34" charset="0"/>
              </a:rPr>
              <a:t> </a:t>
            </a:r>
            <a:r>
              <a:rPr lang="en-ID" dirty="0" err="1">
                <a:solidFill>
                  <a:schemeClr val="accent5">
                    <a:lumMod val="50000"/>
                  </a:schemeClr>
                </a:solidFill>
                <a:latin typeface="Bahnschrift SemiLight SemiConde" panose="020B0502040204020203" pitchFamily="34" charset="0"/>
              </a:rPr>
              <a:t>karyawan</a:t>
            </a:r>
            <a:r>
              <a:rPr lang="en-ID" dirty="0">
                <a:solidFill>
                  <a:schemeClr val="accent5">
                    <a:lumMod val="50000"/>
                  </a:schemeClr>
                </a:solidFill>
                <a:latin typeface="Bahnschrift SemiLight SemiConde" panose="020B0502040204020203" pitchFamily="34" charset="0"/>
              </a:rPr>
              <a:t> </a:t>
            </a:r>
            <a:r>
              <a:rPr lang="en-ID" dirty="0" err="1">
                <a:solidFill>
                  <a:schemeClr val="accent5">
                    <a:lumMod val="50000"/>
                  </a:schemeClr>
                </a:solidFill>
                <a:latin typeface="Bahnschrift SemiLight SemiConde" panose="020B0502040204020203" pitchFamily="34" charset="0"/>
              </a:rPr>
              <a:t>itu</a:t>
            </a:r>
            <a:r>
              <a:rPr lang="en-ID" dirty="0">
                <a:solidFill>
                  <a:schemeClr val="accent5">
                    <a:lumMod val="50000"/>
                  </a:schemeClr>
                </a:solidFill>
                <a:latin typeface="Bahnschrift SemiLight SemiConde" panose="020B0502040204020203" pitchFamily="34" charset="0"/>
              </a:rPr>
              <a:t> </a:t>
            </a:r>
            <a:r>
              <a:rPr lang="en-ID" dirty="0" err="1">
                <a:solidFill>
                  <a:schemeClr val="accent5">
                    <a:lumMod val="50000"/>
                  </a:schemeClr>
                </a:solidFill>
                <a:latin typeface="Bahnschrift SemiLight SemiConde" panose="020B0502040204020203" pitchFamily="34" charset="0"/>
              </a:rPr>
              <a:t>sendiri</a:t>
            </a:r>
            <a:endParaRPr lang="en-ID" dirty="0">
              <a:solidFill>
                <a:schemeClr val="accent5">
                  <a:lumMod val="50000"/>
                </a:schemeClr>
              </a:solidFill>
              <a:latin typeface="Bahnschrift SemiLight SemiConde" panose="020B0502040204020203" pitchFamily="34" charset="0"/>
            </a:endParaRPr>
          </a:p>
        </p:txBody>
      </p:sp>
    </p:spTree>
    <p:extLst>
      <p:ext uri="{BB962C8B-B14F-4D97-AF65-F5344CB8AC3E}">
        <p14:creationId xmlns:p14="http://schemas.microsoft.com/office/powerpoint/2010/main" val="3068570018"/>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F2485-3579-4E79-87FB-67B43E8D1FD9}"/>
              </a:ext>
            </a:extLst>
          </p:cNvPr>
          <p:cNvSpPr>
            <a:spLocks noGrp="1"/>
          </p:cNvSpPr>
          <p:nvPr>
            <p:ph type="title"/>
          </p:nvPr>
        </p:nvSpPr>
        <p:spPr/>
        <p:txBody>
          <a:bodyPr>
            <a:normAutofit fontScale="90000"/>
          </a:bodyPr>
          <a:lstStyle/>
          <a:p>
            <a:r>
              <a:rPr lang="en-ID" dirty="0"/>
              <a:t>MSDM Global</a:t>
            </a:r>
          </a:p>
        </p:txBody>
      </p:sp>
      <p:sp>
        <p:nvSpPr>
          <p:cNvPr id="3" name="Content Placeholder 2">
            <a:extLst>
              <a:ext uri="{FF2B5EF4-FFF2-40B4-BE49-F238E27FC236}">
                <a16:creationId xmlns:a16="http://schemas.microsoft.com/office/drawing/2014/main" id="{143E0DF6-956B-4277-84F6-70415CF3E7B4}"/>
              </a:ext>
            </a:extLst>
          </p:cNvPr>
          <p:cNvSpPr>
            <a:spLocks noGrp="1"/>
          </p:cNvSpPr>
          <p:nvPr>
            <p:ph idx="1"/>
          </p:nvPr>
        </p:nvSpPr>
        <p:spPr>
          <a:xfrm>
            <a:off x="448965" y="1655520"/>
            <a:ext cx="8246070" cy="3206805"/>
          </a:xfrm>
        </p:spPr>
        <p:txBody>
          <a:bodyPr>
            <a:normAutofit fontScale="92500" lnSpcReduction="10000"/>
          </a:bodyPr>
          <a:lstStyle/>
          <a:p>
            <a:pPr marL="0" indent="0">
              <a:buNone/>
            </a:pPr>
            <a:r>
              <a:rPr lang="en-ID" sz="1800" dirty="0"/>
              <a:t>	</a:t>
            </a:r>
            <a:r>
              <a:rPr lang="en-ID" sz="1800" dirty="0" err="1"/>
              <a:t>Manajemen</a:t>
            </a:r>
            <a:r>
              <a:rPr lang="en-ID" sz="1800" dirty="0"/>
              <a:t> </a:t>
            </a:r>
            <a:r>
              <a:rPr lang="en-ID" sz="1800" dirty="0" err="1"/>
              <a:t>Sumber</a:t>
            </a:r>
            <a:r>
              <a:rPr lang="en-ID" sz="1800" dirty="0"/>
              <a:t> </a:t>
            </a:r>
            <a:r>
              <a:rPr lang="en-ID" sz="1800" dirty="0" err="1"/>
              <a:t>Daya</a:t>
            </a:r>
            <a:r>
              <a:rPr lang="en-ID" sz="1800" dirty="0"/>
              <a:t> </a:t>
            </a:r>
            <a:r>
              <a:rPr lang="en-ID" sz="1800" dirty="0" err="1"/>
              <a:t>Manusia</a:t>
            </a:r>
            <a:r>
              <a:rPr lang="en-ID" sz="1800" dirty="0"/>
              <a:t> Global </a:t>
            </a:r>
            <a:r>
              <a:rPr lang="en-ID" sz="1800" dirty="0" err="1"/>
              <a:t>adalah</a:t>
            </a:r>
            <a:r>
              <a:rPr lang="en-ID" sz="1800" dirty="0"/>
              <a:t> </a:t>
            </a:r>
            <a:r>
              <a:rPr lang="en-ID" sz="1800" dirty="0" err="1"/>
              <a:t>penggunaan</a:t>
            </a:r>
            <a:r>
              <a:rPr lang="en-ID" sz="1800" dirty="0"/>
              <a:t> </a:t>
            </a:r>
            <a:r>
              <a:rPr lang="en-ID" sz="1800" dirty="0" err="1"/>
              <a:t>sumber</a:t>
            </a:r>
            <a:r>
              <a:rPr lang="en-ID" sz="1800" dirty="0"/>
              <a:t> </a:t>
            </a:r>
            <a:r>
              <a:rPr lang="en-ID" sz="1800" dirty="0" err="1"/>
              <a:t>daya</a:t>
            </a:r>
            <a:r>
              <a:rPr lang="en-ID" sz="1800" dirty="0"/>
              <a:t> global </a:t>
            </a:r>
            <a:r>
              <a:rPr lang="en-ID" sz="1800" dirty="0" err="1"/>
              <a:t>untuk</a:t>
            </a:r>
            <a:r>
              <a:rPr lang="en-ID" sz="1800" dirty="0"/>
              <a:t> </a:t>
            </a:r>
            <a:r>
              <a:rPr lang="en-ID" sz="1800" dirty="0" err="1"/>
              <a:t>mencapai</a:t>
            </a:r>
            <a:r>
              <a:rPr lang="en-ID" sz="1800" dirty="0"/>
              <a:t> </a:t>
            </a:r>
            <a:r>
              <a:rPr lang="en-ID" sz="1800" dirty="0" err="1"/>
              <a:t>tujuan</a:t>
            </a:r>
            <a:r>
              <a:rPr lang="en-ID" sz="1800" dirty="0"/>
              <a:t> </a:t>
            </a:r>
            <a:r>
              <a:rPr lang="en-ID" sz="1800" dirty="0" err="1"/>
              <a:t>organisasi</a:t>
            </a:r>
            <a:r>
              <a:rPr lang="en-ID" sz="1800" dirty="0"/>
              <a:t> </a:t>
            </a:r>
            <a:r>
              <a:rPr lang="en-ID" sz="1800" dirty="0" err="1"/>
              <a:t>tanpa</a:t>
            </a:r>
            <a:r>
              <a:rPr lang="en-ID" sz="1800" dirty="0"/>
              <a:t> </a:t>
            </a:r>
            <a:r>
              <a:rPr lang="en-ID" sz="1800" dirty="0" err="1"/>
              <a:t>memandang</a:t>
            </a:r>
            <a:r>
              <a:rPr lang="en-ID" sz="1800" dirty="0"/>
              <a:t> </a:t>
            </a:r>
            <a:r>
              <a:rPr lang="en-ID" sz="1800" dirty="0" err="1"/>
              <a:t>batasan</a:t>
            </a:r>
            <a:r>
              <a:rPr lang="en-ID" sz="1800" dirty="0"/>
              <a:t> </a:t>
            </a:r>
            <a:r>
              <a:rPr lang="en-ID" sz="1800" dirty="0" err="1"/>
              <a:t>geografis</a:t>
            </a:r>
            <a:r>
              <a:rPr lang="en-ID" sz="1800" dirty="0"/>
              <a:t>. </a:t>
            </a:r>
            <a:r>
              <a:rPr lang="en-ID" sz="1800" dirty="0" err="1"/>
              <a:t>Bidang</a:t>
            </a:r>
            <a:r>
              <a:rPr lang="en-ID" sz="1800" dirty="0"/>
              <a:t> </a:t>
            </a:r>
            <a:r>
              <a:rPr lang="en-ID" sz="1800" dirty="0" err="1"/>
              <a:t>Manajemen</a:t>
            </a:r>
            <a:r>
              <a:rPr lang="en-ID" sz="1800" dirty="0"/>
              <a:t> SDM Global </a:t>
            </a:r>
            <a:r>
              <a:rPr lang="en-ID" sz="1800" dirty="0" err="1"/>
              <a:t>dikarakteristikan</a:t>
            </a:r>
            <a:r>
              <a:rPr lang="en-ID" sz="1800" dirty="0"/>
              <a:t> oleh 3 </a:t>
            </a:r>
            <a:r>
              <a:rPr lang="en-ID" sz="1800" dirty="0" err="1"/>
              <a:t>pendekatan</a:t>
            </a:r>
            <a:r>
              <a:rPr lang="en-ID" sz="1800" dirty="0"/>
              <a:t>, </a:t>
            </a:r>
            <a:r>
              <a:rPr lang="en-ID" sz="1800" dirty="0" err="1"/>
              <a:t>yaitu</a:t>
            </a:r>
            <a:r>
              <a:rPr lang="en-ID" sz="1800" dirty="0"/>
              <a:t> :</a:t>
            </a:r>
          </a:p>
          <a:p>
            <a:pPr marL="0" indent="0">
              <a:buNone/>
            </a:pPr>
            <a:endParaRPr lang="en-ID" sz="1800" dirty="0"/>
          </a:p>
          <a:p>
            <a:pPr>
              <a:buFont typeface="+mj-lt"/>
              <a:buAutoNum type="arabicPeriod"/>
            </a:pPr>
            <a:r>
              <a:rPr lang="en-ID" sz="1800" dirty="0" err="1"/>
              <a:t>Manajemen</a:t>
            </a:r>
            <a:r>
              <a:rPr lang="en-ID" sz="1800" dirty="0"/>
              <a:t> SDM Global </a:t>
            </a:r>
            <a:r>
              <a:rPr lang="en-ID" sz="1800" dirty="0" err="1"/>
              <a:t>menekankan</a:t>
            </a:r>
            <a:r>
              <a:rPr lang="en-ID" sz="1800" dirty="0"/>
              <a:t> </a:t>
            </a:r>
            <a:r>
              <a:rPr lang="en-ID" sz="1800" dirty="0" err="1"/>
              <a:t>manajemen</a:t>
            </a:r>
            <a:r>
              <a:rPr lang="en-ID" sz="1800" dirty="0"/>
              <a:t> </a:t>
            </a:r>
            <a:r>
              <a:rPr lang="en-ID" sz="1800" dirty="0" err="1"/>
              <a:t>lintas</a:t>
            </a:r>
            <a:r>
              <a:rPr lang="en-ID" sz="1800" dirty="0"/>
              <a:t> </a:t>
            </a:r>
            <a:r>
              <a:rPr lang="en-ID" sz="1800" dirty="0" err="1"/>
              <a:t>budaya</a:t>
            </a:r>
            <a:r>
              <a:rPr lang="en-ID" sz="1800" dirty="0"/>
              <a:t> (cross-cultural management) </a:t>
            </a:r>
            <a:r>
              <a:rPr lang="en-ID" sz="1800" dirty="0" err="1"/>
              <a:t>yaitu</a:t>
            </a:r>
            <a:r>
              <a:rPr lang="en-ID" sz="1800" dirty="0"/>
              <a:t> </a:t>
            </a:r>
            <a:r>
              <a:rPr lang="en-ID" sz="1800" dirty="0" err="1"/>
              <a:t>melihat</a:t>
            </a:r>
            <a:r>
              <a:rPr lang="en-ID" sz="1800" dirty="0"/>
              <a:t> </a:t>
            </a:r>
            <a:r>
              <a:rPr lang="en-ID" sz="1800" dirty="0" err="1"/>
              <a:t>perilaku</a:t>
            </a:r>
            <a:r>
              <a:rPr lang="en-ID" sz="1800" dirty="0"/>
              <a:t> </a:t>
            </a:r>
            <a:r>
              <a:rPr lang="en-ID" sz="1800" dirty="0" err="1"/>
              <a:t>manusia</a:t>
            </a:r>
            <a:r>
              <a:rPr lang="en-ID" sz="1800" dirty="0"/>
              <a:t> </a:t>
            </a:r>
            <a:r>
              <a:rPr lang="en-ID" sz="1800" dirty="0" err="1"/>
              <a:t>dalam</a:t>
            </a:r>
            <a:r>
              <a:rPr lang="en-ID" sz="1800" dirty="0"/>
              <a:t> </a:t>
            </a:r>
            <a:r>
              <a:rPr lang="en-ID" sz="1800" dirty="0" err="1"/>
              <a:t>organisasi</a:t>
            </a:r>
            <a:r>
              <a:rPr lang="en-ID" sz="1800" dirty="0"/>
              <a:t> </a:t>
            </a:r>
            <a:r>
              <a:rPr lang="en-ID" sz="1800" dirty="0" err="1"/>
              <a:t>dari</a:t>
            </a:r>
            <a:r>
              <a:rPr lang="en-ID" sz="1800" dirty="0"/>
              <a:t> </a:t>
            </a:r>
            <a:r>
              <a:rPr lang="en-ID" sz="1800" dirty="0" err="1"/>
              <a:t>perspektif</a:t>
            </a:r>
            <a:r>
              <a:rPr lang="en-ID" sz="1800" dirty="0"/>
              <a:t> </a:t>
            </a:r>
            <a:r>
              <a:rPr lang="en-ID" sz="1800" dirty="0" err="1"/>
              <a:t>internasional</a:t>
            </a:r>
            <a:r>
              <a:rPr lang="en-ID" sz="1800" dirty="0"/>
              <a:t>.</a:t>
            </a:r>
          </a:p>
          <a:p>
            <a:pPr>
              <a:buFont typeface="+mj-lt"/>
              <a:buAutoNum type="arabicPeriod"/>
            </a:pPr>
            <a:r>
              <a:rPr lang="en-ID" sz="1800" dirty="0" err="1"/>
              <a:t>Dikembangkan</a:t>
            </a:r>
            <a:r>
              <a:rPr lang="en-ID" sz="1800" dirty="0"/>
              <a:t> </a:t>
            </a:r>
            <a:r>
              <a:rPr lang="en-ID" sz="1800" dirty="0" err="1"/>
              <a:t>dari</a:t>
            </a:r>
            <a:r>
              <a:rPr lang="en-ID" sz="1800" dirty="0"/>
              <a:t> </a:t>
            </a:r>
            <a:r>
              <a:rPr lang="en-ID" sz="1800" dirty="0" err="1"/>
              <a:t>hubungan</a:t>
            </a:r>
            <a:r>
              <a:rPr lang="en-ID" sz="1800" dirty="0"/>
              <a:t> industrial </a:t>
            </a:r>
            <a:r>
              <a:rPr lang="en-ID" sz="1800" dirty="0" err="1"/>
              <a:t>komparatif</a:t>
            </a:r>
            <a:r>
              <a:rPr lang="en-ID" sz="1800" dirty="0"/>
              <a:t> dan literature-</a:t>
            </a:r>
            <a:r>
              <a:rPr lang="en-ID" sz="1800" dirty="0" err="1"/>
              <a:t>literatur</a:t>
            </a:r>
            <a:r>
              <a:rPr lang="en-ID" sz="1800" dirty="0"/>
              <a:t> </a:t>
            </a:r>
            <a:r>
              <a:rPr lang="en-ID" sz="1800" dirty="0" err="1"/>
              <a:t>Manajemen</a:t>
            </a:r>
            <a:r>
              <a:rPr lang="en-ID" sz="1800" dirty="0"/>
              <a:t> SDM dan </a:t>
            </a:r>
            <a:r>
              <a:rPr lang="en-ID" sz="1800" dirty="0" err="1"/>
              <a:t>berusaha</a:t>
            </a:r>
            <a:r>
              <a:rPr lang="en-ID" sz="1800" dirty="0"/>
              <a:t> </a:t>
            </a:r>
            <a:r>
              <a:rPr lang="en-ID" sz="1800" dirty="0" err="1"/>
              <a:t>untuk</a:t>
            </a:r>
            <a:r>
              <a:rPr lang="en-ID" sz="1800" dirty="0"/>
              <a:t> </a:t>
            </a:r>
            <a:r>
              <a:rPr lang="en-ID" sz="1800" dirty="0" err="1"/>
              <a:t>menggambarkan</a:t>
            </a:r>
            <a:r>
              <a:rPr lang="en-ID" sz="1800" dirty="0"/>
              <a:t>, </a:t>
            </a:r>
            <a:r>
              <a:rPr lang="en-ID" sz="1800" dirty="0" err="1"/>
              <a:t>membandingkan</a:t>
            </a:r>
            <a:r>
              <a:rPr lang="en-ID" sz="1800" dirty="0"/>
              <a:t> dan </a:t>
            </a:r>
            <a:r>
              <a:rPr lang="en-ID" sz="1800" dirty="0" err="1"/>
              <a:t>menganalisis</a:t>
            </a:r>
            <a:r>
              <a:rPr lang="en-ID" sz="1800" dirty="0"/>
              <a:t> system SDM di </a:t>
            </a:r>
            <a:r>
              <a:rPr lang="en-ID" sz="1800" dirty="0" err="1"/>
              <a:t>beberapa</a:t>
            </a:r>
            <a:r>
              <a:rPr lang="en-ID" sz="1800" dirty="0"/>
              <a:t> Negara.</a:t>
            </a:r>
          </a:p>
          <a:p>
            <a:pPr>
              <a:buFont typeface="+mj-lt"/>
              <a:buAutoNum type="arabicPeriod"/>
            </a:pPr>
            <a:r>
              <a:rPr lang="en-ID" sz="1800" dirty="0" err="1"/>
              <a:t>Berusaha</a:t>
            </a:r>
            <a:r>
              <a:rPr lang="en-ID" sz="1800" dirty="0"/>
              <a:t> </a:t>
            </a:r>
            <a:r>
              <a:rPr lang="en-ID" sz="1800" dirty="0" err="1"/>
              <a:t>untuk</a:t>
            </a:r>
            <a:r>
              <a:rPr lang="en-ID" sz="1800" dirty="0"/>
              <a:t> </a:t>
            </a:r>
            <a:r>
              <a:rPr lang="en-ID" sz="1800" dirty="0" err="1"/>
              <a:t>memberikan</a:t>
            </a:r>
            <a:r>
              <a:rPr lang="en-ID" sz="1800" dirty="0"/>
              <a:t> focus pada </a:t>
            </a:r>
            <a:r>
              <a:rPr lang="en-ID" sz="1800" dirty="0" err="1"/>
              <a:t>aspek</a:t>
            </a:r>
            <a:r>
              <a:rPr lang="en-ID" sz="1800" dirty="0"/>
              <a:t> </a:t>
            </a:r>
            <a:r>
              <a:rPr lang="en-ID" sz="1800" dirty="0" err="1"/>
              <a:t>Manajemen</a:t>
            </a:r>
            <a:r>
              <a:rPr lang="en-ID" sz="1800" dirty="0"/>
              <a:t> SDM di </a:t>
            </a:r>
            <a:r>
              <a:rPr lang="en-ID" sz="1800" dirty="0" err="1"/>
              <a:t>perusahaan-perusahaan</a:t>
            </a:r>
            <a:r>
              <a:rPr lang="en-ID" sz="1800" dirty="0"/>
              <a:t> </a:t>
            </a:r>
            <a:r>
              <a:rPr lang="en-ID" sz="1800" dirty="0" err="1"/>
              <a:t>multinasional</a:t>
            </a:r>
            <a:r>
              <a:rPr lang="en-ID" sz="1800" dirty="0"/>
              <a:t>.</a:t>
            </a:r>
          </a:p>
        </p:txBody>
      </p:sp>
      <p:sp>
        <p:nvSpPr>
          <p:cNvPr id="5" name="Flowchart: Display 4">
            <a:extLst>
              <a:ext uri="{FF2B5EF4-FFF2-40B4-BE49-F238E27FC236}">
                <a16:creationId xmlns:a16="http://schemas.microsoft.com/office/drawing/2014/main" id="{BD777866-7F57-4E29-9EA0-042E640F2EC3}"/>
              </a:ext>
            </a:extLst>
          </p:cNvPr>
          <p:cNvSpPr/>
          <p:nvPr/>
        </p:nvSpPr>
        <p:spPr>
          <a:xfrm>
            <a:off x="315246" y="2733975"/>
            <a:ext cx="458115" cy="319408"/>
          </a:xfrm>
          <a:prstGeom prst="flowChartDisplay">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latin typeface="Algerian" panose="04020705040A02060702" pitchFamily="82" charset="0"/>
              </a:rPr>
              <a:t>1</a:t>
            </a:r>
            <a:endParaRPr lang="en-ID" dirty="0">
              <a:latin typeface="Algerian" panose="04020705040A02060702" pitchFamily="82" charset="0"/>
            </a:endParaRPr>
          </a:p>
        </p:txBody>
      </p:sp>
      <p:sp>
        <p:nvSpPr>
          <p:cNvPr id="6" name="Flowchart: Display 5">
            <a:extLst>
              <a:ext uri="{FF2B5EF4-FFF2-40B4-BE49-F238E27FC236}">
                <a16:creationId xmlns:a16="http://schemas.microsoft.com/office/drawing/2014/main" id="{999C5316-B449-4749-B2A6-523119E27BBF}"/>
              </a:ext>
            </a:extLst>
          </p:cNvPr>
          <p:cNvSpPr/>
          <p:nvPr/>
        </p:nvSpPr>
        <p:spPr>
          <a:xfrm>
            <a:off x="315247" y="3483123"/>
            <a:ext cx="458115" cy="319408"/>
          </a:xfrm>
          <a:prstGeom prst="flowChartDisplay">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latin typeface="Algerian" panose="04020705040A02060702" pitchFamily="82" charset="0"/>
              </a:rPr>
              <a:t>2</a:t>
            </a:r>
            <a:endParaRPr lang="en-ID" dirty="0">
              <a:latin typeface="Algerian" panose="04020705040A02060702" pitchFamily="82" charset="0"/>
            </a:endParaRPr>
          </a:p>
        </p:txBody>
      </p:sp>
      <p:sp>
        <p:nvSpPr>
          <p:cNvPr id="7" name="Flowchart: Display 6">
            <a:extLst>
              <a:ext uri="{FF2B5EF4-FFF2-40B4-BE49-F238E27FC236}">
                <a16:creationId xmlns:a16="http://schemas.microsoft.com/office/drawing/2014/main" id="{FABD03D3-0AE6-4A49-9C2B-176EAD0E3F82}"/>
              </a:ext>
            </a:extLst>
          </p:cNvPr>
          <p:cNvSpPr/>
          <p:nvPr/>
        </p:nvSpPr>
        <p:spPr>
          <a:xfrm>
            <a:off x="315248" y="4235424"/>
            <a:ext cx="458115" cy="319409"/>
          </a:xfrm>
          <a:prstGeom prst="flowChartDisplay">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latin typeface="Algerian" panose="04020705040A02060702" pitchFamily="82" charset="0"/>
              </a:rPr>
              <a:t>3</a:t>
            </a:r>
            <a:endParaRPr lang="en-ID" dirty="0">
              <a:latin typeface="Algerian" panose="04020705040A02060702" pitchFamily="82" charset="0"/>
            </a:endParaRPr>
          </a:p>
        </p:txBody>
      </p:sp>
    </p:spTree>
    <p:extLst>
      <p:ext uri="{BB962C8B-B14F-4D97-AF65-F5344CB8AC3E}">
        <p14:creationId xmlns:p14="http://schemas.microsoft.com/office/powerpoint/2010/main" val="21503833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80B66-E838-41A7-B8C0-5AAF77FDC252}"/>
              </a:ext>
            </a:extLst>
          </p:cNvPr>
          <p:cNvSpPr>
            <a:spLocks noGrp="1"/>
          </p:cNvSpPr>
          <p:nvPr>
            <p:ph type="title"/>
          </p:nvPr>
        </p:nvSpPr>
        <p:spPr/>
        <p:txBody>
          <a:bodyPr>
            <a:normAutofit fontScale="90000"/>
          </a:bodyPr>
          <a:lstStyle/>
          <a:p>
            <a:r>
              <a:rPr lang="en-ID" dirty="0" err="1"/>
              <a:t>Kerja</a:t>
            </a:r>
            <a:r>
              <a:rPr lang="en-ID" dirty="0"/>
              <a:t> Sama </a:t>
            </a:r>
            <a:r>
              <a:rPr lang="en-ID" dirty="0" err="1"/>
              <a:t>Ekonomi</a:t>
            </a:r>
            <a:r>
              <a:rPr lang="en-ID" dirty="0"/>
              <a:t> </a:t>
            </a:r>
            <a:r>
              <a:rPr lang="en-ID" dirty="0" err="1"/>
              <a:t>Internasional</a:t>
            </a:r>
            <a:endParaRPr lang="en-ID" dirty="0"/>
          </a:p>
        </p:txBody>
      </p:sp>
      <p:sp>
        <p:nvSpPr>
          <p:cNvPr id="3" name="Content Placeholder 2">
            <a:extLst>
              <a:ext uri="{FF2B5EF4-FFF2-40B4-BE49-F238E27FC236}">
                <a16:creationId xmlns:a16="http://schemas.microsoft.com/office/drawing/2014/main" id="{69625ACB-2DD1-4049-B2D5-D2150D8C181A}"/>
              </a:ext>
            </a:extLst>
          </p:cNvPr>
          <p:cNvSpPr>
            <a:spLocks noGrp="1"/>
          </p:cNvSpPr>
          <p:nvPr>
            <p:ph idx="1"/>
          </p:nvPr>
        </p:nvSpPr>
        <p:spPr/>
        <p:txBody>
          <a:bodyPr>
            <a:normAutofit/>
          </a:bodyPr>
          <a:lstStyle/>
          <a:p>
            <a:pPr marL="0" indent="0" algn="just">
              <a:buNone/>
            </a:pPr>
            <a:r>
              <a:rPr lang="en-ID" dirty="0"/>
              <a:t>	</a:t>
            </a:r>
            <a:r>
              <a:rPr lang="en-ID" sz="1600" dirty="0" err="1">
                <a:latin typeface="Bahnschrift SemiLight SemiConde" panose="020B0502040204020203" pitchFamily="34" charset="0"/>
              </a:rPr>
              <a:t>Kerja</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sama</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internasional</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adalah</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bentuk</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hubungan</a:t>
            </a:r>
            <a:r>
              <a:rPr lang="en-ID" sz="1600" dirty="0">
                <a:latin typeface="Bahnschrift SemiLight SemiConde" panose="020B0502040204020203" pitchFamily="34" charset="0"/>
              </a:rPr>
              <a:t> yang </a:t>
            </a:r>
            <a:r>
              <a:rPr lang="en-ID" sz="1600" dirty="0" err="1">
                <a:latin typeface="Bahnschrift SemiLight SemiConde" panose="020B0502040204020203" pitchFamily="34" charset="0"/>
              </a:rPr>
              <a:t>dilakukan</a:t>
            </a:r>
            <a:r>
              <a:rPr lang="en-ID" sz="1600" dirty="0">
                <a:latin typeface="Bahnschrift SemiLight SemiConde" panose="020B0502040204020203" pitchFamily="34" charset="0"/>
              </a:rPr>
              <a:t> oleh </a:t>
            </a:r>
            <a:r>
              <a:rPr lang="en-ID" sz="1600" dirty="0" err="1">
                <a:latin typeface="Bahnschrift SemiLight SemiConde" panose="020B0502040204020203" pitchFamily="34" charset="0"/>
              </a:rPr>
              <a:t>suatu</a:t>
            </a:r>
            <a:r>
              <a:rPr lang="en-ID" sz="1600" dirty="0">
                <a:latin typeface="Bahnschrift SemiLight SemiConde" panose="020B0502040204020203" pitchFamily="34" charset="0"/>
              </a:rPr>
              <a:t> negara </a:t>
            </a:r>
            <a:r>
              <a:rPr lang="en-ID" sz="1600" dirty="0" err="1">
                <a:latin typeface="Bahnschrift SemiLight SemiConde" panose="020B0502040204020203" pitchFamily="34" charset="0"/>
              </a:rPr>
              <a:t>dengan</a:t>
            </a:r>
            <a:r>
              <a:rPr lang="en-ID" sz="1600" dirty="0">
                <a:latin typeface="Bahnschrift SemiLight SemiConde" panose="020B0502040204020203" pitchFamily="34" charset="0"/>
              </a:rPr>
              <a:t> negara lain yang </a:t>
            </a:r>
            <a:r>
              <a:rPr lang="en-ID" sz="1600" dirty="0" err="1">
                <a:latin typeface="Bahnschrift SemiLight SemiConde" panose="020B0502040204020203" pitchFamily="34" charset="0"/>
              </a:rPr>
              <a:t>bertujuan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untuk</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memenuhi</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kebutuhan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rakyat</a:t>
            </a:r>
            <a:r>
              <a:rPr lang="en-ID" sz="1600" dirty="0">
                <a:latin typeface="Bahnschrift SemiLight SemiConde" panose="020B0502040204020203" pitchFamily="34" charset="0"/>
              </a:rPr>
              <a:t> dan </a:t>
            </a:r>
            <a:r>
              <a:rPr lang="en-ID" sz="1600" dirty="0" err="1">
                <a:latin typeface="Bahnschrift SemiLight SemiConde" panose="020B0502040204020203" pitchFamily="34" charset="0"/>
              </a:rPr>
              <a:t>untuk</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kepentingan</a:t>
            </a:r>
            <a:r>
              <a:rPr lang="en-ID" sz="1600" dirty="0">
                <a:latin typeface="Bahnschrift SemiLight SemiConde" panose="020B0502040204020203" pitchFamily="34" charset="0"/>
              </a:rPr>
              <a:t> negara-negara di dunia. </a:t>
            </a:r>
            <a:r>
              <a:rPr lang="en-ID" sz="1600" dirty="0" err="1">
                <a:latin typeface="Bahnschrift SemiLight SemiConde" panose="020B0502040204020203" pitchFamily="34" charset="0"/>
              </a:rPr>
              <a:t>Kerja</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sama</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internasional</a:t>
            </a:r>
            <a:r>
              <a:rPr lang="en-ID" sz="1600" dirty="0">
                <a:latin typeface="Bahnschrift SemiLight SemiConde" panose="020B0502040204020203" pitchFamily="34" charset="0"/>
              </a:rPr>
              <a:t>, yang </a:t>
            </a:r>
            <a:r>
              <a:rPr lang="en-ID" sz="1600" dirty="0" err="1">
                <a:latin typeface="Bahnschrift SemiLight SemiConde" panose="020B0502040204020203" pitchFamily="34" charset="0"/>
              </a:rPr>
              <a:t>meliputi</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kerja</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sama</a:t>
            </a:r>
            <a:r>
              <a:rPr lang="en-ID" sz="1600" dirty="0">
                <a:latin typeface="Bahnschrift SemiLight SemiConde" panose="020B0502040204020203" pitchFamily="34" charset="0"/>
              </a:rPr>
              <a:t> di </a:t>
            </a:r>
            <a:r>
              <a:rPr lang="en-ID" sz="1600" dirty="0" err="1">
                <a:latin typeface="Bahnschrift SemiLight SemiConde" panose="020B0502040204020203" pitchFamily="34" charset="0"/>
              </a:rPr>
              <a:t>bidang</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politik</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sosial</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pertahanan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keamanan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kebudayaan</a:t>
            </a:r>
            <a:r>
              <a:rPr lang="en-ID" sz="1600" dirty="0">
                <a:latin typeface="Bahnschrift SemiLight SemiConde" panose="020B0502040204020203" pitchFamily="34" charset="0"/>
              </a:rPr>
              <a:t>, dan </a:t>
            </a:r>
            <a:r>
              <a:rPr lang="en-ID" sz="1600" dirty="0" err="1">
                <a:latin typeface="Bahnschrift SemiLight SemiConde" panose="020B0502040204020203" pitchFamily="34" charset="0"/>
              </a:rPr>
              <a:t>ekonomi</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berpedoman</a:t>
            </a:r>
            <a:r>
              <a:rPr lang="en-ID" sz="1600" dirty="0">
                <a:latin typeface="Bahnschrift SemiLight SemiConde" panose="020B0502040204020203" pitchFamily="34" charset="0"/>
              </a:rPr>
              <a:t> pada </a:t>
            </a:r>
            <a:r>
              <a:rPr lang="en-ID" sz="1600" dirty="0" err="1">
                <a:latin typeface="Bahnschrift SemiLight SemiConde" panose="020B0502040204020203" pitchFamily="34" charset="0"/>
              </a:rPr>
              <a:t>politik</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luar</a:t>
            </a:r>
            <a:r>
              <a:rPr lang="en-ID" sz="1600" dirty="0">
                <a:latin typeface="Bahnschrift SemiLight SemiConde" panose="020B0502040204020203" pitchFamily="34" charset="0"/>
              </a:rPr>
              <a:t> negeri </a:t>
            </a:r>
            <a:r>
              <a:rPr lang="en-ID" sz="1600" dirty="0" err="1">
                <a:latin typeface="Bahnschrift SemiLight SemiConde" panose="020B0502040204020203" pitchFamily="34" charset="0"/>
              </a:rPr>
              <a:t>masing-masing</a:t>
            </a:r>
            <a:r>
              <a:rPr lang="en-ID" sz="1600" dirty="0">
                <a:latin typeface="Bahnschrift SemiLight SemiConde" panose="020B0502040204020203" pitchFamily="34" charset="0"/>
              </a:rPr>
              <a:t>.</a:t>
            </a:r>
          </a:p>
          <a:p>
            <a:pPr marL="0" indent="0" algn="just">
              <a:buNone/>
            </a:pP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Kerja</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sama</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internasional</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merupakan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perwujudan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dari</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hubungan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antarbangsa</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yangberpijak</a:t>
            </a:r>
            <a:r>
              <a:rPr lang="en-ID" sz="1600" dirty="0">
                <a:latin typeface="Bahnschrift SemiLight SemiConde" panose="020B0502040204020203" pitchFamily="34" charset="0"/>
              </a:rPr>
              <a:t> pada </a:t>
            </a:r>
            <a:r>
              <a:rPr lang="en-ID" sz="1600" dirty="0" err="1">
                <a:latin typeface="Bahnschrift SemiLight SemiConde" panose="020B0502040204020203" pitchFamily="34" charset="0"/>
              </a:rPr>
              <a:t>kepentingan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nasional</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Kepentingan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nasional</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berkaitan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dengan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tujuan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nasional</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dalam</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kurun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waktu</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tertentu</a:t>
            </a:r>
            <a:r>
              <a:rPr lang="en-ID" sz="1600" dirty="0">
                <a:latin typeface="Bahnschrift SemiLight SemiConde" panose="020B0502040204020203" pitchFamily="34" charset="0"/>
              </a:rPr>
              <a:t> yang </a:t>
            </a:r>
            <a:r>
              <a:rPr lang="en-ID" sz="1600" dirty="0" err="1">
                <a:latin typeface="Bahnschrift SemiLight SemiConde" panose="020B0502040204020203" pitchFamily="34" charset="0"/>
              </a:rPr>
              <a:t>berisi</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sasaran-sasaran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nyata</a:t>
            </a:r>
            <a:r>
              <a:rPr lang="en-ID" sz="1600" dirty="0">
                <a:latin typeface="Bahnschrift SemiLight SemiConde" panose="020B0502040204020203" pitchFamily="34" charset="0"/>
              </a:rPr>
              <a:t> yang </a:t>
            </a:r>
            <a:r>
              <a:rPr lang="en-ID" sz="1600" dirty="0" err="1">
                <a:latin typeface="Bahnschrift SemiLight SemiConde" panose="020B0502040204020203" pitchFamily="34" charset="0"/>
              </a:rPr>
              <a:t>harus</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diwujudkan.Keberhasilan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mewujudkan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tujuan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nasional</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dapat</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menjamin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kelangsungan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hidup</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bangsa</a:t>
            </a:r>
            <a:r>
              <a:rPr lang="en-ID" sz="1600" dirty="0">
                <a:latin typeface="Bahnschrift SemiLight SemiConde" panose="020B0502040204020203" pitchFamily="34" charset="0"/>
              </a:rPr>
              <a:t>.</a:t>
            </a:r>
          </a:p>
        </p:txBody>
      </p:sp>
    </p:spTree>
    <p:extLst>
      <p:ext uri="{BB962C8B-B14F-4D97-AF65-F5344CB8AC3E}">
        <p14:creationId xmlns:p14="http://schemas.microsoft.com/office/powerpoint/2010/main" val="2837572639"/>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D1628-9EB9-41A6-8AA7-32E223B4ADC8}"/>
              </a:ext>
            </a:extLst>
          </p:cNvPr>
          <p:cNvSpPr>
            <a:spLocks noGrp="1"/>
          </p:cNvSpPr>
          <p:nvPr>
            <p:ph type="title"/>
          </p:nvPr>
        </p:nvSpPr>
        <p:spPr>
          <a:xfrm>
            <a:off x="6709870" y="50610"/>
            <a:ext cx="2331701" cy="610820"/>
          </a:xfrm>
          <a:solidFill>
            <a:schemeClr val="accent5">
              <a:lumMod val="40000"/>
              <a:lumOff val="60000"/>
            </a:schemeClr>
          </a:solidFill>
        </p:spPr>
        <p:txBody>
          <a:bodyPr>
            <a:normAutofit/>
          </a:bodyPr>
          <a:lstStyle/>
          <a:p>
            <a:pPr algn="r"/>
            <a:r>
              <a:rPr lang="en-ID" sz="2800" dirty="0">
                <a:solidFill>
                  <a:schemeClr val="tx2"/>
                </a:solidFill>
              </a:rPr>
              <a:t>PEMBAHASAN</a:t>
            </a:r>
          </a:p>
        </p:txBody>
      </p:sp>
      <p:sp>
        <p:nvSpPr>
          <p:cNvPr id="3" name="Content Placeholder 2">
            <a:extLst>
              <a:ext uri="{FF2B5EF4-FFF2-40B4-BE49-F238E27FC236}">
                <a16:creationId xmlns:a16="http://schemas.microsoft.com/office/drawing/2014/main" id="{913C1C3B-1AFC-4D9B-9B4D-9B8FAD0900F7}"/>
              </a:ext>
            </a:extLst>
          </p:cNvPr>
          <p:cNvSpPr>
            <a:spLocks noGrp="1"/>
          </p:cNvSpPr>
          <p:nvPr>
            <p:ph idx="1"/>
          </p:nvPr>
        </p:nvSpPr>
        <p:spPr>
          <a:xfrm>
            <a:off x="296260" y="1091179"/>
            <a:ext cx="8704185" cy="4001711"/>
          </a:xfrm>
        </p:spPr>
        <p:txBody>
          <a:bodyPr>
            <a:noAutofit/>
          </a:bodyPr>
          <a:lstStyle/>
          <a:p>
            <a:pPr>
              <a:buFont typeface="Wingdings" panose="05000000000000000000" pitchFamily="2" charset="2"/>
              <a:buChar char="v"/>
            </a:pPr>
            <a:r>
              <a:rPr lang="en-ID" sz="1600" dirty="0" err="1"/>
              <a:t>Seiring</a:t>
            </a:r>
            <a:r>
              <a:rPr lang="en-ID" sz="1600" dirty="0"/>
              <a:t> </a:t>
            </a:r>
            <a:r>
              <a:rPr lang="en-ID" sz="1600" dirty="0" err="1"/>
              <a:t>dengan</a:t>
            </a:r>
            <a:r>
              <a:rPr lang="en-ID" sz="1600" dirty="0"/>
              <a:t> </a:t>
            </a:r>
            <a:r>
              <a:rPr lang="en-ID" sz="1600" dirty="0" err="1"/>
              <a:t>semakin</a:t>
            </a:r>
            <a:r>
              <a:rPr lang="en-ID" sz="1600" dirty="0"/>
              <a:t> </a:t>
            </a:r>
            <a:r>
              <a:rPr lang="en-ID" sz="1600" dirty="0" err="1"/>
              <a:t>cepatnya</a:t>
            </a:r>
            <a:r>
              <a:rPr lang="en-ID" sz="1600" dirty="0"/>
              <a:t> </a:t>
            </a:r>
            <a:r>
              <a:rPr lang="en-ID" sz="1600" dirty="0" err="1"/>
              <a:t>laju</a:t>
            </a:r>
            <a:r>
              <a:rPr lang="en-ID" sz="1600" dirty="0"/>
              <a:t> </a:t>
            </a:r>
            <a:r>
              <a:rPr lang="en-ID" sz="1600" dirty="0" err="1"/>
              <a:t>globalisasi</a:t>
            </a:r>
            <a:r>
              <a:rPr lang="en-ID" sz="1600" dirty="0"/>
              <a:t>, </a:t>
            </a:r>
            <a:r>
              <a:rPr lang="en-ID" sz="1600" dirty="0" err="1"/>
              <a:t>karyawan</a:t>
            </a:r>
            <a:r>
              <a:rPr lang="en-ID" sz="1600" dirty="0"/>
              <a:t> Pelindo III </a:t>
            </a:r>
            <a:r>
              <a:rPr lang="en-ID" sz="1600" dirty="0" err="1"/>
              <a:t>dituntut</a:t>
            </a:r>
            <a:r>
              <a:rPr lang="en-ID" sz="1600" dirty="0"/>
              <a:t> </a:t>
            </a:r>
            <a:r>
              <a:rPr lang="en-ID" sz="1600" dirty="0" err="1"/>
              <a:t>mampu</a:t>
            </a:r>
            <a:r>
              <a:rPr lang="en-ID" sz="1600" dirty="0"/>
              <a:t> </a:t>
            </a:r>
            <a:r>
              <a:rPr lang="en-ID" sz="1600" dirty="0" err="1"/>
              <a:t>berlari</a:t>
            </a:r>
            <a:r>
              <a:rPr lang="en-ID" sz="1600" dirty="0"/>
              <a:t> </a:t>
            </a:r>
            <a:r>
              <a:rPr lang="en-ID" sz="1600" dirty="0" err="1"/>
              <a:t>beriringan</a:t>
            </a:r>
            <a:r>
              <a:rPr lang="en-ID" sz="1600" dirty="0"/>
              <a:t> </a:t>
            </a:r>
            <a:r>
              <a:rPr lang="en-ID" sz="1600" dirty="0" err="1"/>
              <a:t>dengan</a:t>
            </a:r>
            <a:r>
              <a:rPr lang="en-ID" sz="1600" dirty="0"/>
              <a:t> dunia yang </a:t>
            </a:r>
            <a:r>
              <a:rPr lang="en-ID" sz="1600" dirty="0" err="1"/>
              <a:t>semakin</a:t>
            </a:r>
            <a:r>
              <a:rPr lang="en-ID" sz="1600" dirty="0"/>
              <a:t> modern. Batas-</a:t>
            </a:r>
            <a:r>
              <a:rPr lang="en-ID" sz="1600" dirty="0" err="1"/>
              <a:t>batas</a:t>
            </a:r>
            <a:r>
              <a:rPr lang="en-ID" sz="1600" dirty="0"/>
              <a:t> </a:t>
            </a:r>
            <a:r>
              <a:rPr lang="en-ID" sz="1600" dirty="0" err="1"/>
              <a:t>antarnegara</a:t>
            </a:r>
            <a:r>
              <a:rPr lang="en-ID" sz="1600" dirty="0"/>
              <a:t> </a:t>
            </a:r>
            <a:r>
              <a:rPr lang="en-ID" sz="1600" dirty="0" err="1"/>
              <a:t>sudah</a:t>
            </a:r>
            <a:r>
              <a:rPr lang="en-ID" sz="1600" dirty="0"/>
              <a:t> </a:t>
            </a:r>
            <a:r>
              <a:rPr lang="en-ID" sz="1600" dirty="0" err="1"/>
              <a:t>tidak</a:t>
            </a:r>
            <a:r>
              <a:rPr lang="en-ID" sz="1600" dirty="0"/>
              <a:t> </a:t>
            </a:r>
            <a:r>
              <a:rPr lang="en-ID" sz="1600" dirty="0" err="1"/>
              <a:t>lagi</a:t>
            </a:r>
            <a:r>
              <a:rPr lang="en-ID" sz="1600" dirty="0"/>
              <a:t> </a:t>
            </a:r>
            <a:r>
              <a:rPr lang="en-ID" sz="1600" dirty="0" err="1"/>
              <a:t>menjadi</a:t>
            </a:r>
            <a:r>
              <a:rPr lang="en-ID" sz="1600" dirty="0"/>
              <a:t> </a:t>
            </a:r>
            <a:r>
              <a:rPr lang="en-ID" sz="1600" dirty="0" err="1"/>
              <a:t>suatu</a:t>
            </a:r>
            <a:r>
              <a:rPr lang="en-ID" sz="1600" dirty="0"/>
              <a:t> </a:t>
            </a:r>
            <a:r>
              <a:rPr lang="en-ID" sz="1600" dirty="0" err="1"/>
              <a:t>masalah</a:t>
            </a:r>
            <a:r>
              <a:rPr lang="en-ID" sz="1600" dirty="0"/>
              <a:t> </a:t>
            </a:r>
            <a:r>
              <a:rPr lang="en-ID" sz="1600" dirty="0" err="1"/>
              <a:t>dalam</a:t>
            </a:r>
            <a:r>
              <a:rPr lang="en-ID" sz="1600" dirty="0"/>
              <a:t> </a:t>
            </a:r>
            <a:r>
              <a:rPr lang="en-ID" sz="1600" dirty="0" err="1"/>
              <a:t>menjalin</a:t>
            </a:r>
            <a:r>
              <a:rPr lang="en-ID" sz="1600" dirty="0"/>
              <a:t> </a:t>
            </a:r>
            <a:r>
              <a:rPr lang="en-ID" sz="1600" dirty="0" err="1"/>
              <a:t>kerja</a:t>
            </a:r>
            <a:r>
              <a:rPr lang="en-ID" sz="1600" dirty="0"/>
              <a:t> </a:t>
            </a:r>
            <a:r>
              <a:rPr lang="en-ID" sz="1600" dirty="0" err="1"/>
              <a:t>sama</a:t>
            </a:r>
            <a:r>
              <a:rPr lang="en-ID" sz="1600" dirty="0"/>
              <a:t>. </a:t>
            </a:r>
            <a:r>
              <a:rPr lang="en-ID" sz="1600" dirty="0" err="1"/>
              <a:t>Arus</a:t>
            </a:r>
            <a:r>
              <a:rPr lang="en-ID" sz="1600" dirty="0"/>
              <a:t> modal dan </a:t>
            </a:r>
            <a:r>
              <a:rPr lang="en-ID" sz="1600" dirty="0" err="1"/>
              <a:t>manusia</a:t>
            </a:r>
            <a:r>
              <a:rPr lang="en-ID" sz="1600" dirty="0"/>
              <a:t> </a:t>
            </a:r>
            <a:r>
              <a:rPr lang="en-ID" sz="1600" dirty="0" err="1"/>
              <a:t>semakin</a:t>
            </a:r>
            <a:r>
              <a:rPr lang="en-ID" sz="1600" dirty="0"/>
              <a:t> </a:t>
            </a:r>
            <a:r>
              <a:rPr lang="en-ID" sz="1600" dirty="0" err="1"/>
              <a:t>mudah</a:t>
            </a:r>
            <a:r>
              <a:rPr lang="en-ID" sz="1600" dirty="0"/>
              <a:t> </a:t>
            </a:r>
            <a:r>
              <a:rPr lang="en-ID" sz="1600" dirty="0" err="1"/>
              <a:t>untuk</a:t>
            </a:r>
            <a:r>
              <a:rPr lang="en-ID" sz="1600" dirty="0"/>
              <a:t> </a:t>
            </a:r>
            <a:r>
              <a:rPr lang="en-ID" sz="1600" dirty="0" err="1"/>
              <a:t>berpindah</a:t>
            </a:r>
            <a:r>
              <a:rPr lang="en-ID" sz="1600" dirty="0"/>
              <a:t> </a:t>
            </a:r>
            <a:r>
              <a:rPr lang="en-ID" sz="1600" dirty="0" err="1"/>
              <a:t>dari</a:t>
            </a:r>
            <a:r>
              <a:rPr lang="en-ID" sz="1600" dirty="0"/>
              <a:t> </a:t>
            </a:r>
            <a:r>
              <a:rPr lang="en-ID" sz="1600" dirty="0" err="1"/>
              <a:t>satu</a:t>
            </a:r>
            <a:r>
              <a:rPr lang="en-ID" sz="1600" dirty="0"/>
              <a:t> negara </a:t>
            </a:r>
            <a:r>
              <a:rPr lang="en-ID" sz="1600" dirty="0" err="1"/>
              <a:t>ke</a:t>
            </a:r>
            <a:r>
              <a:rPr lang="en-ID" sz="1600" dirty="0"/>
              <a:t> negara lain. Hal </a:t>
            </a:r>
            <a:r>
              <a:rPr lang="en-ID" sz="1600" dirty="0" err="1"/>
              <a:t>inilah</a:t>
            </a:r>
            <a:r>
              <a:rPr lang="en-ID" sz="1600" dirty="0"/>
              <a:t> yang </a:t>
            </a:r>
            <a:r>
              <a:rPr lang="en-ID" sz="1600" dirty="0" err="1"/>
              <a:t>disadari</a:t>
            </a:r>
            <a:r>
              <a:rPr lang="en-ID" sz="1600" dirty="0"/>
              <a:t> oleh Pelindo III </a:t>
            </a:r>
            <a:r>
              <a:rPr lang="en-ID" sz="1600" dirty="0" err="1"/>
              <a:t>dengan</a:t>
            </a:r>
            <a:r>
              <a:rPr lang="en-ID" sz="1600" dirty="0"/>
              <a:t> </a:t>
            </a:r>
            <a:r>
              <a:rPr lang="en-ID" sz="1600" dirty="0" err="1"/>
              <a:t>memberikan</a:t>
            </a:r>
            <a:r>
              <a:rPr lang="en-ID" sz="1600" dirty="0"/>
              <a:t> </a:t>
            </a:r>
            <a:r>
              <a:rPr lang="en-ID" sz="1600" dirty="0" err="1"/>
              <a:t>pelatihan</a:t>
            </a:r>
            <a:r>
              <a:rPr lang="en-ID" sz="1600" dirty="0"/>
              <a:t> </a:t>
            </a:r>
            <a:r>
              <a:rPr lang="en-ID" sz="1600" dirty="0" err="1"/>
              <a:t>tiga</a:t>
            </a:r>
            <a:r>
              <a:rPr lang="en-ID" sz="1600" dirty="0"/>
              <a:t> </a:t>
            </a:r>
            <a:r>
              <a:rPr lang="en-ID" sz="1600" dirty="0" err="1"/>
              <a:t>bahasa</a:t>
            </a:r>
            <a:r>
              <a:rPr lang="en-ID" sz="1600" dirty="0"/>
              <a:t> </a:t>
            </a:r>
            <a:r>
              <a:rPr lang="en-ID" sz="1600" dirty="0" err="1"/>
              <a:t>asing</a:t>
            </a:r>
            <a:r>
              <a:rPr lang="en-ID" sz="1600" dirty="0"/>
              <a:t> </a:t>
            </a:r>
            <a:r>
              <a:rPr lang="en-ID" sz="1600" dirty="0" err="1"/>
              <a:t>untuk</a:t>
            </a:r>
            <a:r>
              <a:rPr lang="en-ID" sz="1600" dirty="0"/>
              <a:t> </a:t>
            </a:r>
            <a:r>
              <a:rPr lang="en-ID" sz="1600" dirty="0" err="1"/>
              <a:t>karyawannya</a:t>
            </a:r>
            <a:r>
              <a:rPr lang="en-ID" sz="1600" dirty="0"/>
              <a:t> di Terminal </a:t>
            </a:r>
            <a:r>
              <a:rPr lang="en-ID" sz="1600" dirty="0" err="1"/>
              <a:t>Peti</a:t>
            </a:r>
            <a:r>
              <a:rPr lang="en-ID" sz="1600" dirty="0"/>
              <a:t> </a:t>
            </a:r>
            <a:r>
              <a:rPr lang="en-ID" sz="1600" dirty="0" err="1"/>
              <a:t>Kemas</a:t>
            </a:r>
            <a:r>
              <a:rPr lang="en-ID" sz="1600" dirty="0"/>
              <a:t> Semarang (TPKS).</a:t>
            </a:r>
          </a:p>
          <a:p>
            <a:pPr>
              <a:buFont typeface="Wingdings" panose="05000000000000000000" pitchFamily="2" charset="2"/>
              <a:buChar char="v"/>
            </a:pPr>
            <a:r>
              <a:rPr lang="id-ID" sz="1600" dirty="0"/>
              <a:t>Peserta pelatihan bahasa yang berjumlah </a:t>
            </a:r>
            <a:r>
              <a:rPr lang="en-US" sz="1600" dirty="0"/>
              <a:t>50 </a:t>
            </a:r>
            <a:r>
              <a:rPr lang="id-ID" sz="1600" dirty="0"/>
              <a:t>orang pegawai tersebut dibagi menjadi </a:t>
            </a:r>
            <a:r>
              <a:rPr lang="en-US" sz="1600" dirty="0"/>
              <a:t>10</a:t>
            </a:r>
            <a:r>
              <a:rPr lang="id-ID" sz="1600" dirty="0"/>
              <a:t> orang pegawai yang mengikuti program pelatihan Bahasa Korea, </a:t>
            </a:r>
            <a:r>
              <a:rPr lang="en-US" sz="1600" dirty="0"/>
              <a:t>10</a:t>
            </a:r>
            <a:r>
              <a:rPr lang="id-ID" sz="1600" dirty="0"/>
              <a:t> orang pegawai yang mengikuti program pelatihan Bahasa Mandarin, dan </a:t>
            </a:r>
            <a:r>
              <a:rPr lang="en-US" sz="1600" dirty="0"/>
              <a:t>30 </a:t>
            </a:r>
            <a:r>
              <a:rPr lang="id-ID" sz="1600" dirty="0"/>
              <a:t>orang pegawai lainnya mengikuti pelatihan Bahasa Inggris. </a:t>
            </a:r>
            <a:endParaRPr lang="en-US" sz="1600" dirty="0"/>
          </a:p>
          <a:p>
            <a:pPr>
              <a:buFont typeface="Wingdings" panose="05000000000000000000" pitchFamily="2" charset="2"/>
              <a:buChar char="v"/>
            </a:pPr>
            <a:r>
              <a:rPr lang="id-ID" sz="1600" dirty="0"/>
              <a:t>Pelatihan tersebut dilaksanakan dengan berbagai metode. </a:t>
            </a:r>
            <a:endParaRPr lang="en-ID" sz="1600" dirty="0"/>
          </a:p>
          <a:p>
            <a:pPr>
              <a:buFont typeface="Wingdings" panose="05000000000000000000" pitchFamily="2" charset="2"/>
              <a:buChar char="v"/>
            </a:pPr>
            <a:r>
              <a:rPr lang="id-ID" sz="1600" dirty="0"/>
              <a:t>Pelatihan sejumlah bahasa asing tersebut diharapkan dapat meningkatkan kemampuan SDM Pelindo III dalam melayani pengguna jasa yang berbahasa asing, sehingga lebih sigap dalam memahami maksud dari pengguna jasa agar terwujud pelayanan prima</a:t>
            </a:r>
            <a:r>
              <a:rPr lang="en-US" sz="1600" dirty="0"/>
              <a:t> dan </a:t>
            </a:r>
            <a:r>
              <a:rPr lang="en-US" sz="1600" dirty="0" err="1"/>
              <a:t>dapat</a:t>
            </a:r>
            <a:r>
              <a:rPr lang="en-US" sz="1600" dirty="0"/>
              <a:t> </a:t>
            </a:r>
            <a:r>
              <a:rPr lang="en-US" sz="1600" dirty="0" err="1"/>
              <a:t>meningkatkan</a:t>
            </a:r>
            <a:r>
              <a:rPr lang="en-US" sz="1600" dirty="0"/>
              <a:t> </a:t>
            </a:r>
            <a:r>
              <a:rPr lang="en-US" sz="1600" dirty="0" err="1"/>
              <a:t>nilai</a:t>
            </a:r>
            <a:r>
              <a:rPr lang="en-US" sz="1600" dirty="0"/>
              <a:t> </a:t>
            </a:r>
            <a:r>
              <a:rPr lang="en-US" sz="1600" dirty="0" err="1"/>
              <a:t>perusahaan</a:t>
            </a:r>
            <a:r>
              <a:rPr lang="en-US" sz="1600" dirty="0"/>
              <a:t> di </a:t>
            </a:r>
            <a:r>
              <a:rPr lang="en-US" sz="1600" dirty="0" err="1"/>
              <a:t>tengah</a:t>
            </a:r>
            <a:r>
              <a:rPr lang="en-US" sz="1600" dirty="0"/>
              <a:t> </a:t>
            </a:r>
            <a:r>
              <a:rPr lang="en-US" sz="1600" dirty="0" err="1"/>
              <a:t>persaingan</a:t>
            </a:r>
            <a:r>
              <a:rPr lang="en-US" sz="1600" dirty="0"/>
              <a:t> global.</a:t>
            </a:r>
            <a:endParaRPr lang="en-ID" sz="1600" dirty="0"/>
          </a:p>
        </p:txBody>
      </p:sp>
      <p:sp>
        <p:nvSpPr>
          <p:cNvPr id="4" name="Rectangle 3">
            <a:extLst>
              <a:ext uri="{FF2B5EF4-FFF2-40B4-BE49-F238E27FC236}">
                <a16:creationId xmlns:a16="http://schemas.microsoft.com/office/drawing/2014/main" id="{8D106860-E640-4CE9-BC8F-32DF08F644E3}"/>
              </a:ext>
            </a:extLst>
          </p:cNvPr>
          <p:cNvSpPr/>
          <p:nvPr/>
        </p:nvSpPr>
        <p:spPr>
          <a:xfrm>
            <a:off x="601670" y="649613"/>
            <a:ext cx="5996620" cy="338554"/>
          </a:xfrm>
          <a:prstGeom prst="rect">
            <a:avLst/>
          </a:prstGeom>
          <a:solidFill>
            <a:schemeClr val="accent5">
              <a:lumMod val="75000"/>
            </a:schemeClr>
          </a:solidFill>
        </p:spPr>
        <p:style>
          <a:lnRef idx="3">
            <a:schemeClr val="lt1"/>
          </a:lnRef>
          <a:fillRef idx="1">
            <a:schemeClr val="accent5"/>
          </a:fillRef>
          <a:effectRef idx="1">
            <a:schemeClr val="accent5"/>
          </a:effectRef>
          <a:fontRef idx="minor">
            <a:schemeClr val="lt1"/>
          </a:fontRef>
        </p:style>
        <p:txBody>
          <a:bodyPr wrap="square">
            <a:spAutoFit/>
          </a:bodyPr>
          <a:lstStyle/>
          <a:p>
            <a:r>
              <a:rPr lang="en-ID" sz="1600" dirty="0" err="1">
                <a:solidFill>
                  <a:schemeClr val="bg1"/>
                </a:solidFill>
                <a:latin typeface="Bahnschrift SemiLight SemiConde" panose="020B0502040204020203" pitchFamily="34" charset="0"/>
              </a:rPr>
              <a:t>Pelatihan</a:t>
            </a:r>
            <a:r>
              <a:rPr lang="en-ID" sz="1600" dirty="0">
                <a:solidFill>
                  <a:schemeClr val="bg1"/>
                </a:solidFill>
                <a:latin typeface="Bahnschrift SemiLight SemiConde" panose="020B0502040204020203" pitchFamily="34" charset="0"/>
              </a:rPr>
              <a:t> Bahasa </a:t>
            </a:r>
            <a:r>
              <a:rPr lang="en-ID" sz="1600" dirty="0" err="1">
                <a:solidFill>
                  <a:schemeClr val="bg1"/>
                </a:solidFill>
                <a:latin typeface="Bahnschrift SemiLight SemiConde" panose="020B0502040204020203" pitchFamily="34" charset="0"/>
              </a:rPr>
              <a:t>Untuk</a:t>
            </a:r>
            <a:r>
              <a:rPr lang="en-ID" sz="1600" dirty="0">
                <a:solidFill>
                  <a:schemeClr val="bg1"/>
                </a:solidFill>
                <a:latin typeface="Bahnschrift SemiLight SemiConde" panose="020B0502040204020203" pitchFamily="34" charset="0"/>
              </a:rPr>
              <a:t> </a:t>
            </a:r>
            <a:r>
              <a:rPr lang="en-ID" sz="1600" dirty="0" err="1">
                <a:solidFill>
                  <a:schemeClr val="bg1"/>
                </a:solidFill>
                <a:latin typeface="Bahnschrift SemiLight SemiConde" panose="020B0502040204020203" pitchFamily="34" charset="0"/>
              </a:rPr>
              <a:t>Karyawan</a:t>
            </a:r>
            <a:r>
              <a:rPr lang="en-ID" sz="1600" dirty="0">
                <a:solidFill>
                  <a:schemeClr val="bg1"/>
                </a:solidFill>
                <a:latin typeface="Bahnschrift SemiLight SemiConde" panose="020B0502040204020203" pitchFamily="34" charset="0"/>
              </a:rPr>
              <a:t> Yang </a:t>
            </a:r>
            <a:r>
              <a:rPr lang="en-ID" sz="1600" dirty="0" err="1">
                <a:solidFill>
                  <a:schemeClr val="bg1"/>
                </a:solidFill>
                <a:latin typeface="Bahnschrift SemiLight SemiConde" panose="020B0502040204020203" pitchFamily="34" charset="0"/>
              </a:rPr>
              <a:t>Diterapkan</a:t>
            </a:r>
            <a:r>
              <a:rPr lang="en-ID" sz="1600" dirty="0">
                <a:solidFill>
                  <a:schemeClr val="bg1"/>
                </a:solidFill>
                <a:latin typeface="Bahnschrift SemiLight SemiConde" panose="020B0502040204020203" pitchFamily="34" charset="0"/>
              </a:rPr>
              <a:t> Oleh PT. PELINDO III</a:t>
            </a:r>
          </a:p>
        </p:txBody>
      </p:sp>
      <p:sp>
        <p:nvSpPr>
          <p:cNvPr id="6" name="TextBox 5">
            <a:extLst>
              <a:ext uri="{FF2B5EF4-FFF2-40B4-BE49-F238E27FC236}">
                <a16:creationId xmlns:a16="http://schemas.microsoft.com/office/drawing/2014/main" id="{75043DC0-4342-4787-AB32-7A2282B83372}"/>
              </a:ext>
            </a:extLst>
          </p:cNvPr>
          <p:cNvSpPr txBox="1"/>
          <p:nvPr/>
        </p:nvSpPr>
        <p:spPr>
          <a:xfrm>
            <a:off x="126849" y="294506"/>
            <a:ext cx="430757" cy="830997"/>
          </a:xfrm>
          <a:prstGeom prst="rect">
            <a:avLst/>
          </a:prstGeom>
          <a:solidFill>
            <a:schemeClr val="accent5">
              <a:lumMod val="50000"/>
            </a:schemeClr>
          </a:solidFill>
        </p:spPr>
        <p:txBody>
          <a:bodyPr wrap="square" rtlCol="0">
            <a:spAutoFit/>
          </a:bodyPr>
          <a:lstStyle/>
          <a:p>
            <a:r>
              <a:rPr lang="en-US" sz="4800" dirty="0">
                <a:solidFill>
                  <a:schemeClr val="bg1"/>
                </a:solidFill>
                <a:latin typeface="Algerian" panose="04020705040A02060702" pitchFamily="82" charset="0"/>
              </a:rPr>
              <a:t>1</a:t>
            </a:r>
            <a:endParaRPr lang="en-ID" sz="4800" dirty="0">
              <a:solidFill>
                <a:schemeClr val="bg1"/>
              </a:solidFill>
              <a:latin typeface="Algerian" panose="04020705040A02060702" pitchFamily="82" charset="0"/>
            </a:endParaRPr>
          </a:p>
        </p:txBody>
      </p:sp>
    </p:spTree>
    <p:extLst>
      <p:ext uri="{BB962C8B-B14F-4D97-AF65-F5344CB8AC3E}">
        <p14:creationId xmlns:p14="http://schemas.microsoft.com/office/powerpoint/2010/main" val="15225032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3657-CBA8-4DFF-9B53-81D16BC15E2A}"/>
              </a:ext>
            </a:extLst>
          </p:cNvPr>
          <p:cNvSpPr>
            <a:spLocks noGrp="1"/>
          </p:cNvSpPr>
          <p:nvPr>
            <p:ph type="title"/>
          </p:nvPr>
        </p:nvSpPr>
        <p:spPr>
          <a:xfrm>
            <a:off x="671112" y="344529"/>
            <a:ext cx="6108200" cy="572644"/>
          </a:xfrm>
          <a:solidFill>
            <a:schemeClr val="accent2">
              <a:lumMod val="75000"/>
            </a:schemeClr>
          </a:solidFill>
        </p:spPr>
        <p:style>
          <a:lnRef idx="3">
            <a:schemeClr val="lt1"/>
          </a:lnRef>
          <a:fillRef idx="1">
            <a:schemeClr val="accent5"/>
          </a:fillRef>
          <a:effectRef idx="1">
            <a:schemeClr val="accent5"/>
          </a:effectRef>
          <a:fontRef idx="minor">
            <a:schemeClr val="lt1"/>
          </a:fontRef>
        </p:style>
        <p:txBody>
          <a:bodyPr>
            <a:noAutofit/>
          </a:bodyPr>
          <a:lstStyle/>
          <a:p>
            <a:r>
              <a:rPr lang="en-ID" sz="1800" dirty="0">
                <a:solidFill>
                  <a:schemeClr val="bg1"/>
                </a:solidFill>
                <a:latin typeface="Bahnschrift SemiLight SemiConde" panose="020B0502040204020203" pitchFamily="34" charset="0"/>
              </a:rPr>
              <a:t>Kerjasama MSDM Global yang </a:t>
            </a:r>
            <a:r>
              <a:rPr lang="en-ID" sz="1800" dirty="0" err="1">
                <a:solidFill>
                  <a:schemeClr val="bg1"/>
                </a:solidFill>
                <a:latin typeface="Bahnschrift SemiLight SemiConde" panose="020B0502040204020203" pitchFamily="34" charset="0"/>
              </a:rPr>
              <a:t>dilakukan</a:t>
            </a:r>
            <a:r>
              <a:rPr lang="en-ID" sz="1800" dirty="0">
                <a:solidFill>
                  <a:schemeClr val="bg1"/>
                </a:solidFill>
                <a:latin typeface="Bahnschrift SemiLight SemiConde" panose="020B0502040204020203" pitchFamily="34" charset="0"/>
              </a:rPr>
              <a:t> oleh PT. PELINDO III </a:t>
            </a:r>
            <a:r>
              <a:rPr lang="en-ID" sz="1800" dirty="0" err="1">
                <a:solidFill>
                  <a:schemeClr val="bg1"/>
                </a:solidFill>
                <a:latin typeface="Bahnschrift SemiLight SemiConde" panose="020B0502040204020203" pitchFamily="34" charset="0"/>
              </a:rPr>
              <a:t>Dalam</a:t>
            </a:r>
            <a:r>
              <a:rPr lang="en-ID" sz="1800" dirty="0">
                <a:solidFill>
                  <a:schemeClr val="bg1"/>
                </a:solidFill>
                <a:latin typeface="Bahnschrift SemiLight SemiConde" panose="020B0502040204020203" pitchFamily="34" charset="0"/>
              </a:rPr>
              <a:t> </a:t>
            </a:r>
            <a:r>
              <a:rPr lang="en-ID" sz="1800" dirty="0" err="1">
                <a:solidFill>
                  <a:schemeClr val="bg1"/>
                </a:solidFill>
                <a:latin typeface="Bahnschrift SemiLight SemiConde" panose="020B0502040204020203" pitchFamily="34" charset="0"/>
              </a:rPr>
              <a:t>bentuk</a:t>
            </a:r>
            <a:r>
              <a:rPr lang="en-ID" sz="1800" dirty="0">
                <a:solidFill>
                  <a:schemeClr val="bg1"/>
                </a:solidFill>
                <a:latin typeface="Bahnschrift SemiLight SemiConde" panose="020B0502040204020203" pitchFamily="34" charset="0"/>
              </a:rPr>
              <a:t> Kerjasama </a:t>
            </a:r>
            <a:r>
              <a:rPr lang="en-ID" sz="1800" dirty="0" err="1">
                <a:solidFill>
                  <a:schemeClr val="bg1"/>
                </a:solidFill>
                <a:latin typeface="Bahnschrift SemiLight SemiConde" panose="020B0502040204020203" pitchFamily="34" charset="0"/>
              </a:rPr>
              <a:t>Ekonomi</a:t>
            </a:r>
            <a:r>
              <a:rPr lang="en-ID" sz="1800" dirty="0">
                <a:solidFill>
                  <a:schemeClr val="bg1"/>
                </a:solidFill>
                <a:latin typeface="Bahnschrift SemiLight SemiConde" panose="020B0502040204020203" pitchFamily="34" charset="0"/>
              </a:rPr>
              <a:t> </a:t>
            </a:r>
            <a:r>
              <a:rPr lang="en-ID" sz="1800" dirty="0" err="1">
                <a:solidFill>
                  <a:schemeClr val="bg1"/>
                </a:solidFill>
                <a:latin typeface="Bahnschrift SemiLight SemiConde" panose="020B0502040204020203" pitchFamily="34" charset="0"/>
              </a:rPr>
              <a:t>Internasional</a:t>
            </a:r>
            <a:r>
              <a:rPr lang="en-ID" sz="1800" dirty="0">
                <a:solidFill>
                  <a:schemeClr val="bg1"/>
                </a:solidFill>
                <a:latin typeface="Bahnschrift SemiLight SemiConde" panose="020B0502040204020203" pitchFamily="34" charset="0"/>
              </a:rPr>
              <a:t> </a:t>
            </a:r>
          </a:p>
        </p:txBody>
      </p:sp>
      <p:sp>
        <p:nvSpPr>
          <p:cNvPr id="3" name="Content Placeholder 2">
            <a:extLst>
              <a:ext uri="{FF2B5EF4-FFF2-40B4-BE49-F238E27FC236}">
                <a16:creationId xmlns:a16="http://schemas.microsoft.com/office/drawing/2014/main" id="{FB9B5485-D3A1-4D8B-B73B-511FD042598C}"/>
              </a:ext>
            </a:extLst>
          </p:cNvPr>
          <p:cNvSpPr>
            <a:spLocks noGrp="1"/>
          </p:cNvSpPr>
          <p:nvPr>
            <p:ph idx="1"/>
          </p:nvPr>
        </p:nvSpPr>
        <p:spPr>
          <a:xfrm>
            <a:off x="601670" y="1044700"/>
            <a:ext cx="6108200" cy="3817625"/>
          </a:xfrm>
        </p:spPr>
        <p:txBody>
          <a:bodyPr>
            <a:normAutofit fontScale="77500" lnSpcReduction="20000"/>
          </a:bodyPr>
          <a:lstStyle/>
          <a:p>
            <a:pPr algn="just"/>
            <a:r>
              <a:rPr lang="en-ID" sz="2000" dirty="0"/>
              <a:t>PT Pelindo III </a:t>
            </a:r>
            <a:r>
              <a:rPr lang="en-ID" sz="2000" dirty="0" err="1"/>
              <a:t>menjalin</a:t>
            </a:r>
            <a:r>
              <a:rPr lang="en-ID" sz="2000" dirty="0"/>
              <a:t> </a:t>
            </a:r>
            <a:r>
              <a:rPr lang="en-ID" sz="2000" dirty="0" err="1"/>
              <a:t>kerja</a:t>
            </a:r>
            <a:r>
              <a:rPr lang="en-ID" sz="2000" dirty="0"/>
              <a:t> </a:t>
            </a:r>
            <a:r>
              <a:rPr lang="en-ID" sz="2000" dirty="0" err="1"/>
              <a:t>sama</a:t>
            </a:r>
            <a:r>
              <a:rPr lang="en-ID" sz="2000" dirty="0"/>
              <a:t> </a:t>
            </a:r>
            <a:r>
              <a:rPr lang="en-ID" sz="2000" dirty="0" err="1"/>
              <a:t>pendidikan</a:t>
            </a:r>
            <a:r>
              <a:rPr lang="en-ID" sz="2000" dirty="0"/>
              <a:t> dan </a:t>
            </a:r>
            <a:r>
              <a:rPr lang="en-ID" sz="2000" dirty="0" err="1"/>
              <a:t>pelatihan</a:t>
            </a:r>
            <a:r>
              <a:rPr lang="en-ID" sz="2000" dirty="0"/>
              <a:t> </a:t>
            </a:r>
            <a:r>
              <a:rPr lang="en-ID" sz="2000" dirty="0" err="1"/>
              <a:t>pegawai</a:t>
            </a:r>
            <a:r>
              <a:rPr lang="en-ID" sz="2000" dirty="0"/>
              <a:t> </a:t>
            </a:r>
            <a:r>
              <a:rPr lang="en-ID" sz="2000" dirty="0" err="1"/>
              <a:t>operasional</a:t>
            </a:r>
            <a:r>
              <a:rPr lang="en-ID" sz="2000" dirty="0"/>
              <a:t> </a:t>
            </a:r>
            <a:r>
              <a:rPr lang="en-ID" sz="2000" dirty="0" err="1"/>
              <a:t>dengan</a:t>
            </a:r>
            <a:r>
              <a:rPr lang="en-ID" sz="2000" dirty="0"/>
              <a:t> Pelabuhan Johor di Malaysia. Pelabuhan Johor </a:t>
            </a:r>
            <a:r>
              <a:rPr lang="en-ID" sz="2000" dirty="0" err="1"/>
              <a:t>gerbang</a:t>
            </a:r>
            <a:r>
              <a:rPr lang="en-ID" sz="2000" dirty="0"/>
              <a:t> </a:t>
            </a:r>
            <a:r>
              <a:rPr lang="en-ID" sz="2000" dirty="0" err="1"/>
              <a:t>logistik</a:t>
            </a:r>
            <a:r>
              <a:rPr lang="en-ID" sz="2000" dirty="0"/>
              <a:t> di </a:t>
            </a:r>
            <a:r>
              <a:rPr lang="en-ID" sz="2000" dirty="0" err="1"/>
              <a:t>selatan</a:t>
            </a:r>
            <a:r>
              <a:rPr lang="en-ID" sz="2000" dirty="0"/>
              <a:t> Negeri </a:t>
            </a:r>
            <a:r>
              <a:rPr lang="en-ID" sz="2000" dirty="0" err="1"/>
              <a:t>Jiran</a:t>
            </a:r>
            <a:r>
              <a:rPr lang="en-ID" sz="2000" dirty="0"/>
              <a:t> yang </a:t>
            </a:r>
            <a:r>
              <a:rPr lang="en-ID" sz="2000" dirty="0" err="1"/>
              <a:t>merupakan</a:t>
            </a:r>
            <a:r>
              <a:rPr lang="en-ID" sz="2000" dirty="0"/>
              <a:t> </a:t>
            </a:r>
            <a:r>
              <a:rPr lang="en-ID" sz="2000" dirty="0" err="1"/>
              <a:t>pelabuhan</a:t>
            </a:r>
            <a:r>
              <a:rPr lang="en-ID" sz="2000" dirty="0"/>
              <a:t> </a:t>
            </a:r>
            <a:r>
              <a:rPr lang="en-ID" sz="2000" dirty="0" err="1"/>
              <a:t>terintegrasi</a:t>
            </a:r>
            <a:r>
              <a:rPr lang="en-ID" sz="2000" dirty="0"/>
              <a:t> </a:t>
            </a:r>
            <a:r>
              <a:rPr lang="en-ID" sz="2000" dirty="0" err="1"/>
              <a:t>untuk</a:t>
            </a:r>
            <a:r>
              <a:rPr lang="en-ID" sz="2000" dirty="0"/>
              <a:t> </a:t>
            </a:r>
            <a:r>
              <a:rPr lang="en-ID" sz="2000" dirty="0" err="1"/>
              <a:t>berbagai</a:t>
            </a:r>
            <a:r>
              <a:rPr lang="en-ID" sz="2000" dirty="0"/>
              <a:t> </a:t>
            </a:r>
            <a:r>
              <a:rPr lang="en-ID" sz="2000" dirty="0" err="1"/>
              <a:t>komoditas</a:t>
            </a:r>
            <a:r>
              <a:rPr lang="en-ID" sz="2000" dirty="0"/>
              <a:t> (integrated multi-purpose), </a:t>
            </a:r>
            <a:r>
              <a:rPr lang="en-ID" sz="2000" dirty="0" err="1"/>
              <a:t>seperti</a:t>
            </a:r>
            <a:r>
              <a:rPr lang="en-ID" sz="2000" dirty="0"/>
              <a:t> </a:t>
            </a:r>
            <a:r>
              <a:rPr lang="en-ID" sz="2000" dirty="0" err="1"/>
              <a:t>peti</a:t>
            </a:r>
            <a:r>
              <a:rPr lang="en-ID" sz="2000" dirty="0"/>
              <a:t> </a:t>
            </a:r>
            <a:r>
              <a:rPr lang="en-ID" sz="2000" dirty="0" err="1"/>
              <a:t>kemas</a:t>
            </a:r>
            <a:r>
              <a:rPr lang="en-ID" sz="2000" dirty="0"/>
              <a:t>, </a:t>
            </a:r>
            <a:r>
              <a:rPr lang="en-ID" sz="2000" dirty="0" err="1"/>
              <a:t>curah</a:t>
            </a:r>
            <a:r>
              <a:rPr lang="en-ID" sz="2000" dirty="0"/>
              <a:t> </a:t>
            </a:r>
            <a:r>
              <a:rPr lang="en-ID" sz="2000" dirty="0" err="1"/>
              <a:t>cair</a:t>
            </a:r>
            <a:r>
              <a:rPr lang="en-ID" sz="2000" dirty="0"/>
              <a:t> </a:t>
            </a:r>
            <a:r>
              <a:rPr lang="en-ID" sz="2000" dirty="0" err="1"/>
              <a:t>dan</a:t>
            </a:r>
            <a:r>
              <a:rPr lang="en-ID" sz="2000" dirty="0"/>
              <a:t> </a:t>
            </a:r>
            <a:r>
              <a:rPr lang="en-ID" sz="2000" dirty="0" err="1"/>
              <a:t>kering</a:t>
            </a:r>
            <a:endParaRPr lang="en-ID" sz="2000" dirty="0"/>
          </a:p>
          <a:p>
            <a:pPr algn="just"/>
            <a:r>
              <a:rPr lang="en-ID" sz="2000" dirty="0" err="1"/>
              <a:t>Selama</a:t>
            </a:r>
            <a:r>
              <a:rPr lang="en-ID" sz="2000" dirty="0"/>
              <a:t> </a:t>
            </a:r>
            <a:r>
              <a:rPr lang="en-ID" sz="2000" dirty="0" err="1"/>
              <a:t>pelatihan</a:t>
            </a:r>
            <a:r>
              <a:rPr lang="en-ID" sz="2000" dirty="0"/>
              <a:t> </a:t>
            </a:r>
            <a:r>
              <a:rPr lang="en-ID" sz="2000" dirty="0" err="1"/>
              <a:t>beberapa</a:t>
            </a:r>
            <a:r>
              <a:rPr lang="en-ID" sz="2000" dirty="0"/>
              <a:t> </a:t>
            </a:r>
            <a:r>
              <a:rPr lang="en-ID" sz="2000" dirty="0" err="1"/>
              <a:t>keterampilan</a:t>
            </a:r>
            <a:r>
              <a:rPr lang="en-ID" sz="2000" dirty="0"/>
              <a:t> yang </a:t>
            </a:r>
            <a:r>
              <a:rPr lang="en-ID" sz="2000" dirty="0" err="1"/>
              <a:t>akan</a:t>
            </a:r>
            <a:r>
              <a:rPr lang="en-ID" sz="2000" dirty="0"/>
              <a:t> </a:t>
            </a:r>
            <a:r>
              <a:rPr lang="en-ID" sz="2000" dirty="0" err="1"/>
              <a:t>intensif</a:t>
            </a:r>
            <a:r>
              <a:rPr lang="en-ID" sz="2000" dirty="0"/>
              <a:t> </a:t>
            </a:r>
            <a:r>
              <a:rPr lang="en-ID" sz="2000" dirty="0" err="1"/>
              <a:t>dieksplorasi</a:t>
            </a:r>
            <a:r>
              <a:rPr lang="en-ID" sz="2000" dirty="0"/>
              <a:t> </a:t>
            </a:r>
            <a:r>
              <a:rPr lang="en-ID" sz="2000" dirty="0" err="1"/>
              <a:t>yaitu</a:t>
            </a:r>
            <a:r>
              <a:rPr lang="en-ID" sz="2000" dirty="0"/>
              <a:t> </a:t>
            </a:r>
            <a:r>
              <a:rPr lang="en-ID" sz="2000" dirty="0" err="1"/>
              <a:t>tentang</a:t>
            </a:r>
            <a:r>
              <a:rPr lang="en-ID" sz="2000" dirty="0"/>
              <a:t> </a:t>
            </a:r>
            <a:r>
              <a:rPr lang="en-ID" sz="2000" dirty="0" err="1"/>
              <a:t>kemampuan</a:t>
            </a:r>
            <a:r>
              <a:rPr lang="en-ID" sz="2000" dirty="0"/>
              <a:t> </a:t>
            </a:r>
            <a:r>
              <a:rPr lang="en-ID" sz="2000" dirty="0" err="1"/>
              <a:t>pengawasan</a:t>
            </a:r>
            <a:r>
              <a:rPr lang="en-ID" sz="2000" dirty="0"/>
              <a:t> </a:t>
            </a:r>
            <a:r>
              <a:rPr lang="en-ID" sz="2000" dirty="0" err="1"/>
              <a:t>operasional</a:t>
            </a:r>
            <a:r>
              <a:rPr lang="en-ID" sz="2000" dirty="0"/>
              <a:t> </a:t>
            </a:r>
            <a:r>
              <a:rPr lang="en-ID" sz="2000" dirty="0" err="1"/>
              <a:t>pelabuhan</a:t>
            </a:r>
            <a:r>
              <a:rPr lang="en-ID" sz="2000" dirty="0"/>
              <a:t>, </a:t>
            </a:r>
            <a:r>
              <a:rPr lang="en-ID" sz="2000" dirty="0" err="1"/>
              <a:t>baik</a:t>
            </a:r>
            <a:r>
              <a:rPr lang="en-ID" sz="2000" dirty="0"/>
              <a:t> </a:t>
            </a:r>
            <a:r>
              <a:rPr lang="en-ID" sz="2000" dirty="0" err="1"/>
              <a:t>untuk</a:t>
            </a:r>
            <a:r>
              <a:rPr lang="en-ID" sz="2000" dirty="0"/>
              <a:t> </a:t>
            </a:r>
            <a:r>
              <a:rPr lang="en-ID" sz="2000" dirty="0" err="1"/>
              <a:t>operasional</a:t>
            </a:r>
            <a:r>
              <a:rPr lang="en-ID" sz="2000" dirty="0"/>
              <a:t> general cargo </a:t>
            </a:r>
            <a:r>
              <a:rPr lang="en-ID" sz="2000" dirty="0" err="1"/>
              <a:t>dan</a:t>
            </a:r>
            <a:r>
              <a:rPr lang="en-ID" sz="2000" dirty="0"/>
              <a:t> </a:t>
            </a:r>
            <a:r>
              <a:rPr lang="en-ID" sz="2000" dirty="0" err="1"/>
              <a:t>peti</a:t>
            </a:r>
            <a:r>
              <a:rPr lang="en-ID" sz="2000" dirty="0"/>
              <a:t> </a:t>
            </a:r>
            <a:r>
              <a:rPr lang="en-ID" sz="2000" dirty="0" err="1"/>
              <a:t>kemas</a:t>
            </a:r>
            <a:r>
              <a:rPr lang="en-ID" sz="2000" dirty="0"/>
              <a:t>. </a:t>
            </a:r>
          </a:p>
          <a:p>
            <a:pPr algn="just"/>
            <a:r>
              <a:rPr lang="en-ID" sz="2000" dirty="0"/>
              <a:t>Yang </a:t>
            </a:r>
            <a:r>
              <a:rPr lang="en-ID" sz="2000" dirty="0" err="1"/>
              <a:t>akan</a:t>
            </a:r>
            <a:r>
              <a:rPr lang="en-ID" sz="2000" dirty="0"/>
              <a:t> </a:t>
            </a:r>
            <a:r>
              <a:rPr lang="en-ID" sz="2000" dirty="0" err="1"/>
              <a:t>meningkatkan</a:t>
            </a:r>
            <a:r>
              <a:rPr lang="en-ID" sz="2000" dirty="0"/>
              <a:t> </a:t>
            </a:r>
            <a:r>
              <a:rPr lang="en-ID" sz="2000" dirty="0" err="1"/>
              <a:t>pemahaman</a:t>
            </a:r>
            <a:r>
              <a:rPr lang="en-ID" sz="2000" dirty="0"/>
              <a:t> </a:t>
            </a:r>
            <a:r>
              <a:rPr lang="en-ID" sz="2000" dirty="0" err="1"/>
              <a:t>tentang</a:t>
            </a:r>
            <a:r>
              <a:rPr lang="en-ID" sz="2000" dirty="0"/>
              <a:t> </a:t>
            </a:r>
            <a:r>
              <a:rPr lang="en-ID" sz="2000" dirty="0" err="1"/>
              <a:t>aspek-aspek</a:t>
            </a:r>
            <a:r>
              <a:rPr lang="en-ID" sz="2000" dirty="0"/>
              <a:t> legal </a:t>
            </a:r>
            <a:r>
              <a:rPr lang="en-ID" sz="2000" dirty="0" err="1"/>
              <a:t>pada</a:t>
            </a:r>
            <a:r>
              <a:rPr lang="en-ID" sz="2000" dirty="0"/>
              <a:t> </a:t>
            </a:r>
            <a:r>
              <a:rPr lang="en-ID" sz="2000" dirty="0" err="1"/>
              <a:t>operasi</a:t>
            </a:r>
            <a:r>
              <a:rPr lang="en-ID" sz="2000" dirty="0"/>
              <a:t> </a:t>
            </a:r>
            <a:r>
              <a:rPr lang="en-ID" sz="2000" dirty="0" err="1"/>
              <a:t>pelabuhan</a:t>
            </a:r>
            <a:r>
              <a:rPr lang="en-ID" sz="2000" dirty="0"/>
              <a:t> </a:t>
            </a:r>
            <a:r>
              <a:rPr lang="en-ID" sz="2000" dirty="0" err="1"/>
              <a:t>dalam</a:t>
            </a:r>
            <a:r>
              <a:rPr lang="en-ID" sz="2000" dirty="0"/>
              <a:t> </a:t>
            </a:r>
            <a:r>
              <a:rPr lang="en-ID" sz="2000" dirty="0" err="1"/>
              <a:t>perspektif</a:t>
            </a:r>
            <a:r>
              <a:rPr lang="en-ID" sz="2000" dirty="0"/>
              <a:t> </a:t>
            </a:r>
            <a:r>
              <a:rPr lang="en-ID" sz="2000" dirty="0" err="1"/>
              <a:t>bisnis</a:t>
            </a:r>
            <a:r>
              <a:rPr lang="en-ID" sz="2000" dirty="0"/>
              <a:t> </a:t>
            </a:r>
            <a:r>
              <a:rPr lang="en-ID" sz="2000" dirty="0" err="1"/>
              <a:t>internasional</a:t>
            </a:r>
            <a:r>
              <a:rPr lang="en-ID" sz="2000" dirty="0"/>
              <a:t>, </a:t>
            </a:r>
            <a:r>
              <a:rPr lang="en-ID" sz="2000" dirty="0" err="1"/>
              <a:t>serta</a:t>
            </a:r>
            <a:r>
              <a:rPr lang="en-ID" sz="2000" dirty="0"/>
              <a:t> </a:t>
            </a:r>
            <a:r>
              <a:rPr lang="en-ID" sz="2000" dirty="0" err="1"/>
              <a:t>juga</a:t>
            </a:r>
            <a:r>
              <a:rPr lang="en-ID" sz="2000" dirty="0"/>
              <a:t> </a:t>
            </a:r>
            <a:r>
              <a:rPr lang="en-ID" sz="2000" dirty="0" err="1"/>
              <a:t>mengenal</a:t>
            </a:r>
            <a:r>
              <a:rPr lang="en-ID" sz="2000" dirty="0"/>
              <a:t> para </a:t>
            </a:r>
            <a:r>
              <a:rPr lang="en-ID" sz="2000" dirty="0" err="1"/>
              <a:t>pemangku</a:t>
            </a:r>
            <a:r>
              <a:rPr lang="en-ID" sz="2000" dirty="0"/>
              <a:t> </a:t>
            </a:r>
            <a:r>
              <a:rPr lang="en-ID" sz="2000" dirty="0" err="1"/>
              <a:t>kepentingan</a:t>
            </a:r>
            <a:r>
              <a:rPr lang="en-ID" sz="2000" dirty="0"/>
              <a:t> yang </a:t>
            </a:r>
            <a:r>
              <a:rPr lang="en-ID" sz="2000" dirty="0" err="1"/>
              <a:t>terlibat</a:t>
            </a:r>
            <a:r>
              <a:rPr lang="en-ID" sz="2000" dirty="0"/>
              <a:t> di </a:t>
            </a:r>
            <a:r>
              <a:rPr lang="en-ID" sz="2000" dirty="0" err="1"/>
              <a:t>dalamnya</a:t>
            </a:r>
            <a:r>
              <a:rPr lang="en-ID" sz="2000" dirty="0"/>
              <a:t>. Hal </a:t>
            </a:r>
            <a:r>
              <a:rPr lang="en-ID" sz="2000" dirty="0" err="1"/>
              <a:t>ini</a:t>
            </a:r>
            <a:r>
              <a:rPr lang="en-ID" sz="2000" dirty="0"/>
              <a:t> </a:t>
            </a:r>
            <a:r>
              <a:rPr lang="en-ID" sz="2000" dirty="0" err="1"/>
              <a:t>penting</a:t>
            </a:r>
            <a:r>
              <a:rPr lang="en-ID" sz="2000" dirty="0"/>
              <a:t> </a:t>
            </a:r>
            <a:r>
              <a:rPr lang="en-ID" sz="2000" dirty="0" err="1"/>
              <a:t>untuk</a:t>
            </a:r>
            <a:r>
              <a:rPr lang="en-ID" sz="2000" dirty="0"/>
              <a:t> </a:t>
            </a:r>
            <a:r>
              <a:rPr lang="en-ID" sz="2000" dirty="0" err="1"/>
              <a:t>menyiapkan</a:t>
            </a:r>
            <a:r>
              <a:rPr lang="en-ID" sz="2000" dirty="0"/>
              <a:t> SDM </a:t>
            </a:r>
            <a:r>
              <a:rPr lang="en-ID" sz="2000" dirty="0" err="1"/>
              <a:t>unggul</a:t>
            </a:r>
            <a:r>
              <a:rPr lang="en-ID" sz="2000" dirty="0"/>
              <a:t> </a:t>
            </a:r>
            <a:r>
              <a:rPr lang="en-ID" sz="2000" dirty="0" err="1"/>
              <a:t>Pelindo</a:t>
            </a:r>
            <a:r>
              <a:rPr lang="en-ID" sz="2000" dirty="0"/>
              <a:t> III yang </a:t>
            </a:r>
            <a:r>
              <a:rPr lang="en-ID" sz="2000" dirty="0" err="1"/>
              <a:t>berwawasan</a:t>
            </a:r>
            <a:r>
              <a:rPr lang="en-ID" sz="2000" dirty="0"/>
              <a:t> global,</a:t>
            </a:r>
            <a:r>
              <a:rPr lang="sv-SE" sz="2000" dirty="0"/>
              <a:t> Salah satunya dengan menjalin kerja sama pendidikan dan pelatihan dengan Johor Port Skill Center. Salah satu pengelola pelabuhan besar di Asia Tenggara.</a:t>
            </a:r>
            <a:r>
              <a:rPr lang="en-ID" sz="2000" dirty="0"/>
              <a:t> </a:t>
            </a:r>
            <a:r>
              <a:rPr lang="en-ID" sz="2000" dirty="0" err="1"/>
              <a:t>sehingga</a:t>
            </a:r>
            <a:r>
              <a:rPr lang="en-ID" sz="2000" dirty="0"/>
              <a:t> </a:t>
            </a:r>
            <a:r>
              <a:rPr lang="en-ID" sz="2000" dirty="0" err="1"/>
              <a:t>bisa</a:t>
            </a:r>
            <a:r>
              <a:rPr lang="en-ID" sz="2000" dirty="0"/>
              <a:t> </a:t>
            </a:r>
            <a:r>
              <a:rPr lang="en-ID" sz="2000" dirty="0" err="1"/>
              <a:t>mendorong</a:t>
            </a:r>
            <a:r>
              <a:rPr lang="en-ID" sz="2000" dirty="0"/>
              <a:t> </a:t>
            </a:r>
            <a:r>
              <a:rPr lang="en-ID" sz="2000" dirty="0" err="1"/>
              <a:t>ekspansi</a:t>
            </a:r>
            <a:r>
              <a:rPr lang="en-ID" sz="2000" dirty="0"/>
              <a:t> </a:t>
            </a:r>
            <a:r>
              <a:rPr lang="en-ID" sz="2000" dirty="0" err="1"/>
              <a:t>bisnis</a:t>
            </a:r>
            <a:r>
              <a:rPr lang="en-ID" sz="2000" dirty="0"/>
              <a:t> </a:t>
            </a:r>
            <a:r>
              <a:rPr lang="en-ID" sz="2000" dirty="0" err="1"/>
              <a:t>Pelindo</a:t>
            </a:r>
            <a:r>
              <a:rPr lang="en-ID" sz="2000" dirty="0"/>
              <a:t> III di masa </a:t>
            </a:r>
            <a:r>
              <a:rPr lang="en-ID" sz="2000" dirty="0" err="1"/>
              <a:t>depan</a:t>
            </a:r>
            <a:r>
              <a:rPr lang="en-ID" sz="2000" dirty="0"/>
              <a:t>. </a:t>
            </a:r>
          </a:p>
        </p:txBody>
      </p:sp>
      <p:sp>
        <p:nvSpPr>
          <p:cNvPr id="4" name="TextBox 3">
            <a:extLst>
              <a:ext uri="{FF2B5EF4-FFF2-40B4-BE49-F238E27FC236}">
                <a16:creationId xmlns:a16="http://schemas.microsoft.com/office/drawing/2014/main" id="{416DD16C-3A9F-4272-87EC-0B77E4B3C887}"/>
              </a:ext>
            </a:extLst>
          </p:cNvPr>
          <p:cNvSpPr txBox="1"/>
          <p:nvPr/>
        </p:nvSpPr>
        <p:spPr>
          <a:xfrm>
            <a:off x="126849" y="294506"/>
            <a:ext cx="430757" cy="830997"/>
          </a:xfrm>
          <a:prstGeom prst="rect">
            <a:avLst/>
          </a:prstGeom>
          <a:solidFill>
            <a:schemeClr val="accent6">
              <a:lumMod val="50000"/>
            </a:schemeClr>
          </a:solidFill>
        </p:spPr>
        <p:txBody>
          <a:bodyPr wrap="square" rtlCol="0">
            <a:spAutoFit/>
          </a:bodyPr>
          <a:lstStyle/>
          <a:p>
            <a:r>
              <a:rPr lang="en-US" sz="4800" dirty="0">
                <a:solidFill>
                  <a:schemeClr val="bg1"/>
                </a:solidFill>
                <a:latin typeface="Algerian" panose="04020705040A02060702" pitchFamily="82" charset="0"/>
              </a:rPr>
              <a:t>2</a:t>
            </a:r>
            <a:endParaRPr lang="en-ID" sz="4800" dirty="0">
              <a:solidFill>
                <a:schemeClr val="bg1"/>
              </a:solidFill>
              <a:latin typeface="Algerian" panose="04020705040A02060702" pitchFamily="82" charset="0"/>
            </a:endParaRPr>
          </a:p>
        </p:txBody>
      </p:sp>
    </p:spTree>
    <p:extLst>
      <p:ext uri="{BB962C8B-B14F-4D97-AF65-F5344CB8AC3E}">
        <p14:creationId xmlns:p14="http://schemas.microsoft.com/office/powerpoint/2010/main" val="1364983296"/>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72469-3719-4D3C-BC53-EE8A101ADC4C}"/>
              </a:ext>
            </a:extLst>
          </p:cNvPr>
          <p:cNvSpPr>
            <a:spLocks noGrp="1"/>
          </p:cNvSpPr>
          <p:nvPr>
            <p:ph type="title"/>
          </p:nvPr>
        </p:nvSpPr>
        <p:spPr>
          <a:xfrm>
            <a:off x="601670" y="281175"/>
            <a:ext cx="6108200" cy="763526"/>
          </a:xfrm>
          <a:solidFill>
            <a:schemeClr val="bg2">
              <a:lumMod val="50000"/>
            </a:schemeClr>
          </a:solidFill>
        </p:spPr>
        <p:style>
          <a:lnRef idx="3">
            <a:schemeClr val="lt1"/>
          </a:lnRef>
          <a:fillRef idx="1">
            <a:schemeClr val="accent3"/>
          </a:fillRef>
          <a:effectRef idx="1">
            <a:schemeClr val="accent3"/>
          </a:effectRef>
          <a:fontRef idx="minor">
            <a:schemeClr val="lt1"/>
          </a:fontRef>
        </p:style>
        <p:txBody>
          <a:bodyPr>
            <a:noAutofit/>
          </a:bodyPr>
          <a:lstStyle/>
          <a:p>
            <a:r>
              <a:rPr lang="en-ID" sz="2000" dirty="0" err="1">
                <a:solidFill>
                  <a:schemeClr val="bg1"/>
                </a:solidFill>
                <a:latin typeface="Bahnschrift SemiLight SemiConde" panose="020B0502040204020203" pitchFamily="34" charset="0"/>
              </a:rPr>
              <a:t>Sistem</a:t>
            </a:r>
            <a:r>
              <a:rPr lang="en-ID" sz="2000" dirty="0">
                <a:solidFill>
                  <a:schemeClr val="bg1"/>
                </a:solidFill>
                <a:latin typeface="Bahnschrift SemiLight SemiConde" panose="020B0502040204020203" pitchFamily="34" charset="0"/>
              </a:rPr>
              <a:t> </a:t>
            </a:r>
            <a:r>
              <a:rPr lang="en-ID" sz="2000" dirty="0" err="1">
                <a:solidFill>
                  <a:schemeClr val="bg1"/>
                </a:solidFill>
                <a:latin typeface="Bahnschrift SemiLight SemiConde" panose="020B0502040204020203" pitchFamily="34" charset="0"/>
              </a:rPr>
              <a:t>Kompensasi</a:t>
            </a:r>
            <a:r>
              <a:rPr lang="en-ID" sz="2000" dirty="0">
                <a:solidFill>
                  <a:schemeClr val="bg1"/>
                </a:solidFill>
                <a:latin typeface="Bahnschrift SemiLight SemiConde" panose="020B0502040204020203" pitchFamily="34" charset="0"/>
              </a:rPr>
              <a:t> </a:t>
            </a:r>
            <a:r>
              <a:rPr lang="en-ID" sz="2000" dirty="0" err="1">
                <a:solidFill>
                  <a:schemeClr val="bg1"/>
                </a:solidFill>
                <a:latin typeface="Bahnschrift SemiLight SemiConde" panose="020B0502040204020203" pitchFamily="34" charset="0"/>
              </a:rPr>
              <a:t>Untuk</a:t>
            </a:r>
            <a:r>
              <a:rPr lang="en-ID" sz="2000" dirty="0">
                <a:solidFill>
                  <a:schemeClr val="bg1"/>
                </a:solidFill>
                <a:latin typeface="Bahnschrift SemiLight SemiConde" panose="020B0502040204020203" pitchFamily="34" charset="0"/>
              </a:rPr>
              <a:t> </a:t>
            </a:r>
            <a:r>
              <a:rPr lang="en-ID" sz="2000" dirty="0" err="1">
                <a:solidFill>
                  <a:schemeClr val="bg1"/>
                </a:solidFill>
                <a:latin typeface="Bahnschrift SemiLight SemiConde" panose="020B0502040204020203" pitchFamily="34" charset="0"/>
              </a:rPr>
              <a:t>Karyawan</a:t>
            </a:r>
            <a:r>
              <a:rPr lang="en-ID" sz="2000" dirty="0">
                <a:solidFill>
                  <a:schemeClr val="bg1"/>
                </a:solidFill>
                <a:latin typeface="Bahnschrift SemiLight SemiConde" panose="020B0502040204020203" pitchFamily="34" charset="0"/>
              </a:rPr>
              <a:t> Yang </a:t>
            </a:r>
            <a:r>
              <a:rPr lang="en-ID" sz="2000" dirty="0" err="1">
                <a:solidFill>
                  <a:schemeClr val="bg1"/>
                </a:solidFill>
                <a:latin typeface="Bahnschrift SemiLight SemiConde" panose="020B0502040204020203" pitchFamily="34" charset="0"/>
              </a:rPr>
              <a:t>Diterapkan</a:t>
            </a:r>
            <a:r>
              <a:rPr lang="en-ID" sz="2000" dirty="0">
                <a:solidFill>
                  <a:schemeClr val="bg1"/>
                </a:solidFill>
                <a:latin typeface="Bahnschrift SemiLight SemiConde" panose="020B0502040204020203" pitchFamily="34" charset="0"/>
              </a:rPr>
              <a:t> Oleh PT. PELINDO I</a:t>
            </a:r>
          </a:p>
        </p:txBody>
      </p:sp>
      <p:sp>
        <p:nvSpPr>
          <p:cNvPr id="3" name="Content Placeholder 2">
            <a:extLst>
              <a:ext uri="{FF2B5EF4-FFF2-40B4-BE49-F238E27FC236}">
                <a16:creationId xmlns:a16="http://schemas.microsoft.com/office/drawing/2014/main" id="{64EBF059-F7B9-4EA3-83C7-A9C8870B405F}"/>
              </a:ext>
            </a:extLst>
          </p:cNvPr>
          <p:cNvSpPr>
            <a:spLocks noGrp="1"/>
          </p:cNvSpPr>
          <p:nvPr>
            <p:ph idx="1"/>
          </p:nvPr>
        </p:nvSpPr>
        <p:spPr>
          <a:xfrm>
            <a:off x="577543" y="1235917"/>
            <a:ext cx="6108200" cy="3663766"/>
          </a:xfrm>
        </p:spPr>
        <p:txBody>
          <a:bodyPr>
            <a:normAutofit fontScale="85000" lnSpcReduction="20000"/>
          </a:bodyPr>
          <a:lstStyle/>
          <a:p>
            <a:pPr marL="0" indent="0" algn="just">
              <a:buNone/>
            </a:pPr>
            <a:r>
              <a:rPr lang="en-ID" sz="1600" dirty="0"/>
              <a:t>       </a:t>
            </a:r>
            <a:r>
              <a:rPr lang="en-ID" sz="1600" dirty="0" err="1"/>
              <a:t>Besarnya</a:t>
            </a:r>
            <a:r>
              <a:rPr lang="en-ID" sz="1600" dirty="0"/>
              <a:t> </a:t>
            </a:r>
            <a:r>
              <a:rPr lang="en-ID" sz="1600" dirty="0" err="1"/>
              <a:t>kompensasi</a:t>
            </a:r>
            <a:r>
              <a:rPr lang="en-ID" sz="1600" dirty="0"/>
              <a:t> pada PT. Pelabuhan Indonesia I (Persero) Cabang </a:t>
            </a:r>
            <a:r>
              <a:rPr lang="en-ID" sz="1600" dirty="0" err="1"/>
              <a:t>Pekanbaru</a:t>
            </a:r>
            <a:r>
              <a:rPr lang="en-ID" sz="1600" dirty="0"/>
              <a:t> yang </a:t>
            </a:r>
            <a:r>
              <a:rPr lang="en-ID" sz="1600" dirty="0" err="1"/>
              <a:t>diberikan</a:t>
            </a:r>
            <a:r>
              <a:rPr lang="en-ID" sz="1600" dirty="0"/>
              <a:t> </a:t>
            </a:r>
            <a:r>
              <a:rPr lang="en-ID" sz="1600" dirty="0" err="1"/>
              <a:t>kepada</a:t>
            </a:r>
            <a:r>
              <a:rPr lang="en-ID" sz="1600" dirty="0"/>
              <a:t> </a:t>
            </a:r>
            <a:r>
              <a:rPr lang="en-ID" sz="1600" dirty="0" err="1"/>
              <a:t>pegawai</a:t>
            </a:r>
            <a:r>
              <a:rPr lang="en-ID" sz="1600" dirty="0"/>
              <a:t> </a:t>
            </a:r>
            <a:r>
              <a:rPr lang="en-ID" sz="1600" dirty="0" err="1"/>
              <a:t>tetap</a:t>
            </a:r>
            <a:r>
              <a:rPr lang="en-ID" sz="1600" dirty="0"/>
              <a:t> dan </a:t>
            </a:r>
            <a:r>
              <a:rPr lang="en-ID" sz="1600" dirty="0" err="1"/>
              <a:t>pegawai</a:t>
            </a:r>
            <a:r>
              <a:rPr lang="en-ID" sz="1600" dirty="0"/>
              <a:t> </a:t>
            </a:r>
            <a:r>
              <a:rPr lang="en-ID" sz="1600" dirty="0" err="1"/>
              <a:t>kontrak</a:t>
            </a:r>
            <a:r>
              <a:rPr lang="en-ID" sz="1600" dirty="0"/>
              <a:t> </a:t>
            </a:r>
            <a:r>
              <a:rPr lang="en-ID" sz="1600" dirty="0" err="1"/>
              <a:t>itu</a:t>
            </a:r>
            <a:r>
              <a:rPr lang="en-ID" sz="1600" dirty="0"/>
              <a:t> </a:t>
            </a:r>
            <a:r>
              <a:rPr lang="en-ID" sz="1600" dirty="0" err="1"/>
              <a:t>sangat</a:t>
            </a:r>
            <a:r>
              <a:rPr lang="en-ID" sz="1600" dirty="0"/>
              <a:t> </a:t>
            </a:r>
            <a:r>
              <a:rPr lang="en-ID" sz="1600" dirty="0" err="1"/>
              <a:t>berbeda</a:t>
            </a:r>
            <a:r>
              <a:rPr lang="en-ID" sz="1600" dirty="0"/>
              <a:t>. Karena di </a:t>
            </a:r>
            <a:r>
              <a:rPr lang="en-ID" sz="1600" dirty="0" err="1"/>
              <a:t>dalam</a:t>
            </a:r>
            <a:r>
              <a:rPr lang="en-ID" sz="1600" dirty="0"/>
              <a:t> </a:t>
            </a:r>
            <a:r>
              <a:rPr lang="en-ID" sz="1600" dirty="0" err="1"/>
              <a:t>pemberian</a:t>
            </a:r>
            <a:r>
              <a:rPr lang="en-ID" sz="1600" dirty="0"/>
              <a:t> </a:t>
            </a:r>
            <a:r>
              <a:rPr lang="en-ID" sz="1600" dirty="0" err="1"/>
              <a:t>kompensasi</a:t>
            </a:r>
            <a:r>
              <a:rPr lang="en-ID" sz="1600" dirty="0"/>
              <a:t> </a:t>
            </a:r>
            <a:r>
              <a:rPr lang="en-ID" sz="1600" dirty="0" err="1"/>
              <a:t>untuk</a:t>
            </a:r>
            <a:r>
              <a:rPr lang="en-ID" sz="1600" dirty="0"/>
              <a:t> </a:t>
            </a:r>
            <a:r>
              <a:rPr lang="en-ID" sz="1600" dirty="0" err="1"/>
              <a:t>pegawai</a:t>
            </a:r>
            <a:r>
              <a:rPr lang="en-ID" sz="1600" dirty="0"/>
              <a:t> </a:t>
            </a:r>
            <a:r>
              <a:rPr lang="en-ID" sz="1600" dirty="0" err="1"/>
              <a:t>tetap</a:t>
            </a:r>
            <a:r>
              <a:rPr lang="en-ID" sz="1600" dirty="0"/>
              <a:t> </a:t>
            </a:r>
            <a:r>
              <a:rPr lang="en-ID" sz="1600" dirty="0" err="1"/>
              <a:t>memiliki</a:t>
            </a:r>
            <a:r>
              <a:rPr lang="en-ID" sz="1600" dirty="0"/>
              <a:t> </a:t>
            </a:r>
            <a:r>
              <a:rPr lang="en-ID" sz="1600" dirty="0" err="1"/>
              <a:t>gaji</a:t>
            </a:r>
            <a:r>
              <a:rPr lang="en-ID" sz="1600" dirty="0"/>
              <a:t> merit, </a:t>
            </a:r>
            <a:r>
              <a:rPr lang="en-ID" sz="1600" dirty="0" err="1"/>
              <a:t>sedangkan</a:t>
            </a:r>
            <a:r>
              <a:rPr lang="en-ID" sz="1600" dirty="0"/>
              <a:t> di </a:t>
            </a:r>
            <a:r>
              <a:rPr lang="en-ID" sz="1600" dirty="0" err="1"/>
              <a:t>dalam</a:t>
            </a:r>
            <a:r>
              <a:rPr lang="en-ID" sz="1600" dirty="0"/>
              <a:t> </a:t>
            </a:r>
            <a:r>
              <a:rPr lang="en-ID" sz="1600" dirty="0" err="1"/>
              <a:t>pemberian</a:t>
            </a:r>
            <a:r>
              <a:rPr lang="en-ID" sz="1600" dirty="0"/>
              <a:t> </a:t>
            </a:r>
            <a:r>
              <a:rPr lang="en-ID" sz="1600" dirty="0" err="1"/>
              <a:t>kompensasi</a:t>
            </a:r>
            <a:r>
              <a:rPr lang="en-ID" sz="1600" dirty="0"/>
              <a:t> pada </a:t>
            </a:r>
            <a:r>
              <a:rPr lang="en-ID" sz="1600" dirty="0" err="1"/>
              <a:t>pegawai</a:t>
            </a:r>
            <a:r>
              <a:rPr lang="en-ID" sz="1600" dirty="0"/>
              <a:t> </a:t>
            </a:r>
            <a:r>
              <a:rPr lang="en-ID" sz="1600" dirty="0" err="1"/>
              <a:t>kontrak</a:t>
            </a:r>
            <a:r>
              <a:rPr lang="en-ID" sz="1600" dirty="0"/>
              <a:t> </a:t>
            </a:r>
            <a:r>
              <a:rPr lang="en-ID" sz="1600" dirty="0" err="1"/>
              <a:t>tidak</a:t>
            </a:r>
            <a:r>
              <a:rPr lang="en-ID" sz="1600" dirty="0"/>
              <a:t> </a:t>
            </a:r>
            <a:r>
              <a:rPr lang="en-ID" sz="1600" dirty="0" err="1"/>
              <a:t>diberikan</a:t>
            </a:r>
            <a:r>
              <a:rPr lang="en-ID" sz="1600" dirty="0"/>
              <a:t> </a:t>
            </a:r>
            <a:r>
              <a:rPr lang="en-ID" sz="1600" dirty="0" err="1"/>
              <a:t>gaji</a:t>
            </a:r>
            <a:r>
              <a:rPr lang="en-ID" sz="1600" dirty="0"/>
              <a:t> merit, </a:t>
            </a:r>
            <a:r>
              <a:rPr lang="en-ID" sz="1600" dirty="0" err="1"/>
              <a:t>melainkan</a:t>
            </a:r>
            <a:r>
              <a:rPr lang="en-ID" sz="1600" dirty="0"/>
              <a:t> </a:t>
            </a:r>
            <a:r>
              <a:rPr lang="en-ID" sz="1600" dirty="0" err="1"/>
              <a:t>gaji</a:t>
            </a:r>
            <a:r>
              <a:rPr lang="en-ID" sz="1600" dirty="0"/>
              <a:t> </a:t>
            </a:r>
            <a:r>
              <a:rPr lang="en-ID" sz="1600" dirty="0" err="1"/>
              <a:t>pokok</a:t>
            </a:r>
            <a:r>
              <a:rPr lang="en-ID" sz="1600" dirty="0"/>
              <a:t> </a:t>
            </a:r>
            <a:r>
              <a:rPr lang="en-ID" sz="1600" dirty="0" err="1"/>
              <a:t>saja</a:t>
            </a:r>
            <a:r>
              <a:rPr lang="en-ID" sz="1600" dirty="0"/>
              <a:t>. </a:t>
            </a:r>
            <a:r>
              <a:rPr lang="en-ID" sz="1600" dirty="0" err="1"/>
              <a:t>Gaji</a:t>
            </a:r>
            <a:r>
              <a:rPr lang="en-ID" sz="1600" dirty="0"/>
              <a:t> merit </a:t>
            </a:r>
            <a:r>
              <a:rPr lang="en-ID" sz="1600" dirty="0" err="1"/>
              <a:t>yaitu</a:t>
            </a:r>
            <a:r>
              <a:rPr lang="en-ID" sz="1600" dirty="0"/>
              <a:t> </a:t>
            </a:r>
            <a:r>
              <a:rPr lang="en-ID" sz="1600" dirty="0" err="1"/>
              <a:t>gaji</a:t>
            </a:r>
            <a:r>
              <a:rPr lang="en-ID" sz="1600" dirty="0"/>
              <a:t> </a:t>
            </a:r>
            <a:r>
              <a:rPr lang="en-ID" sz="1600" dirty="0" err="1"/>
              <a:t>pokok</a:t>
            </a:r>
            <a:r>
              <a:rPr lang="en-ID" sz="1600" dirty="0"/>
              <a:t>, </a:t>
            </a:r>
            <a:r>
              <a:rPr lang="en-ID" sz="1600" dirty="0" err="1"/>
              <a:t>gaji</a:t>
            </a:r>
            <a:r>
              <a:rPr lang="en-ID" sz="1600" dirty="0"/>
              <a:t> yang </a:t>
            </a:r>
            <a:r>
              <a:rPr lang="en-ID" sz="1600" dirty="0" err="1"/>
              <a:t>sudah</a:t>
            </a:r>
            <a:r>
              <a:rPr lang="en-ID" sz="1600" dirty="0"/>
              <a:t> </a:t>
            </a:r>
            <a:r>
              <a:rPr lang="en-ID" sz="1600" dirty="0" err="1"/>
              <a:t>ditetapkan</a:t>
            </a:r>
            <a:r>
              <a:rPr lang="en-ID" sz="1600" dirty="0"/>
              <a:t> oleh </a:t>
            </a:r>
            <a:r>
              <a:rPr lang="en-ID" sz="1600" dirty="0" err="1"/>
              <a:t>perusahaan</a:t>
            </a:r>
            <a:r>
              <a:rPr lang="en-ID" sz="1600" dirty="0"/>
              <a:t> </a:t>
            </a:r>
            <a:r>
              <a:rPr lang="en-ID" sz="1600" dirty="0" err="1"/>
              <a:t>melalui</a:t>
            </a:r>
            <a:r>
              <a:rPr lang="en-ID" sz="1600" dirty="0"/>
              <a:t> </a:t>
            </a:r>
            <a:r>
              <a:rPr lang="en-ID" sz="1600" dirty="0" err="1"/>
              <a:t>golongan</a:t>
            </a:r>
            <a:r>
              <a:rPr lang="en-ID" sz="1600" dirty="0"/>
              <a:t>, </a:t>
            </a:r>
            <a:r>
              <a:rPr lang="en-ID" sz="1600" dirty="0" err="1"/>
              <a:t>jabatan</a:t>
            </a:r>
            <a:r>
              <a:rPr lang="en-ID" sz="1600" dirty="0"/>
              <a:t>, dan </a:t>
            </a:r>
            <a:r>
              <a:rPr lang="en-ID" sz="1600" dirty="0" err="1"/>
              <a:t>tingkat</a:t>
            </a:r>
            <a:r>
              <a:rPr lang="en-ID" sz="1600" dirty="0"/>
              <a:t> </a:t>
            </a:r>
            <a:r>
              <a:rPr lang="en-ID" sz="1600" dirty="0" err="1"/>
              <a:t>kelas</a:t>
            </a:r>
            <a:r>
              <a:rPr lang="en-ID" sz="1600" dirty="0"/>
              <a:t>. </a:t>
            </a:r>
            <a:r>
              <a:rPr lang="en-ID" sz="1600" dirty="0" err="1"/>
              <a:t>Tunjangan</a:t>
            </a:r>
            <a:r>
              <a:rPr lang="en-ID" sz="1600" dirty="0"/>
              <a:t> </a:t>
            </a:r>
            <a:r>
              <a:rPr lang="en-ID" sz="1600" dirty="0" err="1"/>
              <a:t>mobilitas</a:t>
            </a:r>
            <a:r>
              <a:rPr lang="en-ID" sz="1600" dirty="0"/>
              <a:t>, regional, dan </a:t>
            </a:r>
            <a:r>
              <a:rPr lang="en-ID" sz="1600" dirty="0" err="1"/>
              <a:t>jabatan</a:t>
            </a:r>
            <a:r>
              <a:rPr lang="en-ID" sz="1600" dirty="0"/>
              <a:t> yang </a:t>
            </a:r>
            <a:r>
              <a:rPr lang="en-ID" sz="1600" dirty="0" err="1"/>
              <a:t>diberikan</a:t>
            </a:r>
            <a:r>
              <a:rPr lang="en-ID" sz="1600" dirty="0"/>
              <a:t> </a:t>
            </a:r>
            <a:r>
              <a:rPr lang="en-ID" sz="1600" dirty="0" err="1"/>
              <a:t>kepada</a:t>
            </a:r>
            <a:r>
              <a:rPr lang="en-ID" sz="1600" dirty="0"/>
              <a:t> </a:t>
            </a:r>
            <a:r>
              <a:rPr lang="en-ID" sz="1600" dirty="0" err="1"/>
              <a:t>pegawai</a:t>
            </a:r>
            <a:r>
              <a:rPr lang="en-ID" sz="1600" dirty="0"/>
              <a:t> </a:t>
            </a:r>
            <a:r>
              <a:rPr lang="en-ID" sz="1600" dirty="0" err="1"/>
              <a:t>tetap</a:t>
            </a:r>
            <a:r>
              <a:rPr lang="en-ID" sz="1600" dirty="0"/>
              <a:t> juga </a:t>
            </a:r>
            <a:r>
              <a:rPr lang="en-ID" sz="1600" dirty="0" err="1"/>
              <a:t>sangat</a:t>
            </a:r>
            <a:r>
              <a:rPr lang="en-ID" sz="1600" dirty="0"/>
              <a:t> </a:t>
            </a:r>
            <a:r>
              <a:rPr lang="en-ID" sz="1600" dirty="0" err="1"/>
              <a:t>berbeda</a:t>
            </a:r>
            <a:r>
              <a:rPr lang="en-ID" sz="1600" dirty="0"/>
              <a:t>. Karena, </a:t>
            </a:r>
            <a:r>
              <a:rPr lang="en-ID" sz="1600" dirty="0" err="1"/>
              <a:t>tunjangan</a:t>
            </a:r>
            <a:r>
              <a:rPr lang="en-ID" sz="1600" dirty="0"/>
              <a:t> yang </a:t>
            </a:r>
            <a:r>
              <a:rPr lang="en-ID" sz="1600" dirty="0" err="1"/>
              <a:t>diberikan</a:t>
            </a:r>
            <a:r>
              <a:rPr lang="en-ID" sz="1600" dirty="0"/>
              <a:t> pada </a:t>
            </a:r>
            <a:r>
              <a:rPr lang="en-ID" sz="1600" dirty="0" err="1"/>
              <a:t>pegawai</a:t>
            </a:r>
            <a:r>
              <a:rPr lang="en-ID" sz="1600" dirty="0"/>
              <a:t> </a:t>
            </a:r>
            <a:r>
              <a:rPr lang="en-ID" sz="1600" dirty="0" err="1"/>
              <a:t>kontrak</a:t>
            </a:r>
            <a:r>
              <a:rPr lang="en-ID" sz="1600" dirty="0"/>
              <a:t> </a:t>
            </a:r>
            <a:r>
              <a:rPr lang="en-ID" sz="1600" dirty="0" err="1"/>
              <a:t>hanya</a:t>
            </a:r>
            <a:r>
              <a:rPr lang="en-ID" sz="1600" dirty="0"/>
              <a:t> </a:t>
            </a:r>
            <a:r>
              <a:rPr lang="en-ID" sz="1600" dirty="0" err="1"/>
              <a:t>tunjangan</a:t>
            </a:r>
            <a:r>
              <a:rPr lang="en-ID" sz="1600" dirty="0"/>
              <a:t> </a:t>
            </a:r>
            <a:r>
              <a:rPr lang="en-ID" sz="1600" dirty="0" err="1"/>
              <a:t>transportasi</a:t>
            </a:r>
            <a:r>
              <a:rPr lang="en-ID" sz="1600" dirty="0"/>
              <a:t>, </a:t>
            </a:r>
            <a:r>
              <a:rPr lang="en-ID" sz="1600" dirty="0" err="1"/>
              <a:t>uang</a:t>
            </a:r>
            <a:r>
              <a:rPr lang="en-ID" sz="1600" dirty="0"/>
              <a:t> </a:t>
            </a:r>
            <a:r>
              <a:rPr lang="en-ID" sz="1600" dirty="0" err="1"/>
              <a:t>makan</a:t>
            </a:r>
            <a:r>
              <a:rPr lang="en-ID" sz="1600" dirty="0"/>
              <a:t>, dan </a:t>
            </a:r>
            <a:r>
              <a:rPr lang="en-ID" sz="1600" dirty="0" err="1"/>
              <a:t>Jamsostek</a:t>
            </a:r>
            <a:r>
              <a:rPr lang="en-ID" sz="1600" dirty="0"/>
              <a:t>.</a:t>
            </a:r>
          </a:p>
          <a:p>
            <a:pPr marL="0" indent="0" algn="just">
              <a:buNone/>
            </a:pPr>
            <a:endParaRPr lang="en-ID" sz="1600" dirty="0"/>
          </a:p>
          <a:p>
            <a:pPr marL="0" indent="0" algn="just">
              <a:buNone/>
            </a:pPr>
            <a:r>
              <a:rPr lang="en-US" sz="1600" dirty="0"/>
              <a:t>        </a:t>
            </a:r>
            <a:r>
              <a:rPr lang="id-ID" sz="1600" dirty="0"/>
              <a:t>Tunjangan yang terdapat di PT. Pelindo I yai</a:t>
            </a:r>
            <a:r>
              <a:rPr lang="en-US" sz="1600" dirty="0" err="1"/>
              <a:t>tu</a:t>
            </a:r>
            <a:r>
              <a:rPr lang="id-ID" sz="1600" dirty="0"/>
              <a:t> Asuransi Keselamatan Kerja</a:t>
            </a:r>
            <a:r>
              <a:rPr lang="en-US" sz="1600" dirty="0"/>
              <a:t>, </a:t>
            </a:r>
            <a:r>
              <a:rPr lang="id-ID" sz="1600" dirty="0"/>
              <a:t>Tunjangan Kesehatan</a:t>
            </a:r>
            <a:r>
              <a:rPr lang="en-US" sz="1600" dirty="0"/>
              <a:t>, </a:t>
            </a:r>
            <a:r>
              <a:rPr lang="id-ID" sz="1600" dirty="0"/>
              <a:t>Tunjangan Hari Raya</a:t>
            </a:r>
            <a:r>
              <a:rPr lang="en-US" sz="1600" dirty="0"/>
              <a:t>, </a:t>
            </a:r>
            <a:r>
              <a:rPr lang="id-ID" sz="1600" dirty="0"/>
              <a:t>Tunjangan Mobilitas</a:t>
            </a:r>
            <a:r>
              <a:rPr lang="en-US" sz="1600" dirty="0"/>
              <a:t>, </a:t>
            </a:r>
            <a:r>
              <a:rPr lang="id-ID" sz="1600" dirty="0"/>
              <a:t>Tunjangan Regional</a:t>
            </a:r>
            <a:r>
              <a:rPr lang="en-US" sz="1600" dirty="0"/>
              <a:t>, dan </a:t>
            </a:r>
            <a:r>
              <a:rPr lang="id-ID" sz="1600" dirty="0"/>
              <a:t>Tunjangan Jabatan</a:t>
            </a:r>
            <a:r>
              <a:rPr lang="en-US" sz="1600" dirty="0"/>
              <a:t>. </a:t>
            </a:r>
            <a:r>
              <a:rPr lang="id-ID" sz="1600" dirty="0"/>
              <a:t>Besarnya kompensasi pada PT. Pelindo I yang diberikan kepada pegawai hanya dilihat dari golangan atau kelas</a:t>
            </a:r>
            <a:r>
              <a:rPr lang="en-US" sz="1600" dirty="0"/>
              <a:t> </a:t>
            </a:r>
            <a:r>
              <a:rPr lang="en-US" sz="1600" dirty="0" err="1"/>
              <a:t>yaitu</a:t>
            </a:r>
            <a:r>
              <a:rPr lang="id-ID" sz="1600" dirty="0"/>
              <a:t> Golongan II/a-II/d (Pengatur)</a:t>
            </a:r>
            <a:r>
              <a:rPr lang="en-US" sz="1600" dirty="0"/>
              <a:t>, </a:t>
            </a:r>
            <a:r>
              <a:rPr lang="id-ID" sz="1600" dirty="0"/>
              <a:t>Golongan III/a-III/d (Penata)</a:t>
            </a:r>
            <a:r>
              <a:rPr lang="en-US" sz="1600" dirty="0"/>
              <a:t>, dan </a:t>
            </a:r>
            <a:r>
              <a:rPr lang="id-ID" sz="1600" dirty="0"/>
              <a:t>Golongan IV/a-IV/b (Pembina)</a:t>
            </a:r>
            <a:r>
              <a:rPr lang="en-US" sz="1600" dirty="0"/>
              <a:t>. </a:t>
            </a:r>
            <a:r>
              <a:rPr lang="id-ID" sz="1600" dirty="0"/>
              <a:t>Adapun bentuk insentif pada PT. Pelindo I, yaitu berdasarkan prestasi kerja. Bonus di PT. Pelindo I diberikan kepada pegawai yang dapat melampaui produksi baku yang ditetapkan perusahaan.</a:t>
            </a:r>
            <a:r>
              <a:rPr lang="en-US" sz="1600" dirty="0"/>
              <a:t> </a:t>
            </a:r>
            <a:r>
              <a:rPr lang="id-ID" sz="1600" dirty="0"/>
              <a:t>Komisi di PT. Pelindo I diberikan oleh perusahaan lain, misalnya seorang nasabah membeli kendaraan (mobil) secara kredit melalui perusahaan pembiayaannya</a:t>
            </a:r>
            <a:r>
              <a:rPr lang="en-US" sz="1600" dirty="0"/>
              <a:t>.</a:t>
            </a:r>
            <a:endParaRPr lang="en-ID" sz="1600" dirty="0"/>
          </a:p>
        </p:txBody>
      </p:sp>
      <p:sp>
        <p:nvSpPr>
          <p:cNvPr id="4" name="TextBox 3">
            <a:extLst>
              <a:ext uri="{FF2B5EF4-FFF2-40B4-BE49-F238E27FC236}">
                <a16:creationId xmlns:a16="http://schemas.microsoft.com/office/drawing/2014/main" id="{3D321E83-D578-4CA9-B20A-C019CE5A1BA5}"/>
              </a:ext>
            </a:extLst>
          </p:cNvPr>
          <p:cNvSpPr txBox="1"/>
          <p:nvPr/>
        </p:nvSpPr>
        <p:spPr>
          <a:xfrm>
            <a:off x="126849" y="294506"/>
            <a:ext cx="430757" cy="830997"/>
          </a:xfrm>
          <a:prstGeom prst="rect">
            <a:avLst/>
          </a:prstGeom>
          <a:solidFill>
            <a:schemeClr val="accent3">
              <a:lumMod val="50000"/>
            </a:schemeClr>
          </a:solidFill>
        </p:spPr>
        <p:txBody>
          <a:bodyPr wrap="square" rtlCol="0">
            <a:spAutoFit/>
          </a:bodyPr>
          <a:lstStyle/>
          <a:p>
            <a:r>
              <a:rPr lang="en-US" sz="4800" dirty="0">
                <a:solidFill>
                  <a:schemeClr val="bg1"/>
                </a:solidFill>
                <a:latin typeface="Algerian" panose="04020705040A02060702" pitchFamily="82" charset="0"/>
              </a:rPr>
              <a:t>3</a:t>
            </a:r>
            <a:endParaRPr lang="en-ID" sz="4800" dirty="0">
              <a:solidFill>
                <a:schemeClr val="bg1"/>
              </a:solidFill>
              <a:latin typeface="Algerian" panose="04020705040A02060702" pitchFamily="82" charset="0"/>
            </a:endParaRPr>
          </a:p>
        </p:txBody>
      </p:sp>
    </p:spTree>
    <p:extLst>
      <p:ext uri="{BB962C8B-B14F-4D97-AF65-F5344CB8AC3E}">
        <p14:creationId xmlns:p14="http://schemas.microsoft.com/office/powerpoint/2010/main" val="5937589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053E97A-C5AA-4398-AEF1-CB272473344E}"/>
              </a:ext>
            </a:extLst>
          </p:cNvPr>
          <p:cNvSpPr/>
          <p:nvPr/>
        </p:nvSpPr>
        <p:spPr>
          <a:xfrm>
            <a:off x="-467265" y="1526960"/>
            <a:ext cx="5191970" cy="369332"/>
          </a:xfrm>
          <a:prstGeom prst="rect">
            <a:avLst/>
          </a:prstGeom>
          <a:noFill/>
        </p:spPr>
        <p:txBody>
          <a:bodyPr wrap="square" lIns="91440" tIns="45720" rIns="91440" bIns="45720">
            <a:spAutoFit/>
          </a:bodyPr>
          <a:lstStyle/>
          <a:p>
            <a:pPr algn="ctr"/>
            <a:r>
              <a:rPr lang="en-US" b="1" cap="none" spc="0" dirty="0" err="1">
                <a:ln w="9525">
                  <a:solidFill>
                    <a:schemeClr val="bg1"/>
                  </a:solidFill>
                  <a:prstDash val="solid"/>
                </a:ln>
                <a:solidFill>
                  <a:schemeClr val="accent5"/>
                </a:solidFill>
                <a:latin typeface="Bernard MT Condensed" panose="02050806060905020404" pitchFamily="18" charset="0"/>
              </a:rPr>
              <a:t>Terimakasih</a:t>
            </a:r>
            <a:r>
              <a:rPr lang="en-US" b="1" cap="none" spc="0" dirty="0">
                <a:ln w="9525">
                  <a:solidFill>
                    <a:schemeClr val="bg1"/>
                  </a:solidFill>
                  <a:prstDash val="solid"/>
                </a:ln>
                <a:solidFill>
                  <a:schemeClr val="accent5"/>
                </a:solidFill>
                <a:latin typeface="Bernard MT Condensed" panose="02050806060905020404" pitchFamily="18" charset="0"/>
              </a:rPr>
              <a:t> </a:t>
            </a:r>
            <a:r>
              <a:rPr lang="en-US" b="1" cap="none" spc="0" dirty="0" err="1">
                <a:ln w="9525">
                  <a:solidFill>
                    <a:schemeClr val="bg1"/>
                  </a:solidFill>
                  <a:prstDash val="solid"/>
                </a:ln>
                <a:solidFill>
                  <a:schemeClr val="accent5"/>
                </a:solidFill>
                <a:latin typeface="Bernard MT Condensed" panose="02050806060905020404" pitchFamily="18" charset="0"/>
              </a:rPr>
              <a:t>atas</a:t>
            </a:r>
            <a:r>
              <a:rPr lang="en-US" b="1" cap="none" spc="0" dirty="0">
                <a:ln w="9525">
                  <a:solidFill>
                    <a:schemeClr val="bg1"/>
                  </a:solidFill>
                  <a:prstDash val="solid"/>
                </a:ln>
                <a:solidFill>
                  <a:schemeClr val="accent5"/>
                </a:solidFill>
                <a:latin typeface="Bernard MT Condensed" panose="02050806060905020404" pitchFamily="18" charset="0"/>
              </a:rPr>
              <a:t> </a:t>
            </a:r>
            <a:r>
              <a:rPr lang="en-US" b="1" cap="none" spc="0" dirty="0" err="1">
                <a:ln w="9525">
                  <a:solidFill>
                    <a:schemeClr val="bg1"/>
                  </a:solidFill>
                  <a:prstDash val="solid"/>
                </a:ln>
                <a:solidFill>
                  <a:schemeClr val="accent5"/>
                </a:solidFill>
                <a:latin typeface="Bernard MT Condensed" panose="02050806060905020404" pitchFamily="18" charset="0"/>
              </a:rPr>
              <a:t>perhatiannya</a:t>
            </a:r>
            <a:endParaRPr lang="en-ID" b="1" cap="none" spc="0" dirty="0">
              <a:ln w="9525">
                <a:solidFill>
                  <a:schemeClr val="bg1"/>
                </a:solidFill>
                <a:prstDash val="solid"/>
              </a:ln>
              <a:solidFill>
                <a:schemeClr val="accent5"/>
              </a:solidFill>
              <a:latin typeface="Bernard MT Condensed" panose="02050806060905020404" pitchFamily="18" charset="0"/>
            </a:endParaRPr>
          </a:p>
        </p:txBody>
      </p:sp>
      <p:sp>
        <p:nvSpPr>
          <p:cNvPr id="7" name="Rectangle 6">
            <a:extLst>
              <a:ext uri="{FF2B5EF4-FFF2-40B4-BE49-F238E27FC236}">
                <a16:creationId xmlns:a16="http://schemas.microsoft.com/office/drawing/2014/main" id="{798DE06C-7159-4F9C-84C5-BE2FC1B8C436}"/>
              </a:ext>
            </a:extLst>
          </p:cNvPr>
          <p:cNvSpPr/>
          <p:nvPr/>
        </p:nvSpPr>
        <p:spPr>
          <a:xfrm>
            <a:off x="539692" y="1960930"/>
            <a:ext cx="6003567" cy="830997"/>
          </a:xfrm>
          <a:prstGeom prst="rect">
            <a:avLst/>
          </a:prstGeom>
          <a:noFill/>
        </p:spPr>
        <p:txBody>
          <a:bodyPr wrap="none" lIns="91440" tIns="45720" rIns="91440" bIns="45720">
            <a:spAutoFit/>
          </a:bodyPr>
          <a:lstStyle/>
          <a:p>
            <a:pPr algn="ctr"/>
            <a:r>
              <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Bernard MT Condensed" panose="02050806060905020404" pitchFamily="18" charset="0"/>
              </a:rPr>
              <a:t>Ada yang </a:t>
            </a:r>
            <a:r>
              <a:rPr lang="en-US" sz="4800" b="1" cap="none" spc="0"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Bernard MT Condensed" panose="02050806060905020404" pitchFamily="18" charset="0"/>
              </a:rPr>
              <a:t>ingin</a:t>
            </a:r>
            <a:r>
              <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Bernard MT Condensed" panose="02050806060905020404" pitchFamily="18" charset="0"/>
              </a:rPr>
              <a:t> </a:t>
            </a:r>
            <a:r>
              <a:rPr lang="en-US" sz="4800" b="1" cap="none" spc="0"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Bernard MT Condensed" panose="02050806060905020404" pitchFamily="18" charset="0"/>
              </a:rPr>
              <a:t>bertanya</a:t>
            </a:r>
            <a:endParaRPr lang="en-ID"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Bernard MT Condensed" panose="02050806060905020404" pitchFamily="18" charset="0"/>
            </a:endParaRPr>
          </a:p>
        </p:txBody>
      </p:sp>
      <p:sp>
        <p:nvSpPr>
          <p:cNvPr id="9" name="Rectangle 8">
            <a:extLst>
              <a:ext uri="{FF2B5EF4-FFF2-40B4-BE49-F238E27FC236}">
                <a16:creationId xmlns:a16="http://schemas.microsoft.com/office/drawing/2014/main" id="{58B0E3DC-FD14-4637-A594-7ADD376B0BE1}"/>
              </a:ext>
            </a:extLst>
          </p:cNvPr>
          <p:cNvSpPr/>
          <p:nvPr/>
        </p:nvSpPr>
        <p:spPr>
          <a:xfrm rot="841786">
            <a:off x="6892597" y="1533628"/>
            <a:ext cx="505267" cy="1569660"/>
          </a:xfrm>
          <a:prstGeom prst="rect">
            <a:avLst/>
          </a:prstGeom>
          <a:noFill/>
        </p:spPr>
        <p:txBody>
          <a:bodyPr wrap="square" lIns="91440" tIns="45720" rIns="91440" bIns="45720">
            <a:spAutoFit/>
          </a:bodyPr>
          <a:lstStyle/>
          <a:p>
            <a:pPr algn="ctr"/>
            <a:r>
              <a:rPr lang="en-US" sz="96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a:t>
            </a:r>
            <a:endParaRPr lang="en-ID" sz="96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2490624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0CD553-9881-4601-B0DF-B3099DFC3ED3}"/>
              </a:ext>
            </a:extLst>
          </p:cNvPr>
          <p:cNvSpPr>
            <a:spLocks noGrp="1"/>
          </p:cNvSpPr>
          <p:nvPr>
            <p:ph sz="half" idx="1"/>
          </p:nvPr>
        </p:nvSpPr>
        <p:spPr>
          <a:xfrm>
            <a:off x="287426" y="1350110"/>
            <a:ext cx="8560313" cy="3664920"/>
          </a:xfrm>
          <a:solidFill>
            <a:srgbClr val="92D050"/>
          </a:solidFill>
        </p:spPr>
        <p:txBody>
          <a:bodyPr>
            <a:normAutofit fontScale="62500" lnSpcReduction="20000"/>
          </a:bodyPr>
          <a:lstStyle/>
          <a:p>
            <a:pPr marL="0" indent="0">
              <a:buNone/>
            </a:pPr>
            <a:endParaRPr lang="en-ID" dirty="0">
              <a:latin typeface="Bahnschrift SemiLight SemiConde" panose="020B0502040204020203" pitchFamily="34" charset="0"/>
            </a:endParaRPr>
          </a:p>
          <a:p>
            <a:pPr marL="0" indent="0">
              <a:buNone/>
            </a:pP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Pentingnya</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peranan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sumber</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daya</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manusia</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sebagai</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dasar</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utama</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perusahaan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dalam</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memperoleh</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keunggulan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bersaing</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disebabkan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adanya</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perubahan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lingkungan</a:t>
            </a:r>
            <a:r>
              <a:rPr lang="en-ID" sz="2900" dirty="0">
                <a:latin typeface="Bahnschrift SemiLight SemiConde" panose="020B0502040204020203" pitchFamily="34" charset="0"/>
              </a:rPr>
              <a:t> yang </a:t>
            </a:r>
            <a:r>
              <a:rPr lang="en-ID" sz="2900" dirty="0" err="1">
                <a:latin typeface="Bahnschrift SemiLight SemiConde" panose="020B0502040204020203" pitchFamily="34" charset="0"/>
              </a:rPr>
              <a:t>menciptakan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tantangan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tantangan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baru</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bagi</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organisasi</a:t>
            </a:r>
            <a:r>
              <a:rPr lang="en-ID" sz="2900" dirty="0">
                <a:latin typeface="Bahnschrift SemiLight SemiConde" panose="020B0502040204020203" pitchFamily="34" charset="0"/>
              </a:rPr>
              <a:t>.</a:t>
            </a:r>
          </a:p>
          <a:p>
            <a:pPr marL="0" indent="0">
              <a:buNone/>
            </a:pP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Pendekatan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dalam</a:t>
            </a:r>
            <a:r>
              <a:rPr lang="en-ID" sz="2900" dirty="0">
                <a:latin typeface="Bahnschrift SemiLight SemiConde" panose="020B0502040204020203" pitchFamily="34" charset="0"/>
              </a:rPr>
              <a:t> MSDM </a:t>
            </a:r>
            <a:r>
              <a:rPr lang="en-ID" sz="2900" dirty="0" err="1">
                <a:latin typeface="Bahnschrift SemiLight SemiConde" panose="020B0502040204020203" pitchFamily="34" charset="0"/>
              </a:rPr>
              <a:t>sangat</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penting</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kedudukannya</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dalam</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pencapaian</a:t>
            </a:r>
            <a:r>
              <a:rPr lang="en-ID" sz="2900" dirty="0">
                <a:latin typeface="Bahnschrift SemiLight SemiConde" panose="020B0502040204020203" pitchFamily="34" charset="0"/>
              </a:rPr>
              <a:t> target yang </a:t>
            </a:r>
            <a:r>
              <a:rPr lang="en-ID" sz="2900" dirty="0" err="1">
                <a:latin typeface="Bahnschrift SemiLight SemiConde" panose="020B0502040204020203" pitchFamily="34" charset="0"/>
              </a:rPr>
              <a:t>ingin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diraih</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Pendekatan</a:t>
            </a:r>
            <a:r>
              <a:rPr lang="en-ID" sz="2900" dirty="0">
                <a:latin typeface="Bahnschrift SemiLight SemiConde" panose="020B0502040204020203" pitchFamily="34" charset="0"/>
              </a:rPr>
              <a:t> MSDM yang </a:t>
            </a:r>
            <a:r>
              <a:rPr lang="en-ID" sz="2900" dirty="0" err="1">
                <a:latin typeface="Bahnschrift SemiLight SemiConde" panose="020B0502040204020203" pitchFamily="34" charset="0"/>
              </a:rPr>
              <a:t>efektif</a:t>
            </a:r>
            <a:r>
              <a:rPr lang="en-ID" sz="2900" dirty="0">
                <a:latin typeface="Bahnschrift SemiLight SemiConde" panose="020B0502040204020203" pitchFamily="34" charset="0"/>
              </a:rPr>
              <a:t> dan </a:t>
            </a:r>
            <a:r>
              <a:rPr lang="en-ID" sz="2900" dirty="0" err="1">
                <a:latin typeface="Bahnschrift SemiLight SemiConde" panose="020B0502040204020203" pitchFamily="34" charset="0"/>
              </a:rPr>
              <a:t>efesien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akan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mampu</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meningkatkan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kualitas</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potensi</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manusia</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seoptimal</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mungkin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menyesuaikan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tujuan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organisasi</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dengan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tujuan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individu</a:t>
            </a:r>
            <a:r>
              <a:rPr lang="en-ID" sz="2900" dirty="0">
                <a:latin typeface="Bahnschrift SemiLight SemiConde" panose="020B0502040204020203" pitchFamily="34" charset="0"/>
              </a:rPr>
              <a:t> dan </a:t>
            </a:r>
            <a:r>
              <a:rPr lang="en-ID" sz="2900" dirty="0" err="1">
                <a:latin typeface="Bahnschrift SemiLight SemiConde" panose="020B0502040204020203" pitchFamily="34" charset="0"/>
              </a:rPr>
              <a:t>perencanaan</a:t>
            </a:r>
            <a:r>
              <a:rPr lang="en-ID" sz="2900" dirty="0">
                <a:latin typeface="Bahnschrift SemiLight SemiConde" panose="020B0502040204020203" pitchFamily="34" charset="0"/>
              </a:rPr>
              <a:t> SDM yang </a:t>
            </a:r>
            <a:r>
              <a:rPr lang="en-ID" sz="2900" dirty="0" err="1">
                <a:latin typeface="Bahnschrift SemiLight SemiConde" panose="020B0502040204020203" pitchFamily="34" charset="0"/>
              </a:rPr>
              <a:t>matang</a:t>
            </a:r>
            <a:r>
              <a:rPr lang="en-ID" sz="2900" dirty="0">
                <a:latin typeface="Bahnschrift SemiLight SemiConde" panose="020B0502040204020203" pitchFamily="34" charset="0"/>
              </a:rPr>
              <a:t>. </a:t>
            </a:r>
          </a:p>
          <a:p>
            <a:pPr marL="0" indent="0">
              <a:buNone/>
            </a:pP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Beberapa</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pendekatan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yg</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dapat</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dilakukan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yaitu</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melalui</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pelatihan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bahasa</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Peningkatan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kemampuan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berbahasa</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asing</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dibutuhkan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untuk</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meningkatkan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kualitas</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pekerjaan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kemudian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adanya</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kompensasi</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Kompensasi</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sangat</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penting</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bagi</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karyawan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itu</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sendiri</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sebagai</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individu</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dimana</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kompensasi</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dapat</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mempertahankan</a:t>
            </a:r>
            <a:r>
              <a:rPr lang="en-ID" sz="2900" dirty="0">
                <a:latin typeface="Bahnschrift SemiLight SemiConde" panose="020B0502040204020203" pitchFamily="34" charset="0"/>
              </a:rPr>
              <a:t> dan </a:t>
            </a:r>
            <a:r>
              <a:rPr lang="en-ID" sz="2900" dirty="0" err="1">
                <a:latin typeface="Bahnschrift SemiLight SemiConde" panose="020B0502040204020203" pitchFamily="34" charset="0"/>
              </a:rPr>
              <a:t>meningkatkan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kesejahteraan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karyawannya</a:t>
            </a:r>
            <a:r>
              <a:rPr lang="en-ID" sz="2900" dirty="0">
                <a:latin typeface="Bahnschrift SemiLight SemiConde" panose="020B0502040204020203" pitchFamily="34" charset="0"/>
              </a:rPr>
              <a:t>. dan </a:t>
            </a:r>
            <a:r>
              <a:rPr lang="en-ID" sz="2900" dirty="0" err="1">
                <a:latin typeface="Bahnschrift SemiLight SemiConde" panose="020B0502040204020203" pitchFamily="34" charset="0"/>
              </a:rPr>
              <a:t>adanya</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kerjasama</a:t>
            </a:r>
            <a:r>
              <a:rPr lang="en-ID" sz="2900" dirty="0">
                <a:latin typeface="Bahnschrift SemiLight SemiConde" panose="020B0502040204020203" pitchFamily="34" charset="0"/>
              </a:rPr>
              <a:t> MSDM global </a:t>
            </a:r>
            <a:r>
              <a:rPr lang="en-ID" sz="2900" dirty="0" err="1">
                <a:latin typeface="Bahnschrift SemiLight SemiConde" panose="020B0502040204020203" pitchFamily="34" charset="0"/>
              </a:rPr>
              <a:t>dalam</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ekonomi</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internasional</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untuk</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memudahkan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perekonomian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secara</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internasional</a:t>
            </a:r>
            <a:r>
              <a:rPr lang="en-ID" sz="2900" dirty="0">
                <a:latin typeface="Bahnschrift SemiLight SemiConde" panose="020B0502040204020203" pitchFamily="34" charset="0"/>
              </a:rPr>
              <a:t> juga </a:t>
            </a:r>
            <a:r>
              <a:rPr lang="en-ID" sz="2900" dirty="0" err="1">
                <a:latin typeface="Bahnschrift SemiLight SemiConde" panose="020B0502040204020203" pitchFamily="34" charset="0"/>
              </a:rPr>
              <a:t>dalam</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mempererat</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hubungan</a:t>
            </a:r>
            <a:r>
              <a:rPr lang="en-ID" sz="2900" dirty="0">
                <a:latin typeface="Bahnschrift SemiLight SemiConde" panose="020B0502040204020203" pitchFamily="34" charset="0"/>
              </a:rPr>
              <a:t> </a:t>
            </a:r>
            <a:r>
              <a:rPr lang="en-ID" sz="2900" dirty="0" err="1">
                <a:latin typeface="Bahnschrift SemiLight SemiConde" panose="020B0502040204020203" pitchFamily="34" charset="0"/>
              </a:rPr>
              <a:t>dengan</a:t>
            </a:r>
            <a:r>
              <a:rPr lang="en-ID" sz="2900" dirty="0">
                <a:latin typeface="Bahnschrift SemiLight SemiConde" panose="020B0502040204020203" pitchFamily="34" charset="0"/>
              </a:rPr>
              <a:t> negara lain. </a:t>
            </a:r>
          </a:p>
        </p:txBody>
      </p:sp>
      <p:sp>
        <p:nvSpPr>
          <p:cNvPr id="2" name="TextBox 1">
            <a:extLst>
              <a:ext uri="{FF2B5EF4-FFF2-40B4-BE49-F238E27FC236}">
                <a16:creationId xmlns:a16="http://schemas.microsoft.com/office/drawing/2014/main" id="{DC46BD80-B65B-43F9-B0AD-B178F2B2B4EE}"/>
              </a:ext>
            </a:extLst>
          </p:cNvPr>
          <p:cNvSpPr txBox="1"/>
          <p:nvPr/>
        </p:nvSpPr>
        <p:spPr>
          <a:xfrm>
            <a:off x="3498647" y="739290"/>
            <a:ext cx="213787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ID" sz="3200" dirty="0">
                <a:latin typeface="Bernard MT Condensed" panose="02050806060905020404" pitchFamily="18" charset="0"/>
              </a:rPr>
              <a:t>KESIMPULAN</a:t>
            </a:r>
          </a:p>
        </p:txBody>
      </p:sp>
    </p:spTree>
    <p:extLst>
      <p:ext uri="{BB962C8B-B14F-4D97-AF65-F5344CB8AC3E}">
        <p14:creationId xmlns:p14="http://schemas.microsoft.com/office/powerpoint/2010/main" val="3698111474"/>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a:extLst>
              <a:ext uri="{FF2B5EF4-FFF2-40B4-BE49-F238E27FC236}">
                <a16:creationId xmlns:a16="http://schemas.microsoft.com/office/drawing/2014/main" id="{28DB34F6-5FFF-460E-A6C6-67D350C689CE}"/>
              </a:ext>
            </a:extLst>
          </p:cNvPr>
          <p:cNvSpPr txBox="1">
            <a:spLocks/>
          </p:cNvSpPr>
          <p:nvPr/>
        </p:nvSpPr>
        <p:spPr>
          <a:xfrm>
            <a:off x="4419295" y="1339729"/>
            <a:ext cx="3817625" cy="3394472"/>
          </a:xfrm>
          <a:prstGeom prst="rect">
            <a:avLst/>
          </a:prstGeom>
          <a:solidFill>
            <a:srgbClr val="FFC000"/>
          </a:solidFill>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endParaRPr lang="en-ID" sz="1400" dirty="0">
              <a:latin typeface="Bahnschrift SemiLight SemiConde" panose="020B0502040204020203" pitchFamily="34" charset="0"/>
            </a:endParaRPr>
          </a:p>
          <a:p>
            <a:pPr marL="0" indent="0">
              <a:buNone/>
            </a:pPr>
            <a:r>
              <a:rPr lang="en-ID" sz="1600" dirty="0" err="1">
                <a:latin typeface="Bahnschrift SemiLight SemiConde" panose="020B0502040204020203" pitchFamily="34" charset="0"/>
              </a:rPr>
              <a:t>Perlu</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pendekatan</a:t>
            </a:r>
            <a:r>
              <a:rPr lang="en-ID" sz="1600" dirty="0">
                <a:latin typeface="Bahnschrift SemiLight SemiConde" panose="020B0502040204020203" pitchFamily="34" charset="0"/>
              </a:rPr>
              <a:t> yang </a:t>
            </a:r>
            <a:r>
              <a:rPr lang="en-ID" sz="1600" dirty="0" err="1">
                <a:latin typeface="Bahnschrift SemiLight SemiConde" panose="020B0502040204020203" pitchFamily="34" charset="0"/>
              </a:rPr>
              <a:t>tepat</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efektif</a:t>
            </a:r>
            <a:r>
              <a:rPr lang="en-ID" sz="1600" dirty="0">
                <a:latin typeface="Bahnschrift SemiLight SemiConde" panose="020B0502040204020203" pitchFamily="34" charset="0"/>
              </a:rPr>
              <a:t> dan </a:t>
            </a:r>
            <a:r>
              <a:rPr lang="en-ID" sz="1600" dirty="0" err="1">
                <a:latin typeface="Bahnschrift SemiLight SemiConde" panose="020B0502040204020203" pitchFamily="34" charset="0"/>
              </a:rPr>
              <a:t>efesien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dalam</a:t>
            </a:r>
            <a:r>
              <a:rPr lang="en-ID" sz="1600" dirty="0">
                <a:latin typeface="Bahnschrift SemiLight SemiConde" panose="020B0502040204020203" pitchFamily="34" charset="0"/>
              </a:rPr>
              <a:t> Menyusun </a:t>
            </a:r>
            <a:r>
              <a:rPr lang="en-ID" sz="1600" dirty="0" err="1">
                <a:latin typeface="Bahnschrift SemiLight SemiConde" panose="020B0502040204020203" pitchFamily="34" charset="0"/>
              </a:rPr>
              <a:t>strategi</a:t>
            </a:r>
            <a:r>
              <a:rPr lang="en-ID" sz="1600" dirty="0">
                <a:latin typeface="Bahnschrift SemiLight SemiConde" panose="020B0502040204020203" pitchFamily="34" charset="0"/>
              </a:rPr>
              <a:t> MSDM </a:t>
            </a:r>
            <a:r>
              <a:rPr lang="en-ID" sz="1600" dirty="0" err="1">
                <a:latin typeface="Bahnschrift SemiLight SemiConde" panose="020B0502040204020203" pitchFamily="34" charset="0"/>
              </a:rPr>
              <a:t>dalam</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menghadapi</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persaingan</a:t>
            </a:r>
            <a:r>
              <a:rPr lang="en-ID" sz="1600" dirty="0">
                <a:latin typeface="Bahnschrift SemiLight SemiConde" panose="020B0502040204020203" pitchFamily="34" charset="0"/>
              </a:rPr>
              <a:t> global, dan agar </a:t>
            </a:r>
            <a:r>
              <a:rPr lang="en-ID" sz="1600" dirty="0" err="1">
                <a:latin typeface="Bahnschrift SemiLight SemiConde" panose="020B0502040204020203" pitchFamily="34" charset="0"/>
              </a:rPr>
              <a:t>tujuan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perusahaan</a:t>
            </a:r>
            <a:r>
              <a:rPr lang="en-ID" sz="1600" dirty="0">
                <a:latin typeface="Bahnschrift SemiLight SemiConde" panose="020B0502040204020203" pitchFamily="34" charset="0"/>
              </a:rPr>
              <a:t>  yang </a:t>
            </a:r>
            <a:r>
              <a:rPr lang="en-ID" sz="1600" dirty="0" err="1">
                <a:latin typeface="Bahnschrift SemiLight SemiConde" panose="020B0502040204020203" pitchFamily="34" charset="0"/>
              </a:rPr>
              <a:t>ingin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diraih</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tercapai</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dengan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maksimal</a:t>
            </a:r>
            <a:r>
              <a:rPr lang="en-ID" sz="1600" dirty="0">
                <a:latin typeface="Bahnschrift SemiLight SemiConde" panose="020B0502040204020203" pitchFamily="34" charset="0"/>
              </a:rPr>
              <a:t>.</a:t>
            </a:r>
          </a:p>
          <a:p>
            <a:pPr marL="514350" indent="-514350">
              <a:buFont typeface="Arial" pitchFamily="34" charset="0"/>
              <a:buAutoNum type="arabicParenR"/>
            </a:pPr>
            <a:endParaRPr lang="en-ID" sz="1600" dirty="0">
              <a:latin typeface="Bahnschrift SemiLight SemiConde" panose="020B0502040204020203" pitchFamily="34" charset="0"/>
            </a:endParaRPr>
          </a:p>
          <a:p>
            <a:pPr marL="0" indent="0">
              <a:buNone/>
            </a:pPr>
            <a:r>
              <a:rPr lang="en-ID" sz="1600" dirty="0" err="1">
                <a:latin typeface="Bahnschrift SemiLight SemiConde" panose="020B0502040204020203" pitchFamily="34" charset="0"/>
              </a:rPr>
              <a:t>Selain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memiliki</a:t>
            </a:r>
            <a:r>
              <a:rPr lang="en-ID" sz="1600" dirty="0">
                <a:latin typeface="Bahnschrift SemiLight SemiConde" panose="020B0502040204020203" pitchFamily="34" charset="0"/>
              </a:rPr>
              <a:t> skill </a:t>
            </a:r>
            <a:r>
              <a:rPr lang="en-ID" sz="1600" dirty="0" err="1">
                <a:latin typeface="Bahnschrift SemiLight SemiConde" panose="020B0502040204020203" pitchFamily="34" charset="0"/>
              </a:rPr>
              <a:t>tertentu</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dalam</a:t>
            </a:r>
            <a:r>
              <a:rPr lang="en-ID" sz="1600" dirty="0">
                <a:latin typeface="Bahnschrift SemiLight SemiConde" panose="020B0502040204020203" pitchFamily="34" charset="0"/>
              </a:rPr>
              <a:t> dunia </a:t>
            </a:r>
            <a:r>
              <a:rPr lang="en-ID" sz="1600" dirty="0" err="1">
                <a:latin typeface="Bahnschrift SemiLight SemiConde" panose="020B0502040204020203" pitchFamily="34" charset="0"/>
              </a:rPr>
              <a:t>kerja</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penguasaan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berbahasa</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asing</a:t>
            </a:r>
            <a:r>
              <a:rPr lang="en-ID" sz="1600" dirty="0">
                <a:latin typeface="Bahnschrift SemiLight SemiConde" panose="020B0502040204020203" pitchFamily="34" charset="0"/>
              </a:rPr>
              <a:t> juga </a:t>
            </a:r>
            <a:r>
              <a:rPr lang="en-ID" sz="1600" dirty="0" err="1">
                <a:latin typeface="Bahnschrift SemiLight SemiConde" panose="020B0502040204020203" pitchFamily="34" charset="0"/>
              </a:rPr>
              <a:t>penting</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Terutama</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bahasa</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Inggris</a:t>
            </a:r>
            <a:r>
              <a:rPr lang="en-ID" sz="1600" dirty="0">
                <a:latin typeface="Bahnschrift SemiLight SemiConde" panose="020B0502040204020203" pitchFamily="34" charset="0"/>
              </a:rPr>
              <a:t> yang </a:t>
            </a:r>
            <a:r>
              <a:rPr lang="en-ID" sz="1600" dirty="0" err="1">
                <a:latin typeface="Bahnschrift SemiLight SemiConde" panose="020B0502040204020203" pitchFamily="34" charset="0"/>
              </a:rPr>
              <a:t>dipakai</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dalam</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banyak</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jenis</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pekerjaan</a:t>
            </a:r>
            <a:r>
              <a:rPr lang="en-ID" sz="1600" dirty="0">
                <a:latin typeface="Bahnschrift SemiLight SemiConde" panose="020B0502040204020203" pitchFamily="34" charset="0"/>
              </a:rPr>
              <a:t>.</a:t>
            </a:r>
          </a:p>
          <a:p>
            <a:pPr marL="514350" indent="-514350">
              <a:buFont typeface="Arial" pitchFamily="34" charset="0"/>
              <a:buAutoNum type="arabicParenR" startAt="2"/>
            </a:pPr>
            <a:endParaRPr lang="en-ID" sz="1600" dirty="0">
              <a:latin typeface="Bahnschrift SemiLight SemiConde" panose="020B0502040204020203" pitchFamily="34" charset="0"/>
            </a:endParaRPr>
          </a:p>
          <a:p>
            <a:pPr marL="0" indent="0">
              <a:buNone/>
            </a:pPr>
            <a:r>
              <a:rPr lang="en-ID" sz="1600" dirty="0" err="1">
                <a:latin typeface="Bahnschrift SemiLight SemiConde" panose="020B0502040204020203" pitchFamily="34" charset="0"/>
              </a:rPr>
              <a:t>Adanya</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kerjasama</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ekonomi</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internasional</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dapat</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memudahkan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perekonomian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secara</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internasional</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baik</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dalam</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impor</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maupun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ekspor</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kemudian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untuk</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kinerja</a:t>
            </a:r>
            <a:r>
              <a:rPr lang="en-ID" sz="1600" dirty="0">
                <a:latin typeface="Bahnschrift SemiLight SemiConde" panose="020B0502040204020203" pitchFamily="34" charset="0"/>
              </a:rPr>
              <a:t> SDM yang </a:t>
            </a:r>
            <a:r>
              <a:rPr lang="en-ID" sz="1600" dirty="0" err="1">
                <a:latin typeface="Bahnschrift SemiLight SemiConde" panose="020B0502040204020203" pitchFamily="34" charset="0"/>
              </a:rPr>
              <a:t>dimiliki</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akan</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lebih</a:t>
            </a:r>
            <a:r>
              <a:rPr lang="en-ID" sz="1600" dirty="0">
                <a:latin typeface="Bahnschrift SemiLight SemiConde" panose="020B0502040204020203" pitchFamily="34" charset="0"/>
              </a:rPr>
              <a:t> </a:t>
            </a:r>
            <a:r>
              <a:rPr lang="en-ID" sz="1600" dirty="0" err="1">
                <a:latin typeface="Bahnschrift SemiLight SemiConde" panose="020B0502040204020203" pitchFamily="34" charset="0"/>
              </a:rPr>
              <a:t>meningkat</a:t>
            </a:r>
            <a:r>
              <a:rPr lang="en-ID" sz="1600" dirty="0">
                <a:latin typeface="Bahnschrift SemiLight SemiConde" panose="020B0502040204020203" pitchFamily="34" charset="0"/>
              </a:rPr>
              <a:t>. </a:t>
            </a:r>
          </a:p>
        </p:txBody>
      </p:sp>
      <p:sp>
        <p:nvSpPr>
          <p:cNvPr id="6" name="TextBox 5">
            <a:extLst>
              <a:ext uri="{FF2B5EF4-FFF2-40B4-BE49-F238E27FC236}">
                <a16:creationId xmlns:a16="http://schemas.microsoft.com/office/drawing/2014/main" id="{42139C9A-6A39-4C7B-B6FD-4A8871FFDECE}"/>
              </a:ext>
            </a:extLst>
          </p:cNvPr>
          <p:cNvSpPr txBox="1"/>
          <p:nvPr/>
        </p:nvSpPr>
        <p:spPr>
          <a:xfrm>
            <a:off x="296260" y="2113635"/>
            <a:ext cx="2748690" cy="923330"/>
          </a:xfrm>
          <a:prstGeom prst="rect">
            <a:avLst/>
          </a:prstGeom>
          <a:noFill/>
        </p:spPr>
        <p:txBody>
          <a:bodyPr wrap="square" rtlCol="0">
            <a:spAutoFit/>
          </a:bodyPr>
          <a:lstStyle/>
          <a:p>
            <a:pPr algn="ctr"/>
            <a:r>
              <a:rPr lang="en-ID" sz="5400" dirty="0">
                <a:solidFill>
                  <a:schemeClr val="accent6">
                    <a:lumMod val="75000"/>
                  </a:schemeClr>
                </a:solidFill>
                <a:latin typeface="Bernard MT Condensed" panose="02050806060905020404" pitchFamily="18" charset="0"/>
              </a:rPr>
              <a:t>SARAN</a:t>
            </a:r>
          </a:p>
        </p:txBody>
      </p:sp>
      <p:sp>
        <p:nvSpPr>
          <p:cNvPr id="7" name="TextBox 6">
            <a:extLst>
              <a:ext uri="{FF2B5EF4-FFF2-40B4-BE49-F238E27FC236}">
                <a16:creationId xmlns:a16="http://schemas.microsoft.com/office/drawing/2014/main" id="{CE6ED4D0-4A18-4AE6-B675-E6BA7AE022C5}"/>
              </a:ext>
            </a:extLst>
          </p:cNvPr>
          <p:cNvSpPr txBox="1"/>
          <p:nvPr/>
        </p:nvSpPr>
        <p:spPr>
          <a:xfrm rot="21140811">
            <a:off x="3862109" y="1524534"/>
            <a:ext cx="381762" cy="830997"/>
          </a:xfrm>
          <a:prstGeom prst="rect">
            <a:avLst/>
          </a:prstGeom>
          <a:noFill/>
        </p:spPr>
        <p:txBody>
          <a:bodyPr wrap="square" rtlCol="0">
            <a:spAutoFit/>
          </a:bodyPr>
          <a:lstStyle/>
          <a:p>
            <a:r>
              <a:rPr lang="en-US" sz="4800" b="1" dirty="0">
                <a:solidFill>
                  <a:srgbClr val="E39A39"/>
                </a:solidFill>
                <a:latin typeface="Algerian" panose="04020705040A02060702" pitchFamily="82" charset="0"/>
              </a:rPr>
              <a:t>1</a:t>
            </a:r>
            <a:endParaRPr lang="en-ID" sz="4800" b="1" dirty="0">
              <a:solidFill>
                <a:srgbClr val="E39A39"/>
              </a:solidFill>
              <a:latin typeface="Algerian" panose="04020705040A02060702" pitchFamily="82" charset="0"/>
            </a:endParaRPr>
          </a:p>
        </p:txBody>
      </p:sp>
      <p:sp>
        <p:nvSpPr>
          <p:cNvPr id="9" name="TextBox 8">
            <a:extLst>
              <a:ext uri="{FF2B5EF4-FFF2-40B4-BE49-F238E27FC236}">
                <a16:creationId xmlns:a16="http://schemas.microsoft.com/office/drawing/2014/main" id="{3265BB51-EE1E-4378-9AE9-E0A052542BAF}"/>
              </a:ext>
            </a:extLst>
          </p:cNvPr>
          <p:cNvSpPr txBox="1"/>
          <p:nvPr/>
        </p:nvSpPr>
        <p:spPr>
          <a:xfrm rot="20995361">
            <a:off x="3847612" y="2539462"/>
            <a:ext cx="381762" cy="830997"/>
          </a:xfrm>
          <a:prstGeom prst="rect">
            <a:avLst/>
          </a:prstGeom>
          <a:noFill/>
        </p:spPr>
        <p:txBody>
          <a:bodyPr wrap="square" rtlCol="0">
            <a:spAutoFit/>
          </a:bodyPr>
          <a:lstStyle/>
          <a:p>
            <a:r>
              <a:rPr lang="en-US" sz="4800" b="1" dirty="0">
                <a:solidFill>
                  <a:srgbClr val="E39A39"/>
                </a:solidFill>
                <a:latin typeface="Algerian" panose="04020705040A02060702" pitchFamily="82" charset="0"/>
              </a:rPr>
              <a:t>2</a:t>
            </a:r>
            <a:endParaRPr lang="en-ID" sz="4800" b="1" dirty="0">
              <a:solidFill>
                <a:srgbClr val="E39A39"/>
              </a:solidFill>
              <a:latin typeface="Algerian" panose="04020705040A02060702" pitchFamily="82" charset="0"/>
            </a:endParaRPr>
          </a:p>
        </p:txBody>
      </p:sp>
      <p:sp>
        <p:nvSpPr>
          <p:cNvPr id="10" name="TextBox 9">
            <a:extLst>
              <a:ext uri="{FF2B5EF4-FFF2-40B4-BE49-F238E27FC236}">
                <a16:creationId xmlns:a16="http://schemas.microsoft.com/office/drawing/2014/main" id="{5E4B0FEF-6557-494F-8C40-2E7391C743E8}"/>
              </a:ext>
            </a:extLst>
          </p:cNvPr>
          <p:cNvSpPr txBox="1"/>
          <p:nvPr/>
        </p:nvSpPr>
        <p:spPr>
          <a:xfrm rot="20813664">
            <a:off x="3847612" y="3565130"/>
            <a:ext cx="381762" cy="830997"/>
          </a:xfrm>
          <a:prstGeom prst="rect">
            <a:avLst/>
          </a:prstGeom>
          <a:noFill/>
        </p:spPr>
        <p:txBody>
          <a:bodyPr wrap="square" rtlCol="0">
            <a:spAutoFit/>
          </a:bodyPr>
          <a:lstStyle/>
          <a:p>
            <a:r>
              <a:rPr lang="en-US" sz="4800" b="1" dirty="0">
                <a:solidFill>
                  <a:srgbClr val="E39A39"/>
                </a:solidFill>
                <a:latin typeface="Algerian" panose="04020705040A02060702" pitchFamily="82" charset="0"/>
              </a:rPr>
              <a:t>3</a:t>
            </a:r>
            <a:endParaRPr lang="en-ID" sz="4800" b="1" dirty="0">
              <a:solidFill>
                <a:srgbClr val="E39A39"/>
              </a:solidFill>
              <a:latin typeface="Algerian" panose="04020705040A02060702" pitchFamily="82" charset="0"/>
            </a:endParaRPr>
          </a:p>
        </p:txBody>
      </p:sp>
    </p:spTree>
    <p:extLst>
      <p:ext uri="{BB962C8B-B14F-4D97-AF65-F5344CB8AC3E}">
        <p14:creationId xmlns:p14="http://schemas.microsoft.com/office/powerpoint/2010/main" val="1542820983"/>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ED34D-15D9-4EFE-88E6-F5C448E607FA}"/>
              </a:ext>
            </a:extLst>
          </p:cNvPr>
          <p:cNvSpPr>
            <a:spLocks noGrp="1"/>
          </p:cNvSpPr>
          <p:nvPr>
            <p:ph type="ctrTitle"/>
          </p:nvPr>
        </p:nvSpPr>
        <p:spPr>
          <a:xfrm>
            <a:off x="296260" y="2419045"/>
            <a:ext cx="5650085" cy="1374345"/>
          </a:xfrm>
        </p:spPr>
        <p:txBody>
          <a:bodyPr/>
          <a:lstStyle/>
          <a:p>
            <a:r>
              <a:rPr lang="en-ID" dirty="0">
                <a:latin typeface="Bernard MT Condensed" panose="02050806060905020404" pitchFamily="18" charset="0"/>
              </a:rPr>
              <a:t>TERIMAKASIH…</a:t>
            </a:r>
          </a:p>
        </p:txBody>
      </p:sp>
    </p:spTree>
    <p:extLst>
      <p:ext uri="{BB962C8B-B14F-4D97-AF65-F5344CB8AC3E}">
        <p14:creationId xmlns:p14="http://schemas.microsoft.com/office/powerpoint/2010/main" val="4002730440"/>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76E7987-5BBC-41C9-98EB-D5CB2E086892}"/>
              </a:ext>
            </a:extLst>
          </p:cNvPr>
          <p:cNvSpPr/>
          <p:nvPr/>
        </p:nvSpPr>
        <p:spPr>
          <a:xfrm>
            <a:off x="6099050" y="128470"/>
            <a:ext cx="2883095" cy="1529585"/>
          </a:xfrm>
          <a:prstGeom prst="rect">
            <a:avLst/>
          </a:prstGeom>
          <a:solidFill>
            <a:schemeClr val="accent4">
              <a:lumMod val="50000"/>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898" tIns="60949" rIns="121898" bIns="60949" numCol="1" spcCol="0" rtlCol="0" fromWordArt="0" anchor="ctr" anchorCtr="0" forceAA="0" compatLnSpc="1">
            <a:prstTxWarp prst="textNoShape">
              <a:avLst/>
            </a:prstTxWarp>
            <a:noAutofit/>
          </a:bodyPr>
          <a:lstStyle/>
          <a:p>
            <a:pPr algn="ctr"/>
            <a:endParaRPr lang="ko-KR" altLang="en-US" sz="3600">
              <a:solidFill>
                <a:schemeClr val="bg1"/>
              </a:solidFill>
            </a:endParaRPr>
          </a:p>
        </p:txBody>
      </p:sp>
      <p:sp>
        <p:nvSpPr>
          <p:cNvPr id="2" name="Title 1">
            <a:extLst>
              <a:ext uri="{FF2B5EF4-FFF2-40B4-BE49-F238E27FC236}">
                <a16:creationId xmlns:a16="http://schemas.microsoft.com/office/drawing/2014/main" id="{5E5ED34D-15D9-4EFE-88E6-F5C448E607FA}"/>
              </a:ext>
            </a:extLst>
          </p:cNvPr>
          <p:cNvSpPr>
            <a:spLocks noGrp="1"/>
          </p:cNvSpPr>
          <p:nvPr>
            <p:ph type="ctrTitle"/>
          </p:nvPr>
        </p:nvSpPr>
        <p:spPr>
          <a:xfrm>
            <a:off x="5946345" y="206089"/>
            <a:ext cx="2901395" cy="1374345"/>
          </a:xfrm>
        </p:spPr>
        <p:txBody>
          <a:bodyPr>
            <a:normAutofit/>
          </a:bodyPr>
          <a:lstStyle/>
          <a:p>
            <a:pPr algn="r"/>
            <a:r>
              <a:rPr lang="en-US" sz="3200" b="1" dirty="0"/>
              <a:t>P</a:t>
            </a:r>
            <a:r>
              <a:rPr lang="en-ID" sz="3200" b="1" dirty="0"/>
              <a:t>OIN PEMBAHASAN</a:t>
            </a:r>
          </a:p>
        </p:txBody>
      </p:sp>
      <p:sp>
        <p:nvSpPr>
          <p:cNvPr id="5" name="Arrow: Pentagon 4">
            <a:extLst>
              <a:ext uri="{FF2B5EF4-FFF2-40B4-BE49-F238E27FC236}">
                <a16:creationId xmlns:a16="http://schemas.microsoft.com/office/drawing/2014/main" id="{266D0E6A-45F8-4859-A5FD-196118FF69B9}"/>
              </a:ext>
            </a:extLst>
          </p:cNvPr>
          <p:cNvSpPr/>
          <p:nvPr/>
        </p:nvSpPr>
        <p:spPr>
          <a:xfrm>
            <a:off x="559918" y="2415126"/>
            <a:ext cx="1985164" cy="456849"/>
          </a:xfrm>
          <a:prstGeom prst="homePlate">
            <a:avLst/>
          </a:prstGeom>
          <a:solidFill>
            <a:schemeClr val="accent3"/>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PENDAHULUAN</a:t>
            </a:r>
            <a:endParaRPr lang="en-ID" dirty="0"/>
          </a:p>
        </p:txBody>
      </p:sp>
      <p:sp>
        <p:nvSpPr>
          <p:cNvPr id="6" name="Arrow: Pentagon 5">
            <a:extLst>
              <a:ext uri="{FF2B5EF4-FFF2-40B4-BE49-F238E27FC236}">
                <a16:creationId xmlns:a16="http://schemas.microsoft.com/office/drawing/2014/main" id="{B204A9D9-1E6B-4E54-829D-26779DAABDC3}"/>
              </a:ext>
            </a:extLst>
          </p:cNvPr>
          <p:cNvSpPr/>
          <p:nvPr/>
        </p:nvSpPr>
        <p:spPr>
          <a:xfrm>
            <a:off x="559918" y="3231195"/>
            <a:ext cx="1985165" cy="456849"/>
          </a:xfrm>
          <a:prstGeom prst="homePlate">
            <a:avLst/>
          </a:prstGeom>
          <a:solidFill>
            <a:schemeClr val="accent3">
              <a:lumMod val="5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a:t>LANDASAN TEORI</a:t>
            </a:r>
            <a:endParaRPr lang="en-ID" dirty="0"/>
          </a:p>
        </p:txBody>
      </p:sp>
      <p:sp>
        <p:nvSpPr>
          <p:cNvPr id="7" name="Arrow: Pentagon 6">
            <a:extLst>
              <a:ext uri="{FF2B5EF4-FFF2-40B4-BE49-F238E27FC236}">
                <a16:creationId xmlns:a16="http://schemas.microsoft.com/office/drawing/2014/main" id="{FE7896D7-DE82-4A3E-8D2F-E63CF3DAFEF2}"/>
              </a:ext>
            </a:extLst>
          </p:cNvPr>
          <p:cNvSpPr/>
          <p:nvPr/>
        </p:nvSpPr>
        <p:spPr>
          <a:xfrm>
            <a:off x="3808475" y="2385053"/>
            <a:ext cx="1832460" cy="460649"/>
          </a:xfrm>
          <a:prstGeom prst="homePlate">
            <a:avLst/>
          </a:prstGeom>
          <a:solidFill>
            <a:schemeClr val="accent3">
              <a:lumMod val="75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a:t>PEMBAHASAN</a:t>
            </a:r>
            <a:endParaRPr lang="en-ID" dirty="0"/>
          </a:p>
        </p:txBody>
      </p:sp>
      <p:sp>
        <p:nvSpPr>
          <p:cNvPr id="8" name="Arrow: Pentagon 7">
            <a:extLst>
              <a:ext uri="{FF2B5EF4-FFF2-40B4-BE49-F238E27FC236}">
                <a16:creationId xmlns:a16="http://schemas.microsoft.com/office/drawing/2014/main" id="{CB0E7602-BB4C-4451-AB9D-1A2A99B99AF2}"/>
              </a:ext>
            </a:extLst>
          </p:cNvPr>
          <p:cNvSpPr/>
          <p:nvPr/>
        </p:nvSpPr>
        <p:spPr>
          <a:xfrm>
            <a:off x="3808475" y="3231195"/>
            <a:ext cx="1832460" cy="460649"/>
          </a:xfrm>
          <a:prstGeom prst="homePlate">
            <a:avLst/>
          </a:prstGeom>
          <a:solidFill>
            <a:schemeClr val="bg2">
              <a:lumMod val="5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a:t>KESIMPULAN</a:t>
            </a:r>
            <a:endParaRPr lang="en-ID" dirty="0"/>
          </a:p>
        </p:txBody>
      </p:sp>
      <p:sp>
        <p:nvSpPr>
          <p:cNvPr id="10" name="TextBox 9">
            <a:extLst>
              <a:ext uri="{FF2B5EF4-FFF2-40B4-BE49-F238E27FC236}">
                <a16:creationId xmlns:a16="http://schemas.microsoft.com/office/drawing/2014/main" id="{F41E742E-CA04-4F09-9AFA-89BECCC79829}"/>
              </a:ext>
            </a:extLst>
          </p:cNvPr>
          <p:cNvSpPr txBox="1"/>
          <p:nvPr/>
        </p:nvSpPr>
        <p:spPr>
          <a:xfrm rot="21140811">
            <a:off x="85208" y="2292211"/>
            <a:ext cx="381762" cy="646331"/>
          </a:xfrm>
          <a:prstGeom prst="rect">
            <a:avLst/>
          </a:prstGeom>
          <a:noFill/>
        </p:spPr>
        <p:txBody>
          <a:bodyPr wrap="square" rtlCol="0">
            <a:spAutoFit/>
          </a:bodyPr>
          <a:lstStyle/>
          <a:p>
            <a:r>
              <a:rPr lang="en-US" sz="3600" b="1" dirty="0">
                <a:solidFill>
                  <a:schemeClr val="bg1"/>
                </a:solidFill>
                <a:latin typeface="Algerian" panose="04020705040A02060702" pitchFamily="82" charset="0"/>
              </a:rPr>
              <a:t>1</a:t>
            </a:r>
            <a:endParaRPr lang="en-ID" sz="3600" b="1" dirty="0">
              <a:solidFill>
                <a:schemeClr val="bg1"/>
              </a:solidFill>
              <a:latin typeface="Algerian" panose="04020705040A02060702" pitchFamily="82" charset="0"/>
            </a:endParaRPr>
          </a:p>
        </p:txBody>
      </p:sp>
      <p:sp>
        <p:nvSpPr>
          <p:cNvPr id="11" name="TextBox 10">
            <a:extLst>
              <a:ext uri="{FF2B5EF4-FFF2-40B4-BE49-F238E27FC236}">
                <a16:creationId xmlns:a16="http://schemas.microsoft.com/office/drawing/2014/main" id="{AED04869-A0B1-4137-8DAC-7A92A43210F7}"/>
              </a:ext>
            </a:extLst>
          </p:cNvPr>
          <p:cNvSpPr txBox="1"/>
          <p:nvPr/>
        </p:nvSpPr>
        <p:spPr>
          <a:xfrm rot="21062707">
            <a:off x="59365" y="3136454"/>
            <a:ext cx="433448" cy="646331"/>
          </a:xfrm>
          <a:prstGeom prst="rect">
            <a:avLst/>
          </a:prstGeom>
          <a:noFill/>
        </p:spPr>
        <p:txBody>
          <a:bodyPr wrap="square" rtlCol="0">
            <a:spAutoFit/>
          </a:bodyPr>
          <a:lstStyle/>
          <a:p>
            <a:r>
              <a:rPr lang="en-US" sz="3600" b="1" dirty="0">
                <a:solidFill>
                  <a:schemeClr val="bg1"/>
                </a:solidFill>
                <a:latin typeface="Algerian" panose="04020705040A02060702" pitchFamily="82" charset="0"/>
              </a:rPr>
              <a:t>2</a:t>
            </a:r>
            <a:endParaRPr lang="en-ID" sz="3600" b="1" dirty="0">
              <a:solidFill>
                <a:schemeClr val="bg1"/>
              </a:solidFill>
              <a:latin typeface="Algerian" panose="04020705040A02060702" pitchFamily="82" charset="0"/>
            </a:endParaRPr>
          </a:p>
        </p:txBody>
      </p:sp>
      <p:sp>
        <p:nvSpPr>
          <p:cNvPr id="13" name="TextBox 12">
            <a:extLst>
              <a:ext uri="{FF2B5EF4-FFF2-40B4-BE49-F238E27FC236}">
                <a16:creationId xmlns:a16="http://schemas.microsoft.com/office/drawing/2014/main" id="{A0E1E64C-DE5D-4D9E-9D3A-BC5F6FB74854}"/>
              </a:ext>
            </a:extLst>
          </p:cNvPr>
          <p:cNvSpPr txBox="1"/>
          <p:nvPr/>
        </p:nvSpPr>
        <p:spPr>
          <a:xfrm rot="21062707">
            <a:off x="3245317" y="2320385"/>
            <a:ext cx="433448" cy="646331"/>
          </a:xfrm>
          <a:prstGeom prst="rect">
            <a:avLst/>
          </a:prstGeom>
          <a:noFill/>
        </p:spPr>
        <p:txBody>
          <a:bodyPr wrap="square" rtlCol="0">
            <a:spAutoFit/>
          </a:bodyPr>
          <a:lstStyle/>
          <a:p>
            <a:r>
              <a:rPr lang="en-US" sz="3600" b="1" dirty="0">
                <a:solidFill>
                  <a:schemeClr val="bg1"/>
                </a:solidFill>
                <a:latin typeface="Algerian" panose="04020705040A02060702" pitchFamily="82" charset="0"/>
              </a:rPr>
              <a:t>3</a:t>
            </a:r>
            <a:endParaRPr lang="en-ID" sz="3600" b="1" dirty="0">
              <a:solidFill>
                <a:schemeClr val="bg1"/>
              </a:solidFill>
              <a:latin typeface="Algerian" panose="04020705040A02060702" pitchFamily="82" charset="0"/>
            </a:endParaRPr>
          </a:p>
        </p:txBody>
      </p:sp>
      <p:sp>
        <p:nvSpPr>
          <p:cNvPr id="14" name="TextBox 13">
            <a:extLst>
              <a:ext uri="{FF2B5EF4-FFF2-40B4-BE49-F238E27FC236}">
                <a16:creationId xmlns:a16="http://schemas.microsoft.com/office/drawing/2014/main" id="{03E170AA-B932-46A8-851F-F5E3762C8541}"/>
              </a:ext>
            </a:extLst>
          </p:cNvPr>
          <p:cNvSpPr txBox="1"/>
          <p:nvPr/>
        </p:nvSpPr>
        <p:spPr>
          <a:xfrm rot="21062707">
            <a:off x="3307864" y="3136454"/>
            <a:ext cx="433448" cy="646331"/>
          </a:xfrm>
          <a:prstGeom prst="rect">
            <a:avLst/>
          </a:prstGeom>
          <a:noFill/>
        </p:spPr>
        <p:txBody>
          <a:bodyPr wrap="square" rtlCol="0">
            <a:spAutoFit/>
          </a:bodyPr>
          <a:lstStyle/>
          <a:p>
            <a:r>
              <a:rPr lang="en-US" sz="3600" b="1" dirty="0">
                <a:solidFill>
                  <a:schemeClr val="bg1"/>
                </a:solidFill>
                <a:latin typeface="Algerian" panose="04020705040A02060702" pitchFamily="82" charset="0"/>
              </a:rPr>
              <a:t>4</a:t>
            </a:r>
            <a:endParaRPr lang="en-ID" sz="3600" b="1" dirty="0">
              <a:solidFill>
                <a:schemeClr val="bg1"/>
              </a:solidFill>
              <a:latin typeface="Algerian" panose="04020705040A02060702" pitchFamily="82" charset="0"/>
            </a:endParaRPr>
          </a:p>
        </p:txBody>
      </p:sp>
    </p:spTree>
    <p:extLst>
      <p:ext uri="{BB962C8B-B14F-4D97-AF65-F5344CB8AC3E}">
        <p14:creationId xmlns:p14="http://schemas.microsoft.com/office/powerpoint/2010/main" val="730948789"/>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818" y="128470"/>
            <a:ext cx="3440362" cy="763525"/>
          </a:xfrm>
        </p:spPr>
        <p:style>
          <a:lnRef idx="3">
            <a:schemeClr val="lt1"/>
          </a:lnRef>
          <a:fillRef idx="1">
            <a:schemeClr val="accent3"/>
          </a:fillRef>
          <a:effectRef idx="1">
            <a:schemeClr val="accent3"/>
          </a:effectRef>
          <a:fontRef idx="minor">
            <a:schemeClr val="lt1"/>
          </a:fontRef>
        </p:style>
        <p:txBody>
          <a:bodyPr>
            <a:normAutofit/>
          </a:bodyPr>
          <a:lstStyle/>
          <a:p>
            <a:r>
              <a:rPr lang="en-US" dirty="0">
                <a:solidFill>
                  <a:schemeClr val="bg1"/>
                </a:solidFill>
              </a:rPr>
              <a:t>LATAR BELAKANG</a:t>
            </a:r>
          </a:p>
        </p:txBody>
      </p:sp>
      <p:sp>
        <p:nvSpPr>
          <p:cNvPr id="3" name="Content Placeholder 2"/>
          <p:cNvSpPr>
            <a:spLocks noGrp="1"/>
          </p:cNvSpPr>
          <p:nvPr>
            <p:ph idx="1"/>
          </p:nvPr>
        </p:nvSpPr>
        <p:spPr>
          <a:xfrm>
            <a:off x="368112" y="1350110"/>
            <a:ext cx="8246071" cy="3206803"/>
          </a:xfrm>
        </p:spPr>
        <p:txBody>
          <a:bodyPr>
            <a:normAutofit/>
          </a:bodyPr>
          <a:lstStyle/>
          <a:p>
            <a:pPr marL="0" indent="0" algn="just">
              <a:buNone/>
            </a:pPr>
            <a:r>
              <a:rPr lang="en-US" sz="1400" dirty="0"/>
              <a:t>        </a:t>
            </a:r>
            <a:r>
              <a:rPr lang="en-US" sz="1400" dirty="0" err="1"/>
              <a:t>Sumber</a:t>
            </a:r>
            <a:r>
              <a:rPr lang="en-US" sz="1400" dirty="0"/>
              <a:t> </a:t>
            </a:r>
            <a:r>
              <a:rPr lang="en-US" sz="1400" dirty="0" err="1"/>
              <a:t>daya</a:t>
            </a:r>
            <a:r>
              <a:rPr lang="en-US" sz="1400" dirty="0"/>
              <a:t> </a:t>
            </a:r>
            <a:r>
              <a:rPr lang="en-US" sz="1400" dirty="0" err="1"/>
              <a:t>manusia</a:t>
            </a:r>
            <a:r>
              <a:rPr lang="en-US" sz="1400" dirty="0"/>
              <a:t> </a:t>
            </a:r>
            <a:r>
              <a:rPr lang="en-US" sz="1400" dirty="0" err="1"/>
              <a:t>merupakan</a:t>
            </a:r>
            <a:r>
              <a:rPr lang="en-US" sz="1400" dirty="0"/>
              <a:t> salah </a:t>
            </a:r>
            <a:r>
              <a:rPr lang="en-US" sz="1400" dirty="0" err="1"/>
              <a:t>satu</a:t>
            </a:r>
            <a:r>
              <a:rPr lang="en-US" sz="1400" dirty="0"/>
              <a:t> </a:t>
            </a:r>
            <a:r>
              <a:rPr lang="en-US" sz="1400" dirty="0" err="1"/>
              <a:t>faktor</a:t>
            </a:r>
            <a:r>
              <a:rPr lang="en-US" sz="1400" dirty="0"/>
              <a:t> </a:t>
            </a:r>
            <a:r>
              <a:rPr lang="en-US" sz="1400" dirty="0" err="1"/>
              <a:t>kunci</a:t>
            </a:r>
            <a:r>
              <a:rPr lang="en-US" sz="1400" dirty="0"/>
              <a:t> </a:t>
            </a:r>
            <a:r>
              <a:rPr lang="en-US" sz="1400" dirty="0" err="1"/>
              <a:t>dalam</a:t>
            </a:r>
            <a:r>
              <a:rPr lang="en-US" sz="1400" dirty="0"/>
              <a:t> </a:t>
            </a:r>
            <a:r>
              <a:rPr lang="en-US" sz="1400" dirty="0" err="1"/>
              <a:t>persaingan</a:t>
            </a:r>
            <a:r>
              <a:rPr lang="en-US" sz="1400" dirty="0"/>
              <a:t> global, </a:t>
            </a:r>
            <a:r>
              <a:rPr lang="en-US" sz="1400" dirty="0" err="1"/>
              <a:t>yaitu</a:t>
            </a:r>
            <a:r>
              <a:rPr lang="en-US" sz="1400" dirty="0"/>
              <a:t> </a:t>
            </a:r>
            <a:r>
              <a:rPr lang="en-US" sz="1400" dirty="0" err="1"/>
              <a:t>bagaimana</a:t>
            </a:r>
            <a:r>
              <a:rPr lang="en-US" sz="1400" dirty="0"/>
              <a:t> </a:t>
            </a:r>
            <a:r>
              <a:rPr lang="en-US" sz="1400" dirty="0" err="1"/>
              <a:t>mencipatakan</a:t>
            </a:r>
            <a:r>
              <a:rPr lang="en-US" sz="1400" dirty="0"/>
              <a:t> </a:t>
            </a:r>
            <a:r>
              <a:rPr lang="en-US" sz="1400" dirty="0" err="1"/>
              <a:t>sumber</a:t>
            </a:r>
            <a:r>
              <a:rPr lang="en-US" sz="1400" dirty="0"/>
              <a:t> </a:t>
            </a:r>
            <a:r>
              <a:rPr lang="en-US" sz="1400" dirty="0" err="1"/>
              <a:t>daya</a:t>
            </a:r>
            <a:r>
              <a:rPr lang="en-US" sz="1400" dirty="0"/>
              <a:t> </a:t>
            </a:r>
            <a:r>
              <a:rPr lang="en-US" sz="1400" dirty="0" err="1"/>
              <a:t>manusia</a:t>
            </a:r>
            <a:r>
              <a:rPr lang="en-US" sz="1400" dirty="0"/>
              <a:t> yang </a:t>
            </a:r>
            <a:r>
              <a:rPr lang="en-US" sz="1400" dirty="0" err="1"/>
              <a:t>berkualitas</a:t>
            </a:r>
            <a:r>
              <a:rPr lang="en-US" sz="1400" dirty="0"/>
              <a:t> dan </a:t>
            </a:r>
            <a:r>
              <a:rPr lang="en-US" sz="1400" dirty="0" err="1"/>
              <a:t>memiiki</a:t>
            </a:r>
            <a:r>
              <a:rPr lang="en-US" sz="1400" dirty="0"/>
              <a:t> </a:t>
            </a:r>
            <a:r>
              <a:rPr lang="en-US" sz="1400" dirty="0" err="1"/>
              <a:t>keterampilan</a:t>
            </a:r>
            <a:r>
              <a:rPr lang="en-US" sz="1400" dirty="0"/>
              <a:t> </a:t>
            </a:r>
            <a:r>
              <a:rPr lang="en-US" sz="1400" dirty="0" err="1"/>
              <a:t>serta</a:t>
            </a:r>
            <a:r>
              <a:rPr lang="en-US" sz="1400" dirty="0"/>
              <a:t> </a:t>
            </a:r>
            <a:r>
              <a:rPr lang="en-US" sz="1400" dirty="0" err="1"/>
              <a:t>berdaya</a:t>
            </a:r>
            <a:r>
              <a:rPr lang="en-US" sz="1400" dirty="0"/>
              <a:t> </a:t>
            </a:r>
            <a:r>
              <a:rPr lang="en-US" sz="1400" dirty="0" err="1"/>
              <a:t>saing</a:t>
            </a:r>
            <a:r>
              <a:rPr lang="en-US" sz="1400" dirty="0"/>
              <a:t> </a:t>
            </a:r>
            <a:r>
              <a:rPr lang="en-US" sz="1400" dirty="0" err="1"/>
              <a:t>tinggi</a:t>
            </a:r>
            <a:r>
              <a:rPr lang="en-US" sz="1400" dirty="0"/>
              <a:t> </a:t>
            </a:r>
            <a:r>
              <a:rPr lang="en-US" sz="1400" dirty="0" err="1"/>
              <a:t>dalam</a:t>
            </a:r>
            <a:r>
              <a:rPr lang="en-US" sz="1400" dirty="0"/>
              <a:t> </a:t>
            </a:r>
            <a:r>
              <a:rPr lang="en-US" sz="1400" dirty="0" err="1"/>
              <a:t>persaingan</a:t>
            </a:r>
            <a:r>
              <a:rPr lang="en-US" sz="1400" dirty="0"/>
              <a:t> global yang </a:t>
            </a:r>
            <a:r>
              <a:rPr lang="en-US" sz="1400" dirty="0" err="1"/>
              <a:t>selama</a:t>
            </a:r>
            <a:r>
              <a:rPr lang="en-US" sz="1400" dirty="0"/>
              <a:t> </a:t>
            </a:r>
            <a:r>
              <a:rPr lang="en-US" sz="1400" dirty="0" err="1"/>
              <a:t>ini</a:t>
            </a:r>
            <a:r>
              <a:rPr lang="en-US" sz="1400" dirty="0"/>
              <a:t> </a:t>
            </a:r>
            <a:r>
              <a:rPr lang="en-US" sz="1400" dirty="0" err="1"/>
              <a:t>sering</a:t>
            </a:r>
            <a:r>
              <a:rPr lang="en-US" sz="1400" dirty="0"/>
              <a:t> </a:t>
            </a:r>
            <a:r>
              <a:rPr lang="en-US" sz="1400" dirty="0" err="1"/>
              <a:t>diabaikan</a:t>
            </a:r>
            <a:r>
              <a:rPr lang="en-US" sz="1400" dirty="0"/>
              <a:t>. </a:t>
            </a:r>
            <a:r>
              <a:rPr lang="en-US" sz="1400" dirty="0" err="1"/>
              <a:t>Globalisasi</a:t>
            </a:r>
            <a:r>
              <a:rPr lang="en-US" sz="1400" dirty="0"/>
              <a:t> yang </a:t>
            </a:r>
            <a:r>
              <a:rPr lang="en-US" sz="1400" dirty="0" err="1"/>
              <a:t>sudah</a:t>
            </a:r>
            <a:r>
              <a:rPr lang="en-US" sz="1400" dirty="0"/>
              <a:t> </a:t>
            </a:r>
            <a:r>
              <a:rPr lang="en-US" sz="1400" dirty="0" err="1"/>
              <a:t>pasti</a:t>
            </a:r>
            <a:r>
              <a:rPr lang="en-US" sz="1400" dirty="0"/>
              <a:t> </a:t>
            </a:r>
            <a:r>
              <a:rPr lang="en-US" sz="1400" dirty="0" err="1"/>
              <a:t>dihadapi</a:t>
            </a:r>
            <a:r>
              <a:rPr lang="en-US" sz="1400" dirty="0"/>
              <a:t> oleh </a:t>
            </a:r>
            <a:r>
              <a:rPr lang="en-US" sz="1400" dirty="0" err="1"/>
              <a:t>bangsa</a:t>
            </a:r>
            <a:r>
              <a:rPr lang="en-US" sz="1400" dirty="0"/>
              <a:t> </a:t>
            </a:r>
            <a:r>
              <a:rPr lang="en-US" sz="1400" dirty="0" err="1"/>
              <a:t>indonesia</a:t>
            </a:r>
            <a:r>
              <a:rPr lang="en-US" sz="1400" dirty="0"/>
              <a:t> </a:t>
            </a:r>
            <a:r>
              <a:rPr lang="en-US" sz="1400" dirty="0" err="1"/>
              <a:t>menuntut</a:t>
            </a:r>
            <a:r>
              <a:rPr lang="en-US" sz="1400" dirty="0"/>
              <a:t> </a:t>
            </a:r>
            <a:r>
              <a:rPr lang="en-US" sz="1400" dirty="0" err="1"/>
              <a:t>adanya</a:t>
            </a:r>
            <a:r>
              <a:rPr lang="en-US" sz="1400" dirty="0"/>
              <a:t> </a:t>
            </a:r>
            <a:r>
              <a:rPr lang="en-US" sz="1400" dirty="0" err="1"/>
              <a:t>efisiensi</a:t>
            </a:r>
            <a:r>
              <a:rPr lang="en-US" sz="1400" dirty="0"/>
              <a:t> dan </a:t>
            </a:r>
            <a:r>
              <a:rPr lang="en-US" sz="1400" dirty="0" err="1"/>
              <a:t>daya</a:t>
            </a:r>
            <a:r>
              <a:rPr lang="en-US" sz="1400" dirty="0"/>
              <a:t> </a:t>
            </a:r>
            <a:r>
              <a:rPr lang="en-US" sz="1400" dirty="0" err="1"/>
              <a:t>saing</a:t>
            </a:r>
            <a:r>
              <a:rPr lang="en-US" sz="1400" dirty="0"/>
              <a:t> </a:t>
            </a:r>
            <a:r>
              <a:rPr lang="en-US" sz="1400" dirty="0" err="1"/>
              <a:t>dalam</a:t>
            </a:r>
            <a:r>
              <a:rPr lang="en-US" sz="1400" dirty="0"/>
              <a:t> dunia </a:t>
            </a:r>
            <a:r>
              <a:rPr lang="en-US" sz="1400" dirty="0" err="1"/>
              <a:t>usaha</a:t>
            </a:r>
            <a:r>
              <a:rPr lang="en-US" sz="1400" dirty="0"/>
              <a:t>. </a:t>
            </a:r>
            <a:r>
              <a:rPr lang="en-US" sz="1400" dirty="0" err="1"/>
              <a:t>Dalam</a:t>
            </a:r>
            <a:r>
              <a:rPr lang="en-US" sz="1400" dirty="0"/>
              <a:t> </a:t>
            </a:r>
            <a:r>
              <a:rPr lang="en-US" sz="1400" dirty="0" err="1"/>
              <a:t>globalisasi</a:t>
            </a:r>
            <a:r>
              <a:rPr lang="en-US" sz="1400" dirty="0"/>
              <a:t> yang </a:t>
            </a:r>
            <a:r>
              <a:rPr lang="en-US" sz="1400" dirty="0" err="1"/>
              <a:t>menyangkut</a:t>
            </a:r>
            <a:r>
              <a:rPr lang="en-US" sz="1400" dirty="0"/>
              <a:t> </a:t>
            </a:r>
            <a:r>
              <a:rPr lang="en-US" sz="1400" dirty="0" err="1"/>
              <a:t>hubungan</a:t>
            </a:r>
            <a:r>
              <a:rPr lang="en-US" sz="1400" dirty="0"/>
              <a:t> intra regional dan </a:t>
            </a:r>
            <a:r>
              <a:rPr lang="en-US" sz="1400" dirty="0" err="1"/>
              <a:t>internasional</a:t>
            </a:r>
            <a:r>
              <a:rPr lang="en-US" sz="1400" dirty="0"/>
              <a:t> </a:t>
            </a:r>
            <a:r>
              <a:rPr lang="en-US" sz="1400" dirty="0" err="1"/>
              <a:t>akan</a:t>
            </a:r>
            <a:r>
              <a:rPr lang="en-US" sz="1400" dirty="0"/>
              <a:t> </a:t>
            </a:r>
            <a:r>
              <a:rPr lang="en-US" sz="1400" dirty="0" err="1"/>
              <a:t>terjadi</a:t>
            </a:r>
            <a:r>
              <a:rPr lang="en-US" sz="1400" dirty="0"/>
              <a:t> </a:t>
            </a:r>
            <a:r>
              <a:rPr lang="en-US" sz="1400" dirty="0" err="1"/>
              <a:t>persaingan</a:t>
            </a:r>
            <a:r>
              <a:rPr lang="en-US" sz="1400" dirty="0"/>
              <a:t> </a:t>
            </a:r>
            <a:r>
              <a:rPr lang="en-US" sz="1400" dirty="0" err="1"/>
              <a:t>antara</a:t>
            </a:r>
            <a:r>
              <a:rPr lang="en-US" sz="1400" dirty="0"/>
              <a:t> negara.</a:t>
            </a:r>
          </a:p>
          <a:p>
            <a:pPr marL="0" indent="0" algn="just">
              <a:buNone/>
            </a:pPr>
            <a:r>
              <a:rPr lang="en-US" sz="1400" dirty="0"/>
              <a:t>       </a:t>
            </a:r>
            <a:r>
              <a:rPr lang="en-US" sz="1400" dirty="0" err="1"/>
              <a:t>Manajemen</a:t>
            </a:r>
            <a:r>
              <a:rPr lang="en-US" sz="1400" dirty="0"/>
              <a:t> </a:t>
            </a:r>
            <a:r>
              <a:rPr lang="en-US" sz="1400" dirty="0" err="1"/>
              <a:t>dalam</a:t>
            </a:r>
            <a:r>
              <a:rPr lang="en-US" sz="1400" dirty="0"/>
              <a:t> </a:t>
            </a:r>
            <a:r>
              <a:rPr lang="en-US" sz="1400" dirty="0" err="1"/>
              <a:t>perusahaan</a:t>
            </a:r>
            <a:r>
              <a:rPr lang="en-US" sz="1400" dirty="0"/>
              <a:t> </a:t>
            </a:r>
            <a:r>
              <a:rPr lang="en-US" sz="1400" dirty="0" err="1"/>
              <a:t>akan</a:t>
            </a:r>
            <a:r>
              <a:rPr lang="en-US" sz="1400" dirty="0"/>
              <a:t> </a:t>
            </a:r>
            <a:r>
              <a:rPr lang="en-US" sz="1400" dirty="0" err="1"/>
              <a:t>terus</a:t>
            </a:r>
            <a:r>
              <a:rPr lang="en-US" sz="1400" dirty="0"/>
              <a:t> </a:t>
            </a:r>
            <a:r>
              <a:rPr lang="en-US" sz="1400" dirty="0" err="1"/>
              <a:t>berupaya</a:t>
            </a:r>
            <a:r>
              <a:rPr lang="en-US" sz="1400" dirty="0"/>
              <a:t> </a:t>
            </a:r>
            <a:r>
              <a:rPr lang="en-US" sz="1400" dirty="0" err="1"/>
              <a:t>untuk</a:t>
            </a:r>
            <a:r>
              <a:rPr lang="en-US" sz="1400" dirty="0"/>
              <a:t> </a:t>
            </a:r>
            <a:r>
              <a:rPr lang="en-US" sz="1400" dirty="0" err="1"/>
              <a:t>melatih</a:t>
            </a:r>
            <a:r>
              <a:rPr lang="en-US" sz="1400" dirty="0"/>
              <a:t> dan </a:t>
            </a:r>
            <a:r>
              <a:rPr lang="en-US" sz="1400" dirty="0" err="1"/>
              <a:t>mendapatkan</a:t>
            </a:r>
            <a:r>
              <a:rPr lang="en-US" sz="1400" dirty="0"/>
              <a:t> </a:t>
            </a:r>
            <a:r>
              <a:rPr lang="en-US" sz="1400" dirty="0" err="1"/>
              <a:t>sumberdaya</a:t>
            </a:r>
            <a:r>
              <a:rPr lang="en-US" sz="1400" dirty="0"/>
              <a:t> </a:t>
            </a:r>
            <a:r>
              <a:rPr lang="en-US" sz="1400" dirty="0" err="1"/>
              <a:t>manusia</a:t>
            </a:r>
            <a:r>
              <a:rPr lang="en-US" sz="1400" dirty="0"/>
              <a:t> yang </a:t>
            </a:r>
            <a:r>
              <a:rPr lang="en-US" sz="1400" dirty="0" err="1"/>
              <a:t>berkualitas</a:t>
            </a:r>
            <a:r>
              <a:rPr lang="en-US" sz="1400" dirty="0"/>
              <a:t> dan </a:t>
            </a:r>
            <a:r>
              <a:rPr lang="en-US" sz="1400" dirty="0" err="1"/>
              <a:t>kompetitif</a:t>
            </a:r>
            <a:r>
              <a:rPr lang="en-US" sz="1400" dirty="0"/>
              <a:t>. Perusahaan yang </a:t>
            </a:r>
            <a:r>
              <a:rPr lang="en-US" sz="1400" dirty="0" err="1"/>
              <a:t>semakin</a:t>
            </a:r>
            <a:r>
              <a:rPr lang="en-US" sz="1400" dirty="0"/>
              <a:t> </a:t>
            </a:r>
            <a:r>
              <a:rPr lang="en-US" sz="1400" dirty="0" err="1"/>
              <a:t>besar</a:t>
            </a:r>
            <a:r>
              <a:rPr lang="en-US" sz="1400" dirty="0"/>
              <a:t> </a:t>
            </a:r>
            <a:r>
              <a:rPr lang="en-US" sz="1400" dirty="0" err="1"/>
              <a:t>akan</a:t>
            </a:r>
            <a:r>
              <a:rPr lang="en-US" sz="1400" dirty="0"/>
              <a:t> </a:t>
            </a:r>
            <a:r>
              <a:rPr lang="en-US" sz="1400" dirty="0" err="1"/>
              <a:t>membutuhkan</a:t>
            </a:r>
            <a:r>
              <a:rPr lang="en-US" sz="1400" dirty="0"/>
              <a:t> </a:t>
            </a:r>
            <a:r>
              <a:rPr lang="en-US" sz="1400" dirty="0" err="1"/>
              <a:t>sumber</a:t>
            </a:r>
            <a:r>
              <a:rPr lang="en-US" sz="1400" dirty="0"/>
              <a:t> </a:t>
            </a:r>
            <a:r>
              <a:rPr lang="en-US" sz="1400" dirty="0" err="1"/>
              <a:t>daya</a:t>
            </a:r>
            <a:r>
              <a:rPr lang="en-US" sz="1400" dirty="0"/>
              <a:t> </a:t>
            </a:r>
            <a:r>
              <a:rPr lang="en-US" sz="1400" dirty="0" err="1"/>
              <a:t>manusia</a:t>
            </a:r>
            <a:r>
              <a:rPr lang="en-US" sz="1400" dirty="0"/>
              <a:t> yang </a:t>
            </a:r>
            <a:r>
              <a:rPr lang="en-US" sz="1400" dirty="0" err="1"/>
              <a:t>semakin</a:t>
            </a:r>
            <a:r>
              <a:rPr lang="en-US" sz="1400" dirty="0"/>
              <a:t> </a:t>
            </a:r>
            <a:r>
              <a:rPr lang="en-US" sz="1400" dirty="0" err="1"/>
              <a:t>kompleks</a:t>
            </a:r>
            <a:r>
              <a:rPr lang="en-US" sz="1400" dirty="0"/>
              <a:t> </a:t>
            </a:r>
            <a:r>
              <a:rPr lang="en-US" sz="1400" dirty="0" err="1"/>
              <a:t>untuk</a:t>
            </a:r>
            <a:r>
              <a:rPr lang="en-US" sz="1400" dirty="0"/>
              <a:t> </a:t>
            </a:r>
            <a:r>
              <a:rPr lang="en-US" sz="1400" dirty="0" err="1"/>
              <a:t>memenuhi</a:t>
            </a:r>
            <a:r>
              <a:rPr lang="en-US" sz="1400" dirty="0"/>
              <a:t> </a:t>
            </a:r>
            <a:r>
              <a:rPr lang="en-US" sz="1400" dirty="0" err="1"/>
              <a:t>kebutuhan</a:t>
            </a:r>
            <a:r>
              <a:rPr lang="en-US" sz="1400" dirty="0"/>
              <a:t> </a:t>
            </a:r>
            <a:r>
              <a:rPr lang="en-US" sz="1400" dirty="0" err="1"/>
              <a:t>perusahaan</a:t>
            </a:r>
            <a:r>
              <a:rPr lang="en-US" sz="1400" dirty="0"/>
              <a:t> di negara yang </a:t>
            </a:r>
            <a:r>
              <a:rPr lang="en-US" sz="1400" dirty="0" err="1"/>
              <a:t>berbeda-beda</a:t>
            </a:r>
            <a:r>
              <a:rPr lang="en-US" sz="1400" dirty="0"/>
              <a:t>. Oleh </a:t>
            </a:r>
            <a:r>
              <a:rPr lang="en-US" sz="1400" dirty="0" err="1"/>
              <a:t>karena</a:t>
            </a:r>
            <a:r>
              <a:rPr lang="en-US" sz="1400" dirty="0"/>
              <a:t> </a:t>
            </a:r>
            <a:r>
              <a:rPr lang="en-US" sz="1400" dirty="0" err="1"/>
              <a:t>itu</a:t>
            </a:r>
            <a:r>
              <a:rPr lang="en-US" sz="1400" dirty="0"/>
              <a:t> </a:t>
            </a:r>
            <a:r>
              <a:rPr lang="en-US" sz="1400" dirty="0" err="1"/>
              <a:t>perusahaan</a:t>
            </a:r>
            <a:r>
              <a:rPr lang="en-US" sz="1400" dirty="0"/>
              <a:t> </a:t>
            </a:r>
            <a:r>
              <a:rPr lang="en-US" sz="1400" dirty="0" err="1"/>
              <a:t>akan</a:t>
            </a:r>
            <a:r>
              <a:rPr lang="en-US" sz="1400" dirty="0"/>
              <a:t> </a:t>
            </a:r>
            <a:r>
              <a:rPr lang="en-US" sz="1400" dirty="0" err="1"/>
              <a:t>mulai</a:t>
            </a:r>
            <a:r>
              <a:rPr lang="en-US" sz="1400" dirty="0"/>
              <a:t> </a:t>
            </a:r>
            <a:r>
              <a:rPr lang="en-US" sz="1400" dirty="0" err="1"/>
              <a:t>menerapkan</a:t>
            </a:r>
            <a:r>
              <a:rPr lang="en-US" sz="1400" dirty="0"/>
              <a:t> </a:t>
            </a:r>
            <a:r>
              <a:rPr lang="en-US" sz="1400" dirty="0" err="1"/>
              <a:t>manajemen</a:t>
            </a:r>
            <a:r>
              <a:rPr lang="en-US" sz="1400" dirty="0"/>
              <a:t> </a:t>
            </a:r>
            <a:r>
              <a:rPr lang="en-US" sz="1400" dirty="0" err="1"/>
              <a:t>sumber</a:t>
            </a:r>
            <a:r>
              <a:rPr lang="en-US" sz="1400" dirty="0"/>
              <a:t> </a:t>
            </a:r>
            <a:r>
              <a:rPr lang="en-US" sz="1400" dirty="0" err="1"/>
              <a:t>daya</a:t>
            </a:r>
            <a:r>
              <a:rPr lang="en-US" sz="1400" dirty="0"/>
              <a:t> </a:t>
            </a:r>
            <a:r>
              <a:rPr lang="en-US" sz="1400" dirty="0" err="1"/>
              <a:t>manusia</a:t>
            </a:r>
            <a:r>
              <a:rPr lang="en-US" sz="1400" dirty="0"/>
              <a:t> global/</a:t>
            </a:r>
            <a:r>
              <a:rPr lang="en-US" sz="1400" dirty="0" err="1"/>
              <a:t>internasional</a:t>
            </a:r>
            <a:r>
              <a:rPr lang="en-US" sz="1400" dirty="0"/>
              <a:t> (MSDMI) </a:t>
            </a:r>
            <a:r>
              <a:rPr lang="en-US" sz="1400" dirty="0" err="1"/>
              <a:t>untuk</a:t>
            </a:r>
            <a:r>
              <a:rPr lang="en-US" sz="1400" dirty="0"/>
              <a:t> </a:t>
            </a:r>
            <a:r>
              <a:rPr lang="en-US" sz="1400" dirty="0" err="1"/>
              <a:t>memperoleh</a:t>
            </a:r>
            <a:r>
              <a:rPr lang="en-US" sz="1400" dirty="0"/>
              <a:t> </a:t>
            </a:r>
            <a:r>
              <a:rPr lang="en-US" sz="1400" dirty="0" err="1"/>
              <a:t>sumber</a:t>
            </a:r>
            <a:r>
              <a:rPr lang="en-US" sz="1400" dirty="0"/>
              <a:t> </a:t>
            </a:r>
            <a:r>
              <a:rPr lang="en-US" sz="1400" dirty="0" err="1"/>
              <a:t>daya</a:t>
            </a:r>
            <a:r>
              <a:rPr lang="en-US" sz="1400" dirty="0"/>
              <a:t> </a:t>
            </a:r>
            <a:r>
              <a:rPr lang="en-US" sz="1400" dirty="0" err="1"/>
              <a:t>manusia</a:t>
            </a:r>
            <a:r>
              <a:rPr lang="en-US" sz="1400" dirty="0"/>
              <a:t> yang </a:t>
            </a:r>
            <a:r>
              <a:rPr lang="en-US" sz="1400" dirty="0" err="1"/>
              <a:t>berkualitas</a:t>
            </a:r>
            <a:r>
              <a:rPr lang="en-US" sz="1400" dirty="0"/>
              <a:t> dan </a:t>
            </a:r>
            <a:r>
              <a:rPr lang="en-US" sz="1400" dirty="0" err="1"/>
              <a:t>dapat</a:t>
            </a:r>
            <a:r>
              <a:rPr lang="en-US" sz="1400" dirty="0"/>
              <a:t> </a:t>
            </a:r>
            <a:r>
              <a:rPr lang="en-US" sz="1400" dirty="0" err="1"/>
              <a:t>memberikan</a:t>
            </a:r>
            <a:r>
              <a:rPr lang="en-US" sz="1400" dirty="0"/>
              <a:t> </a:t>
            </a:r>
            <a:r>
              <a:rPr lang="en-US" sz="1400" dirty="0" err="1"/>
              <a:t>pelayanan</a:t>
            </a:r>
            <a:r>
              <a:rPr lang="en-US" sz="1400" dirty="0"/>
              <a:t> </a:t>
            </a:r>
            <a:r>
              <a:rPr lang="en-US" sz="1400" dirty="0" err="1"/>
              <a:t>terbaik</a:t>
            </a:r>
            <a:r>
              <a:rPr lang="en-US" sz="1400" dirty="0"/>
              <a:t> di mana </a:t>
            </a:r>
            <a:r>
              <a:rPr lang="en-US" sz="1400" dirty="0" err="1"/>
              <a:t>perusahaan</a:t>
            </a:r>
            <a:r>
              <a:rPr lang="en-US" sz="1400" dirty="0"/>
              <a:t> </a:t>
            </a:r>
            <a:r>
              <a:rPr lang="en-US" sz="1400" dirty="0" err="1"/>
              <a:t>akan</a:t>
            </a:r>
            <a:r>
              <a:rPr lang="en-US" sz="1400" dirty="0"/>
              <a:t> </a:t>
            </a:r>
            <a:r>
              <a:rPr lang="en-US" sz="1400" dirty="0" err="1"/>
              <a:t>beroperasi</a:t>
            </a:r>
            <a:r>
              <a:rPr lang="en-US" sz="1400" dirty="0"/>
              <a:t>. </a:t>
            </a:r>
            <a:r>
              <a:rPr lang="en-US" sz="1400" dirty="0" err="1"/>
              <a:t>Pengelolaan</a:t>
            </a:r>
            <a:r>
              <a:rPr lang="en-US" sz="1400" dirty="0"/>
              <a:t> </a:t>
            </a:r>
            <a:r>
              <a:rPr lang="en-US" sz="1400" dirty="0" err="1"/>
              <a:t>sumber</a:t>
            </a:r>
            <a:r>
              <a:rPr lang="en-US" sz="1400" dirty="0"/>
              <a:t> </a:t>
            </a:r>
            <a:r>
              <a:rPr lang="en-US" sz="1400" dirty="0" err="1"/>
              <a:t>daya</a:t>
            </a:r>
            <a:r>
              <a:rPr lang="en-US" sz="1400" dirty="0"/>
              <a:t> </a:t>
            </a:r>
            <a:r>
              <a:rPr lang="en-US" sz="1400" dirty="0" err="1"/>
              <a:t>manusia</a:t>
            </a:r>
            <a:r>
              <a:rPr lang="en-US" sz="1400" dirty="0"/>
              <a:t> </a:t>
            </a:r>
            <a:r>
              <a:rPr lang="en-US" sz="1400" dirty="0" err="1"/>
              <a:t>secara</a:t>
            </a:r>
            <a:r>
              <a:rPr lang="en-US" sz="1400" dirty="0"/>
              <a:t> global </a:t>
            </a:r>
            <a:r>
              <a:rPr lang="en-US" sz="1400" dirty="0" err="1"/>
              <a:t>memerlukan</a:t>
            </a:r>
            <a:r>
              <a:rPr lang="en-US" sz="1400" dirty="0"/>
              <a:t> </a:t>
            </a:r>
            <a:r>
              <a:rPr lang="en-US" sz="1400" dirty="0" err="1"/>
              <a:t>penanganan</a:t>
            </a:r>
            <a:r>
              <a:rPr lang="en-US" sz="1400" dirty="0"/>
              <a:t> yang </a:t>
            </a:r>
            <a:r>
              <a:rPr lang="en-US" sz="1400" dirty="0" err="1"/>
              <a:t>lebih</a:t>
            </a:r>
            <a:r>
              <a:rPr lang="en-US" sz="1400" dirty="0"/>
              <a:t> </a:t>
            </a:r>
            <a:r>
              <a:rPr lang="en-US" sz="1400" dirty="0" err="1"/>
              <a:t>kompleks</a:t>
            </a:r>
            <a:r>
              <a:rPr lang="en-US" sz="1400" dirty="0"/>
              <a:t> </a:t>
            </a:r>
            <a:r>
              <a:rPr lang="en-US" sz="1400" dirty="0" err="1"/>
              <a:t>bila</a:t>
            </a:r>
            <a:r>
              <a:rPr lang="en-US" sz="1400" dirty="0"/>
              <a:t> </a:t>
            </a:r>
            <a:r>
              <a:rPr lang="en-US" sz="1400" dirty="0" err="1"/>
              <a:t>dibandingkan</a:t>
            </a:r>
            <a:r>
              <a:rPr lang="en-US" sz="1400" dirty="0"/>
              <a:t> </a:t>
            </a:r>
            <a:r>
              <a:rPr lang="en-US" sz="1400" dirty="0" err="1"/>
              <a:t>dengan</a:t>
            </a:r>
            <a:r>
              <a:rPr lang="en-US" sz="1400" dirty="0"/>
              <a:t> </a:t>
            </a:r>
            <a:r>
              <a:rPr lang="en-US" sz="1400" dirty="0" err="1"/>
              <a:t>manajemen</a:t>
            </a:r>
            <a:r>
              <a:rPr lang="en-US" sz="1400" dirty="0"/>
              <a:t> </a:t>
            </a:r>
            <a:r>
              <a:rPr lang="en-US" sz="1400" dirty="0" err="1"/>
              <a:t>sumber</a:t>
            </a:r>
            <a:r>
              <a:rPr lang="en-US" sz="1400" dirty="0"/>
              <a:t> </a:t>
            </a:r>
            <a:r>
              <a:rPr lang="en-US" sz="1400" dirty="0" err="1"/>
              <a:t>daya</a:t>
            </a:r>
            <a:r>
              <a:rPr lang="en-US" sz="1400" dirty="0"/>
              <a:t> </a:t>
            </a:r>
            <a:r>
              <a:rPr lang="en-US" sz="1400" dirty="0" err="1"/>
              <a:t>manusia</a:t>
            </a:r>
            <a:r>
              <a:rPr lang="en-US" sz="1400" dirty="0"/>
              <a:t> </a:t>
            </a:r>
            <a:r>
              <a:rPr lang="en-US" sz="1400" dirty="0" err="1"/>
              <a:t>secara</a:t>
            </a:r>
            <a:r>
              <a:rPr lang="en-US" sz="1400" dirty="0"/>
              <a:t> </a:t>
            </a:r>
            <a:r>
              <a:rPr lang="en-US" sz="1400" dirty="0" err="1"/>
              <a:t>domestik</a:t>
            </a:r>
            <a:r>
              <a:rPr lang="en-US" sz="1400" dirty="0"/>
              <a:t>. </a:t>
            </a:r>
            <a:r>
              <a:rPr lang="en-US" sz="1400" dirty="0" err="1"/>
              <a:t>Setiap</a:t>
            </a:r>
            <a:r>
              <a:rPr lang="en-US" sz="1400" dirty="0"/>
              <a:t> negara </a:t>
            </a:r>
            <a:r>
              <a:rPr lang="en-US" sz="1400" dirty="0" err="1"/>
              <a:t>memiliki</a:t>
            </a:r>
            <a:r>
              <a:rPr lang="en-US" sz="1400" dirty="0"/>
              <a:t> </a:t>
            </a:r>
            <a:r>
              <a:rPr lang="en-US" sz="1400" dirty="0" err="1"/>
              <a:t>karakteristik</a:t>
            </a:r>
            <a:r>
              <a:rPr lang="en-US" sz="1400" dirty="0"/>
              <a:t> yang </a:t>
            </a:r>
            <a:r>
              <a:rPr lang="en-US" sz="1400" dirty="0" err="1"/>
              <a:t>berbeda-beda</a:t>
            </a:r>
            <a:r>
              <a:rPr lang="en-US" sz="1400" dirty="0"/>
              <a:t>, </a:t>
            </a:r>
            <a:r>
              <a:rPr lang="en-US" sz="1400" dirty="0" err="1"/>
              <a:t>sehingga</a:t>
            </a:r>
            <a:r>
              <a:rPr lang="en-US" sz="1400" dirty="0"/>
              <a:t> </a:t>
            </a:r>
            <a:r>
              <a:rPr lang="en-US" sz="1400" dirty="0" err="1"/>
              <a:t>manajemen</a:t>
            </a:r>
            <a:r>
              <a:rPr lang="en-US" sz="1400" dirty="0"/>
              <a:t> </a:t>
            </a:r>
            <a:r>
              <a:rPr lang="en-US" sz="1400" dirty="0" err="1"/>
              <a:t>sumber</a:t>
            </a:r>
            <a:r>
              <a:rPr lang="en-US" sz="1400" dirty="0"/>
              <a:t> </a:t>
            </a:r>
            <a:r>
              <a:rPr lang="en-US" sz="1400" dirty="0" err="1"/>
              <a:t>daya</a:t>
            </a:r>
            <a:r>
              <a:rPr lang="en-US" sz="1400" dirty="0"/>
              <a:t> </a:t>
            </a:r>
            <a:r>
              <a:rPr lang="en-US" sz="1400" dirty="0" err="1"/>
              <a:t>manusia</a:t>
            </a:r>
            <a:r>
              <a:rPr lang="en-US" sz="1400" dirty="0"/>
              <a:t> global </a:t>
            </a:r>
            <a:r>
              <a:rPr lang="en-US" sz="1400" dirty="0" err="1"/>
              <a:t>harus</a:t>
            </a:r>
            <a:r>
              <a:rPr lang="en-US" sz="1400" dirty="0"/>
              <a:t> </a:t>
            </a:r>
            <a:r>
              <a:rPr lang="en-US" sz="1400" dirty="0" err="1"/>
              <a:t>mampu</a:t>
            </a:r>
            <a:r>
              <a:rPr lang="en-US" sz="1400" dirty="0"/>
              <a:t> </a:t>
            </a:r>
            <a:r>
              <a:rPr lang="en-US" sz="1400" dirty="0" err="1"/>
              <a:t>mengimbangi</a:t>
            </a:r>
            <a:r>
              <a:rPr lang="en-US" sz="1400" dirty="0"/>
              <a:t> </a:t>
            </a:r>
            <a:r>
              <a:rPr lang="en-US" sz="1400" dirty="0" err="1"/>
              <a:t>karakteristik</a:t>
            </a:r>
            <a:r>
              <a:rPr lang="en-US" sz="1400" dirty="0"/>
              <a:t> yang </a:t>
            </a:r>
            <a:r>
              <a:rPr lang="en-US" sz="1400" dirty="0" err="1"/>
              <a:t>berbeda-beda</a:t>
            </a:r>
            <a:r>
              <a:rPr lang="en-US" sz="1400" dirty="0"/>
              <a:t> </a:t>
            </a:r>
            <a:r>
              <a:rPr lang="en-US" sz="1400" dirty="0" err="1"/>
              <a:t>tersebut</a:t>
            </a:r>
            <a:endParaRPr lang="en-US" sz="1400" dirty="0"/>
          </a:p>
          <a:p>
            <a:pPr algn="just"/>
            <a:endParaRPr lang="en-US" sz="1400" dirty="0"/>
          </a:p>
        </p:txBody>
      </p:sp>
    </p:spTree>
    <p:extLst>
      <p:ext uri="{BB962C8B-B14F-4D97-AF65-F5344CB8AC3E}">
        <p14:creationId xmlns:p14="http://schemas.microsoft.com/office/powerpoint/2010/main" val="4103309497"/>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Diagonal Corners Rounded 8">
            <a:extLst>
              <a:ext uri="{FF2B5EF4-FFF2-40B4-BE49-F238E27FC236}">
                <a16:creationId xmlns:a16="http://schemas.microsoft.com/office/drawing/2014/main" id="{8C4C71A9-7508-4480-A3F4-FB2B753AE760}"/>
              </a:ext>
            </a:extLst>
          </p:cNvPr>
          <p:cNvSpPr/>
          <p:nvPr/>
        </p:nvSpPr>
        <p:spPr>
          <a:xfrm>
            <a:off x="4877715" y="2255135"/>
            <a:ext cx="4040188" cy="2719691"/>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D"/>
          </a:p>
        </p:txBody>
      </p:sp>
      <p:sp>
        <p:nvSpPr>
          <p:cNvPr id="2" name="Rectangle: Diagonal Corners Rounded 1">
            <a:extLst>
              <a:ext uri="{FF2B5EF4-FFF2-40B4-BE49-F238E27FC236}">
                <a16:creationId xmlns:a16="http://schemas.microsoft.com/office/drawing/2014/main" id="{CC054A28-7152-40FA-AF96-726E8B20FDCB}"/>
              </a:ext>
            </a:extLst>
          </p:cNvPr>
          <p:cNvSpPr/>
          <p:nvPr/>
        </p:nvSpPr>
        <p:spPr>
          <a:xfrm>
            <a:off x="459552" y="1808225"/>
            <a:ext cx="4040188" cy="2719691"/>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ID"/>
          </a:p>
        </p:txBody>
      </p:sp>
      <p:sp>
        <p:nvSpPr>
          <p:cNvPr id="5" name="Text Placeholder 4"/>
          <p:cNvSpPr>
            <a:spLocks noGrp="1"/>
          </p:cNvSpPr>
          <p:nvPr>
            <p:ph type="body" idx="1"/>
          </p:nvPr>
        </p:nvSpPr>
        <p:spPr>
          <a:xfrm>
            <a:off x="459552" y="1197405"/>
            <a:ext cx="4040188" cy="479822"/>
          </a:xfrm>
        </p:spPr>
        <p:txBody>
          <a:bodyPr/>
          <a:lstStyle/>
          <a:p>
            <a:r>
              <a:rPr lang="en-US" b="0" dirty="0" err="1">
                <a:solidFill>
                  <a:schemeClr val="accent3">
                    <a:lumMod val="50000"/>
                  </a:schemeClr>
                </a:solidFill>
                <a:latin typeface="Bernard MT Condensed" panose="02050806060905020404" pitchFamily="18" charset="0"/>
              </a:rPr>
              <a:t>Rumusan</a:t>
            </a:r>
            <a:r>
              <a:rPr lang="en-US" b="0" dirty="0">
                <a:solidFill>
                  <a:schemeClr val="accent3">
                    <a:lumMod val="50000"/>
                  </a:schemeClr>
                </a:solidFill>
                <a:latin typeface="Bernard MT Condensed" panose="02050806060905020404" pitchFamily="18" charset="0"/>
              </a:rPr>
              <a:t> </a:t>
            </a:r>
            <a:r>
              <a:rPr lang="en-US" b="0" dirty="0" err="1">
                <a:solidFill>
                  <a:schemeClr val="accent3">
                    <a:lumMod val="50000"/>
                  </a:schemeClr>
                </a:solidFill>
                <a:latin typeface="Bernard MT Condensed" panose="02050806060905020404" pitchFamily="18" charset="0"/>
              </a:rPr>
              <a:t>Masalah</a:t>
            </a:r>
            <a:endParaRPr lang="en-US" b="0" dirty="0">
              <a:solidFill>
                <a:schemeClr val="accent3">
                  <a:lumMod val="50000"/>
                </a:schemeClr>
              </a:solidFill>
              <a:latin typeface="Bernard MT Condensed" panose="02050806060905020404" pitchFamily="18" charset="0"/>
            </a:endParaRPr>
          </a:p>
        </p:txBody>
      </p:sp>
      <p:sp>
        <p:nvSpPr>
          <p:cNvPr id="6" name="Content Placeholder 5"/>
          <p:cNvSpPr>
            <a:spLocks noGrp="1"/>
          </p:cNvSpPr>
          <p:nvPr>
            <p:ph sz="half" idx="2"/>
          </p:nvPr>
        </p:nvSpPr>
        <p:spPr>
          <a:xfrm>
            <a:off x="459552" y="1921044"/>
            <a:ext cx="4040188" cy="2719691"/>
          </a:xfrm>
        </p:spPr>
        <p:txBody>
          <a:bodyPr>
            <a:noAutofit/>
          </a:bodyPr>
          <a:lstStyle/>
          <a:p>
            <a:pPr algn="just">
              <a:buFont typeface="Wingdings" panose="05000000000000000000" pitchFamily="2" charset="2"/>
              <a:buChar char="v"/>
            </a:pPr>
            <a:r>
              <a:rPr lang="en-US" sz="1400" dirty="0" err="1"/>
              <a:t>Bagaimana</a:t>
            </a:r>
            <a:r>
              <a:rPr lang="en-US" sz="1400" dirty="0"/>
              <a:t> </a:t>
            </a:r>
            <a:r>
              <a:rPr lang="en-US" sz="1400" dirty="0" err="1"/>
              <a:t>penjelasan</a:t>
            </a:r>
            <a:r>
              <a:rPr lang="en-US" sz="1400" dirty="0"/>
              <a:t> </a:t>
            </a:r>
            <a:r>
              <a:rPr lang="en-US" sz="1400" dirty="0" err="1"/>
              <a:t>mengenai</a:t>
            </a:r>
            <a:r>
              <a:rPr lang="en-US" sz="1400" dirty="0"/>
              <a:t> </a:t>
            </a:r>
            <a:r>
              <a:rPr lang="en-US" sz="1400" dirty="0" err="1"/>
              <a:t>Strategi</a:t>
            </a:r>
            <a:r>
              <a:rPr lang="en-US" sz="1400" dirty="0"/>
              <a:t> </a:t>
            </a:r>
            <a:r>
              <a:rPr lang="en-US" sz="1400" dirty="0" err="1"/>
              <a:t>Persaingan</a:t>
            </a:r>
            <a:r>
              <a:rPr lang="en-US" sz="1400" dirty="0"/>
              <a:t> MSDM.</a:t>
            </a:r>
          </a:p>
          <a:p>
            <a:pPr algn="just">
              <a:buFont typeface="Wingdings" panose="05000000000000000000" pitchFamily="2" charset="2"/>
              <a:buChar char="v"/>
            </a:pPr>
            <a:r>
              <a:rPr lang="en-US" sz="1400" dirty="0" err="1"/>
              <a:t>Bagaimana</a:t>
            </a:r>
            <a:r>
              <a:rPr lang="en-US" sz="1400" dirty="0"/>
              <a:t> </a:t>
            </a:r>
            <a:r>
              <a:rPr lang="en-US" sz="1400" dirty="0" err="1"/>
              <a:t>penjelasan</a:t>
            </a:r>
            <a:r>
              <a:rPr lang="en-US" sz="1400" dirty="0"/>
              <a:t> </a:t>
            </a:r>
            <a:r>
              <a:rPr lang="en-US" sz="1400" dirty="0" err="1"/>
              <a:t>mengenai</a:t>
            </a:r>
            <a:r>
              <a:rPr lang="en-US" sz="1400" dirty="0"/>
              <a:t> </a:t>
            </a:r>
            <a:r>
              <a:rPr lang="en-US" sz="1400" dirty="0" err="1"/>
              <a:t>Pendekatan</a:t>
            </a:r>
            <a:r>
              <a:rPr lang="en-US" sz="1400" dirty="0"/>
              <a:t> MSDM.</a:t>
            </a:r>
          </a:p>
          <a:p>
            <a:pPr algn="just">
              <a:buFont typeface="Wingdings" panose="05000000000000000000" pitchFamily="2" charset="2"/>
              <a:buChar char="v"/>
            </a:pPr>
            <a:r>
              <a:rPr lang="en-US" sz="1400" dirty="0" err="1"/>
              <a:t>Bagaimana</a:t>
            </a:r>
            <a:r>
              <a:rPr lang="en-US" sz="1400" dirty="0"/>
              <a:t> </a:t>
            </a:r>
            <a:r>
              <a:rPr lang="en-US" sz="1400" dirty="0" err="1"/>
              <a:t>penjelasan</a:t>
            </a:r>
            <a:r>
              <a:rPr lang="en-US" sz="1400" dirty="0"/>
              <a:t> </a:t>
            </a:r>
            <a:r>
              <a:rPr lang="en-US" sz="1400" dirty="0" err="1"/>
              <a:t>mengenai</a:t>
            </a:r>
            <a:r>
              <a:rPr lang="en-US" sz="1400" dirty="0"/>
              <a:t> MSDM global.</a:t>
            </a:r>
          </a:p>
          <a:p>
            <a:pPr algn="just">
              <a:buFont typeface="Wingdings" panose="05000000000000000000" pitchFamily="2" charset="2"/>
              <a:buChar char="v"/>
            </a:pPr>
            <a:r>
              <a:rPr lang="en-US" sz="1400" dirty="0" err="1"/>
              <a:t>Bagaimana</a:t>
            </a:r>
            <a:r>
              <a:rPr lang="en-US" sz="1400" dirty="0"/>
              <a:t> </a:t>
            </a:r>
            <a:r>
              <a:rPr lang="en-US" sz="1400" dirty="0" err="1"/>
              <a:t>penjelasan</a:t>
            </a:r>
            <a:r>
              <a:rPr lang="en-US" sz="1400" dirty="0"/>
              <a:t> </a:t>
            </a:r>
            <a:r>
              <a:rPr lang="en-US" sz="1400" dirty="0" err="1"/>
              <a:t>mengenai</a:t>
            </a:r>
            <a:r>
              <a:rPr lang="en-US" sz="1400" dirty="0"/>
              <a:t> Kerjasama </a:t>
            </a:r>
            <a:r>
              <a:rPr lang="en-US" sz="1400" dirty="0" err="1"/>
              <a:t>Ekonomi</a:t>
            </a:r>
            <a:r>
              <a:rPr lang="en-US" sz="1400" dirty="0"/>
              <a:t> </a:t>
            </a:r>
            <a:r>
              <a:rPr lang="en-US" sz="1400" dirty="0" err="1"/>
              <a:t>Internasional</a:t>
            </a:r>
            <a:r>
              <a:rPr lang="en-US" sz="1400" dirty="0"/>
              <a:t>.</a:t>
            </a:r>
          </a:p>
          <a:p>
            <a:pPr algn="just">
              <a:buFont typeface="Wingdings" panose="05000000000000000000" pitchFamily="2" charset="2"/>
              <a:buChar char="v"/>
            </a:pPr>
            <a:r>
              <a:rPr lang="en-US" sz="1400" dirty="0" err="1"/>
              <a:t>Bagaimana</a:t>
            </a:r>
            <a:r>
              <a:rPr lang="en-US" sz="1400" dirty="0"/>
              <a:t> </a:t>
            </a:r>
            <a:r>
              <a:rPr lang="en-US" sz="1400" dirty="0" err="1"/>
              <a:t>pembahasan</a:t>
            </a:r>
            <a:r>
              <a:rPr lang="en-US" sz="1400" dirty="0"/>
              <a:t> </a:t>
            </a:r>
            <a:r>
              <a:rPr lang="en-US" sz="1400" dirty="0" err="1"/>
              <a:t>mengenai</a:t>
            </a:r>
            <a:r>
              <a:rPr lang="en-US" sz="1400" dirty="0"/>
              <a:t> </a:t>
            </a:r>
            <a:r>
              <a:rPr lang="en-US" sz="1400" dirty="0" err="1"/>
              <a:t>Pelatihan</a:t>
            </a:r>
            <a:r>
              <a:rPr lang="en-US" sz="1400" dirty="0"/>
              <a:t> Bahasa, </a:t>
            </a:r>
            <a:r>
              <a:rPr lang="en-US" sz="1400" dirty="0" err="1"/>
              <a:t>Kompensasi</a:t>
            </a:r>
            <a:r>
              <a:rPr lang="en-US" sz="1400" dirty="0"/>
              <a:t>, dan Kerjasama MSDM Global di PT. Pelindo</a:t>
            </a:r>
          </a:p>
        </p:txBody>
      </p:sp>
      <p:sp>
        <p:nvSpPr>
          <p:cNvPr id="7" name="Text Placeholder 6"/>
          <p:cNvSpPr>
            <a:spLocks noGrp="1"/>
          </p:cNvSpPr>
          <p:nvPr>
            <p:ph type="body" sz="quarter" idx="3"/>
          </p:nvPr>
        </p:nvSpPr>
        <p:spPr>
          <a:xfrm>
            <a:off x="4953762" y="1629492"/>
            <a:ext cx="4041775" cy="479822"/>
          </a:xfrm>
        </p:spPr>
        <p:txBody>
          <a:bodyPr/>
          <a:lstStyle/>
          <a:p>
            <a:r>
              <a:rPr lang="en-US" b="0" dirty="0" err="1">
                <a:solidFill>
                  <a:schemeClr val="accent5">
                    <a:lumMod val="50000"/>
                  </a:schemeClr>
                </a:solidFill>
                <a:latin typeface="Bernard MT Condensed" panose="02050806060905020404" pitchFamily="18" charset="0"/>
              </a:rPr>
              <a:t>Tujuan</a:t>
            </a:r>
            <a:endParaRPr lang="en-US" b="0" dirty="0">
              <a:solidFill>
                <a:schemeClr val="accent5">
                  <a:lumMod val="50000"/>
                </a:schemeClr>
              </a:solidFill>
              <a:latin typeface="Bernard MT Condensed" panose="02050806060905020404" pitchFamily="18" charset="0"/>
            </a:endParaRPr>
          </a:p>
        </p:txBody>
      </p:sp>
      <p:sp>
        <p:nvSpPr>
          <p:cNvPr id="8" name="Content Placeholder 7"/>
          <p:cNvSpPr>
            <a:spLocks noGrp="1"/>
          </p:cNvSpPr>
          <p:nvPr>
            <p:ph sz="quarter" idx="4"/>
          </p:nvPr>
        </p:nvSpPr>
        <p:spPr>
          <a:xfrm>
            <a:off x="5010539" y="2316987"/>
            <a:ext cx="3889070" cy="2595985"/>
          </a:xfrm>
        </p:spPr>
        <p:txBody>
          <a:bodyPr>
            <a:noAutofit/>
          </a:bodyPr>
          <a:lstStyle/>
          <a:p>
            <a:pPr algn="just">
              <a:buFont typeface="Wingdings" panose="05000000000000000000" pitchFamily="2" charset="2"/>
              <a:buChar char="v"/>
            </a:pPr>
            <a:r>
              <a:rPr lang="en-US" sz="1400" dirty="0" err="1"/>
              <a:t>Untuk</a:t>
            </a:r>
            <a:r>
              <a:rPr lang="en-US" sz="1400" dirty="0"/>
              <a:t> </a:t>
            </a:r>
            <a:r>
              <a:rPr lang="en-US" sz="1400" dirty="0" err="1"/>
              <a:t>mengetahui</a:t>
            </a:r>
            <a:r>
              <a:rPr lang="en-US" sz="1400" dirty="0"/>
              <a:t> </a:t>
            </a:r>
            <a:r>
              <a:rPr lang="en-US" sz="1400" dirty="0" err="1"/>
              <a:t>penjelasan</a:t>
            </a:r>
            <a:r>
              <a:rPr lang="en-US" sz="1400" dirty="0"/>
              <a:t> </a:t>
            </a:r>
            <a:r>
              <a:rPr lang="en-US" sz="1400" dirty="0" err="1"/>
              <a:t>mengenai</a:t>
            </a:r>
            <a:r>
              <a:rPr lang="en-US" sz="1400" dirty="0"/>
              <a:t> </a:t>
            </a:r>
            <a:r>
              <a:rPr lang="en-US" sz="1400" dirty="0" err="1"/>
              <a:t>Strategi</a:t>
            </a:r>
            <a:r>
              <a:rPr lang="en-US" sz="1400" dirty="0"/>
              <a:t> </a:t>
            </a:r>
            <a:r>
              <a:rPr lang="en-US" sz="1400" dirty="0" err="1"/>
              <a:t>Persaingan</a:t>
            </a:r>
            <a:r>
              <a:rPr lang="en-US" sz="1400" dirty="0"/>
              <a:t> MSDM.</a:t>
            </a:r>
          </a:p>
          <a:p>
            <a:pPr algn="just">
              <a:buFont typeface="Wingdings" panose="05000000000000000000" pitchFamily="2" charset="2"/>
              <a:buChar char="v"/>
            </a:pPr>
            <a:r>
              <a:rPr lang="en-US" sz="1400" dirty="0" err="1"/>
              <a:t>Untuk</a:t>
            </a:r>
            <a:r>
              <a:rPr lang="en-US" sz="1400" dirty="0"/>
              <a:t> </a:t>
            </a:r>
            <a:r>
              <a:rPr lang="en-US" sz="1400" dirty="0" err="1"/>
              <a:t>mengetahui</a:t>
            </a:r>
            <a:r>
              <a:rPr lang="en-US" sz="1400" dirty="0"/>
              <a:t> </a:t>
            </a:r>
            <a:r>
              <a:rPr lang="en-US" sz="1400" dirty="0" err="1"/>
              <a:t>penjelasan</a:t>
            </a:r>
            <a:r>
              <a:rPr lang="en-US" sz="1400" dirty="0"/>
              <a:t> </a:t>
            </a:r>
            <a:r>
              <a:rPr lang="en-US" sz="1400" dirty="0" err="1"/>
              <a:t>mengenai</a:t>
            </a:r>
            <a:r>
              <a:rPr lang="en-US" sz="1400" dirty="0"/>
              <a:t> </a:t>
            </a:r>
            <a:r>
              <a:rPr lang="en-US" sz="1400" dirty="0" err="1"/>
              <a:t>Pendekatan</a:t>
            </a:r>
            <a:r>
              <a:rPr lang="en-US" sz="1400" dirty="0"/>
              <a:t> MSDM.</a:t>
            </a:r>
          </a:p>
          <a:p>
            <a:pPr algn="just">
              <a:buFont typeface="Wingdings" panose="05000000000000000000" pitchFamily="2" charset="2"/>
              <a:buChar char="v"/>
            </a:pPr>
            <a:r>
              <a:rPr lang="en-US" sz="1400" dirty="0" err="1"/>
              <a:t>Untuk</a:t>
            </a:r>
            <a:r>
              <a:rPr lang="en-US" sz="1400" dirty="0"/>
              <a:t> </a:t>
            </a:r>
            <a:r>
              <a:rPr lang="en-US" sz="1400" dirty="0" err="1"/>
              <a:t>mengetahui</a:t>
            </a:r>
            <a:r>
              <a:rPr lang="en-US" sz="1400" dirty="0"/>
              <a:t> </a:t>
            </a:r>
            <a:r>
              <a:rPr lang="en-US" sz="1400" dirty="0" err="1"/>
              <a:t>penjelasan</a:t>
            </a:r>
            <a:r>
              <a:rPr lang="en-US" sz="1400" dirty="0"/>
              <a:t> </a:t>
            </a:r>
            <a:r>
              <a:rPr lang="en-US" sz="1400" dirty="0" err="1"/>
              <a:t>mengenai</a:t>
            </a:r>
            <a:r>
              <a:rPr lang="en-US" sz="1400" dirty="0"/>
              <a:t> MSDM global.</a:t>
            </a:r>
          </a:p>
          <a:p>
            <a:pPr algn="just">
              <a:buFont typeface="Wingdings" panose="05000000000000000000" pitchFamily="2" charset="2"/>
              <a:buChar char="v"/>
            </a:pPr>
            <a:r>
              <a:rPr lang="en-US" sz="1400" dirty="0" err="1"/>
              <a:t>Untuk</a:t>
            </a:r>
            <a:r>
              <a:rPr lang="en-US" sz="1400" dirty="0"/>
              <a:t> </a:t>
            </a:r>
            <a:r>
              <a:rPr lang="en-US" sz="1400" dirty="0" err="1"/>
              <a:t>mengetahui</a:t>
            </a:r>
            <a:r>
              <a:rPr lang="en-US" sz="1400" dirty="0"/>
              <a:t> </a:t>
            </a:r>
            <a:r>
              <a:rPr lang="en-US" sz="1400" dirty="0" err="1"/>
              <a:t>penjelasan</a:t>
            </a:r>
            <a:r>
              <a:rPr lang="en-US" sz="1400" dirty="0"/>
              <a:t> </a:t>
            </a:r>
            <a:r>
              <a:rPr lang="en-US" sz="1400" dirty="0" err="1"/>
              <a:t>mengenai</a:t>
            </a:r>
            <a:r>
              <a:rPr lang="en-US" sz="1400" dirty="0"/>
              <a:t> Kerjasama </a:t>
            </a:r>
            <a:r>
              <a:rPr lang="en-US" sz="1400" dirty="0" err="1"/>
              <a:t>Ekonomi</a:t>
            </a:r>
            <a:r>
              <a:rPr lang="en-US" sz="1400" dirty="0"/>
              <a:t> </a:t>
            </a:r>
            <a:r>
              <a:rPr lang="en-US" sz="1400" dirty="0" err="1"/>
              <a:t>Internasional</a:t>
            </a:r>
            <a:r>
              <a:rPr lang="en-US" sz="1400" dirty="0"/>
              <a:t>.</a:t>
            </a:r>
          </a:p>
          <a:p>
            <a:pPr algn="just">
              <a:buFont typeface="Wingdings" panose="05000000000000000000" pitchFamily="2" charset="2"/>
              <a:buChar char="v"/>
            </a:pPr>
            <a:r>
              <a:rPr lang="en-US" sz="1400" dirty="0" err="1"/>
              <a:t>Untuk</a:t>
            </a:r>
            <a:r>
              <a:rPr lang="en-US" sz="1400" dirty="0"/>
              <a:t> </a:t>
            </a:r>
            <a:r>
              <a:rPr lang="en-US" sz="1400" dirty="0" err="1"/>
              <a:t>mengetahui</a:t>
            </a:r>
            <a:r>
              <a:rPr lang="en-US" sz="1400" dirty="0"/>
              <a:t> </a:t>
            </a:r>
            <a:r>
              <a:rPr lang="en-US" sz="1400" dirty="0" err="1"/>
              <a:t>pembahasan</a:t>
            </a:r>
            <a:r>
              <a:rPr lang="en-US" sz="1400" dirty="0"/>
              <a:t> </a:t>
            </a:r>
            <a:r>
              <a:rPr lang="en-US" sz="1400" dirty="0" err="1"/>
              <a:t>mengenai</a:t>
            </a:r>
            <a:r>
              <a:rPr lang="en-US" sz="1400" dirty="0"/>
              <a:t> </a:t>
            </a:r>
            <a:r>
              <a:rPr lang="en-US" sz="1400" dirty="0" err="1"/>
              <a:t>Pelatihan</a:t>
            </a:r>
            <a:r>
              <a:rPr lang="en-US" sz="1400" dirty="0"/>
              <a:t> Bahasa, </a:t>
            </a:r>
            <a:r>
              <a:rPr lang="en-US" sz="1400" dirty="0" err="1"/>
              <a:t>Kompensasi</a:t>
            </a:r>
            <a:r>
              <a:rPr lang="en-US" sz="1400" dirty="0"/>
              <a:t>, dan Kerjasama MSDM Global di PT. Pelindo</a:t>
            </a:r>
          </a:p>
        </p:txBody>
      </p:sp>
    </p:spTree>
    <p:extLst>
      <p:ext uri="{BB962C8B-B14F-4D97-AF65-F5344CB8AC3E}">
        <p14:creationId xmlns:p14="http://schemas.microsoft.com/office/powerpoint/2010/main" val="41707837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79568-DC3E-4462-BA3F-69C4939230A1}"/>
              </a:ext>
            </a:extLst>
          </p:cNvPr>
          <p:cNvSpPr>
            <a:spLocks noGrp="1"/>
          </p:cNvSpPr>
          <p:nvPr>
            <p:ph type="title"/>
          </p:nvPr>
        </p:nvSpPr>
        <p:spPr/>
        <p:txBody>
          <a:bodyPr>
            <a:normAutofit/>
          </a:bodyPr>
          <a:lstStyle/>
          <a:p>
            <a:r>
              <a:rPr lang="en-ID" sz="2400" dirty="0" err="1"/>
              <a:t>Strategi</a:t>
            </a:r>
            <a:r>
              <a:rPr lang="en-ID" sz="2400" dirty="0"/>
              <a:t> </a:t>
            </a:r>
            <a:r>
              <a:rPr lang="en-ID" sz="2400" dirty="0" err="1"/>
              <a:t>Persaingan</a:t>
            </a:r>
            <a:r>
              <a:rPr lang="en-ID" sz="2400" dirty="0"/>
              <a:t>  </a:t>
            </a:r>
            <a:r>
              <a:rPr lang="en-ID" sz="2400" dirty="0" err="1"/>
              <a:t>Sumber</a:t>
            </a:r>
            <a:r>
              <a:rPr lang="en-ID" sz="2400" dirty="0"/>
              <a:t> </a:t>
            </a:r>
            <a:r>
              <a:rPr lang="en-ID" sz="2400" dirty="0" err="1"/>
              <a:t>Daya</a:t>
            </a:r>
            <a:r>
              <a:rPr lang="en-ID" sz="2400" dirty="0"/>
              <a:t> </a:t>
            </a:r>
            <a:r>
              <a:rPr lang="en-ID" sz="2400" dirty="0" err="1"/>
              <a:t>Manusia</a:t>
            </a:r>
            <a:endParaRPr lang="en-ID" sz="2400" dirty="0"/>
          </a:p>
        </p:txBody>
      </p:sp>
      <p:sp>
        <p:nvSpPr>
          <p:cNvPr id="3" name="Content Placeholder 2">
            <a:extLst>
              <a:ext uri="{FF2B5EF4-FFF2-40B4-BE49-F238E27FC236}">
                <a16:creationId xmlns:a16="http://schemas.microsoft.com/office/drawing/2014/main" id="{D2F697B5-2C8C-45B3-9E7B-72A75196F8C7}"/>
              </a:ext>
            </a:extLst>
          </p:cNvPr>
          <p:cNvSpPr>
            <a:spLocks noGrp="1"/>
          </p:cNvSpPr>
          <p:nvPr>
            <p:ph idx="1"/>
          </p:nvPr>
        </p:nvSpPr>
        <p:spPr/>
        <p:txBody>
          <a:bodyPr>
            <a:normAutofit fontScale="47500" lnSpcReduction="20000"/>
          </a:bodyPr>
          <a:lstStyle/>
          <a:p>
            <a:pPr marL="0" indent="0" algn="just">
              <a:buNone/>
            </a:pPr>
            <a:r>
              <a:rPr lang="en-ID" sz="2900" dirty="0"/>
              <a:t>          Randall Schuler (1994), </a:t>
            </a:r>
            <a:r>
              <a:rPr lang="en-ID" sz="2900" dirty="0" err="1"/>
              <a:t>mendefinisikan</a:t>
            </a:r>
            <a:r>
              <a:rPr lang="en-ID" sz="2900" dirty="0"/>
              <a:t> </a:t>
            </a:r>
            <a:r>
              <a:rPr lang="en-ID" sz="2900" dirty="0" err="1"/>
              <a:t>strategi</a:t>
            </a:r>
            <a:r>
              <a:rPr lang="en-ID" sz="2900" dirty="0"/>
              <a:t> </a:t>
            </a:r>
            <a:r>
              <a:rPr lang="en-ID" sz="2900" dirty="0" err="1"/>
              <a:t>sumber</a:t>
            </a:r>
            <a:r>
              <a:rPr lang="en-ID" sz="2900" dirty="0"/>
              <a:t> </a:t>
            </a:r>
            <a:r>
              <a:rPr lang="en-ID" sz="2900" dirty="0" err="1"/>
              <a:t>daya</a:t>
            </a:r>
            <a:r>
              <a:rPr lang="en-ID" sz="2900" dirty="0"/>
              <a:t> </a:t>
            </a:r>
            <a:r>
              <a:rPr lang="en-ID" sz="2900" dirty="0" err="1"/>
              <a:t>manusia</a:t>
            </a:r>
            <a:r>
              <a:rPr lang="en-ID" sz="2900" dirty="0"/>
              <a:t> </a:t>
            </a:r>
            <a:r>
              <a:rPr lang="en-ID" sz="2900" dirty="0" err="1"/>
              <a:t>strategi</a:t>
            </a:r>
            <a:r>
              <a:rPr lang="en-ID" sz="2900" dirty="0"/>
              <a:t> </a:t>
            </a:r>
            <a:r>
              <a:rPr lang="en-ID" sz="2900" dirty="0" err="1"/>
              <a:t>sumber</a:t>
            </a:r>
            <a:r>
              <a:rPr lang="en-ID" sz="2900" dirty="0"/>
              <a:t> </a:t>
            </a:r>
            <a:r>
              <a:rPr lang="en-ID" sz="2900" dirty="0" err="1"/>
              <a:t>daya</a:t>
            </a:r>
            <a:r>
              <a:rPr lang="en-ID" sz="2900" dirty="0"/>
              <a:t> </a:t>
            </a:r>
            <a:r>
              <a:rPr lang="en-ID" sz="2900" dirty="0" err="1"/>
              <a:t>manusia</a:t>
            </a:r>
            <a:r>
              <a:rPr lang="en-ID" sz="2900" dirty="0"/>
              <a:t> </a:t>
            </a:r>
            <a:r>
              <a:rPr lang="en-ID" sz="2900" dirty="0" err="1"/>
              <a:t>berkaitan</a:t>
            </a:r>
            <a:r>
              <a:rPr lang="en-ID" sz="2900" dirty="0"/>
              <a:t> </a:t>
            </a:r>
            <a:r>
              <a:rPr lang="en-ID" sz="2900" dirty="0" err="1"/>
              <a:t>dengan</a:t>
            </a:r>
            <a:r>
              <a:rPr lang="en-ID" sz="2900" dirty="0"/>
              <a:t> </a:t>
            </a:r>
            <a:r>
              <a:rPr lang="en-ID" sz="2900" dirty="0" err="1"/>
              <a:t>misi</a:t>
            </a:r>
            <a:r>
              <a:rPr lang="en-ID" sz="2900" dirty="0"/>
              <a:t>, </a:t>
            </a:r>
            <a:r>
              <a:rPr lang="en-ID" sz="2900" dirty="0" err="1"/>
              <a:t>visi</a:t>
            </a:r>
            <a:r>
              <a:rPr lang="en-ID" sz="2900" dirty="0"/>
              <a:t>, </a:t>
            </a:r>
            <a:r>
              <a:rPr lang="en-ID" sz="2900" dirty="0" err="1"/>
              <a:t>strategi</a:t>
            </a:r>
            <a:r>
              <a:rPr lang="en-ID" sz="2900" dirty="0"/>
              <a:t> </a:t>
            </a:r>
            <a:r>
              <a:rPr lang="en-ID" sz="2900" dirty="0" err="1"/>
              <a:t>perusahaan</a:t>
            </a:r>
            <a:r>
              <a:rPr lang="en-ID" sz="2900" dirty="0"/>
              <a:t>, SBU (Strategy Business Unit) dan juga </a:t>
            </a:r>
            <a:r>
              <a:rPr lang="en-ID" sz="2900" dirty="0" err="1"/>
              <a:t>strategi</a:t>
            </a:r>
            <a:r>
              <a:rPr lang="en-ID" sz="2900" dirty="0"/>
              <a:t> </a:t>
            </a:r>
            <a:r>
              <a:rPr lang="en-ID" sz="2900" dirty="0" err="1"/>
              <a:t>fungsional</a:t>
            </a:r>
            <a:r>
              <a:rPr lang="en-ID" sz="2900" dirty="0"/>
              <a:t>. </a:t>
            </a:r>
            <a:r>
              <a:rPr lang="en-ID" sz="2900" dirty="0" err="1"/>
              <a:t>Penentuan</a:t>
            </a:r>
            <a:r>
              <a:rPr lang="en-ID" sz="2900" dirty="0"/>
              <a:t> </a:t>
            </a:r>
            <a:r>
              <a:rPr lang="en-ID" sz="2900" dirty="0" err="1"/>
              <a:t>strategi</a:t>
            </a:r>
            <a:r>
              <a:rPr lang="en-ID" sz="2900" dirty="0"/>
              <a:t> </a:t>
            </a:r>
            <a:r>
              <a:rPr lang="en-ID" sz="2900" dirty="0" err="1"/>
              <a:t>sumber</a:t>
            </a:r>
            <a:r>
              <a:rPr lang="en-ID" sz="2900" dirty="0"/>
              <a:t> </a:t>
            </a:r>
            <a:r>
              <a:rPr lang="en-ID" sz="2900" dirty="0" err="1"/>
              <a:t>dayamanusia</a:t>
            </a:r>
            <a:r>
              <a:rPr lang="en-ID" sz="2900" dirty="0"/>
              <a:t> </a:t>
            </a:r>
            <a:r>
              <a:rPr lang="en-ID" sz="2900" dirty="0" err="1"/>
              <a:t>perlu</a:t>
            </a:r>
            <a:r>
              <a:rPr lang="en-ID" sz="2900" dirty="0"/>
              <a:t> </a:t>
            </a:r>
            <a:r>
              <a:rPr lang="en-ID" sz="2900" dirty="0" err="1"/>
              <a:t>memperhatikan</a:t>
            </a:r>
            <a:r>
              <a:rPr lang="en-ID" sz="2900" dirty="0"/>
              <a:t> dan </a:t>
            </a:r>
            <a:r>
              <a:rPr lang="en-ID" sz="2900" dirty="0" err="1"/>
              <a:t>mempertimbangkan</a:t>
            </a:r>
            <a:r>
              <a:rPr lang="en-ID" sz="2900" dirty="0"/>
              <a:t> </a:t>
            </a:r>
            <a:r>
              <a:rPr lang="en-ID" sz="2900" dirty="0" err="1"/>
              <a:t>misi</a:t>
            </a:r>
            <a:r>
              <a:rPr lang="en-ID" sz="2900" dirty="0"/>
              <a:t>, </a:t>
            </a:r>
            <a:r>
              <a:rPr lang="en-ID" sz="2900" dirty="0" err="1"/>
              <a:t>visi</a:t>
            </a:r>
            <a:r>
              <a:rPr lang="en-ID" sz="2900" dirty="0"/>
              <a:t>, </a:t>
            </a:r>
            <a:r>
              <a:rPr lang="en-ID" sz="2900" dirty="0" err="1"/>
              <a:t>serta</a:t>
            </a:r>
            <a:r>
              <a:rPr lang="en-ID" sz="2900" dirty="0"/>
              <a:t> </a:t>
            </a:r>
            <a:r>
              <a:rPr lang="en-ID" sz="2900" dirty="0" err="1"/>
              <a:t>strategi</a:t>
            </a:r>
            <a:r>
              <a:rPr lang="en-ID" sz="2900" dirty="0"/>
              <a:t> </a:t>
            </a:r>
            <a:r>
              <a:rPr lang="en-ID" sz="2900" dirty="0" err="1"/>
              <a:t>korporat</a:t>
            </a:r>
            <a:r>
              <a:rPr lang="en-ID" sz="2900" dirty="0"/>
              <a:t>, </a:t>
            </a:r>
            <a:r>
              <a:rPr lang="en-ID" sz="2900" dirty="0" err="1"/>
              <a:t>serta</a:t>
            </a:r>
            <a:r>
              <a:rPr lang="en-ID" sz="2900" dirty="0"/>
              <a:t> </a:t>
            </a:r>
            <a:r>
              <a:rPr lang="en-ID" sz="2900" dirty="0" err="1"/>
              <a:t>perlu</a:t>
            </a:r>
            <a:r>
              <a:rPr lang="en-ID" sz="2900" dirty="0"/>
              <a:t> </a:t>
            </a:r>
            <a:r>
              <a:rPr lang="en-ID" sz="2900" dirty="0" err="1"/>
              <a:t>dirumuskan</a:t>
            </a:r>
            <a:r>
              <a:rPr lang="en-ID" sz="2900" dirty="0"/>
              <a:t> </a:t>
            </a:r>
            <a:r>
              <a:rPr lang="en-ID" sz="2900" dirty="0" err="1"/>
              <a:t>secara</a:t>
            </a:r>
            <a:r>
              <a:rPr lang="en-ID" sz="2900" dirty="0"/>
              <a:t> </a:t>
            </a:r>
            <a:r>
              <a:rPr lang="en-ID" sz="2900" dirty="0" err="1"/>
              <a:t>logis</a:t>
            </a:r>
            <a:r>
              <a:rPr lang="en-ID" sz="2900" dirty="0"/>
              <a:t>, </a:t>
            </a:r>
            <a:r>
              <a:rPr lang="en-ID" sz="2900" dirty="0" err="1"/>
              <a:t>jelas</a:t>
            </a:r>
            <a:r>
              <a:rPr lang="en-ID" sz="2900" dirty="0"/>
              <a:t> dan </a:t>
            </a:r>
            <a:r>
              <a:rPr lang="en-ID" sz="2900" dirty="0" err="1"/>
              <a:t>aplikabel</a:t>
            </a:r>
            <a:r>
              <a:rPr lang="en-ID" sz="2900" dirty="0"/>
              <a:t>.</a:t>
            </a:r>
          </a:p>
          <a:p>
            <a:pPr marL="0" indent="0" algn="just">
              <a:buNone/>
            </a:pPr>
            <a:endParaRPr lang="en-ID" sz="2900" dirty="0"/>
          </a:p>
          <a:p>
            <a:pPr marL="0" indent="0" algn="just">
              <a:buNone/>
            </a:pPr>
            <a:r>
              <a:rPr lang="en-ID" sz="2900" dirty="0"/>
              <a:t>          </a:t>
            </a:r>
            <a:r>
              <a:rPr lang="en-ID" sz="2900" dirty="0" err="1"/>
              <a:t>Strategi</a:t>
            </a:r>
            <a:r>
              <a:rPr lang="en-ID" sz="2900" dirty="0"/>
              <a:t> SDM </a:t>
            </a:r>
            <a:r>
              <a:rPr lang="en-ID" sz="2900" dirty="0" err="1"/>
              <a:t>berkaitan</a:t>
            </a:r>
            <a:r>
              <a:rPr lang="en-ID" sz="2900" dirty="0"/>
              <a:t> </a:t>
            </a:r>
            <a:r>
              <a:rPr lang="en-ID" sz="2900" dirty="0" err="1"/>
              <a:t>antara</a:t>
            </a:r>
            <a:r>
              <a:rPr lang="en-ID" sz="2900" dirty="0"/>
              <a:t> lain </a:t>
            </a:r>
            <a:r>
              <a:rPr lang="en-ID" sz="2900" dirty="0" err="1"/>
              <a:t>dengan</a:t>
            </a:r>
            <a:r>
              <a:rPr lang="en-ID" sz="2900" dirty="0"/>
              <a:t> </a:t>
            </a:r>
            <a:r>
              <a:rPr lang="en-ID" sz="2900" dirty="0" err="1"/>
              <a:t>pembentukan</a:t>
            </a:r>
            <a:r>
              <a:rPr lang="en-ID" sz="2900" dirty="0"/>
              <a:t> </a:t>
            </a:r>
            <a:r>
              <a:rPr lang="en-ID" sz="2900" dirty="0" err="1"/>
              <a:t>suatu</a:t>
            </a:r>
            <a:r>
              <a:rPr lang="en-ID" sz="2900" dirty="0"/>
              <a:t> </a:t>
            </a:r>
            <a:r>
              <a:rPr lang="en-ID" sz="2900" dirty="0" err="1"/>
              <a:t>budaya</a:t>
            </a:r>
            <a:r>
              <a:rPr lang="en-ID" sz="2900" dirty="0"/>
              <a:t> </a:t>
            </a:r>
            <a:r>
              <a:rPr lang="en-ID" sz="2900" dirty="0" err="1"/>
              <a:t>perusahaan</a:t>
            </a:r>
            <a:r>
              <a:rPr lang="en-ID" sz="2900" dirty="0"/>
              <a:t> yang </a:t>
            </a:r>
            <a:r>
              <a:rPr lang="en-ID" sz="2900" dirty="0" err="1"/>
              <a:t>tepat</a:t>
            </a:r>
            <a:r>
              <a:rPr lang="en-ID" sz="2900" dirty="0"/>
              <a:t>, </a:t>
            </a:r>
            <a:r>
              <a:rPr lang="en-ID" sz="2900" dirty="0" err="1"/>
              <a:t>perencanaan</a:t>
            </a:r>
            <a:r>
              <a:rPr lang="en-ID" sz="2900" dirty="0"/>
              <a:t> SDM, </a:t>
            </a:r>
            <a:r>
              <a:rPr lang="en-ID" sz="2900" dirty="0" err="1"/>
              <a:t>mengaudit</a:t>
            </a:r>
            <a:r>
              <a:rPr lang="en-ID" sz="2900" dirty="0"/>
              <a:t> SDM </a:t>
            </a:r>
            <a:r>
              <a:rPr lang="en-ID" sz="2900" dirty="0" err="1"/>
              <a:t>baik</a:t>
            </a:r>
            <a:r>
              <a:rPr lang="en-ID" sz="2900" dirty="0"/>
              <a:t> </a:t>
            </a:r>
            <a:r>
              <a:rPr lang="en-ID" sz="2900" dirty="0" err="1"/>
              <a:t>dari</a:t>
            </a:r>
            <a:r>
              <a:rPr lang="en-ID" sz="2900" dirty="0"/>
              <a:t> </a:t>
            </a:r>
            <a:r>
              <a:rPr lang="en-ID" sz="2900" dirty="0" err="1"/>
              <a:t>segi</a:t>
            </a:r>
            <a:r>
              <a:rPr lang="en-ID" sz="2900" dirty="0"/>
              <a:t> </a:t>
            </a:r>
            <a:r>
              <a:rPr lang="en-ID" sz="2900" dirty="0" err="1"/>
              <a:t>kuantitatif</a:t>
            </a:r>
            <a:r>
              <a:rPr lang="en-ID" sz="2900" dirty="0"/>
              <a:t> </a:t>
            </a:r>
            <a:r>
              <a:rPr lang="en-ID" sz="2900" dirty="0" err="1"/>
              <a:t>maupun</a:t>
            </a:r>
            <a:r>
              <a:rPr lang="en-ID" sz="2900" dirty="0"/>
              <a:t> </a:t>
            </a:r>
            <a:r>
              <a:rPr lang="en-ID" sz="2900" dirty="0" err="1"/>
              <a:t>kualitatif</a:t>
            </a:r>
            <a:r>
              <a:rPr lang="en-ID" sz="2900" dirty="0"/>
              <a:t>, </a:t>
            </a:r>
            <a:r>
              <a:rPr lang="en-ID" sz="2900" dirty="0" err="1"/>
              <a:t>serta</a:t>
            </a:r>
            <a:r>
              <a:rPr lang="en-ID" sz="2900" dirty="0"/>
              <a:t> </a:t>
            </a:r>
            <a:r>
              <a:rPr lang="en-ID" sz="2900" dirty="0" err="1"/>
              <a:t>mencakup</a:t>
            </a:r>
            <a:r>
              <a:rPr lang="en-ID" sz="2900" dirty="0"/>
              <a:t> pula </a:t>
            </a:r>
            <a:r>
              <a:rPr lang="en-ID" sz="2900" dirty="0" err="1"/>
              <a:t>aktivitas</a:t>
            </a:r>
            <a:r>
              <a:rPr lang="en-ID" sz="2900" dirty="0"/>
              <a:t> SDM </a:t>
            </a:r>
            <a:r>
              <a:rPr lang="en-ID" sz="2900" dirty="0" err="1"/>
              <a:t>seperti</a:t>
            </a:r>
            <a:r>
              <a:rPr lang="en-ID" sz="2900" dirty="0"/>
              <a:t> </a:t>
            </a:r>
            <a:r>
              <a:rPr lang="en-ID" sz="2900" dirty="0" err="1"/>
              <a:t>pengadaan</a:t>
            </a:r>
            <a:r>
              <a:rPr lang="en-ID" sz="2900" dirty="0"/>
              <a:t> SDM (</a:t>
            </a:r>
            <a:r>
              <a:rPr lang="en-ID" sz="2900" dirty="0" err="1"/>
              <a:t>dari</a:t>
            </a:r>
            <a:r>
              <a:rPr lang="en-ID" sz="2900" dirty="0"/>
              <a:t> </a:t>
            </a:r>
            <a:r>
              <a:rPr lang="en-ID" sz="2900" dirty="0" err="1"/>
              <a:t>rekrutmen</a:t>
            </a:r>
            <a:r>
              <a:rPr lang="en-ID" sz="2900" dirty="0"/>
              <a:t> </a:t>
            </a:r>
            <a:r>
              <a:rPr lang="en-ID" sz="2900" dirty="0" err="1"/>
              <a:t>sampai</a:t>
            </a:r>
            <a:r>
              <a:rPr lang="en-ID" sz="2900" dirty="0"/>
              <a:t> pada </a:t>
            </a:r>
            <a:r>
              <a:rPr lang="en-ID" sz="2900" dirty="0" err="1"/>
              <a:t>seleksi</a:t>
            </a:r>
            <a:r>
              <a:rPr lang="en-ID" sz="2900" dirty="0"/>
              <a:t>), </a:t>
            </a:r>
            <a:r>
              <a:rPr lang="en-ID" sz="2900" dirty="0" err="1"/>
              <a:t>orientasi</a:t>
            </a:r>
            <a:r>
              <a:rPr lang="en-ID" sz="2900" dirty="0"/>
              <a:t>, </a:t>
            </a:r>
            <a:r>
              <a:rPr lang="en-ID" sz="2900" dirty="0" err="1"/>
              <a:t>pemeliharaan</a:t>
            </a:r>
            <a:r>
              <a:rPr lang="en-ID" sz="2900" dirty="0"/>
              <a:t>, </a:t>
            </a:r>
            <a:r>
              <a:rPr lang="en-ID" sz="2900" dirty="0" err="1"/>
              <a:t>pelatihan</a:t>
            </a:r>
            <a:r>
              <a:rPr lang="en-ID" sz="2900" dirty="0"/>
              <a:t> dan </a:t>
            </a:r>
            <a:r>
              <a:rPr lang="en-ID" sz="2900" dirty="0" err="1"/>
              <a:t>pengembangan</a:t>
            </a:r>
            <a:r>
              <a:rPr lang="en-ID" sz="2900" dirty="0"/>
              <a:t> SDM, </a:t>
            </a:r>
            <a:r>
              <a:rPr lang="en-ID" sz="2900" dirty="0" err="1"/>
              <a:t>penilaian</a:t>
            </a:r>
            <a:r>
              <a:rPr lang="en-ID" sz="2900" dirty="0"/>
              <a:t> SDM</a:t>
            </a:r>
          </a:p>
          <a:p>
            <a:pPr marL="0" indent="0" algn="just">
              <a:buNone/>
            </a:pPr>
            <a:endParaRPr lang="en-ID" sz="2900" dirty="0"/>
          </a:p>
          <a:p>
            <a:pPr marL="0" indent="0" algn="just">
              <a:buNone/>
            </a:pPr>
            <a:r>
              <a:rPr lang="en-ID" sz="2900" dirty="0"/>
              <a:t>          </a:t>
            </a:r>
            <a:r>
              <a:rPr lang="en-ID" sz="2900" dirty="0" err="1"/>
              <a:t>Dalam</a:t>
            </a:r>
            <a:r>
              <a:rPr lang="en-ID" sz="2900" dirty="0"/>
              <a:t> </a:t>
            </a:r>
            <a:r>
              <a:rPr lang="en-ID" sz="2900" dirty="0" err="1"/>
              <a:t>menentukan</a:t>
            </a:r>
            <a:r>
              <a:rPr lang="en-ID" sz="2900" dirty="0"/>
              <a:t> </a:t>
            </a:r>
            <a:r>
              <a:rPr lang="en-ID" sz="2900" dirty="0" err="1"/>
              <a:t>strategi</a:t>
            </a:r>
            <a:r>
              <a:rPr lang="en-ID" sz="2900" dirty="0"/>
              <a:t> SDM, </a:t>
            </a:r>
            <a:r>
              <a:rPr lang="en-ID" sz="2900" dirty="0" err="1"/>
              <a:t>faktor-faktor</a:t>
            </a:r>
            <a:r>
              <a:rPr lang="en-ID" sz="2900" dirty="0"/>
              <a:t> </a:t>
            </a:r>
            <a:r>
              <a:rPr lang="en-ID" sz="2900" dirty="0" err="1"/>
              <a:t>eksternal</a:t>
            </a:r>
            <a:r>
              <a:rPr lang="en-ID" sz="2900" dirty="0"/>
              <a:t> </a:t>
            </a:r>
            <a:r>
              <a:rPr lang="en-ID" sz="2900" dirty="0" err="1"/>
              <a:t>perlu</a:t>
            </a:r>
            <a:r>
              <a:rPr lang="en-ID" sz="2900" dirty="0"/>
              <a:t> </a:t>
            </a:r>
            <a:r>
              <a:rPr lang="en-ID" sz="2900" dirty="0" err="1"/>
              <a:t>dipertimbangkan</a:t>
            </a:r>
            <a:r>
              <a:rPr lang="en-ID" sz="2900" dirty="0"/>
              <a:t> </a:t>
            </a:r>
            <a:r>
              <a:rPr lang="en-ID" sz="2900" dirty="0" err="1"/>
              <a:t>mengacu</a:t>
            </a:r>
            <a:r>
              <a:rPr lang="en-ID" sz="2900" dirty="0"/>
              <a:t> pada future trends and needs, demand and supply, </a:t>
            </a:r>
            <a:r>
              <a:rPr lang="en-ID" sz="2900" dirty="0" err="1"/>
              <a:t>peraturan</a:t>
            </a:r>
            <a:r>
              <a:rPr lang="en-ID" sz="2900" dirty="0"/>
              <a:t> </a:t>
            </a:r>
            <a:r>
              <a:rPr lang="en-ID" sz="2900" dirty="0" err="1"/>
              <a:t>pemerintah</a:t>
            </a:r>
            <a:r>
              <a:rPr lang="en-ID" sz="2900" dirty="0"/>
              <a:t>, </a:t>
            </a:r>
            <a:r>
              <a:rPr lang="en-ID" sz="2900" dirty="0" err="1"/>
              <a:t>kebutuhan</a:t>
            </a:r>
            <a:r>
              <a:rPr lang="en-ID" sz="2900" dirty="0"/>
              <a:t> </a:t>
            </a:r>
            <a:r>
              <a:rPr lang="en-ID" sz="2900" dirty="0" err="1"/>
              <a:t>manusia</a:t>
            </a:r>
            <a:r>
              <a:rPr lang="en-ID" sz="2900" dirty="0"/>
              <a:t> pada </a:t>
            </a:r>
            <a:r>
              <a:rPr lang="en-ID" sz="2900" dirty="0" err="1"/>
              <a:t>umumnya</a:t>
            </a:r>
            <a:r>
              <a:rPr lang="en-ID" sz="2900" dirty="0"/>
              <a:t> dan </a:t>
            </a:r>
            <a:r>
              <a:rPr lang="en-ID" sz="2900" dirty="0" err="1"/>
              <a:t>karyawan</a:t>
            </a:r>
            <a:r>
              <a:rPr lang="en-ID" sz="2900" dirty="0"/>
              <a:t> pada </a:t>
            </a:r>
            <a:r>
              <a:rPr lang="en-ID" sz="2900" dirty="0" err="1"/>
              <a:t>khususnya</a:t>
            </a:r>
            <a:r>
              <a:rPr lang="en-ID" sz="2900" dirty="0"/>
              <a:t>, </a:t>
            </a:r>
            <a:r>
              <a:rPr lang="en-ID" sz="2900" dirty="0" err="1"/>
              <a:t>potensi</a:t>
            </a:r>
            <a:r>
              <a:rPr lang="en-ID" sz="2900" dirty="0"/>
              <a:t> </a:t>
            </a:r>
            <a:r>
              <a:rPr lang="en-ID" sz="2900" dirty="0" err="1"/>
              <a:t>pesaing</a:t>
            </a:r>
            <a:r>
              <a:rPr lang="en-ID" sz="2900" dirty="0"/>
              <a:t>, </a:t>
            </a:r>
            <a:r>
              <a:rPr lang="en-ID" sz="2900" dirty="0" err="1"/>
              <a:t>perubahanperubahan</a:t>
            </a:r>
            <a:r>
              <a:rPr lang="en-ID" sz="2900" dirty="0"/>
              <a:t> </a:t>
            </a:r>
            <a:r>
              <a:rPr lang="en-ID" sz="2900" dirty="0" err="1"/>
              <a:t>sosial</a:t>
            </a:r>
            <a:r>
              <a:rPr lang="en-ID" sz="2900" dirty="0"/>
              <a:t>, </a:t>
            </a:r>
            <a:r>
              <a:rPr lang="en-ID" sz="2900" dirty="0" err="1"/>
              <a:t>demografis</a:t>
            </a:r>
            <a:r>
              <a:rPr lang="en-ID" sz="2900" dirty="0"/>
              <a:t>, </a:t>
            </a:r>
            <a:r>
              <a:rPr lang="en-ID" sz="2900" dirty="0" err="1"/>
              <a:t>budaya</a:t>
            </a:r>
            <a:r>
              <a:rPr lang="en-ID" sz="2900" dirty="0"/>
              <a:t> </a:t>
            </a:r>
            <a:r>
              <a:rPr lang="en-ID" sz="2900" dirty="0" err="1"/>
              <a:t>maupun</a:t>
            </a:r>
            <a:r>
              <a:rPr lang="en-ID" sz="2900" dirty="0"/>
              <a:t> </a:t>
            </a:r>
            <a:r>
              <a:rPr lang="en-ID" sz="2900" dirty="0" err="1"/>
              <a:t>nilai-nilai</a:t>
            </a:r>
            <a:r>
              <a:rPr lang="en-ID" sz="2900" dirty="0"/>
              <a:t>, </a:t>
            </a:r>
            <a:r>
              <a:rPr lang="en-ID" sz="2900" dirty="0" err="1"/>
              <a:t>teknologi</a:t>
            </a:r>
            <a:r>
              <a:rPr lang="en-ID" sz="2900" dirty="0"/>
              <a:t>. </a:t>
            </a:r>
            <a:r>
              <a:rPr lang="en-ID" sz="2900" dirty="0" err="1"/>
              <a:t>Kecenderungan</a:t>
            </a:r>
            <a:r>
              <a:rPr lang="en-ID" sz="2900" dirty="0"/>
              <a:t> </a:t>
            </a:r>
            <a:r>
              <a:rPr lang="en-ID" sz="2900" dirty="0" err="1"/>
              <a:t>perubahan</a:t>
            </a:r>
            <a:r>
              <a:rPr lang="en-ID" sz="2900" dirty="0"/>
              <a:t> </a:t>
            </a:r>
            <a:r>
              <a:rPr lang="en-ID" sz="2900" dirty="0" err="1"/>
              <a:t>lingkungan</a:t>
            </a:r>
            <a:r>
              <a:rPr lang="en-ID" sz="2900" dirty="0"/>
              <a:t> </a:t>
            </a:r>
            <a:r>
              <a:rPr lang="en-ID" sz="2900" dirty="0" err="1"/>
              <a:t>akan</a:t>
            </a:r>
            <a:r>
              <a:rPr lang="en-ID" sz="2900" dirty="0"/>
              <a:t> </a:t>
            </a:r>
            <a:r>
              <a:rPr lang="en-ID" sz="2900" dirty="0" err="1"/>
              <a:t>mempengaruhi</a:t>
            </a:r>
            <a:r>
              <a:rPr lang="en-ID" sz="2900" dirty="0"/>
              <a:t> </a:t>
            </a:r>
            <a:r>
              <a:rPr lang="en-ID" sz="2900" dirty="0" err="1"/>
              <a:t>perubahan</a:t>
            </a:r>
            <a:r>
              <a:rPr lang="en-ID" sz="2900" dirty="0"/>
              <a:t> </a:t>
            </a:r>
            <a:r>
              <a:rPr lang="en-ID" sz="2900" dirty="0" err="1"/>
              <a:t>strategi</a:t>
            </a:r>
            <a:r>
              <a:rPr lang="en-ID" sz="2900" dirty="0"/>
              <a:t> </a:t>
            </a:r>
            <a:r>
              <a:rPr lang="en-ID" sz="2900" dirty="0" err="1"/>
              <a:t>perusahanan</a:t>
            </a:r>
            <a:r>
              <a:rPr lang="en-ID" sz="2900" dirty="0"/>
              <a:t> yang juga </a:t>
            </a:r>
            <a:r>
              <a:rPr lang="en-ID" sz="2900" dirty="0" err="1"/>
              <a:t>berarti</a:t>
            </a:r>
            <a:r>
              <a:rPr lang="en-ID" sz="2900" dirty="0"/>
              <a:t> </a:t>
            </a:r>
            <a:r>
              <a:rPr lang="en-ID" sz="2900" dirty="0" err="1"/>
              <a:t>bahwa</a:t>
            </a:r>
            <a:r>
              <a:rPr lang="en-ID" sz="2900" dirty="0"/>
              <a:t> </a:t>
            </a:r>
            <a:r>
              <a:rPr lang="en-ID" sz="2900" dirty="0" err="1"/>
              <a:t>strategi</a:t>
            </a:r>
            <a:r>
              <a:rPr lang="en-ID" sz="2900" dirty="0"/>
              <a:t> SDM pun </a:t>
            </a:r>
            <a:r>
              <a:rPr lang="en-ID" sz="2900" dirty="0" err="1"/>
              <a:t>perlu</a:t>
            </a:r>
            <a:r>
              <a:rPr lang="en-ID" sz="2900" dirty="0"/>
              <a:t> </a:t>
            </a:r>
            <a:r>
              <a:rPr lang="en-ID" sz="2900" dirty="0" err="1"/>
              <a:t>dipertimbangkan</a:t>
            </a:r>
            <a:r>
              <a:rPr lang="en-ID" sz="2900" dirty="0"/>
              <a:t> </a:t>
            </a:r>
            <a:r>
              <a:rPr lang="en-ID" sz="2900" dirty="0" err="1"/>
              <a:t>ulang</a:t>
            </a:r>
            <a:r>
              <a:rPr lang="en-ID" sz="2900" dirty="0"/>
              <a:t>, dan </a:t>
            </a:r>
            <a:r>
              <a:rPr lang="en-ID" sz="2900" dirty="0" err="1"/>
              <a:t>kemungkinan</a:t>
            </a:r>
            <a:r>
              <a:rPr lang="en-ID" sz="2900" dirty="0"/>
              <a:t> </a:t>
            </a:r>
            <a:r>
              <a:rPr lang="en-ID" sz="2900" dirty="0" err="1"/>
              <a:t>besar</a:t>
            </a:r>
            <a:r>
              <a:rPr lang="en-ID" sz="2900" dirty="0"/>
              <a:t> </a:t>
            </a:r>
            <a:r>
              <a:rPr lang="en-ID" sz="2900" dirty="0" err="1"/>
              <a:t>perlu</a:t>
            </a:r>
            <a:r>
              <a:rPr lang="en-ID" sz="2900" dirty="0"/>
              <a:t> </a:t>
            </a:r>
            <a:r>
              <a:rPr lang="en-ID" sz="2900" dirty="0" err="1"/>
              <a:t>disesuaikan</a:t>
            </a:r>
            <a:r>
              <a:rPr lang="en-ID" sz="2900" dirty="0"/>
              <a:t>. </a:t>
            </a:r>
            <a:r>
              <a:rPr lang="en-ID" sz="2900" dirty="0" err="1"/>
              <a:t>Perubahan</a:t>
            </a:r>
            <a:r>
              <a:rPr lang="en-ID" sz="2900" dirty="0"/>
              <a:t> </a:t>
            </a:r>
            <a:r>
              <a:rPr lang="en-ID" sz="2900" dirty="0" err="1"/>
              <a:t>strategi</a:t>
            </a:r>
            <a:r>
              <a:rPr lang="en-ID" sz="2900" dirty="0"/>
              <a:t> SDM </a:t>
            </a:r>
            <a:r>
              <a:rPr lang="en-ID" sz="2900" dirty="0" err="1"/>
              <a:t>bukanlah</a:t>
            </a:r>
            <a:r>
              <a:rPr lang="en-ID" sz="2900" dirty="0"/>
              <a:t> </a:t>
            </a:r>
            <a:r>
              <a:rPr lang="en-ID" sz="2900" dirty="0" err="1"/>
              <a:t>sesuatu</a:t>
            </a:r>
            <a:r>
              <a:rPr lang="en-ID" sz="2900" dirty="0"/>
              <a:t> yang </a:t>
            </a:r>
            <a:r>
              <a:rPr lang="en-ID" sz="2900" dirty="0" err="1"/>
              <a:t>tabu</a:t>
            </a:r>
            <a:r>
              <a:rPr lang="en-ID" sz="2900" dirty="0"/>
              <a:t> </a:t>
            </a:r>
            <a:r>
              <a:rPr lang="en-ID" sz="2900" dirty="0" err="1"/>
              <a:t>namun</a:t>
            </a:r>
            <a:r>
              <a:rPr lang="en-ID" sz="2900" dirty="0"/>
              <a:t> </a:t>
            </a:r>
            <a:r>
              <a:rPr lang="en-ID" sz="2900" dirty="0" err="1"/>
              <a:t>perlu</a:t>
            </a:r>
            <a:r>
              <a:rPr lang="en-ID" sz="2900" dirty="0"/>
              <a:t> </a:t>
            </a:r>
            <a:r>
              <a:rPr lang="en-ID" sz="2900" dirty="0" err="1"/>
              <a:t>dilakukan</a:t>
            </a:r>
            <a:r>
              <a:rPr lang="en-ID" sz="2900" dirty="0"/>
              <a:t> </a:t>
            </a:r>
            <a:r>
              <a:rPr lang="en-ID" sz="2900" dirty="0" err="1"/>
              <a:t>dengan</a:t>
            </a:r>
            <a:r>
              <a:rPr lang="en-ID" sz="2900" dirty="0"/>
              <a:t> </a:t>
            </a:r>
            <a:r>
              <a:rPr lang="en-ID" sz="2900" dirty="0" err="1"/>
              <a:t>pertimbangan</a:t>
            </a:r>
            <a:r>
              <a:rPr lang="en-ID" sz="2900" dirty="0"/>
              <a:t> yang </a:t>
            </a:r>
            <a:r>
              <a:rPr lang="en-ID" sz="2900" dirty="0" err="1"/>
              <a:t>matang</a:t>
            </a:r>
            <a:r>
              <a:rPr lang="en-ID" sz="2900" dirty="0"/>
              <a:t>.</a:t>
            </a:r>
          </a:p>
        </p:txBody>
      </p:sp>
      <p:sp>
        <p:nvSpPr>
          <p:cNvPr id="4" name="Title 1">
            <a:extLst>
              <a:ext uri="{FF2B5EF4-FFF2-40B4-BE49-F238E27FC236}">
                <a16:creationId xmlns:a16="http://schemas.microsoft.com/office/drawing/2014/main" id="{EB965562-AF29-4E47-A77D-8C4681429A67}"/>
              </a:ext>
            </a:extLst>
          </p:cNvPr>
          <p:cNvSpPr txBox="1">
            <a:spLocks/>
          </p:cNvSpPr>
          <p:nvPr/>
        </p:nvSpPr>
        <p:spPr>
          <a:xfrm>
            <a:off x="5488230" y="259380"/>
            <a:ext cx="3054100" cy="610820"/>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rmAutofit fontScale="97500" lnSpcReduction="10000"/>
          </a:bodyPr>
          <a:lstStyle>
            <a:lvl1pPr algn="l" defTabSz="914400" rtl="0" eaLnBrk="1" latinLnBrk="0" hangingPunct="1">
              <a:spcBef>
                <a:spcPct val="0"/>
              </a:spcBef>
              <a:buNone/>
              <a:defRPr sz="3600" kern="1200" baseline="0">
                <a:solidFill>
                  <a:srgbClr val="7CC800"/>
                </a:solidFill>
                <a:effectLst>
                  <a:outerShdw blurRad="50800" dist="38100" dir="2700000" algn="tl" rotWithShape="0">
                    <a:prstClr val="black">
                      <a:alpha val="40000"/>
                    </a:prstClr>
                  </a:outerShdw>
                </a:effectLst>
                <a:latin typeface="+mj-lt"/>
                <a:ea typeface="+mj-ea"/>
                <a:cs typeface="+mj-cs"/>
              </a:defRPr>
            </a:lvl1pPr>
          </a:lstStyle>
          <a:p>
            <a:r>
              <a:rPr lang="en-ID" dirty="0" err="1">
                <a:solidFill>
                  <a:schemeClr val="bg1"/>
                </a:solidFill>
              </a:rPr>
              <a:t>Landasan</a:t>
            </a:r>
            <a:r>
              <a:rPr lang="en-ID" dirty="0">
                <a:solidFill>
                  <a:schemeClr val="bg1"/>
                </a:solidFill>
              </a:rPr>
              <a:t> </a:t>
            </a:r>
            <a:r>
              <a:rPr lang="en-ID" dirty="0" err="1">
                <a:solidFill>
                  <a:schemeClr val="bg1"/>
                </a:solidFill>
              </a:rPr>
              <a:t>Teori</a:t>
            </a:r>
            <a:endParaRPr lang="en-ID" dirty="0">
              <a:solidFill>
                <a:schemeClr val="bg1"/>
              </a:solidFill>
            </a:endParaRPr>
          </a:p>
        </p:txBody>
      </p:sp>
    </p:spTree>
    <p:extLst>
      <p:ext uri="{BB962C8B-B14F-4D97-AF65-F5344CB8AC3E}">
        <p14:creationId xmlns:p14="http://schemas.microsoft.com/office/powerpoint/2010/main" val="387158372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495EB-56A9-4247-BE47-A505518DC59D}"/>
              </a:ext>
            </a:extLst>
          </p:cNvPr>
          <p:cNvSpPr>
            <a:spLocks noGrp="1"/>
          </p:cNvSpPr>
          <p:nvPr>
            <p:ph type="title"/>
          </p:nvPr>
        </p:nvSpPr>
        <p:spPr/>
        <p:txBody>
          <a:bodyPr>
            <a:normAutofit fontScale="90000"/>
          </a:bodyPr>
          <a:lstStyle/>
          <a:p>
            <a:r>
              <a:rPr lang="en-ID" dirty="0" err="1"/>
              <a:t>Pendekatan</a:t>
            </a:r>
            <a:r>
              <a:rPr lang="en-ID" dirty="0"/>
              <a:t> </a:t>
            </a:r>
            <a:r>
              <a:rPr lang="en-ID" dirty="0" err="1"/>
              <a:t>Manjemen</a:t>
            </a:r>
            <a:r>
              <a:rPr lang="en-ID" dirty="0"/>
              <a:t> SDM</a:t>
            </a:r>
          </a:p>
        </p:txBody>
      </p:sp>
      <p:sp>
        <p:nvSpPr>
          <p:cNvPr id="3" name="Content Placeholder 2">
            <a:extLst>
              <a:ext uri="{FF2B5EF4-FFF2-40B4-BE49-F238E27FC236}">
                <a16:creationId xmlns:a16="http://schemas.microsoft.com/office/drawing/2014/main" id="{71366400-2660-4758-8246-469CC3161B5D}"/>
              </a:ext>
            </a:extLst>
          </p:cNvPr>
          <p:cNvSpPr>
            <a:spLocks noGrp="1"/>
          </p:cNvSpPr>
          <p:nvPr>
            <p:ph idx="1"/>
          </p:nvPr>
        </p:nvSpPr>
        <p:spPr>
          <a:xfrm>
            <a:off x="601670" y="1198559"/>
            <a:ext cx="6108200" cy="3663766"/>
          </a:xfrm>
        </p:spPr>
        <p:txBody>
          <a:bodyPr>
            <a:normAutofit fontScale="70000" lnSpcReduction="20000"/>
          </a:bodyPr>
          <a:lstStyle/>
          <a:p>
            <a:pPr marL="0" indent="0">
              <a:buNone/>
            </a:pPr>
            <a:r>
              <a:rPr lang="en-ID" dirty="0"/>
              <a:t>       </a:t>
            </a:r>
            <a:r>
              <a:rPr lang="en-ID" dirty="0" err="1"/>
              <a:t>Menurut</a:t>
            </a:r>
            <a:r>
              <a:rPr lang="en-ID" dirty="0"/>
              <a:t> </a:t>
            </a:r>
            <a:r>
              <a:rPr lang="en-ID" dirty="0" err="1"/>
              <a:t>Melayu</a:t>
            </a:r>
            <a:r>
              <a:rPr lang="en-ID" dirty="0"/>
              <a:t> SP. </a:t>
            </a:r>
            <a:r>
              <a:rPr lang="en-ID" dirty="0" err="1"/>
              <a:t>Hasibuan.MSDM</a:t>
            </a:r>
            <a:r>
              <a:rPr lang="en-ID" dirty="0"/>
              <a:t> </a:t>
            </a:r>
            <a:r>
              <a:rPr lang="en-ID" dirty="0" err="1"/>
              <a:t>adalah</a:t>
            </a:r>
            <a:r>
              <a:rPr lang="en-ID" dirty="0"/>
              <a:t> </a:t>
            </a:r>
            <a:r>
              <a:rPr lang="en-ID" dirty="0" err="1"/>
              <a:t>ilmu</a:t>
            </a:r>
            <a:r>
              <a:rPr lang="en-ID" dirty="0"/>
              <a:t> dan </a:t>
            </a:r>
            <a:r>
              <a:rPr lang="en-ID" dirty="0" err="1"/>
              <a:t>seni</a:t>
            </a:r>
            <a:r>
              <a:rPr lang="en-ID" dirty="0"/>
              <a:t> </a:t>
            </a:r>
            <a:r>
              <a:rPr lang="en-ID" dirty="0" err="1"/>
              <a:t>mengatur</a:t>
            </a:r>
            <a:r>
              <a:rPr lang="en-ID" dirty="0"/>
              <a:t> </a:t>
            </a:r>
            <a:r>
              <a:rPr lang="en-ID" dirty="0" err="1"/>
              <a:t>hubungan</a:t>
            </a:r>
            <a:r>
              <a:rPr lang="en-ID" dirty="0"/>
              <a:t> &amp; </a:t>
            </a:r>
            <a:r>
              <a:rPr lang="en-ID" dirty="0" err="1"/>
              <a:t>peranan</a:t>
            </a:r>
            <a:r>
              <a:rPr lang="en-ID" dirty="0"/>
              <a:t> </a:t>
            </a:r>
            <a:r>
              <a:rPr lang="en-ID" dirty="0" err="1"/>
              <a:t>energi</a:t>
            </a:r>
            <a:r>
              <a:rPr lang="en-ID" dirty="0"/>
              <a:t> </a:t>
            </a:r>
            <a:r>
              <a:rPr lang="en-ID" dirty="0" err="1"/>
              <a:t>kerja</a:t>
            </a:r>
            <a:r>
              <a:rPr lang="en-ID" dirty="0"/>
              <a:t> agar </a:t>
            </a:r>
            <a:r>
              <a:rPr lang="en-ID" dirty="0" err="1"/>
              <a:t>efektif</a:t>
            </a:r>
            <a:r>
              <a:rPr lang="en-ID" dirty="0"/>
              <a:t> &amp; </a:t>
            </a:r>
            <a:r>
              <a:rPr lang="en-ID" dirty="0" err="1"/>
              <a:t>efisien</a:t>
            </a:r>
            <a:r>
              <a:rPr lang="en-ID" dirty="0"/>
              <a:t> </a:t>
            </a:r>
            <a:r>
              <a:rPr lang="en-ID" dirty="0" err="1"/>
              <a:t>membantu</a:t>
            </a:r>
            <a:r>
              <a:rPr lang="en-ID" dirty="0"/>
              <a:t> </a:t>
            </a:r>
            <a:r>
              <a:rPr lang="en-ID" dirty="0" err="1"/>
              <a:t>terwujudnya</a:t>
            </a:r>
            <a:r>
              <a:rPr lang="en-ID" dirty="0"/>
              <a:t> </a:t>
            </a:r>
            <a:r>
              <a:rPr lang="en-ID" dirty="0" err="1"/>
              <a:t>tujuan</a:t>
            </a:r>
            <a:r>
              <a:rPr lang="en-ID" dirty="0"/>
              <a:t> </a:t>
            </a:r>
            <a:r>
              <a:rPr lang="en-ID" dirty="0" err="1"/>
              <a:t>perusahaan</a:t>
            </a:r>
            <a:r>
              <a:rPr lang="en-ID" dirty="0"/>
              <a:t>, </a:t>
            </a:r>
            <a:r>
              <a:rPr lang="en-ID" dirty="0" err="1"/>
              <a:t>karyawan</a:t>
            </a:r>
            <a:r>
              <a:rPr lang="en-ID" dirty="0"/>
              <a:t> dan </a:t>
            </a:r>
            <a:r>
              <a:rPr lang="en-ID" dirty="0" err="1"/>
              <a:t>warga</a:t>
            </a:r>
            <a:r>
              <a:rPr lang="en-ID" dirty="0"/>
              <a:t>. </a:t>
            </a:r>
          </a:p>
          <a:p>
            <a:pPr marL="0" indent="0">
              <a:buNone/>
            </a:pPr>
            <a:endParaRPr lang="en-ID" dirty="0"/>
          </a:p>
          <a:p>
            <a:pPr marL="0" indent="0">
              <a:buNone/>
            </a:pPr>
            <a:r>
              <a:rPr lang="en-US" dirty="0"/>
              <a:t>      </a:t>
            </a:r>
            <a:r>
              <a:rPr lang="id-ID" dirty="0"/>
              <a:t>Dalam setiap aktivitas atau kegiatan organisasi menurut waktu ke waktu selalu timbul perkara-masalah. Untuk mengatasi kasus–masalah yg ada terdapat beberapa pendekatan sinkron menggunakan periodenya. Maksudnya pendekatan yang lebih akhir menerangkan lebih baru dilihat menurut segi waktunya. Tetapi sampai kini   pun terdapat pimpinan perusahaan yang menggunakan pendekatan usang pada mengatasi permasalahan. </a:t>
            </a:r>
            <a:endParaRPr lang="en-ID" dirty="0"/>
          </a:p>
          <a:p>
            <a:pPr marL="0" indent="0">
              <a:buNone/>
            </a:pPr>
            <a:endParaRPr lang="en-ID" dirty="0"/>
          </a:p>
        </p:txBody>
      </p:sp>
    </p:spTree>
    <p:extLst>
      <p:ext uri="{BB962C8B-B14F-4D97-AF65-F5344CB8AC3E}">
        <p14:creationId xmlns:p14="http://schemas.microsoft.com/office/powerpoint/2010/main" val="4079663299"/>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8A480-6B89-455F-8D91-1FC6086595C6}"/>
              </a:ext>
            </a:extLst>
          </p:cNvPr>
          <p:cNvSpPr>
            <a:spLocks noGrp="1"/>
          </p:cNvSpPr>
          <p:nvPr>
            <p:ph type="title"/>
          </p:nvPr>
        </p:nvSpPr>
        <p:spPr>
          <a:xfrm>
            <a:off x="601670" y="260612"/>
            <a:ext cx="8229600" cy="687837"/>
          </a:xfrm>
          <a:solidFill>
            <a:schemeClr val="accent3">
              <a:lumMod val="40000"/>
              <a:lumOff val="60000"/>
            </a:schemeClr>
          </a:solidFill>
        </p:spPr>
        <p:style>
          <a:lnRef idx="3">
            <a:schemeClr val="lt1"/>
          </a:lnRef>
          <a:fillRef idx="1">
            <a:schemeClr val="accent1"/>
          </a:fillRef>
          <a:effectRef idx="1">
            <a:schemeClr val="accent1"/>
          </a:effectRef>
          <a:fontRef idx="minor">
            <a:schemeClr val="lt1"/>
          </a:fontRef>
        </p:style>
        <p:txBody>
          <a:bodyPr>
            <a:noAutofit/>
          </a:bodyPr>
          <a:lstStyle/>
          <a:p>
            <a:r>
              <a:rPr lang="id-ID" sz="2000" dirty="0">
                <a:solidFill>
                  <a:schemeClr val="accent3">
                    <a:lumMod val="50000"/>
                  </a:schemeClr>
                </a:solidFill>
                <a:latin typeface="Bahnschrift SemiLight SemiConde" panose="020B0502040204020203" pitchFamily="34" charset="0"/>
              </a:rPr>
              <a:t>Beberapa pendekatan manajemen sumber daya manusia ditinjau dari sudut objeknya adalah sebagai berikut:</a:t>
            </a:r>
            <a:endParaRPr lang="en-ID" sz="2000" dirty="0">
              <a:solidFill>
                <a:schemeClr val="accent3">
                  <a:lumMod val="50000"/>
                </a:schemeClr>
              </a:solidFill>
              <a:latin typeface="Bahnschrift SemiLight SemiConde" panose="020B0502040204020203" pitchFamily="34" charset="0"/>
            </a:endParaRPr>
          </a:p>
        </p:txBody>
      </p:sp>
      <p:sp>
        <p:nvSpPr>
          <p:cNvPr id="5" name="Content Placeholder 5">
            <a:extLst>
              <a:ext uri="{FF2B5EF4-FFF2-40B4-BE49-F238E27FC236}">
                <a16:creationId xmlns:a16="http://schemas.microsoft.com/office/drawing/2014/main" id="{88CE4B9B-06AE-4BCF-B89A-7FB95F0B8152}"/>
              </a:ext>
            </a:extLst>
          </p:cNvPr>
          <p:cNvSpPr txBox="1">
            <a:spLocks/>
          </p:cNvSpPr>
          <p:nvPr/>
        </p:nvSpPr>
        <p:spPr>
          <a:xfrm>
            <a:off x="6159154" y="2094385"/>
            <a:ext cx="2748690" cy="27944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just">
              <a:buFont typeface="Arial" pitchFamily="34" charset="0"/>
              <a:buNone/>
            </a:pPr>
            <a:endParaRPr lang="en-US" dirty="0"/>
          </a:p>
          <a:p>
            <a:pPr marL="0" indent="0" algn="just">
              <a:buNone/>
            </a:pPr>
            <a:endParaRPr lang="en-US" dirty="0"/>
          </a:p>
        </p:txBody>
      </p:sp>
      <p:sp>
        <p:nvSpPr>
          <p:cNvPr id="6" name="Content Placeholder 3">
            <a:extLst>
              <a:ext uri="{FF2B5EF4-FFF2-40B4-BE49-F238E27FC236}">
                <a16:creationId xmlns:a16="http://schemas.microsoft.com/office/drawing/2014/main" id="{786AEF3F-122A-469C-B8BB-66F9E6E33BF8}"/>
              </a:ext>
            </a:extLst>
          </p:cNvPr>
          <p:cNvSpPr>
            <a:spLocks noGrp="1"/>
          </p:cNvSpPr>
          <p:nvPr>
            <p:ph sz="half" idx="1"/>
          </p:nvPr>
        </p:nvSpPr>
        <p:spPr>
          <a:xfrm>
            <a:off x="284821" y="1173956"/>
            <a:ext cx="8623023" cy="3841074"/>
          </a:xfrm>
        </p:spPr>
        <p:txBody>
          <a:bodyPr>
            <a:noAutofit/>
          </a:bodyPr>
          <a:lstStyle/>
          <a:p>
            <a:pPr lvl="0">
              <a:buFont typeface="+mj-lt"/>
              <a:buAutoNum type="arabicPeriod"/>
            </a:pPr>
            <a:r>
              <a:rPr lang="id-ID" sz="1600" b="1" dirty="0">
                <a:latin typeface="Bahnschrift SemiLight SemiConde" panose="020B0502040204020203" pitchFamily="34" charset="0"/>
              </a:rPr>
              <a:t>Pendekatan </a:t>
            </a:r>
            <a:r>
              <a:rPr lang="en-US" sz="1600" b="1" dirty="0">
                <a:latin typeface="Bahnschrift SemiLight SemiConde" panose="020B0502040204020203" pitchFamily="34" charset="0"/>
              </a:rPr>
              <a:t>C</a:t>
            </a:r>
            <a:r>
              <a:rPr lang="id-ID" sz="1600" b="1" dirty="0">
                <a:latin typeface="Bahnschrift SemiLight SemiConde" panose="020B0502040204020203" pitchFamily="34" charset="0"/>
              </a:rPr>
              <a:t>lerical </a:t>
            </a:r>
            <a:r>
              <a:rPr lang="id-ID" sz="1600" dirty="0">
                <a:latin typeface="Bahnschrift SemiLight SemiConde" panose="020B0502040204020203" pitchFamily="34" charset="0"/>
              </a:rPr>
              <a:t>(juru tulis) atau panitera ini memberikan tugas dan fungsi pada manajemen sumber daya manusia untuk sekedar mengadministrasikan data – data personel pegawai yang terdapat dalam organisasi </a:t>
            </a:r>
            <a:endParaRPr lang="en-US" sz="1600" dirty="0">
              <a:latin typeface="Bahnschrift SemiLight SemiConde" panose="020B0502040204020203" pitchFamily="34" charset="0"/>
            </a:endParaRPr>
          </a:p>
          <a:p>
            <a:pPr lvl="0">
              <a:buFont typeface="+mj-lt"/>
              <a:buAutoNum type="arabicPeriod"/>
            </a:pPr>
            <a:r>
              <a:rPr lang="id-ID" sz="1600" b="1" dirty="0">
                <a:latin typeface="Bahnschrift SemiLight SemiConde" panose="020B0502040204020203" pitchFamily="34" charset="0"/>
              </a:rPr>
              <a:t>Pendekatan </a:t>
            </a:r>
            <a:r>
              <a:rPr lang="en-US" sz="1600" b="1" dirty="0">
                <a:latin typeface="Bahnschrift SemiLight SemiConde" panose="020B0502040204020203" pitchFamily="34" charset="0"/>
              </a:rPr>
              <a:t>L</a:t>
            </a:r>
            <a:r>
              <a:rPr lang="id-ID" sz="1600" b="1" dirty="0">
                <a:latin typeface="Bahnschrift SemiLight SemiConde" panose="020B0502040204020203" pitchFamily="34" charset="0"/>
              </a:rPr>
              <a:t>egal </a:t>
            </a:r>
            <a:r>
              <a:rPr lang="en-US" sz="1600" b="1" dirty="0">
                <a:latin typeface="Bahnschrift SemiLight SemiConde" panose="020B0502040204020203" pitchFamily="34" charset="0"/>
              </a:rPr>
              <a:t>Hukum</a:t>
            </a:r>
            <a:r>
              <a:rPr lang="en-US" sz="1600" dirty="0">
                <a:latin typeface="Bahnschrift SemiLight SemiConde" panose="020B0502040204020203" pitchFamily="34" charset="0"/>
              </a:rPr>
              <a:t>, </a:t>
            </a:r>
            <a:r>
              <a:rPr lang="id-ID" sz="1600" dirty="0">
                <a:latin typeface="Bahnschrift SemiLight SemiConde" panose="020B0502040204020203" pitchFamily="34" charset="0"/>
              </a:rPr>
              <a:t>memberikan tugas dan fungsi kepada Manajer Sumber Daya Manusia yang memfokuskan pada aspek hukumnya. </a:t>
            </a:r>
            <a:endParaRPr lang="en-US" sz="1600" dirty="0">
              <a:latin typeface="Bahnschrift SemiLight SemiConde" panose="020B0502040204020203" pitchFamily="34" charset="0"/>
            </a:endParaRPr>
          </a:p>
          <a:p>
            <a:pPr lvl="0">
              <a:buFont typeface="+mj-lt"/>
              <a:buAutoNum type="arabicPeriod"/>
            </a:pPr>
            <a:r>
              <a:rPr lang="id-ID" sz="1600" b="1" dirty="0">
                <a:latin typeface="Bahnschrift SemiLight SemiConde" panose="020B0502040204020203" pitchFamily="34" charset="0"/>
              </a:rPr>
              <a:t>Pendekatan </a:t>
            </a:r>
            <a:r>
              <a:rPr lang="en-US" sz="1600" b="1" dirty="0">
                <a:latin typeface="Bahnschrift SemiLight SemiConde" panose="020B0502040204020203" pitchFamily="34" charset="0"/>
              </a:rPr>
              <a:t>F</a:t>
            </a:r>
            <a:r>
              <a:rPr lang="id-ID" sz="1600" b="1" dirty="0">
                <a:latin typeface="Bahnschrift SemiLight SemiConde" panose="020B0502040204020203" pitchFamily="34" charset="0"/>
              </a:rPr>
              <a:t>inansial</a:t>
            </a:r>
            <a:r>
              <a:rPr lang="en-US" sz="1600" dirty="0">
                <a:latin typeface="Bahnschrift SemiLight SemiConde" panose="020B0502040204020203" pitchFamily="34" charset="0"/>
              </a:rPr>
              <a:t>,</a:t>
            </a:r>
            <a:r>
              <a:rPr lang="id-ID" sz="1600" dirty="0">
                <a:latin typeface="Bahnschrift SemiLight SemiConde" panose="020B0502040204020203" pitchFamily="34" charset="0"/>
              </a:rPr>
              <a:t> memberikan tugas dan fungsi pada Manajer Sumber Daya Manusia yang lebih menonjol menguasai masalah keuangan. </a:t>
            </a:r>
            <a:endParaRPr lang="en-US" sz="1600" dirty="0">
              <a:latin typeface="Bahnschrift SemiLight SemiConde" panose="020B0502040204020203" pitchFamily="34" charset="0"/>
            </a:endParaRPr>
          </a:p>
          <a:p>
            <a:pPr lvl="0">
              <a:buFont typeface="+mj-lt"/>
              <a:buAutoNum type="arabicPeriod"/>
            </a:pPr>
            <a:r>
              <a:rPr lang="id-ID" sz="1600" b="1" dirty="0">
                <a:latin typeface="Bahnschrift SemiLight SemiConde" panose="020B0502040204020203" pitchFamily="34" charset="0"/>
              </a:rPr>
              <a:t>Pendekatan </a:t>
            </a:r>
            <a:r>
              <a:rPr lang="en-US" sz="1600" b="1" dirty="0">
                <a:latin typeface="Bahnschrift SemiLight SemiConde" panose="020B0502040204020203" pitchFamily="34" charset="0"/>
              </a:rPr>
              <a:t>M</a:t>
            </a:r>
            <a:r>
              <a:rPr lang="id-ID" sz="1600" b="1" dirty="0">
                <a:latin typeface="Bahnschrift SemiLight SemiConde" panose="020B0502040204020203" pitchFamily="34" charset="0"/>
              </a:rPr>
              <a:t>anajerial</a:t>
            </a:r>
            <a:r>
              <a:rPr lang="en-US" sz="1600" dirty="0">
                <a:latin typeface="Bahnschrift SemiLight SemiConde" panose="020B0502040204020203" pitchFamily="34" charset="0"/>
              </a:rPr>
              <a:t>, </a:t>
            </a:r>
            <a:r>
              <a:rPr lang="id-ID" sz="1600" dirty="0">
                <a:latin typeface="Bahnschrift SemiLight SemiConde" panose="020B0502040204020203" pitchFamily="34" charset="0"/>
              </a:rPr>
              <a:t>mempunyai dua versi pandangan yaitu: Manajemen Sumber Daya Manusia yang memperhatikan visi dan misi setiap manajer lini yang selalu berorientasi pada produktivitas kerja setiap orang yang terlibat di bidangnya. </a:t>
            </a:r>
            <a:endParaRPr lang="en-US" sz="1600" dirty="0">
              <a:latin typeface="Bahnschrift SemiLight SemiConde" panose="020B0502040204020203" pitchFamily="34" charset="0"/>
            </a:endParaRPr>
          </a:p>
          <a:p>
            <a:pPr lvl="0">
              <a:buFont typeface="+mj-lt"/>
              <a:buAutoNum type="arabicPeriod"/>
            </a:pPr>
            <a:r>
              <a:rPr lang="en-ID" sz="1600" b="1" dirty="0" err="1">
                <a:latin typeface="Bahnschrift SemiLight SemiConde" panose="020B0502040204020203" pitchFamily="34" charset="0"/>
              </a:rPr>
              <a:t>Pendekatan</a:t>
            </a:r>
            <a:r>
              <a:rPr lang="en-ID" sz="1600" b="1" dirty="0">
                <a:latin typeface="Bahnschrift SemiLight SemiConde" panose="020B0502040204020203" pitchFamily="34" charset="0"/>
              </a:rPr>
              <a:t> </a:t>
            </a:r>
            <a:r>
              <a:rPr lang="en-ID" sz="1600" b="1" dirty="0" err="1">
                <a:latin typeface="Bahnschrift SemiLight SemiConde" panose="020B0502040204020203" pitchFamily="34" charset="0"/>
              </a:rPr>
              <a:t>Humanistik</a:t>
            </a:r>
            <a:r>
              <a:rPr lang="en-ID" sz="1600" dirty="0">
                <a:latin typeface="Bahnschrift SemiLight SemiConde" panose="020B0502040204020203" pitchFamily="34" charset="0"/>
              </a:rPr>
              <a:t>, </a:t>
            </a:r>
            <a:r>
              <a:rPr lang="en-US" sz="1600" dirty="0">
                <a:latin typeface="Bahnschrift SemiLight SemiConde" panose="020B0502040204020203" pitchFamily="34" charset="0"/>
              </a:rPr>
              <a:t>m</a:t>
            </a:r>
            <a:r>
              <a:rPr lang="id-ID" sz="1600" dirty="0">
                <a:latin typeface="Bahnschrift SemiLight SemiConde" panose="020B0502040204020203" pitchFamily="34" charset="0"/>
              </a:rPr>
              <a:t>anajemen Sumber Daya Manusia dibentuk dalam struktur organisasi untuk membantu mengembangkan potensi sumber daya manusia yang terdapat dalam organisasi secara sedemikian rupa, sehingga mereka dapat bekerja secara produktif terhadap organisasi maupun pada pribadinya masing – masing. </a:t>
            </a:r>
            <a:endParaRPr lang="en-US" sz="1600" dirty="0">
              <a:latin typeface="Bahnschrift SemiLight SemiConde" panose="020B0502040204020203" pitchFamily="34" charset="0"/>
            </a:endParaRPr>
          </a:p>
          <a:p>
            <a:pPr marL="0" lvl="0" indent="0">
              <a:buNone/>
            </a:pPr>
            <a:br>
              <a:rPr lang="en-US" dirty="0">
                <a:latin typeface="Bahnschrift SemiLight SemiConde" panose="020B0502040204020203" pitchFamily="34" charset="0"/>
              </a:rPr>
            </a:br>
            <a:endParaRPr lang="en-US" sz="2400" dirty="0">
              <a:latin typeface="Bahnschrift SemiLight SemiConde" panose="020B0502040204020203" pitchFamily="34" charset="0"/>
            </a:endParaRPr>
          </a:p>
          <a:p>
            <a:endParaRPr lang="en-ID" sz="1600" dirty="0">
              <a:latin typeface="Bahnschrift SemiLight SemiConde" panose="020B0502040204020203" pitchFamily="34" charset="0"/>
            </a:endParaRPr>
          </a:p>
          <a:p>
            <a:pPr marL="0" indent="0">
              <a:buNone/>
            </a:pPr>
            <a:endParaRPr lang="en-ID" sz="1600" dirty="0"/>
          </a:p>
        </p:txBody>
      </p:sp>
    </p:spTree>
    <p:extLst>
      <p:ext uri="{BB962C8B-B14F-4D97-AF65-F5344CB8AC3E}">
        <p14:creationId xmlns:p14="http://schemas.microsoft.com/office/powerpoint/2010/main" val="1467296460"/>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36AFFA-80EE-4FBF-8E4A-2C4487227FBB}"/>
              </a:ext>
            </a:extLst>
          </p:cNvPr>
          <p:cNvSpPr>
            <a:spLocks noGrp="1"/>
          </p:cNvSpPr>
          <p:nvPr>
            <p:ph sz="half" idx="1"/>
          </p:nvPr>
        </p:nvSpPr>
        <p:spPr>
          <a:xfrm>
            <a:off x="448965" y="1502815"/>
            <a:ext cx="8543245" cy="3394472"/>
          </a:xfrm>
        </p:spPr>
        <p:txBody>
          <a:bodyPr>
            <a:normAutofit fontScale="77500" lnSpcReduction="20000"/>
          </a:bodyPr>
          <a:lstStyle/>
          <a:p>
            <a:pPr marL="514350" indent="-514350">
              <a:buFont typeface="+mj-lt"/>
              <a:buAutoNum type="arabicPeriod" startAt="6"/>
            </a:pPr>
            <a:r>
              <a:rPr lang="id-ID" b="1" dirty="0">
                <a:latin typeface="Bahnschrift SemiLight SemiConde" panose="020B0502040204020203" pitchFamily="34" charset="0"/>
              </a:rPr>
              <a:t>Pendekatan </a:t>
            </a:r>
            <a:r>
              <a:rPr lang="en-US" b="1" dirty="0">
                <a:latin typeface="Bahnschrift SemiLight SemiConde" panose="020B0502040204020203" pitchFamily="34" charset="0"/>
              </a:rPr>
              <a:t>P</a:t>
            </a:r>
            <a:r>
              <a:rPr lang="id-ID" b="1" dirty="0">
                <a:latin typeface="Bahnschrift SemiLight SemiConde" panose="020B0502040204020203" pitchFamily="34" charset="0"/>
              </a:rPr>
              <a:t>erilaku </a:t>
            </a:r>
            <a:r>
              <a:rPr lang="id-ID" dirty="0">
                <a:latin typeface="Bahnschrift SemiLight SemiConde" panose="020B0502040204020203" pitchFamily="34" charset="0"/>
              </a:rPr>
              <a:t>telah berhasil menyelidiki perilaku dan karakter setiap orang melalui ilmu psikotest. </a:t>
            </a:r>
            <a:endParaRPr lang="en-US" dirty="0">
              <a:latin typeface="Bahnschrift SemiLight SemiConde" panose="020B0502040204020203" pitchFamily="34" charset="0"/>
            </a:endParaRPr>
          </a:p>
          <a:p>
            <a:pPr marL="514350" indent="-514350">
              <a:buFont typeface="+mj-lt"/>
              <a:buAutoNum type="arabicPeriod" startAt="6"/>
            </a:pPr>
            <a:r>
              <a:rPr lang="en-ID" b="1" dirty="0" err="1">
                <a:latin typeface="Bahnschrift SemiLight SemiConde" panose="020B0502040204020203" pitchFamily="34" charset="0"/>
              </a:rPr>
              <a:t>Pendekatan</a:t>
            </a:r>
            <a:r>
              <a:rPr lang="en-ID" b="1" dirty="0">
                <a:latin typeface="Bahnschrift SemiLight SemiConde" panose="020B0502040204020203" pitchFamily="34" charset="0"/>
              </a:rPr>
              <a:t> </a:t>
            </a:r>
            <a:r>
              <a:rPr lang="en-ID" b="1" dirty="0" err="1">
                <a:latin typeface="Bahnschrift SemiLight SemiConde" panose="020B0502040204020203" pitchFamily="34" charset="0"/>
              </a:rPr>
              <a:t>Mekanis</a:t>
            </a:r>
            <a:r>
              <a:rPr lang="en-ID" dirty="0">
                <a:latin typeface="Bahnschrift SemiLight SemiConde" panose="020B0502040204020203" pitchFamily="34" charset="0"/>
              </a:rPr>
              <a:t>, </a:t>
            </a:r>
            <a:r>
              <a:rPr lang="en-US" dirty="0">
                <a:latin typeface="Bahnschrift SemiLight SemiConde" panose="020B0502040204020203" pitchFamily="34" charset="0"/>
              </a:rPr>
              <a:t>d</a:t>
            </a:r>
            <a:r>
              <a:rPr lang="id-ID" dirty="0">
                <a:latin typeface="Bahnschrift SemiLight SemiConde" panose="020B0502040204020203" pitchFamily="34" charset="0"/>
              </a:rPr>
              <a:t>engan perkembangan teknologi yang sangat pesat dan ditemukannya berbagai mesin otomatis, listrik dan telekomunikasi sejak revolusi industry telah menggeser peranan sumber daya manusia kepada posisi yang tersaingi</a:t>
            </a:r>
            <a:endParaRPr lang="en-US" dirty="0">
              <a:latin typeface="Bahnschrift SemiLight SemiConde" panose="020B0502040204020203" pitchFamily="34" charset="0"/>
            </a:endParaRPr>
          </a:p>
          <a:p>
            <a:pPr marL="514350" indent="-514350">
              <a:buFont typeface="+mj-lt"/>
              <a:buAutoNum type="arabicPeriod" startAt="6"/>
            </a:pPr>
            <a:r>
              <a:rPr lang="id-ID" b="1" dirty="0">
                <a:latin typeface="Bahnschrift SemiLight SemiConde" panose="020B0502040204020203" pitchFamily="34" charset="0"/>
              </a:rPr>
              <a:t>Pendekatan Paternalistik </a:t>
            </a:r>
            <a:r>
              <a:rPr lang="id-ID" dirty="0">
                <a:latin typeface="Bahnschrift SemiLight SemiConde" panose="020B0502040204020203" pitchFamily="34" charset="0"/>
              </a:rPr>
              <a:t>ini diibaratkan perilaku seorang ayah kepada anaknya yang bersifat melindungi dan menganggap anaknya belum dewasa, sehingga belum dapat dilepas untuk mandiri. </a:t>
            </a:r>
            <a:endParaRPr lang="en-US" dirty="0">
              <a:latin typeface="Bahnschrift SemiLight SemiConde" panose="020B0502040204020203" pitchFamily="34" charset="0"/>
            </a:endParaRPr>
          </a:p>
          <a:p>
            <a:pPr marL="514350" indent="-514350">
              <a:buFont typeface="+mj-lt"/>
              <a:buAutoNum type="arabicPeriod" startAt="6"/>
            </a:pPr>
            <a:r>
              <a:rPr lang="en-ID" b="1" dirty="0" err="1">
                <a:latin typeface="Bahnschrift SemiLight SemiConde" panose="020B0502040204020203" pitchFamily="34" charset="0"/>
              </a:rPr>
              <a:t>Pendekatan</a:t>
            </a:r>
            <a:r>
              <a:rPr lang="en-ID" b="1" dirty="0">
                <a:latin typeface="Bahnschrift SemiLight SemiConde" panose="020B0502040204020203" pitchFamily="34" charset="0"/>
              </a:rPr>
              <a:t> </a:t>
            </a:r>
            <a:r>
              <a:rPr lang="en-ID" b="1" dirty="0" err="1">
                <a:latin typeface="Bahnschrift SemiLight SemiConde" panose="020B0502040204020203" pitchFamily="34" charset="0"/>
              </a:rPr>
              <a:t>Sistem</a:t>
            </a:r>
            <a:r>
              <a:rPr lang="en-ID" b="1" dirty="0">
                <a:latin typeface="Bahnschrift SemiLight SemiConde" panose="020B0502040204020203" pitchFamily="34" charset="0"/>
              </a:rPr>
              <a:t> Sosial</a:t>
            </a:r>
            <a:r>
              <a:rPr lang="en-ID" dirty="0">
                <a:latin typeface="Bahnschrift SemiLight SemiConde" panose="020B0502040204020203" pitchFamily="34" charset="0"/>
              </a:rPr>
              <a:t>, </a:t>
            </a:r>
            <a:r>
              <a:rPr lang="en-US" dirty="0">
                <a:latin typeface="Bahnschrift SemiLight SemiConde" panose="020B0502040204020203" pitchFamily="34" charset="0"/>
              </a:rPr>
              <a:t>s</a:t>
            </a:r>
            <a:r>
              <a:rPr lang="id-ID" dirty="0">
                <a:latin typeface="Bahnschrift SemiLight SemiConde" panose="020B0502040204020203" pitchFamily="34" charset="0"/>
              </a:rPr>
              <a:t>uatu organisasi usaha merupakan sub sistem sosial dari sistem sosial lingkungannya yang lebih besar</a:t>
            </a:r>
            <a:r>
              <a:rPr lang="en-US" dirty="0">
                <a:latin typeface="Bahnschrift SemiLight SemiConde" panose="020B0502040204020203" pitchFamily="34" charset="0"/>
              </a:rPr>
              <a:t>.</a:t>
            </a:r>
            <a:endParaRPr lang="en-ID" dirty="0">
              <a:latin typeface="Bahnschrift SemiLight SemiConde" panose="020B0502040204020203" pitchFamily="34" charset="0"/>
            </a:endParaRPr>
          </a:p>
        </p:txBody>
      </p:sp>
    </p:spTree>
    <p:extLst>
      <p:ext uri="{BB962C8B-B14F-4D97-AF65-F5344CB8AC3E}">
        <p14:creationId xmlns:p14="http://schemas.microsoft.com/office/powerpoint/2010/main" val="301343764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ardrop 7">
            <a:extLst>
              <a:ext uri="{FF2B5EF4-FFF2-40B4-BE49-F238E27FC236}">
                <a16:creationId xmlns:a16="http://schemas.microsoft.com/office/drawing/2014/main" id="{C97A773B-9333-489F-B880-989E721FFDA9}"/>
              </a:ext>
            </a:extLst>
          </p:cNvPr>
          <p:cNvSpPr/>
          <p:nvPr/>
        </p:nvSpPr>
        <p:spPr>
          <a:xfrm>
            <a:off x="138639" y="4098800"/>
            <a:ext cx="458115" cy="610820"/>
          </a:xfrm>
          <a:prstGeom prst="teardrop">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 name="Teardrop 3">
            <a:extLst>
              <a:ext uri="{FF2B5EF4-FFF2-40B4-BE49-F238E27FC236}">
                <a16:creationId xmlns:a16="http://schemas.microsoft.com/office/drawing/2014/main" id="{792FB5B5-6A95-4B46-B5DB-5BA7D371CAC2}"/>
              </a:ext>
            </a:extLst>
          </p:cNvPr>
          <p:cNvSpPr/>
          <p:nvPr/>
        </p:nvSpPr>
        <p:spPr>
          <a:xfrm>
            <a:off x="143554" y="1223198"/>
            <a:ext cx="458115" cy="610820"/>
          </a:xfrm>
          <a:prstGeom prst="teardrop">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 name="Title 1">
            <a:extLst>
              <a:ext uri="{FF2B5EF4-FFF2-40B4-BE49-F238E27FC236}">
                <a16:creationId xmlns:a16="http://schemas.microsoft.com/office/drawing/2014/main" id="{51D8A480-6B89-455F-8D91-1FC6086595C6}"/>
              </a:ext>
            </a:extLst>
          </p:cNvPr>
          <p:cNvSpPr>
            <a:spLocks noGrp="1"/>
          </p:cNvSpPr>
          <p:nvPr>
            <p:ph type="title"/>
          </p:nvPr>
        </p:nvSpPr>
        <p:spPr>
          <a:xfrm>
            <a:off x="496404" y="433880"/>
            <a:ext cx="8398775" cy="382427"/>
          </a:xfrm>
          <a:solidFill>
            <a:schemeClr val="accent6">
              <a:lumMod val="40000"/>
              <a:lumOff val="60000"/>
            </a:schemeClr>
          </a:solidFill>
        </p:spPr>
        <p:style>
          <a:lnRef idx="3">
            <a:schemeClr val="lt1"/>
          </a:lnRef>
          <a:fillRef idx="1">
            <a:schemeClr val="accent5"/>
          </a:fillRef>
          <a:effectRef idx="1">
            <a:schemeClr val="accent5"/>
          </a:effectRef>
          <a:fontRef idx="minor">
            <a:schemeClr val="lt1"/>
          </a:fontRef>
        </p:style>
        <p:txBody>
          <a:bodyPr>
            <a:noAutofit/>
          </a:bodyPr>
          <a:lstStyle/>
          <a:p>
            <a:r>
              <a:rPr lang="id-ID" sz="2000" dirty="0">
                <a:solidFill>
                  <a:schemeClr val="accent6">
                    <a:lumMod val="50000"/>
                  </a:schemeClr>
                </a:solidFill>
                <a:latin typeface="Bahnschrift SemiLight SemiConde" panose="020B0502040204020203" pitchFamily="34" charset="0"/>
              </a:rPr>
              <a:t>Dalam kajian MSDM Internasional dapat dikarakteristikkan oleh tiga pendekatan :</a:t>
            </a:r>
            <a:endParaRPr lang="en-ID" sz="2000" dirty="0">
              <a:solidFill>
                <a:schemeClr val="accent6">
                  <a:lumMod val="50000"/>
                </a:schemeClr>
              </a:solidFill>
              <a:latin typeface="Bahnschrift SemiLight SemiConde" panose="020B0502040204020203" pitchFamily="34" charset="0"/>
            </a:endParaRPr>
          </a:p>
        </p:txBody>
      </p:sp>
      <p:sp>
        <p:nvSpPr>
          <p:cNvPr id="5" name="Content Placeholder 5">
            <a:extLst>
              <a:ext uri="{FF2B5EF4-FFF2-40B4-BE49-F238E27FC236}">
                <a16:creationId xmlns:a16="http://schemas.microsoft.com/office/drawing/2014/main" id="{88CE4B9B-06AE-4BCF-B89A-7FB95F0B8152}"/>
              </a:ext>
            </a:extLst>
          </p:cNvPr>
          <p:cNvSpPr txBox="1">
            <a:spLocks/>
          </p:cNvSpPr>
          <p:nvPr/>
        </p:nvSpPr>
        <p:spPr>
          <a:xfrm>
            <a:off x="6159154" y="2094385"/>
            <a:ext cx="2748690" cy="27944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just">
              <a:buFont typeface="Arial" pitchFamily="34" charset="0"/>
              <a:buNone/>
            </a:pPr>
            <a:endParaRPr lang="en-US" dirty="0"/>
          </a:p>
          <a:p>
            <a:pPr marL="0" indent="0" algn="just">
              <a:buNone/>
            </a:pPr>
            <a:endParaRPr lang="en-US" dirty="0"/>
          </a:p>
        </p:txBody>
      </p:sp>
      <p:sp>
        <p:nvSpPr>
          <p:cNvPr id="6" name="Content Placeholder 3">
            <a:extLst>
              <a:ext uri="{FF2B5EF4-FFF2-40B4-BE49-F238E27FC236}">
                <a16:creationId xmlns:a16="http://schemas.microsoft.com/office/drawing/2014/main" id="{786AEF3F-122A-469C-B8BB-66F9E6E33BF8}"/>
              </a:ext>
            </a:extLst>
          </p:cNvPr>
          <p:cNvSpPr>
            <a:spLocks noGrp="1"/>
          </p:cNvSpPr>
          <p:nvPr>
            <p:ph sz="half" idx="1"/>
          </p:nvPr>
        </p:nvSpPr>
        <p:spPr>
          <a:xfrm>
            <a:off x="284821" y="1173956"/>
            <a:ext cx="8623023" cy="3841074"/>
          </a:xfrm>
        </p:spPr>
        <p:txBody>
          <a:bodyPr>
            <a:noAutofit/>
          </a:bodyPr>
          <a:lstStyle/>
          <a:p>
            <a:pPr lvl="0"/>
            <a:r>
              <a:rPr lang="en-ID" sz="1600" i="1" dirty="0"/>
              <a:t>Cross cultural management approach</a:t>
            </a:r>
            <a:r>
              <a:rPr lang="en-ID" sz="1600" dirty="0"/>
              <a:t>, pada </a:t>
            </a:r>
            <a:r>
              <a:rPr lang="en-ID" sz="1600" dirty="0" err="1"/>
              <a:t>pendekatan</a:t>
            </a:r>
            <a:r>
              <a:rPr lang="en-ID" sz="1600" dirty="0"/>
              <a:t> </a:t>
            </a:r>
            <a:r>
              <a:rPr lang="en-ID" sz="1600" dirty="0" err="1"/>
              <a:t>ini</a:t>
            </a:r>
            <a:r>
              <a:rPr lang="en-ID" sz="1600" dirty="0"/>
              <a:t> </a:t>
            </a:r>
            <a:r>
              <a:rPr lang="en-ID" sz="1600" dirty="0" err="1"/>
              <a:t>pembahasan</a:t>
            </a:r>
            <a:r>
              <a:rPr lang="en-ID" sz="1600" dirty="0"/>
              <a:t> MSDM </a:t>
            </a:r>
            <a:r>
              <a:rPr lang="en-ID" sz="1600" dirty="0" err="1"/>
              <a:t>internasional</a:t>
            </a:r>
            <a:r>
              <a:rPr lang="en-ID" sz="1600" dirty="0"/>
              <a:t> </a:t>
            </a:r>
            <a:r>
              <a:rPr lang="en-ID" sz="1600" dirty="0" err="1"/>
              <a:t>lebih</a:t>
            </a:r>
            <a:r>
              <a:rPr lang="en-ID" sz="1600" dirty="0"/>
              <a:t> </a:t>
            </a:r>
            <a:r>
              <a:rPr lang="en-ID" sz="1600" dirty="0" err="1"/>
              <a:t>memfokuskan</a:t>
            </a:r>
            <a:r>
              <a:rPr lang="en-ID" sz="1600" dirty="0"/>
              <a:t> pada </a:t>
            </a:r>
            <a:r>
              <a:rPr lang="en-ID" sz="1600" dirty="0" err="1"/>
              <a:t>bagaimana</a:t>
            </a:r>
            <a:r>
              <a:rPr lang="en-ID" sz="1600" dirty="0"/>
              <a:t> </a:t>
            </a:r>
            <a:r>
              <a:rPr lang="en-ID" sz="1600" dirty="0" err="1"/>
              <a:t>manajemen</a:t>
            </a:r>
            <a:r>
              <a:rPr lang="en-ID" sz="1600" dirty="0"/>
              <a:t> </a:t>
            </a:r>
            <a:r>
              <a:rPr lang="en-ID" sz="1600" dirty="0" err="1"/>
              <a:t>atau</a:t>
            </a:r>
            <a:r>
              <a:rPr lang="en-ID" sz="1600" dirty="0"/>
              <a:t> </a:t>
            </a:r>
            <a:r>
              <a:rPr lang="en-ID" sz="1600" dirty="0" err="1"/>
              <a:t>mengelola</a:t>
            </a:r>
            <a:r>
              <a:rPr lang="en-ID" sz="1600" dirty="0"/>
              <a:t> </a:t>
            </a:r>
            <a:r>
              <a:rPr lang="en-ID" sz="1600" dirty="0" err="1"/>
              <a:t>karyawan</a:t>
            </a:r>
            <a:r>
              <a:rPr lang="en-ID" sz="1600" dirty="0"/>
              <a:t> yang </a:t>
            </a:r>
            <a:r>
              <a:rPr lang="en-ID" sz="1600" dirty="0" err="1"/>
              <a:t>berbeda</a:t>
            </a:r>
            <a:r>
              <a:rPr lang="en-ID" sz="1600" dirty="0"/>
              <a:t> </a:t>
            </a:r>
            <a:r>
              <a:rPr lang="en-ID" sz="1600" dirty="0" err="1"/>
              <a:t>budaya</a:t>
            </a:r>
            <a:r>
              <a:rPr lang="en-ID" sz="1600" dirty="0"/>
              <a:t>. Perusahaan </a:t>
            </a:r>
            <a:r>
              <a:rPr lang="en-ID" sz="1600" dirty="0" err="1"/>
              <a:t>internasional</a:t>
            </a:r>
            <a:r>
              <a:rPr lang="en-ID" sz="1600" dirty="0"/>
              <a:t> yang </a:t>
            </a:r>
            <a:r>
              <a:rPr lang="en-ID" sz="1600" dirty="0" err="1"/>
              <a:t>menggunakan</a:t>
            </a:r>
            <a:r>
              <a:rPr lang="en-ID" sz="1600" dirty="0"/>
              <a:t> </a:t>
            </a:r>
            <a:r>
              <a:rPr lang="en-ID" sz="1600" dirty="0" err="1"/>
              <a:t>tenaga</a:t>
            </a:r>
            <a:r>
              <a:rPr lang="en-ID" sz="1600" dirty="0"/>
              <a:t> </a:t>
            </a:r>
            <a:r>
              <a:rPr lang="en-ID" sz="1600" dirty="0" err="1"/>
              <a:t>kerja</a:t>
            </a:r>
            <a:r>
              <a:rPr lang="en-ID" sz="1600" dirty="0"/>
              <a:t> </a:t>
            </a:r>
            <a:r>
              <a:rPr lang="en-ID" sz="1600" dirty="0" err="1"/>
              <a:t>asing</a:t>
            </a:r>
            <a:r>
              <a:rPr lang="en-ID" sz="1600" dirty="0"/>
              <a:t> </a:t>
            </a:r>
            <a:r>
              <a:rPr lang="en-ID" sz="1600" dirty="0" err="1"/>
              <a:t>dari</a:t>
            </a:r>
            <a:r>
              <a:rPr lang="en-ID" sz="1600" dirty="0"/>
              <a:t> </a:t>
            </a:r>
            <a:r>
              <a:rPr lang="en-ID" sz="1600" dirty="0" err="1"/>
              <a:t>berbagai</a:t>
            </a:r>
            <a:r>
              <a:rPr lang="en-ID" sz="1600" dirty="0"/>
              <a:t> negara </a:t>
            </a:r>
            <a:r>
              <a:rPr lang="en-ID" sz="1600" dirty="0" err="1"/>
              <a:t>tentu</a:t>
            </a:r>
            <a:r>
              <a:rPr lang="en-ID" sz="1600" dirty="0"/>
              <a:t> </a:t>
            </a:r>
            <a:r>
              <a:rPr lang="en-ID" sz="1600" dirty="0" err="1"/>
              <a:t>memerlukan</a:t>
            </a:r>
            <a:r>
              <a:rPr lang="en-ID" sz="1600" dirty="0"/>
              <a:t> </a:t>
            </a:r>
            <a:r>
              <a:rPr lang="en-ID" sz="1600" dirty="0" err="1"/>
              <a:t>cara-cara</a:t>
            </a:r>
            <a:r>
              <a:rPr lang="en-ID" sz="1600" dirty="0"/>
              <a:t> </a:t>
            </a:r>
            <a:r>
              <a:rPr lang="en-ID" sz="1600" dirty="0" err="1"/>
              <a:t>tersendiri</a:t>
            </a:r>
            <a:r>
              <a:rPr lang="en-ID" sz="1600" dirty="0"/>
              <a:t> </a:t>
            </a:r>
            <a:r>
              <a:rPr lang="en-ID" sz="1600" dirty="0" err="1"/>
              <a:t>dalam</a:t>
            </a:r>
            <a:r>
              <a:rPr lang="en-ID" sz="1600" dirty="0"/>
              <a:t> </a:t>
            </a:r>
            <a:r>
              <a:rPr lang="en-ID" sz="1600" dirty="0" err="1"/>
              <a:t>mengelola</a:t>
            </a:r>
            <a:r>
              <a:rPr lang="en-ID" sz="1600" dirty="0"/>
              <a:t> </a:t>
            </a:r>
            <a:r>
              <a:rPr lang="en-ID" sz="1600" dirty="0" err="1"/>
              <a:t>sumber</a:t>
            </a:r>
            <a:r>
              <a:rPr lang="en-ID" sz="1600" dirty="0"/>
              <a:t> </a:t>
            </a:r>
            <a:r>
              <a:rPr lang="en-ID" sz="1600" dirty="0" err="1"/>
              <a:t>daya</a:t>
            </a:r>
            <a:r>
              <a:rPr lang="en-ID" sz="1600" dirty="0"/>
              <a:t> </a:t>
            </a:r>
            <a:r>
              <a:rPr lang="en-ID" sz="1600" dirty="0" err="1"/>
              <a:t>manusia</a:t>
            </a:r>
            <a:r>
              <a:rPr lang="en-ID" sz="1600" dirty="0"/>
              <a:t> yang </a:t>
            </a:r>
            <a:r>
              <a:rPr lang="en-ID" sz="1600" dirty="0" err="1"/>
              <a:t>memiliki</a:t>
            </a:r>
            <a:r>
              <a:rPr lang="en-ID" sz="1600" dirty="0"/>
              <a:t> </a:t>
            </a:r>
            <a:r>
              <a:rPr lang="en-ID" sz="1600" dirty="0" err="1"/>
              <a:t>perbedaan</a:t>
            </a:r>
            <a:r>
              <a:rPr lang="en-ID" sz="1600" dirty="0"/>
              <a:t> </a:t>
            </a:r>
            <a:r>
              <a:rPr lang="en-ID" sz="1600" dirty="0" err="1"/>
              <a:t>budaya</a:t>
            </a:r>
            <a:r>
              <a:rPr lang="en-ID" sz="1600" dirty="0"/>
              <a:t> dan </a:t>
            </a:r>
            <a:r>
              <a:rPr lang="en-ID" sz="1600" dirty="0" err="1"/>
              <a:t>latar</a:t>
            </a:r>
            <a:r>
              <a:rPr lang="en-ID" sz="1600" dirty="0"/>
              <a:t> </a:t>
            </a:r>
            <a:r>
              <a:rPr lang="en-ID" sz="1600" dirty="0" err="1"/>
              <a:t>belakang</a:t>
            </a:r>
            <a:r>
              <a:rPr lang="en-ID" sz="1600" dirty="0"/>
              <a:t> </a:t>
            </a:r>
            <a:r>
              <a:rPr lang="en-ID" sz="1600" dirty="0" err="1"/>
              <a:t>dalam</a:t>
            </a:r>
            <a:r>
              <a:rPr lang="en-ID" sz="1600" dirty="0"/>
              <a:t> </a:t>
            </a:r>
            <a:r>
              <a:rPr lang="en-ID" sz="1600" dirty="0" err="1"/>
              <a:t>perusahaan</a:t>
            </a:r>
            <a:r>
              <a:rPr lang="en-ID" sz="1600" dirty="0"/>
              <a:t> </a:t>
            </a:r>
            <a:r>
              <a:rPr lang="en-ID" sz="1600" dirty="0" err="1"/>
              <a:t>internasional</a:t>
            </a:r>
            <a:r>
              <a:rPr lang="en-ID" sz="1600" dirty="0"/>
              <a:t>. </a:t>
            </a:r>
          </a:p>
          <a:p>
            <a:pPr lvl="0"/>
            <a:endParaRPr lang="en-ID" sz="1600" dirty="0"/>
          </a:p>
          <a:p>
            <a:pPr lvl="0"/>
            <a:r>
              <a:rPr lang="en-ID" sz="1600" i="1" dirty="0"/>
              <a:t>Comparative industrial relations approach</a:t>
            </a:r>
            <a:r>
              <a:rPr lang="en-ID" sz="1600" dirty="0"/>
              <a:t>, pada </a:t>
            </a:r>
            <a:r>
              <a:rPr lang="en-ID" sz="1600" dirty="0" err="1"/>
              <a:t>pendekatan</a:t>
            </a:r>
            <a:r>
              <a:rPr lang="en-ID" sz="1600" dirty="0"/>
              <a:t> </a:t>
            </a:r>
            <a:r>
              <a:rPr lang="en-ID" sz="1600" dirty="0" err="1"/>
              <a:t>ini</a:t>
            </a:r>
            <a:r>
              <a:rPr lang="en-ID" sz="1600" dirty="0"/>
              <a:t> </a:t>
            </a:r>
            <a:r>
              <a:rPr lang="en-ID" sz="1600" dirty="0" err="1"/>
              <a:t>pembahasan</a:t>
            </a:r>
            <a:r>
              <a:rPr lang="en-ID" sz="1600" dirty="0"/>
              <a:t> MSDM </a:t>
            </a:r>
            <a:r>
              <a:rPr lang="en-ID" sz="1600" dirty="0" err="1"/>
              <a:t>internasional</a:t>
            </a:r>
            <a:r>
              <a:rPr lang="en-ID" sz="1600" dirty="0"/>
              <a:t> </a:t>
            </a:r>
            <a:r>
              <a:rPr lang="en-ID" sz="1600" dirty="0" err="1"/>
              <a:t>lebih</a:t>
            </a:r>
            <a:r>
              <a:rPr lang="en-ID" sz="1600" dirty="0"/>
              <a:t> </a:t>
            </a:r>
            <a:r>
              <a:rPr lang="en-ID" sz="1600" dirty="0" err="1"/>
              <a:t>memfokuskan</a:t>
            </a:r>
            <a:r>
              <a:rPr lang="en-ID" sz="1600" dirty="0"/>
              <a:t> pada </a:t>
            </a:r>
            <a:r>
              <a:rPr lang="en-ID" sz="1600" dirty="0" err="1"/>
              <a:t>menjelaskan</a:t>
            </a:r>
            <a:r>
              <a:rPr lang="en-ID" sz="1600" dirty="0"/>
              <a:t>, </a:t>
            </a:r>
            <a:r>
              <a:rPr lang="en-ID" sz="1600" dirty="0" err="1"/>
              <a:t>membandingkan</a:t>
            </a:r>
            <a:r>
              <a:rPr lang="en-ID" sz="1600" dirty="0"/>
              <a:t> dan </a:t>
            </a:r>
            <a:r>
              <a:rPr lang="en-ID" sz="1600" dirty="0" err="1"/>
              <a:t>menganalisis</a:t>
            </a:r>
            <a:r>
              <a:rPr lang="en-ID" sz="1600" dirty="0"/>
              <a:t> </a:t>
            </a:r>
            <a:r>
              <a:rPr lang="en-ID" sz="1600" dirty="0" err="1"/>
              <a:t>sistem</a:t>
            </a:r>
            <a:r>
              <a:rPr lang="en-ID" sz="1600" dirty="0"/>
              <a:t> MSDM yang </a:t>
            </a:r>
            <a:r>
              <a:rPr lang="en-ID" sz="1600" dirty="0" err="1"/>
              <a:t>berlaku</a:t>
            </a:r>
            <a:r>
              <a:rPr lang="en-ID" sz="1600" dirty="0"/>
              <a:t> di </a:t>
            </a:r>
            <a:r>
              <a:rPr lang="en-ID" sz="1600" dirty="0" err="1"/>
              <a:t>berbagai</a:t>
            </a:r>
            <a:r>
              <a:rPr lang="en-ID" sz="1600" dirty="0"/>
              <a:t> negara. </a:t>
            </a:r>
            <a:r>
              <a:rPr lang="en-ID" sz="1600" dirty="0" err="1"/>
              <a:t>Pembahasan</a:t>
            </a:r>
            <a:r>
              <a:rPr lang="en-ID" sz="1600" dirty="0"/>
              <a:t> </a:t>
            </a:r>
            <a:r>
              <a:rPr lang="en-ID" sz="1600" dirty="0" err="1"/>
              <a:t>dengan</a:t>
            </a:r>
            <a:r>
              <a:rPr lang="en-ID" sz="1600" dirty="0"/>
              <a:t> </a:t>
            </a:r>
            <a:r>
              <a:rPr lang="en-ID" sz="1600" dirty="0" err="1"/>
              <a:t>pendekatan</a:t>
            </a:r>
            <a:r>
              <a:rPr lang="en-ID" sz="1600" dirty="0"/>
              <a:t> </a:t>
            </a:r>
            <a:r>
              <a:rPr lang="en-ID" sz="1600" dirty="0" err="1"/>
              <a:t>ini</a:t>
            </a:r>
            <a:r>
              <a:rPr lang="en-ID" sz="1600" dirty="0"/>
              <a:t> </a:t>
            </a:r>
            <a:r>
              <a:rPr lang="en-ID" sz="1600" dirty="0" err="1"/>
              <a:t>lebih</a:t>
            </a:r>
            <a:r>
              <a:rPr lang="en-ID" sz="1600" dirty="0"/>
              <a:t> pada </a:t>
            </a:r>
            <a:r>
              <a:rPr lang="en-ID" sz="1600" dirty="0" err="1"/>
              <a:t>pengkayaan</a:t>
            </a:r>
            <a:r>
              <a:rPr lang="en-ID" sz="1600" dirty="0"/>
              <a:t> </a:t>
            </a:r>
            <a:r>
              <a:rPr lang="en-ID" sz="1600" dirty="0" err="1"/>
              <a:t>informasi</a:t>
            </a:r>
            <a:r>
              <a:rPr lang="en-ID" sz="1600" dirty="0"/>
              <a:t> </a:t>
            </a:r>
            <a:r>
              <a:rPr lang="en-ID" sz="1600" dirty="0" err="1"/>
              <a:t>atas</a:t>
            </a:r>
            <a:r>
              <a:rPr lang="en-ID" sz="1600" dirty="0"/>
              <a:t> </a:t>
            </a:r>
            <a:r>
              <a:rPr lang="en-ID" sz="1600" dirty="0" err="1"/>
              <a:t>praktek-praktek</a:t>
            </a:r>
            <a:r>
              <a:rPr lang="en-ID" sz="1600" dirty="0"/>
              <a:t> MSDM </a:t>
            </a:r>
            <a:r>
              <a:rPr lang="en-ID" sz="1600" dirty="0" err="1"/>
              <a:t>dengan</a:t>
            </a:r>
            <a:r>
              <a:rPr lang="en-ID" sz="1600" dirty="0"/>
              <a:t> </a:t>
            </a:r>
            <a:r>
              <a:rPr lang="en-ID" sz="1600" dirty="0" err="1"/>
              <a:t>hubungan</a:t>
            </a:r>
            <a:r>
              <a:rPr lang="en-ID" sz="1600" dirty="0"/>
              <a:t> </a:t>
            </a:r>
            <a:r>
              <a:rPr lang="en-ID" sz="1600" dirty="0" err="1"/>
              <a:t>industri</a:t>
            </a:r>
            <a:r>
              <a:rPr lang="en-ID" sz="1600" dirty="0"/>
              <a:t> </a:t>
            </a:r>
            <a:r>
              <a:rPr lang="en-ID" sz="1600" dirty="0" err="1"/>
              <a:t>diberbagai</a:t>
            </a:r>
            <a:r>
              <a:rPr lang="en-ID" sz="1600" dirty="0"/>
              <a:t> negara.</a:t>
            </a:r>
          </a:p>
          <a:p>
            <a:pPr lvl="0"/>
            <a:endParaRPr lang="en-ID" sz="1600" dirty="0"/>
          </a:p>
          <a:p>
            <a:pPr lvl="0"/>
            <a:r>
              <a:rPr lang="en-ID" sz="1600" i="1" dirty="0"/>
              <a:t>Focus on aspects of HRM International</a:t>
            </a:r>
            <a:r>
              <a:rPr lang="en-ID" sz="1600" dirty="0"/>
              <a:t>, pada </a:t>
            </a:r>
            <a:r>
              <a:rPr lang="en-ID" sz="1600" dirty="0" err="1"/>
              <a:t>pendekatan</a:t>
            </a:r>
            <a:r>
              <a:rPr lang="en-ID" sz="1600" dirty="0"/>
              <a:t> </a:t>
            </a:r>
            <a:r>
              <a:rPr lang="en-ID" sz="1600" dirty="0" err="1"/>
              <a:t>ini</a:t>
            </a:r>
            <a:r>
              <a:rPr lang="en-ID" sz="1600" dirty="0"/>
              <a:t> </a:t>
            </a:r>
            <a:r>
              <a:rPr lang="en-ID" sz="1600" dirty="0" err="1"/>
              <a:t>pembahasan</a:t>
            </a:r>
            <a:r>
              <a:rPr lang="en-ID" sz="1600" dirty="0"/>
              <a:t> MSDM </a:t>
            </a:r>
            <a:r>
              <a:rPr lang="en-ID" sz="1600" dirty="0" err="1"/>
              <a:t>internasional</a:t>
            </a:r>
            <a:r>
              <a:rPr lang="en-ID" sz="1600" dirty="0"/>
              <a:t> </a:t>
            </a:r>
            <a:r>
              <a:rPr lang="en-ID" sz="1600" dirty="0" err="1"/>
              <a:t>lebih</a:t>
            </a:r>
            <a:r>
              <a:rPr lang="en-ID" sz="1600" dirty="0"/>
              <a:t> </a:t>
            </a:r>
            <a:r>
              <a:rPr lang="en-ID" sz="1600" dirty="0" err="1"/>
              <a:t>memfokuskan</a:t>
            </a:r>
            <a:r>
              <a:rPr lang="en-ID" sz="1600" dirty="0"/>
              <a:t> pada </a:t>
            </a:r>
            <a:r>
              <a:rPr lang="en-ID" sz="1600" dirty="0" err="1"/>
              <a:t>aspek-aspek</a:t>
            </a:r>
            <a:r>
              <a:rPr lang="en-ID" sz="1600" dirty="0"/>
              <a:t> </a:t>
            </a:r>
            <a:r>
              <a:rPr lang="en-ID" sz="1600" dirty="0" err="1"/>
              <a:t>atau</a:t>
            </a:r>
            <a:r>
              <a:rPr lang="en-ID" sz="1600" dirty="0"/>
              <a:t> </a:t>
            </a:r>
            <a:r>
              <a:rPr lang="en-ID" sz="1600" dirty="0" err="1"/>
              <a:t>fungsi-fungsi</a:t>
            </a:r>
            <a:r>
              <a:rPr lang="en-ID" sz="1600" dirty="0"/>
              <a:t> MSDM di </a:t>
            </a:r>
            <a:r>
              <a:rPr lang="en-ID" sz="1600" dirty="0" err="1"/>
              <a:t>perusahaan</a:t>
            </a:r>
            <a:r>
              <a:rPr lang="en-ID" sz="1600" dirty="0"/>
              <a:t> </a:t>
            </a:r>
            <a:r>
              <a:rPr lang="en-ID" sz="1600" dirty="0" err="1"/>
              <a:t>internasional</a:t>
            </a:r>
            <a:r>
              <a:rPr lang="en-ID" sz="1600" dirty="0"/>
              <a:t>.</a:t>
            </a:r>
          </a:p>
          <a:p>
            <a:pPr marL="0" lvl="0" indent="0">
              <a:buNone/>
            </a:pPr>
            <a:br>
              <a:rPr lang="en-US" dirty="0"/>
            </a:br>
            <a:endParaRPr lang="en-US" sz="2400" dirty="0"/>
          </a:p>
          <a:p>
            <a:endParaRPr lang="en-ID" sz="1600" dirty="0"/>
          </a:p>
          <a:p>
            <a:pPr marL="0" indent="0">
              <a:buNone/>
            </a:pPr>
            <a:endParaRPr lang="en-ID" sz="1600" dirty="0"/>
          </a:p>
        </p:txBody>
      </p:sp>
      <p:sp>
        <p:nvSpPr>
          <p:cNvPr id="3" name="TextBox 2">
            <a:extLst>
              <a:ext uri="{FF2B5EF4-FFF2-40B4-BE49-F238E27FC236}">
                <a16:creationId xmlns:a16="http://schemas.microsoft.com/office/drawing/2014/main" id="{BC654F88-6E3B-4CEB-9327-AECB15D8FFF1}"/>
              </a:ext>
            </a:extLst>
          </p:cNvPr>
          <p:cNvSpPr txBox="1"/>
          <p:nvPr/>
        </p:nvSpPr>
        <p:spPr>
          <a:xfrm>
            <a:off x="137682" y="4001025"/>
            <a:ext cx="458115" cy="707886"/>
          </a:xfrm>
          <a:prstGeom prst="rect">
            <a:avLst/>
          </a:prstGeom>
          <a:noFill/>
        </p:spPr>
        <p:txBody>
          <a:bodyPr wrap="square" rtlCol="0">
            <a:spAutoFit/>
          </a:bodyPr>
          <a:lstStyle/>
          <a:p>
            <a:r>
              <a:rPr lang="en-US" sz="4000" dirty="0">
                <a:latin typeface="Algerian" panose="04020705040A02060702" pitchFamily="82" charset="0"/>
              </a:rPr>
              <a:t>3</a:t>
            </a:r>
            <a:endParaRPr lang="en-ID" sz="4000" dirty="0">
              <a:latin typeface="Algerian" panose="04020705040A02060702" pitchFamily="82" charset="0"/>
            </a:endParaRPr>
          </a:p>
        </p:txBody>
      </p:sp>
      <p:sp>
        <p:nvSpPr>
          <p:cNvPr id="7" name="Teardrop 6">
            <a:extLst>
              <a:ext uri="{FF2B5EF4-FFF2-40B4-BE49-F238E27FC236}">
                <a16:creationId xmlns:a16="http://schemas.microsoft.com/office/drawing/2014/main" id="{1D6D819E-A723-4E76-AC70-D1ADE55D3893}"/>
              </a:ext>
            </a:extLst>
          </p:cNvPr>
          <p:cNvSpPr/>
          <p:nvPr/>
        </p:nvSpPr>
        <p:spPr>
          <a:xfrm>
            <a:off x="143553" y="2789083"/>
            <a:ext cx="458115" cy="610820"/>
          </a:xfrm>
          <a:prstGeom prst="teardrop">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TextBox 8">
            <a:extLst>
              <a:ext uri="{FF2B5EF4-FFF2-40B4-BE49-F238E27FC236}">
                <a16:creationId xmlns:a16="http://schemas.microsoft.com/office/drawing/2014/main" id="{48BE6127-4668-42DF-BF10-24C5EDAFEF09}"/>
              </a:ext>
            </a:extLst>
          </p:cNvPr>
          <p:cNvSpPr txBox="1"/>
          <p:nvPr/>
        </p:nvSpPr>
        <p:spPr>
          <a:xfrm>
            <a:off x="137683" y="2722175"/>
            <a:ext cx="458115" cy="707886"/>
          </a:xfrm>
          <a:prstGeom prst="rect">
            <a:avLst/>
          </a:prstGeom>
          <a:noFill/>
        </p:spPr>
        <p:txBody>
          <a:bodyPr wrap="square" rtlCol="0">
            <a:spAutoFit/>
          </a:bodyPr>
          <a:lstStyle/>
          <a:p>
            <a:r>
              <a:rPr lang="en-US" sz="4000" dirty="0">
                <a:latin typeface="Algerian" panose="04020705040A02060702" pitchFamily="82" charset="0"/>
              </a:rPr>
              <a:t>2</a:t>
            </a:r>
            <a:endParaRPr lang="en-ID" sz="4000" dirty="0">
              <a:latin typeface="Algerian" panose="04020705040A02060702" pitchFamily="82" charset="0"/>
            </a:endParaRPr>
          </a:p>
        </p:txBody>
      </p:sp>
      <p:sp>
        <p:nvSpPr>
          <p:cNvPr id="10" name="TextBox 9">
            <a:extLst>
              <a:ext uri="{FF2B5EF4-FFF2-40B4-BE49-F238E27FC236}">
                <a16:creationId xmlns:a16="http://schemas.microsoft.com/office/drawing/2014/main" id="{35CFBDAD-BA58-4BF3-BCF2-46126112FDB7}"/>
              </a:ext>
            </a:extLst>
          </p:cNvPr>
          <p:cNvSpPr txBox="1"/>
          <p:nvPr/>
        </p:nvSpPr>
        <p:spPr>
          <a:xfrm>
            <a:off x="137683" y="1106746"/>
            <a:ext cx="458115" cy="769441"/>
          </a:xfrm>
          <a:prstGeom prst="rect">
            <a:avLst/>
          </a:prstGeom>
          <a:noFill/>
        </p:spPr>
        <p:txBody>
          <a:bodyPr wrap="square" rtlCol="0">
            <a:spAutoFit/>
          </a:bodyPr>
          <a:lstStyle/>
          <a:p>
            <a:r>
              <a:rPr lang="en-US" sz="4400" dirty="0">
                <a:latin typeface="Algerian" panose="04020705040A02060702" pitchFamily="82" charset="0"/>
              </a:rPr>
              <a:t>1</a:t>
            </a:r>
            <a:endParaRPr lang="en-ID" sz="4400" dirty="0">
              <a:latin typeface="Algerian" panose="04020705040A02060702" pitchFamily="82" charset="0"/>
            </a:endParaRPr>
          </a:p>
        </p:txBody>
      </p:sp>
    </p:spTree>
    <p:extLst>
      <p:ext uri="{BB962C8B-B14F-4D97-AF65-F5344CB8AC3E}">
        <p14:creationId xmlns:p14="http://schemas.microsoft.com/office/powerpoint/2010/main" val="3359806507"/>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1910</Words>
  <Application>Microsoft Macintosh PowerPoint</Application>
  <PresentationFormat>On-screen Show (16:9)</PresentationFormat>
  <Paragraphs>124</Paragraphs>
  <Slides>19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Algerian</vt:lpstr>
      <vt:lpstr>Arial</vt:lpstr>
      <vt:lpstr>Bahnschrift</vt:lpstr>
      <vt:lpstr>Bahnschrift SemiLight SemiConde</vt:lpstr>
      <vt:lpstr>Berlin Sans FB Demi</vt:lpstr>
      <vt:lpstr>Bernard MT Condensed</vt:lpstr>
      <vt:lpstr>Calibri</vt:lpstr>
      <vt:lpstr>Wingdings</vt:lpstr>
      <vt:lpstr>Office Theme</vt:lpstr>
      <vt:lpstr>Strategi Persaingan Dan Pendekatan MSDM (Pendekatan MSDM melalui  Pelatihan Bahasa, Kompensasi, Kerjasama MSDM Global Dalam Bentuk Kerjasama Ekonomi Internasional)</vt:lpstr>
      <vt:lpstr>POIN PEMBAHASAN</vt:lpstr>
      <vt:lpstr>LATAR BELAKANG</vt:lpstr>
      <vt:lpstr>PowerPoint Presentation</vt:lpstr>
      <vt:lpstr>Strategi Persaingan  Sumber Daya Manusia</vt:lpstr>
      <vt:lpstr>Pendekatan Manjemen SDM</vt:lpstr>
      <vt:lpstr>Beberapa pendekatan manajemen sumber daya manusia ditinjau dari sudut objeknya adalah sebagai berikut:</vt:lpstr>
      <vt:lpstr>PowerPoint Presentation</vt:lpstr>
      <vt:lpstr>Dalam kajian MSDM Internasional dapat dikarakteristikkan oleh tiga pendekatan :</vt:lpstr>
      <vt:lpstr>PowerPoint Presentation</vt:lpstr>
      <vt:lpstr>MSDM Global</vt:lpstr>
      <vt:lpstr>Kerja Sama Ekonomi Internasional</vt:lpstr>
      <vt:lpstr>PEMBAHASAN</vt:lpstr>
      <vt:lpstr>Kerjasama MSDM Global yang dilakukan oleh PT. PELINDO III Dalam bentuk Kerjasama Ekonomi Internasional </vt:lpstr>
      <vt:lpstr>Sistem Kompensasi Untuk Karyawan Yang Diterapkan Oleh PT. PELINDO I</vt:lpstr>
      <vt:lpstr>PowerPoint Presentation</vt:lpstr>
      <vt:lpstr>PowerPoint Presentation</vt:lpstr>
      <vt:lpstr>PowerPoint Presentation</vt:lpstr>
      <vt:lpstr>TERIMAKASIH…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2017-07-14T17:38:22Z</dcterms:created>
  <dcterms:modified xsi:type="dcterms:W3CDTF">2020-07-18T03:52:19Z</dcterms:modified>
</cp:coreProperties>
</file>