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5" r:id="rId7"/>
    <p:sldId id="261" r:id="rId8"/>
    <p:sldId id="262" r:id="rId9"/>
    <p:sldId id="263" r:id="rId10"/>
  </p:sldIdLst>
  <p:sldSz cx="18288000" cy="10287000"/>
  <p:notesSz cx="6858000" cy="9144000"/>
  <p:embeddedFontLst>
    <p:embeddedFont>
      <p:font typeface="Raleway" charset="0"/>
      <p:regular r:id="rId11"/>
    </p:embeddedFont>
    <p:embeddedFont>
      <p:font typeface="Calibri" pitchFamily="34" charset="0"/>
      <p:regular r:id="rId12"/>
      <p:bold r:id="rId13"/>
      <p:italic r:id="rId14"/>
      <p:boldItalic r:id="rId15"/>
    </p:embeddedFont>
    <p:embeddedFont>
      <p:font typeface="Raleway Bold"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07" autoAdjust="0"/>
  </p:normalViewPr>
  <p:slideViewPr>
    <p:cSldViewPr>
      <p:cViewPr>
        <p:scale>
          <a:sx n="42" d="100"/>
          <a:sy n="42" d="100"/>
        </p:scale>
        <p:origin x="-30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2197" t="8026" b="422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800000">
            <a:off x="13405145" y="5437299"/>
            <a:ext cx="5090375" cy="5090375"/>
          </a:xfrm>
          <a:prstGeom prst="rect">
            <a:avLst/>
          </a:prstGeom>
        </p:spPr>
      </p:pic>
      <p:pic>
        <p:nvPicPr>
          <p:cNvPr id="3" name="Picture 3"/>
          <p:cNvPicPr>
            <a:picLocks noChangeAspect="1"/>
          </p:cNvPicPr>
          <p:nvPr/>
        </p:nvPicPr>
        <p:blipFill>
          <a:blip r:embed="rId3"/>
          <a:srcRect/>
          <a:stretch>
            <a:fillRect/>
          </a:stretch>
        </p:blipFill>
        <p:spPr>
          <a:xfrm rot="-10800000">
            <a:off x="15202579" y="3507798"/>
            <a:ext cx="2056721" cy="2056721"/>
          </a:xfrm>
          <a:prstGeom prst="rect">
            <a:avLst/>
          </a:prstGeom>
        </p:spPr>
      </p:pic>
      <p:grpSp>
        <p:nvGrpSpPr>
          <p:cNvPr id="4" name="Group 4"/>
          <p:cNvGrpSpPr/>
          <p:nvPr/>
        </p:nvGrpSpPr>
        <p:grpSpPr>
          <a:xfrm>
            <a:off x="1028700" y="1376212"/>
            <a:ext cx="12005877" cy="7534576"/>
            <a:chOff x="0" y="0"/>
            <a:chExt cx="16007835" cy="10046101"/>
          </a:xfrm>
        </p:grpSpPr>
        <p:sp>
          <p:nvSpPr>
            <p:cNvPr id="5" name="TextBox 5"/>
            <p:cNvSpPr txBox="1"/>
            <p:nvPr/>
          </p:nvSpPr>
          <p:spPr>
            <a:xfrm>
              <a:off x="0" y="3907674"/>
              <a:ext cx="16007835" cy="5030470"/>
            </a:xfrm>
            <a:prstGeom prst="rect">
              <a:avLst/>
            </a:prstGeom>
          </p:spPr>
          <p:txBody>
            <a:bodyPr lIns="0" tIns="0" rIns="0" bIns="0" rtlCol="0" anchor="t">
              <a:spAutoFit/>
            </a:bodyPr>
            <a:lstStyle/>
            <a:p>
              <a:pPr algn="l">
                <a:lnSpc>
                  <a:spcPts val="9600"/>
                </a:lnSpc>
              </a:pPr>
              <a:r>
                <a:rPr lang="en-US" sz="9600">
                  <a:solidFill>
                    <a:srgbClr val="EBFDFF"/>
                  </a:solidFill>
                  <a:latin typeface="Raleway Bold"/>
                </a:rPr>
                <a:t>Etika Komunikasi massa di era Globalisasi</a:t>
              </a:r>
            </a:p>
          </p:txBody>
        </p:sp>
        <p:sp>
          <p:nvSpPr>
            <p:cNvPr id="6" name="TextBox 6"/>
            <p:cNvSpPr txBox="1"/>
            <p:nvPr/>
          </p:nvSpPr>
          <p:spPr>
            <a:xfrm>
              <a:off x="0" y="9369826"/>
              <a:ext cx="16007835" cy="676275"/>
            </a:xfrm>
            <a:prstGeom prst="rect">
              <a:avLst/>
            </a:prstGeom>
          </p:spPr>
          <p:txBody>
            <a:bodyPr lIns="0" tIns="0" rIns="0" bIns="0" rtlCol="0" anchor="t">
              <a:spAutoFit/>
            </a:bodyPr>
            <a:lstStyle/>
            <a:p>
              <a:pPr algn="l">
                <a:lnSpc>
                  <a:spcPts val="4200"/>
                </a:lnSpc>
              </a:pPr>
              <a:r>
                <a:rPr lang="en-US" sz="3000" spc="179">
                  <a:solidFill>
                    <a:srgbClr val="EBFDFF"/>
                  </a:solidFill>
                  <a:latin typeface="Raleway"/>
                </a:rPr>
                <a:t>Ilmu Komunikasi 5 - Kelompok 1</a:t>
              </a:r>
            </a:p>
          </p:txBody>
        </p:sp>
        <p:sp>
          <p:nvSpPr>
            <p:cNvPr id="7" name="AutoShape 7"/>
            <p:cNvSpPr/>
            <p:nvPr/>
          </p:nvSpPr>
          <p:spPr>
            <a:xfrm>
              <a:off x="0" y="1772112"/>
              <a:ext cx="15320063" cy="1427902"/>
            </a:xfrm>
            <a:prstGeom prst="rect">
              <a:avLst/>
            </a:prstGeom>
            <a:solidFill>
              <a:srgbClr val="75E6DA"/>
            </a:solidFill>
          </p:spPr>
        </p:sp>
        <p:sp>
          <p:nvSpPr>
            <p:cNvPr id="8" name="TextBox 8"/>
            <p:cNvSpPr txBox="1"/>
            <p:nvPr/>
          </p:nvSpPr>
          <p:spPr>
            <a:xfrm>
              <a:off x="444285" y="1771091"/>
              <a:ext cx="14431493" cy="1466850"/>
            </a:xfrm>
            <a:prstGeom prst="rect">
              <a:avLst/>
            </a:prstGeom>
          </p:spPr>
          <p:txBody>
            <a:bodyPr lIns="0" tIns="0" rIns="0" bIns="0" rtlCol="0" anchor="t">
              <a:spAutoFit/>
            </a:bodyPr>
            <a:lstStyle/>
            <a:p>
              <a:pPr>
                <a:lnSpc>
                  <a:spcPts val="4320"/>
                </a:lnSpc>
              </a:pPr>
              <a:r>
                <a:rPr lang="en-US" sz="3600" spc="179">
                  <a:solidFill>
                    <a:srgbClr val="05445E"/>
                  </a:solidFill>
                  <a:latin typeface="Raleway Bold"/>
                </a:rPr>
                <a:t>KOMUNIKASI MASSA</a:t>
              </a:r>
            </a:p>
            <a:p>
              <a:pPr algn="l">
                <a:lnSpc>
                  <a:spcPts val="4320"/>
                </a:lnSpc>
              </a:pPr>
              <a:r>
                <a:rPr lang="en-US" sz="3600" spc="179">
                  <a:solidFill>
                    <a:srgbClr val="05445E"/>
                  </a:solidFill>
                  <a:latin typeface="Raleway Bold"/>
                </a:rPr>
                <a:t>DR. MANAP SOLIHAT M. S,I</a:t>
              </a:r>
            </a:p>
          </p:txBody>
        </p:sp>
        <p:pic>
          <p:nvPicPr>
            <p:cNvPr id="9" name="Picture 9"/>
            <p:cNvPicPr>
              <a:picLocks noChangeAspect="1"/>
            </p:cNvPicPr>
            <p:nvPr/>
          </p:nvPicPr>
          <p:blipFill>
            <a:blip r:embed="rId3"/>
            <a:srcRect t="121" b="121"/>
            <a:stretch>
              <a:fillRect/>
            </a:stretch>
          </p:blipFill>
          <p:spPr>
            <a:xfrm rot="-10800000">
              <a:off x="14053893" y="0"/>
              <a:ext cx="1266170" cy="1266170"/>
            </a:xfrm>
            <a:prstGeom prst="rect">
              <a:avLst/>
            </a:prstGeom>
          </p:spPr>
        </p:pic>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5E6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111" r="11371"/>
          <a:stretch>
            <a:fillRect/>
          </a:stretch>
        </p:blipFill>
        <p:spPr>
          <a:xfrm>
            <a:off x="-1497449" y="-134827"/>
            <a:ext cx="7017505" cy="11006918"/>
          </a:xfrm>
          <a:prstGeom prst="rect">
            <a:avLst/>
          </a:prstGeom>
        </p:spPr>
      </p:pic>
      <p:pic>
        <p:nvPicPr>
          <p:cNvPr id="3" name="Picture 3"/>
          <p:cNvPicPr>
            <a:picLocks noChangeAspect="1"/>
          </p:cNvPicPr>
          <p:nvPr/>
        </p:nvPicPr>
        <p:blipFill>
          <a:blip r:embed="rId3"/>
          <a:srcRect/>
          <a:stretch>
            <a:fillRect/>
          </a:stretch>
        </p:blipFill>
        <p:spPr>
          <a:xfrm>
            <a:off x="1247555" y="-321972"/>
            <a:ext cx="4293494" cy="4293494"/>
          </a:xfrm>
          <a:prstGeom prst="rect">
            <a:avLst/>
          </a:prstGeom>
        </p:spPr>
      </p:pic>
      <p:pic>
        <p:nvPicPr>
          <p:cNvPr id="4" name="Picture 4"/>
          <p:cNvPicPr>
            <a:picLocks noChangeAspect="1"/>
          </p:cNvPicPr>
          <p:nvPr/>
        </p:nvPicPr>
        <p:blipFill>
          <a:blip r:embed="rId3"/>
          <a:srcRect/>
          <a:stretch>
            <a:fillRect/>
          </a:stretch>
        </p:blipFill>
        <p:spPr>
          <a:xfrm rot="-10800000">
            <a:off x="-273003" y="6978739"/>
            <a:ext cx="4559121" cy="4559121"/>
          </a:xfrm>
          <a:prstGeom prst="rect">
            <a:avLst/>
          </a:prstGeom>
        </p:spPr>
      </p:pic>
      <p:pic>
        <p:nvPicPr>
          <p:cNvPr id="5" name="Picture 5"/>
          <p:cNvPicPr>
            <a:picLocks noChangeAspect="1"/>
          </p:cNvPicPr>
          <p:nvPr/>
        </p:nvPicPr>
        <p:blipFill>
          <a:blip r:embed="rId4"/>
          <a:srcRect/>
          <a:stretch>
            <a:fillRect/>
          </a:stretch>
        </p:blipFill>
        <p:spPr>
          <a:xfrm rot="-5400000">
            <a:off x="2688465" y="-321972"/>
            <a:ext cx="2860720" cy="2860720"/>
          </a:xfrm>
          <a:prstGeom prst="rect">
            <a:avLst/>
          </a:prstGeom>
        </p:spPr>
      </p:pic>
      <p:pic>
        <p:nvPicPr>
          <p:cNvPr id="6" name="Picture 6"/>
          <p:cNvPicPr>
            <a:picLocks noChangeAspect="1"/>
          </p:cNvPicPr>
          <p:nvPr/>
        </p:nvPicPr>
        <p:blipFill>
          <a:blip r:embed="rId4"/>
          <a:srcRect/>
          <a:stretch>
            <a:fillRect/>
          </a:stretch>
        </p:blipFill>
        <p:spPr>
          <a:xfrm rot="-5400000">
            <a:off x="3540657" y="8391722"/>
            <a:ext cx="1979398" cy="1979398"/>
          </a:xfrm>
          <a:prstGeom prst="rect">
            <a:avLst/>
          </a:prstGeom>
        </p:spPr>
      </p:pic>
      <p:grpSp>
        <p:nvGrpSpPr>
          <p:cNvPr id="7" name="Group 7"/>
          <p:cNvGrpSpPr/>
          <p:nvPr/>
        </p:nvGrpSpPr>
        <p:grpSpPr>
          <a:xfrm>
            <a:off x="6343560" y="1342477"/>
            <a:ext cx="9030813" cy="7602047"/>
            <a:chOff x="0" y="0"/>
            <a:chExt cx="12041084" cy="10136062"/>
          </a:xfrm>
        </p:grpSpPr>
        <p:sp>
          <p:nvSpPr>
            <p:cNvPr id="8" name="TextBox 8"/>
            <p:cNvSpPr txBox="1"/>
            <p:nvPr/>
          </p:nvSpPr>
          <p:spPr>
            <a:xfrm>
              <a:off x="0" y="-19050"/>
              <a:ext cx="12041084" cy="1428750"/>
            </a:xfrm>
            <a:prstGeom prst="rect">
              <a:avLst/>
            </a:prstGeom>
          </p:spPr>
          <p:txBody>
            <a:bodyPr lIns="0" tIns="0" rIns="0" bIns="0" rtlCol="0" anchor="t">
              <a:spAutoFit/>
            </a:bodyPr>
            <a:lstStyle/>
            <a:p>
              <a:pPr algn="l">
                <a:lnSpc>
                  <a:spcPts val="8400"/>
                </a:lnSpc>
              </a:pPr>
              <a:r>
                <a:rPr lang="en-US" sz="7000">
                  <a:solidFill>
                    <a:srgbClr val="05445E"/>
                  </a:solidFill>
                  <a:latin typeface="Raleway Bold"/>
                </a:rPr>
                <a:t>KELOMPOK 1</a:t>
              </a:r>
            </a:p>
          </p:txBody>
        </p:sp>
        <p:sp>
          <p:nvSpPr>
            <p:cNvPr id="9" name="TextBox 9"/>
            <p:cNvSpPr txBox="1"/>
            <p:nvPr/>
          </p:nvSpPr>
          <p:spPr>
            <a:xfrm>
              <a:off x="0" y="1786334"/>
              <a:ext cx="12041084" cy="809625"/>
            </a:xfrm>
            <a:prstGeom prst="rect">
              <a:avLst/>
            </a:prstGeom>
          </p:spPr>
          <p:txBody>
            <a:bodyPr lIns="0" tIns="0" rIns="0" bIns="0" rtlCol="0" anchor="t">
              <a:spAutoFit/>
            </a:bodyPr>
            <a:lstStyle/>
            <a:p>
              <a:pPr algn="l">
                <a:lnSpc>
                  <a:spcPts val="4800"/>
                </a:lnSpc>
              </a:pPr>
              <a:r>
                <a:rPr lang="en-US" sz="4000" spc="200">
                  <a:solidFill>
                    <a:srgbClr val="05445E"/>
                  </a:solidFill>
                  <a:latin typeface="Raleway Bold"/>
                </a:rPr>
                <a:t>ANGGOTA</a:t>
              </a:r>
            </a:p>
          </p:txBody>
        </p:sp>
        <p:sp>
          <p:nvSpPr>
            <p:cNvPr id="10" name="TextBox 10"/>
            <p:cNvSpPr txBox="1"/>
            <p:nvPr/>
          </p:nvSpPr>
          <p:spPr>
            <a:xfrm>
              <a:off x="0" y="3155930"/>
              <a:ext cx="12041084" cy="6980132"/>
            </a:xfrm>
            <a:prstGeom prst="rect">
              <a:avLst/>
            </a:prstGeom>
          </p:spPr>
          <p:txBody>
            <a:bodyPr lIns="0" tIns="0" rIns="0" bIns="0" rtlCol="0" anchor="t">
              <a:spAutoFit/>
            </a:bodyPr>
            <a:lstStyle/>
            <a:p>
              <a:pPr>
                <a:lnSpc>
                  <a:spcPts val="5320"/>
                </a:lnSpc>
              </a:pPr>
              <a:r>
                <a:rPr lang="en-US" sz="2800" spc="296">
                  <a:solidFill>
                    <a:srgbClr val="05445E"/>
                  </a:solidFill>
                  <a:latin typeface="Raleway"/>
                </a:rPr>
                <a:t>IHSAN FIRDAUS S 41818171</a:t>
              </a:r>
            </a:p>
            <a:p>
              <a:pPr>
                <a:lnSpc>
                  <a:spcPts val="5320"/>
                </a:lnSpc>
              </a:pPr>
              <a:r>
                <a:rPr lang="en-US" sz="2800" spc="296">
                  <a:solidFill>
                    <a:srgbClr val="05445E"/>
                  </a:solidFill>
                  <a:latin typeface="Raleway"/>
                </a:rPr>
                <a:t>ILHAM AHMAD N 41818178</a:t>
              </a:r>
            </a:p>
            <a:p>
              <a:pPr>
                <a:lnSpc>
                  <a:spcPts val="5320"/>
                </a:lnSpc>
              </a:pPr>
              <a:r>
                <a:rPr lang="en-US" sz="2800" spc="296">
                  <a:solidFill>
                    <a:srgbClr val="05445E"/>
                  </a:solidFill>
                  <a:latin typeface="Raleway"/>
                </a:rPr>
                <a:t>FADHIL DAMI A 41818180</a:t>
              </a:r>
            </a:p>
            <a:p>
              <a:pPr algn="l">
                <a:lnSpc>
                  <a:spcPts val="5320"/>
                </a:lnSpc>
              </a:pPr>
              <a:r>
                <a:rPr lang="en-US" sz="2800" spc="296">
                  <a:solidFill>
                    <a:srgbClr val="05445E"/>
                  </a:solidFill>
                  <a:latin typeface="Raleway"/>
                </a:rPr>
                <a:t>BRIYANTAMA RESTUPUTRA F 41818184</a:t>
              </a:r>
            </a:p>
            <a:p>
              <a:pPr algn="l">
                <a:lnSpc>
                  <a:spcPts val="5320"/>
                </a:lnSpc>
              </a:pPr>
              <a:r>
                <a:rPr lang="en-US" sz="2800" spc="296">
                  <a:solidFill>
                    <a:srgbClr val="05445E"/>
                  </a:solidFill>
                  <a:latin typeface="Raleway"/>
                </a:rPr>
                <a:t>PUTERI CESILIA Y 41818187</a:t>
              </a:r>
            </a:p>
            <a:p>
              <a:pPr algn="l">
                <a:lnSpc>
                  <a:spcPts val="5320"/>
                </a:lnSpc>
              </a:pPr>
              <a:r>
                <a:rPr lang="en-US" sz="2800" spc="296">
                  <a:solidFill>
                    <a:srgbClr val="05445E"/>
                  </a:solidFill>
                  <a:latin typeface="Raleway"/>
                </a:rPr>
                <a:t>DITA NUR RIZKIANI 41818195</a:t>
              </a:r>
            </a:p>
            <a:p>
              <a:pPr algn="l">
                <a:lnSpc>
                  <a:spcPts val="5320"/>
                </a:lnSpc>
              </a:pPr>
              <a:r>
                <a:rPr lang="en-US" sz="2800" spc="296">
                  <a:solidFill>
                    <a:srgbClr val="05445E"/>
                  </a:solidFill>
                  <a:latin typeface="Raleway"/>
                </a:rPr>
                <a:t>NAUFAL NURHUMAM S 41818199</a:t>
              </a:r>
            </a:p>
            <a:p>
              <a:pPr algn="l">
                <a:lnSpc>
                  <a:spcPts val="5320"/>
                </a:lnSpc>
              </a:pPr>
              <a:r>
                <a:rPr lang="en-US" sz="2800" spc="296">
                  <a:solidFill>
                    <a:srgbClr val="05445E"/>
                  </a:solidFill>
                  <a:latin typeface="Raleway"/>
                </a:rPr>
                <a:t>NABILA RELIGIA 41818200</a:t>
              </a: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DFF"/>
        </a:solidFill>
        <a:effectLst/>
      </p:bgPr>
    </p:bg>
    <p:spTree>
      <p:nvGrpSpPr>
        <p:cNvPr id="1" name=""/>
        <p:cNvGrpSpPr/>
        <p:nvPr/>
      </p:nvGrpSpPr>
      <p:grpSpPr>
        <a:xfrm>
          <a:off x="0" y="0"/>
          <a:ext cx="0" cy="0"/>
          <a:chOff x="0" y="0"/>
          <a:chExt cx="0" cy="0"/>
        </a:xfrm>
      </p:grpSpPr>
      <p:sp>
        <p:nvSpPr>
          <p:cNvPr id="2" name="AutoShape 2"/>
          <p:cNvSpPr/>
          <p:nvPr/>
        </p:nvSpPr>
        <p:spPr>
          <a:xfrm>
            <a:off x="13314892" y="-314925"/>
            <a:ext cx="5187680" cy="10916850"/>
          </a:xfrm>
          <a:prstGeom prst="rect">
            <a:avLst/>
          </a:prstGeom>
          <a:solidFill>
            <a:srgbClr val="75E6DA"/>
          </a:solidFill>
        </p:spPr>
      </p:sp>
      <p:pic>
        <p:nvPicPr>
          <p:cNvPr id="3" name="Picture 3"/>
          <p:cNvPicPr>
            <a:picLocks noChangeAspect="1"/>
          </p:cNvPicPr>
          <p:nvPr/>
        </p:nvPicPr>
        <p:blipFill>
          <a:blip r:embed="rId2"/>
          <a:srcRect l="385" r="60086"/>
          <a:stretch>
            <a:fillRect/>
          </a:stretch>
        </p:blipFill>
        <p:spPr>
          <a:xfrm>
            <a:off x="14956868" y="1359731"/>
            <a:ext cx="2967916" cy="4996443"/>
          </a:xfrm>
          <a:prstGeom prst="rect">
            <a:avLst/>
          </a:prstGeom>
        </p:spPr>
      </p:pic>
      <p:pic>
        <p:nvPicPr>
          <p:cNvPr id="4" name="Picture 4"/>
          <p:cNvPicPr>
            <a:picLocks noChangeAspect="1"/>
          </p:cNvPicPr>
          <p:nvPr/>
        </p:nvPicPr>
        <p:blipFill>
          <a:blip r:embed="rId3"/>
          <a:srcRect/>
          <a:stretch>
            <a:fillRect/>
          </a:stretch>
        </p:blipFill>
        <p:spPr>
          <a:xfrm>
            <a:off x="14681710" y="-1208691"/>
            <a:ext cx="4293494" cy="4293494"/>
          </a:xfrm>
          <a:prstGeom prst="rect">
            <a:avLst/>
          </a:prstGeom>
        </p:spPr>
      </p:pic>
      <p:pic>
        <p:nvPicPr>
          <p:cNvPr id="5" name="Picture 5"/>
          <p:cNvPicPr>
            <a:picLocks noChangeAspect="1"/>
          </p:cNvPicPr>
          <p:nvPr/>
        </p:nvPicPr>
        <p:blipFill>
          <a:blip r:embed="rId3"/>
          <a:srcRect/>
          <a:stretch>
            <a:fillRect/>
          </a:stretch>
        </p:blipFill>
        <p:spPr>
          <a:xfrm rot="-10800000">
            <a:off x="13799251" y="3992637"/>
            <a:ext cx="4727074" cy="4727074"/>
          </a:xfrm>
          <a:prstGeom prst="rect">
            <a:avLst/>
          </a:prstGeom>
        </p:spPr>
      </p:pic>
      <p:pic>
        <p:nvPicPr>
          <p:cNvPr id="6" name="Picture 6"/>
          <p:cNvPicPr>
            <a:picLocks noChangeAspect="1"/>
          </p:cNvPicPr>
          <p:nvPr/>
        </p:nvPicPr>
        <p:blipFill>
          <a:blip r:embed="rId4"/>
          <a:srcRect/>
          <a:stretch>
            <a:fillRect/>
          </a:stretch>
        </p:blipFill>
        <p:spPr>
          <a:xfrm rot="-5400000">
            <a:off x="14956868" y="4645158"/>
            <a:ext cx="2860720" cy="2860720"/>
          </a:xfrm>
          <a:prstGeom prst="rect">
            <a:avLst/>
          </a:prstGeom>
        </p:spPr>
      </p:pic>
      <p:pic>
        <p:nvPicPr>
          <p:cNvPr id="7" name="Picture 7"/>
          <p:cNvPicPr>
            <a:picLocks noChangeAspect="1"/>
          </p:cNvPicPr>
          <p:nvPr/>
        </p:nvPicPr>
        <p:blipFill>
          <a:blip r:embed="rId4"/>
          <a:srcRect/>
          <a:stretch>
            <a:fillRect/>
          </a:stretch>
        </p:blipFill>
        <p:spPr>
          <a:xfrm rot="-5400000">
            <a:off x="16102194" y="8719712"/>
            <a:ext cx="1715393" cy="1715393"/>
          </a:xfrm>
          <a:prstGeom prst="rect">
            <a:avLst/>
          </a:prstGeom>
        </p:spPr>
      </p:pic>
      <p:pic>
        <p:nvPicPr>
          <p:cNvPr id="8" name="Picture 8"/>
          <p:cNvPicPr>
            <a:picLocks noChangeAspect="1"/>
          </p:cNvPicPr>
          <p:nvPr/>
        </p:nvPicPr>
        <p:blipFill>
          <a:blip r:embed="rId4"/>
          <a:srcRect/>
          <a:stretch>
            <a:fillRect/>
          </a:stretch>
        </p:blipFill>
        <p:spPr>
          <a:xfrm rot="-5400000">
            <a:off x="17119204" y="-368067"/>
            <a:ext cx="1396767" cy="1396767"/>
          </a:xfrm>
          <a:prstGeom prst="rect">
            <a:avLst/>
          </a:prstGeom>
        </p:spPr>
      </p:pic>
      <p:pic>
        <p:nvPicPr>
          <p:cNvPr id="9" name="Picture 9"/>
          <p:cNvPicPr>
            <a:picLocks noChangeAspect="1"/>
          </p:cNvPicPr>
          <p:nvPr/>
        </p:nvPicPr>
        <p:blipFill>
          <a:blip r:embed="rId4"/>
          <a:srcRect/>
          <a:stretch>
            <a:fillRect/>
          </a:stretch>
        </p:blipFill>
        <p:spPr>
          <a:xfrm rot="-5400000">
            <a:off x="13887830" y="8189262"/>
            <a:ext cx="1069038" cy="1069038"/>
          </a:xfrm>
          <a:prstGeom prst="rect">
            <a:avLst/>
          </a:prstGeom>
        </p:spPr>
      </p:pic>
      <p:grpSp>
        <p:nvGrpSpPr>
          <p:cNvPr id="10" name="Group 10"/>
          <p:cNvGrpSpPr/>
          <p:nvPr/>
        </p:nvGrpSpPr>
        <p:grpSpPr>
          <a:xfrm>
            <a:off x="1028700" y="1595934"/>
            <a:ext cx="9051807" cy="7354250"/>
            <a:chOff x="0" y="-9525"/>
            <a:chExt cx="12069076" cy="9805666"/>
          </a:xfrm>
        </p:grpSpPr>
        <p:sp>
          <p:nvSpPr>
            <p:cNvPr id="11" name="TextBox 11"/>
            <p:cNvSpPr txBox="1"/>
            <p:nvPr/>
          </p:nvSpPr>
          <p:spPr>
            <a:xfrm>
              <a:off x="0" y="-9525"/>
              <a:ext cx="12069076" cy="1152525"/>
            </a:xfrm>
            <a:prstGeom prst="rect">
              <a:avLst/>
            </a:prstGeom>
          </p:spPr>
          <p:txBody>
            <a:bodyPr lIns="0" tIns="0" rIns="0" bIns="0" rtlCol="0" anchor="t">
              <a:spAutoFit/>
            </a:bodyPr>
            <a:lstStyle/>
            <a:p>
              <a:pPr algn="l">
                <a:lnSpc>
                  <a:spcPts val="6720"/>
                </a:lnSpc>
              </a:pPr>
              <a:r>
                <a:rPr lang="en-US" sz="5600">
                  <a:solidFill>
                    <a:srgbClr val="05445E"/>
                  </a:solidFill>
                  <a:latin typeface="Raleway Bold"/>
                </a:rPr>
                <a:t>Etika Komunikasi Massa</a:t>
              </a:r>
            </a:p>
          </p:txBody>
        </p:sp>
        <p:sp>
          <p:nvSpPr>
            <p:cNvPr id="12" name="TextBox 12"/>
            <p:cNvSpPr txBox="1"/>
            <p:nvPr/>
          </p:nvSpPr>
          <p:spPr>
            <a:xfrm>
              <a:off x="0" y="1525719"/>
              <a:ext cx="12069076" cy="809625"/>
            </a:xfrm>
            <a:prstGeom prst="rect">
              <a:avLst/>
            </a:prstGeom>
          </p:spPr>
          <p:txBody>
            <a:bodyPr lIns="0" tIns="0" rIns="0" bIns="0" rtlCol="0" anchor="t">
              <a:spAutoFit/>
            </a:bodyPr>
            <a:lstStyle/>
            <a:p>
              <a:pPr algn="l">
                <a:lnSpc>
                  <a:spcPts val="4800"/>
                </a:lnSpc>
              </a:pPr>
              <a:endParaRPr/>
            </a:p>
          </p:txBody>
        </p:sp>
        <p:sp>
          <p:nvSpPr>
            <p:cNvPr id="13" name="TextBox 13"/>
            <p:cNvSpPr txBox="1"/>
            <p:nvPr/>
          </p:nvSpPr>
          <p:spPr>
            <a:xfrm>
              <a:off x="0" y="3002913"/>
              <a:ext cx="12069076" cy="6793228"/>
            </a:xfrm>
            <a:prstGeom prst="rect">
              <a:avLst/>
            </a:prstGeom>
          </p:spPr>
          <p:txBody>
            <a:bodyPr lIns="0" tIns="0" rIns="0" bIns="0" rtlCol="0" anchor="t">
              <a:spAutoFit/>
            </a:bodyPr>
            <a:lstStyle/>
            <a:p>
              <a:pPr algn="l">
                <a:lnSpc>
                  <a:spcPct val="150000"/>
                </a:lnSpc>
              </a:pPr>
              <a:r>
                <a:rPr lang="en-US" sz="2800" spc="84" dirty="0" err="1">
                  <a:solidFill>
                    <a:srgbClr val="05445E"/>
                  </a:solidFill>
                  <a:latin typeface="Raleway"/>
                </a:rPr>
                <a:t>Etika</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a:t>
              </a:r>
              <a:r>
                <a:rPr lang="en-US" sz="2800" spc="84" dirty="0" err="1">
                  <a:solidFill>
                    <a:srgbClr val="05445E"/>
                  </a:solidFill>
                  <a:latin typeface="Raleway"/>
                </a:rPr>
                <a:t>atau</a:t>
              </a:r>
              <a:r>
                <a:rPr lang="en-US" sz="2800" spc="84" dirty="0">
                  <a:solidFill>
                    <a:srgbClr val="05445E"/>
                  </a:solidFill>
                  <a:latin typeface="Raleway"/>
                </a:rPr>
                <a:t> </a:t>
              </a:r>
              <a:r>
                <a:rPr lang="en-US" sz="2800" spc="84" dirty="0" err="1">
                  <a:solidFill>
                    <a:srgbClr val="05445E"/>
                  </a:solidFill>
                  <a:latin typeface="Raleway"/>
                </a:rPr>
                <a:t>etika</a:t>
              </a:r>
              <a:r>
                <a:rPr lang="en-US" sz="2800" spc="84" dirty="0">
                  <a:solidFill>
                    <a:srgbClr val="05445E"/>
                  </a:solidFill>
                  <a:latin typeface="Raleway"/>
                </a:rPr>
                <a:t> </a:t>
              </a:r>
              <a:r>
                <a:rPr lang="en-US" sz="2800" spc="84" dirty="0" err="1">
                  <a:solidFill>
                    <a:srgbClr val="05445E"/>
                  </a:solidFill>
                  <a:latin typeface="Raleway"/>
                </a:rPr>
                <a:t>komunikasi</a:t>
              </a:r>
              <a:r>
                <a:rPr lang="en-US" sz="2800" spc="84" dirty="0">
                  <a:solidFill>
                    <a:srgbClr val="05445E"/>
                  </a:solidFill>
                  <a:latin typeface="Raleway"/>
                </a:rPr>
                <a:t> </a:t>
              </a:r>
              <a:r>
                <a:rPr lang="en-US" sz="2800" spc="84" dirty="0" err="1">
                  <a:solidFill>
                    <a:srgbClr val="05445E"/>
                  </a:solidFill>
                  <a:latin typeface="Raleway"/>
                </a:rPr>
                <a:t>massa</a:t>
              </a:r>
              <a:r>
                <a:rPr lang="en-US" sz="2800" spc="84" dirty="0">
                  <a:solidFill>
                    <a:srgbClr val="05445E"/>
                  </a:solidFill>
                  <a:latin typeface="Raleway"/>
                </a:rPr>
                <a:t> </a:t>
              </a:r>
              <a:r>
                <a:rPr lang="en-US" sz="2800" spc="84" dirty="0" err="1">
                  <a:solidFill>
                    <a:srgbClr val="05445E"/>
                  </a:solidFill>
                  <a:latin typeface="Raleway"/>
                </a:rPr>
                <a:t>adalah</a:t>
              </a:r>
              <a:r>
                <a:rPr lang="en-US" sz="2800" spc="84" dirty="0">
                  <a:solidFill>
                    <a:srgbClr val="05445E"/>
                  </a:solidFill>
                  <a:latin typeface="Raleway"/>
                </a:rPr>
                <a:t> </a:t>
              </a:r>
              <a:r>
                <a:rPr lang="en-US" sz="2800" spc="84" dirty="0" err="1">
                  <a:solidFill>
                    <a:srgbClr val="05445E"/>
                  </a:solidFill>
                  <a:latin typeface="Raleway"/>
                </a:rPr>
                <a:t>filsafat</a:t>
              </a:r>
              <a:r>
                <a:rPr lang="en-US" sz="2800" spc="84" dirty="0">
                  <a:solidFill>
                    <a:srgbClr val="05445E"/>
                  </a:solidFill>
                  <a:latin typeface="Raleway"/>
                </a:rPr>
                <a:t> moral yang </a:t>
              </a:r>
              <a:r>
                <a:rPr lang="en-US" sz="2800" spc="84" dirty="0" err="1">
                  <a:solidFill>
                    <a:srgbClr val="05445E"/>
                  </a:solidFill>
                  <a:latin typeface="Raleway"/>
                </a:rPr>
                <a:t>berkenaan</a:t>
              </a:r>
              <a:r>
                <a:rPr lang="en-US" sz="2800" spc="84" dirty="0">
                  <a:solidFill>
                    <a:srgbClr val="05445E"/>
                  </a:solidFill>
                  <a:latin typeface="Raleway"/>
                </a:rPr>
                <a:t> </a:t>
              </a:r>
              <a:r>
                <a:rPr lang="en-US" sz="2800" spc="84" dirty="0" err="1">
                  <a:solidFill>
                    <a:srgbClr val="05445E"/>
                  </a:solidFill>
                  <a:latin typeface="Raleway"/>
                </a:rPr>
                <a:t>kewajiban-kewajiban</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a:t>
              </a:r>
              <a:r>
                <a:rPr lang="en-US" sz="2800" spc="84" dirty="0" err="1">
                  <a:solidFill>
                    <a:srgbClr val="05445E"/>
                  </a:solidFill>
                  <a:latin typeface="Raleway"/>
                </a:rPr>
                <a:t>tentang</a:t>
              </a:r>
              <a:r>
                <a:rPr lang="en-US" sz="2800" spc="84" dirty="0">
                  <a:solidFill>
                    <a:srgbClr val="05445E"/>
                  </a:solidFill>
                  <a:latin typeface="Raleway"/>
                </a:rPr>
                <a:t> </a:t>
              </a:r>
              <a:r>
                <a:rPr lang="en-US" sz="2800" spc="84" dirty="0" err="1">
                  <a:solidFill>
                    <a:srgbClr val="05445E"/>
                  </a:solidFill>
                  <a:latin typeface="Raleway"/>
                </a:rPr>
                <a:t>penilaian</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yang </a:t>
              </a:r>
              <a:r>
                <a:rPr lang="en-US" sz="2800" spc="84" dirty="0" err="1">
                  <a:solidFill>
                    <a:srgbClr val="05445E"/>
                  </a:solidFill>
                  <a:latin typeface="Raleway"/>
                </a:rPr>
                <a:t>baik</a:t>
              </a:r>
              <a:r>
                <a:rPr lang="en-US" sz="2800" spc="84" dirty="0">
                  <a:solidFill>
                    <a:srgbClr val="05445E"/>
                  </a:solidFill>
                  <a:latin typeface="Raleway"/>
                </a:rPr>
                <a:t> </a:t>
              </a:r>
              <a:r>
                <a:rPr lang="en-US" sz="2800" spc="84" dirty="0" err="1">
                  <a:solidFill>
                    <a:srgbClr val="05445E"/>
                  </a:solidFill>
                  <a:latin typeface="Raleway"/>
                </a:rPr>
                <a:t>dan</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yang </a:t>
              </a:r>
              <a:r>
                <a:rPr lang="en-US" sz="2800" spc="84" dirty="0" err="1">
                  <a:solidFill>
                    <a:srgbClr val="05445E"/>
                  </a:solidFill>
                  <a:latin typeface="Raleway"/>
                </a:rPr>
                <a:t>buruk</a:t>
              </a:r>
              <a:r>
                <a:rPr lang="en-US" sz="2800" spc="84" dirty="0">
                  <a:solidFill>
                    <a:srgbClr val="05445E"/>
                  </a:solidFill>
                  <a:latin typeface="Raleway"/>
                </a:rPr>
                <a:t>. </a:t>
              </a:r>
              <a:r>
                <a:rPr lang="en-US" sz="2800" spc="84" dirty="0" err="1">
                  <a:solidFill>
                    <a:srgbClr val="05445E"/>
                  </a:solidFill>
                  <a:latin typeface="Raleway"/>
                </a:rPr>
                <a:t>Dengan</a:t>
              </a:r>
              <a:r>
                <a:rPr lang="en-US" sz="2800" spc="84" dirty="0">
                  <a:solidFill>
                    <a:srgbClr val="05445E"/>
                  </a:solidFill>
                  <a:latin typeface="Raleway"/>
                </a:rPr>
                <a:t> kata lain, </a:t>
              </a:r>
              <a:r>
                <a:rPr lang="en-US" sz="2800" spc="84" dirty="0" err="1">
                  <a:solidFill>
                    <a:srgbClr val="05445E"/>
                  </a:solidFill>
                  <a:latin typeface="Raleway"/>
                </a:rPr>
                <a:t>etika</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a:t>
              </a:r>
              <a:r>
                <a:rPr lang="en-US" sz="2800" spc="84" dirty="0" err="1">
                  <a:solidFill>
                    <a:srgbClr val="05445E"/>
                  </a:solidFill>
                  <a:latin typeface="Raleway"/>
                </a:rPr>
                <a:t>adalah</a:t>
              </a:r>
              <a:r>
                <a:rPr lang="en-US" sz="2800" spc="84" dirty="0">
                  <a:solidFill>
                    <a:srgbClr val="05445E"/>
                  </a:solidFill>
                  <a:latin typeface="Raleway"/>
                </a:rPr>
                <a:t> </a:t>
              </a:r>
              <a:r>
                <a:rPr lang="en-US" sz="2800" spc="84" dirty="0" err="1">
                  <a:solidFill>
                    <a:srgbClr val="05445E"/>
                  </a:solidFill>
                  <a:latin typeface="Raleway"/>
                </a:rPr>
                <a:t>ilmu</a:t>
              </a:r>
              <a:r>
                <a:rPr lang="en-US" sz="2800" spc="84" dirty="0">
                  <a:solidFill>
                    <a:srgbClr val="05445E"/>
                  </a:solidFill>
                  <a:latin typeface="Raleway"/>
                </a:rPr>
                <a:t> </a:t>
              </a:r>
              <a:r>
                <a:rPr lang="en-US" sz="2800" spc="84" dirty="0" err="1">
                  <a:solidFill>
                    <a:srgbClr val="05445E"/>
                  </a:solidFill>
                  <a:latin typeface="Raleway"/>
                </a:rPr>
                <a:t>atau</a:t>
              </a:r>
              <a:r>
                <a:rPr lang="en-US" sz="2800" spc="84" dirty="0">
                  <a:solidFill>
                    <a:srgbClr val="05445E"/>
                  </a:solidFill>
                  <a:latin typeface="Raleway"/>
                </a:rPr>
                <a:t> </a:t>
              </a:r>
              <a:r>
                <a:rPr lang="en-US" sz="2800" spc="84" dirty="0" err="1">
                  <a:solidFill>
                    <a:srgbClr val="05445E"/>
                  </a:solidFill>
                  <a:latin typeface="Raleway"/>
                </a:rPr>
                <a:t>studi</a:t>
              </a:r>
              <a:r>
                <a:rPr lang="en-US" sz="2800" spc="84" dirty="0">
                  <a:solidFill>
                    <a:srgbClr val="05445E"/>
                  </a:solidFill>
                  <a:latin typeface="Raleway"/>
                </a:rPr>
                <a:t> </a:t>
              </a:r>
              <a:r>
                <a:rPr lang="en-US" sz="2800" spc="84" dirty="0" err="1">
                  <a:solidFill>
                    <a:srgbClr val="05445E"/>
                  </a:solidFill>
                  <a:latin typeface="Raleway"/>
                </a:rPr>
                <a:t>tentang</a:t>
              </a:r>
              <a:r>
                <a:rPr lang="en-US" sz="2800" spc="84" dirty="0">
                  <a:solidFill>
                    <a:srgbClr val="05445E"/>
                  </a:solidFill>
                  <a:latin typeface="Raleway"/>
                </a:rPr>
                <a:t> </a:t>
              </a:r>
              <a:r>
                <a:rPr lang="en-US" sz="2800" spc="84" dirty="0" err="1">
                  <a:solidFill>
                    <a:srgbClr val="05445E"/>
                  </a:solidFill>
                  <a:latin typeface="Raleway"/>
                </a:rPr>
                <a:t>peraturan-peraturan</a:t>
              </a:r>
              <a:r>
                <a:rPr lang="en-US" sz="2800" spc="84" dirty="0">
                  <a:solidFill>
                    <a:srgbClr val="05445E"/>
                  </a:solidFill>
                  <a:latin typeface="Raleway"/>
                </a:rPr>
                <a:t> yang </a:t>
              </a:r>
              <a:r>
                <a:rPr lang="en-US" sz="2800" spc="84" dirty="0" err="1">
                  <a:solidFill>
                    <a:srgbClr val="05445E"/>
                  </a:solidFill>
                  <a:latin typeface="Raleway"/>
                </a:rPr>
                <a:t>mengatur</a:t>
              </a:r>
              <a:r>
                <a:rPr lang="en-US" sz="2800" spc="84" dirty="0">
                  <a:solidFill>
                    <a:srgbClr val="05445E"/>
                  </a:solidFill>
                  <a:latin typeface="Raleway"/>
                </a:rPr>
                <a:t> </a:t>
              </a:r>
              <a:r>
                <a:rPr lang="en-US" sz="2800" spc="84" dirty="0" err="1">
                  <a:solidFill>
                    <a:srgbClr val="05445E"/>
                  </a:solidFill>
                  <a:latin typeface="Raleway"/>
                </a:rPr>
                <a:t>tingkah</a:t>
              </a:r>
              <a:r>
                <a:rPr lang="en-US" sz="2800" spc="84" dirty="0">
                  <a:solidFill>
                    <a:srgbClr val="05445E"/>
                  </a:solidFill>
                  <a:latin typeface="Raleway"/>
                </a:rPr>
                <a:t> </a:t>
              </a:r>
              <a:r>
                <a:rPr lang="en-US" sz="2800" spc="84" dirty="0" err="1">
                  <a:solidFill>
                    <a:srgbClr val="05445E"/>
                  </a:solidFill>
                  <a:latin typeface="Raleway"/>
                </a:rPr>
                <a:t>laku</a:t>
              </a:r>
              <a:r>
                <a:rPr lang="en-US" sz="2800" spc="84" dirty="0">
                  <a:solidFill>
                    <a:srgbClr val="05445E"/>
                  </a:solidFill>
                  <a:latin typeface="Raleway"/>
                </a:rPr>
                <a:t> </a:t>
              </a:r>
              <a:r>
                <a:rPr lang="en-US" sz="2800" spc="84" dirty="0" err="1">
                  <a:solidFill>
                    <a:srgbClr val="05445E"/>
                  </a:solidFill>
                  <a:latin typeface="Raleway"/>
                </a:rPr>
                <a:t>pers</a:t>
              </a:r>
              <a:r>
                <a:rPr lang="en-US" sz="2800" spc="84" dirty="0">
                  <a:solidFill>
                    <a:srgbClr val="05445E"/>
                  </a:solidFill>
                  <a:latin typeface="Raleway"/>
                </a:rPr>
                <a:t> </a:t>
              </a:r>
              <a:r>
                <a:rPr lang="en-US" sz="2800" spc="84" dirty="0" err="1">
                  <a:solidFill>
                    <a:srgbClr val="05445E"/>
                  </a:solidFill>
                  <a:latin typeface="Raleway"/>
                </a:rPr>
                <a:t>atau</a:t>
              </a:r>
              <a:r>
                <a:rPr lang="en-US" sz="2800" spc="84" dirty="0">
                  <a:solidFill>
                    <a:srgbClr val="05445E"/>
                  </a:solidFill>
                  <a:latin typeface="Raleway"/>
                </a:rPr>
                <a:t> </a:t>
              </a:r>
              <a:r>
                <a:rPr lang="en-US" sz="2800" spc="84" dirty="0" err="1">
                  <a:solidFill>
                    <a:srgbClr val="05445E"/>
                  </a:solidFill>
                  <a:latin typeface="Raleway"/>
                </a:rPr>
                <a:t>apa</a:t>
              </a:r>
              <a:r>
                <a:rPr lang="en-US" sz="2800" spc="84" dirty="0">
                  <a:solidFill>
                    <a:srgbClr val="05445E"/>
                  </a:solidFill>
                  <a:latin typeface="Raleway"/>
                </a:rPr>
                <a:t> yang </a:t>
              </a:r>
              <a:r>
                <a:rPr lang="en-US" sz="2800" spc="84" dirty="0" err="1">
                  <a:solidFill>
                    <a:srgbClr val="05445E"/>
                  </a:solidFill>
                  <a:latin typeface="Raleway"/>
                </a:rPr>
                <a:t>seharusnya</a:t>
              </a:r>
              <a:r>
                <a:rPr lang="en-US" sz="2800" spc="84" dirty="0">
                  <a:solidFill>
                    <a:srgbClr val="05445E"/>
                  </a:solidFill>
                  <a:latin typeface="Raleway"/>
                </a:rPr>
                <a:t> </a:t>
              </a:r>
              <a:r>
                <a:rPr lang="en-US" sz="2800" spc="84" dirty="0" err="1">
                  <a:solidFill>
                    <a:srgbClr val="05445E"/>
                  </a:solidFill>
                  <a:latin typeface="Raleway"/>
                </a:rPr>
                <a:t>dilakukan</a:t>
              </a:r>
              <a:r>
                <a:rPr lang="en-US" sz="2800" spc="84" dirty="0">
                  <a:solidFill>
                    <a:srgbClr val="05445E"/>
                  </a:solidFill>
                  <a:latin typeface="Raleway"/>
                </a:rPr>
                <a:t> </a:t>
              </a:r>
              <a:r>
                <a:rPr lang="en-US" sz="2800" spc="84" dirty="0" err="1">
                  <a:solidFill>
                    <a:srgbClr val="05445E"/>
                  </a:solidFill>
                  <a:latin typeface="Raleway"/>
                </a:rPr>
                <a:t>oleh</a:t>
              </a:r>
              <a:r>
                <a:rPr lang="en-US" sz="2800" spc="84" dirty="0">
                  <a:solidFill>
                    <a:srgbClr val="05445E"/>
                  </a:solidFill>
                  <a:latin typeface="Raleway"/>
                </a:rPr>
                <a:t> orang-orang yang </a:t>
              </a:r>
              <a:r>
                <a:rPr lang="en-US" sz="2800" spc="84" dirty="0" err="1">
                  <a:solidFill>
                    <a:srgbClr val="05445E"/>
                  </a:solidFill>
                  <a:latin typeface="Raleway"/>
                </a:rPr>
                <a:t>terlibat</a:t>
              </a:r>
              <a:r>
                <a:rPr lang="en-US" sz="2800" spc="84" dirty="0">
                  <a:solidFill>
                    <a:srgbClr val="05445E"/>
                  </a:solidFill>
                  <a:latin typeface="Raleway"/>
                </a:rPr>
                <a:t> </a:t>
              </a:r>
              <a:r>
                <a:rPr lang="en-US" sz="2800" spc="84" dirty="0" err="1">
                  <a:solidFill>
                    <a:srgbClr val="05445E"/>
                  </a:solidFill>
                  <a:latin typeface="Raleway"/>
                </a:rPr>
                <a:t>dalam</a:t>
              </a:r>
              <a:r>
                <a:rPr lang="en-US" sz="2800" spc="84" dirty="0">
                  <a:solidFill>
                    <a:srgbClr val="05445E"/>
                  </a:solidFill>
                  <a:latin typeface="Raleway"/>
                </a:rPr>
                <a:t> </a:t>
              </a:r>
              <a:r>
                <a:rPr lang="en-US" sz="2800" spc="84" dirty="0" err="1">
                  <a:solidFill>
                    <a:srgbClr val="05445E"/>
                  </a:solidFill>
                  <a:latin typeface="Raleway"/>
                </a:rPr>
                <a:t>kegiatan</a:t>
              </a:r>
              <a:r>
                <a:rPr lang="en-US" sz="2800" spc="84" dirty="0">
                  <a:solidFill>
                    <a:srgbClr val="05445E"/>
                  </a:solidFill>
                  <a:latin typeface="Raleway"/>
                </a:rPr>
                <a:t> pers.</a:t>
              </a:r>
            </a:p>
          </p:txBody>
        </p:sp>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grpSp>
        <p:nvGrpSpPr>
          <p:cNvPr id="2" name="Group 2"/>
          <p:cNvGrpSpPr/>
          <p:nvPr/>
        </p:nvGrpSpPr>
        <p:grpSpPr>
          <a:xfrm>
            <a:off x="1728931" y="3444346"/>
            <a:ext cx="1722635" cy="1699154"/>
            <a:chOff x="0" y="0"/>
            <a:chExt cx="2296847" cy="2265539"/>
          </a:xfrm>
        </p:grpSpPr>
        <p:sp>
          <p:nvSpPr>
            <p:cNvPr id="3" name="AutoShape 3"/>
            <p:cNvSpPr/>
            <p:nvPr/>
          </p:nvSpPr>
          <p:spPr>
            <a:xfrm>
              <a:off x="247320" y="222408"/>
              <a:ext cx="2049527" cy="2043131"/>
            </a:xfrm>
            <a:prstGeom prst="rect">
              <a:avLst/>
            </a:prstGeom>
            <a:solidFill>
              <a:srgbClr val="75E6DA">
                <a:alpha val="49803"/>
              </a:srgbClr>
            </a:solidFill>
          </p:spPr>
        </p:sp>
        <p:sp>
          <p:nvSpPr>
            <p:cNvPr id="4" name="AutoShape 4"/>
            <p:cNvSpPr/>
            <p:nvPr/>
          </p:nvSpPr>
          <p:spPr>
            <a:xfrm>
              <a:off x="0" y="0"/>
              <a:ext cx="2049527" cy="2043131"/>
            </a:xfrm>
            <a:prstGeom prst="rect">
              <a:avLst/>
            </a:prstGeom>
            <a:solidFill>
              <a:srgbClr val="75E6DA"/>
            </a:solidFill>
          </p:spPr>
        </p:sp>
      </p:grpSp>
      <p:grpSp>
        <p:nvGrpSpPr>
          <p:cNvPr id="5" name="Group 5"/>
          <p:cNvGrpSpPr/>
          <p:nvPr/>
        </p:nvGrpSpPr>
        <p:grpSpPr>
          <a:xfrm>
            <a:off x="1458123" y="899260"/>
            <a:ext cx="15564585" cy="1958677"/>
            <a:chOff x="0" y="0"/>
            <a:chExt cx="20752780" cy="2611569"/>
          </a:xfrm>
        </p:grpSpPr>
        <p:sp>
          <p:nvSpPr>
            <p:cNvPr id="6" name="TextBox 6"/>
            <p:cNvSpPr txBox="1"/>
            <p:nvPr/>
          </p:nvSpPr>
          <p:spPr>
            <a:xfrm>
              <a:off x="0" y="-19050"/>
              <a:ext cx="20752780" cy="1428750"/>
            </a:xfrm>
            <a:prstGeom prst="rect">
              <a:avLst/>
            </a:prstGeom>
          </p:spPr>
          <p:txBody>
            <a:bodyPr lIns="0" tIns="0" rIns="0" bIns="0" rtlCol="0" anchor="t">
              <a:spAutoFit/>
            </a:bodyPr>
            <a:lstStyle/>
            <a:p>
              <a:pPr algn="ctr">
                <a:lnSpc>
                  <a:spcPts val="8400"/>
                </a:lnSpc>
              </a:pPr>
              <a:r>
                <a:rPr lang="en-US" sz="7000" dirty="0" err="1">
                  <a:solidFill>
                    <a:srgbClr val="75E6DA"/>
                  </a:solidFill>
                  <a:latin typeface="Raleway Bold"/>
                </a:rPr>
                <a:t>Etika</a:t>
              </a:r>
              <a:r>
                <a:rPr lang="en-US" sz="7000" dirty="0">
                  <a:solidFill>
                    <a:srgbClr val="75E6DA"/>
                  </a:solidFill>
                  <a:latin typeface="Raleway Bold"/>
                </a:rPr>
                <a:t> Media Massa</a:t>
              </a:r>
            </a:p>
          </p:txBody>
        </p:sp>
        <p:sp>
          <p:nvSpPr>
            <p:cNvPr id="7" name="TextBox 7"/>
            <p:cNvSpPr txBox="1"/>
            <p:nvPr/>
          </p:nvSpPr>
          <p:spPr>
            <a:xfrm>
              <a:off x="0" y="1801944"/>
              <a:ext cx="20752780" cy="809625"/>
            </a:xfrm>
            <a:prstGeom prst="rect">
              <a:avLst/>
            </a:prstGeom>
          </p:spPr>
          <p:txBody>
            <a:bodyPr lIns="0" tIns="0" rIns="0" bIns="0" rtlCol="0" anchor="t">
              <a:spAutoFit/>
            </a:bodyPr>
            <a:lstStyle/>
            <a:p>
              <a:pPr algn="ctr">
                <a:lnSpc>
                  <a:spcPts val="4800"/>
                </a:lnSpc>
              </a:pPr>
              <a:r>
                <a:rPr lang="en-US" sz="4000" spc="200">
                  <a:solidFill>
                    <a:srgbClr val="EBFDFF"/>
                  </a:solidFill>
                  <a:latin typeface="Raleway Bold"/>
                </a:rPr>
                <a:t>YANG DAPAT DIRUMUSKAN SEBAGAI BERIKUT</a:t>
              </a:r>
            </a:p>
          </p:txBody>
        </p:sp>
      </p:grpSp>
      <p:pic>
        <p:nvPicPr>
          <p:cNvPr id="8" name="Picture 8"/>
          <p:cNvPicPr>
            <a:picLocks noChangeAspect="1"/>
          </p:cNvPicPr>
          <p:nvPr/>
        </p:nvPicPr>
        <p:blipFill>
          <a:blip r:embed="rId2"/>
          <a:srcRect/>
          <a:stretch>
            <a:fillRect/>
          </a:stretch>
        </p:blipFill>
        <p:spPr>
          <a:xfrm>
            <a:off x="1917413" y="3723313"/>
            <a:ext cx="995204" cy="917398"/>
          </a:xfrm>
          <a:prstGeom prst="rect">
            <a:avLst/>
          </a:prstGeom>
        </p:spPr>
      </p:pic>
      <p:grpSp>
        <p:nvGrpSpPr>
          <p:cNvPr id="9" name="Group 9"/>
          <p:cNvGrpSpPr/>
          <p:nvPr/>
        </p:nvGrpSpPr>
        <p:grpSpPr>
          <a:xfrm>
            <a:off x="1728931" y="5790914"/>
            <a:ext cx="1722635" cy="1699154"/>
            <a:chOff x="0" y="0"/>
            <a:chExt cx="2296847" cy="2265539"/>
          </a:xfrm>
        </p:grpSpPr>
        <p:sp>
          <p:nvSpPr>
            <p:cNvPr id="10" name="AutoShape 10"/>
            <p:cNvSpPr/>
            <p:nvPr/>
          </p:nvSpPr>
          <p:spPr>
            <a:xfrm>
              <a:off x="247320" y="222408"/>
              <a:ext cx="2049527" cy="2043131"/>
            </a:xfrm>
            <a:prstGeom prst="rect">
              <a:avLst/>
            </a:prstGeom>
            <a:solidFill>
              <a:srgbClr val="75E6DA">
                <a:alpha val="49803"/>
              </a:srgbClr>
            </a:solidFill>
          </p:spPr>
        </p:sp>
        <p:sp>
          <p:nvSpPr>
            <p:cNvPr id="11" name="AutoShape 11"/>
            <p:cNvSpPr/>
            <p:nvPr/>
          </p:nvSpPr>
          <p:spPr>
            <a:xfrm>
              <a:off x="0" y="0"/>
              <a:ext cx="2049527" cy="2043131"/>
            </a:xfrm>
            <a:prstGeom prst="rect">
              <a:avLst/>
            </a:prstGeom>
            <a:solidFill>
              <a:srgbClr val="75E6DA"/>
            </a:solidFill>
          </p:spPr>
        </p:sp>
      </p:grpSp>
      <p:pic>
        <p:nvPicPr>
          <p:cNvPr id="12" name="Picture 12"/>
          <p:cNvPicPr>
            <a:picLocks noChangeAspect="1"/>
          </p:cNvPicPr>
          <p:nvPr/>
        </p:nvPicPr>
        <p:blipFill>
          <a:blip r:embed="rId3"/>
          <a:srcRect/>
          <a:stretch>
            <a:fillRect/>
          </a:stretch>
        </p:blipFill>
        <p:spPr>
          <a:xfrm>
            <a:off x="1917413" y="6262442"/>
            <a:ext cx="1126976" cy="756098"/>
          </a:xfrm>
          <a:prstGeom prst="rect">
            <a:avLst/>
          </a:prstGeom>
        </p:spPr>
      </p:pic>
      <p:grpSp>
        <p:nvGrpSpPr>
          <p:cNvPr id="13" name="Group 13"/>
          <p:cNvGrpSpPr/>
          <p:nvPr/>
        </p:nvGrpSpPr>
        <p:grpSpPr>
          <a:xfrm>
            <a:off x="9355958" y="3444346"/>
            <a:ext cx="1722635" cy="1699154"/>
            <a:chOff x="0" y="0"/>
            <a:chExt cx="2296847" cy="2265539"/>
          </a:xfrm>
        </p:grpSpPr>
        <p:sp>
          <p:nvSpPr>
            <p:cNvPr id="14" name="AutoShape 14"/>
            <p:cNvSpPr/>
            <p:nvPr/>
          </p:nvSpPr>
          <p:spPr>
            <a:xfrm>
              <a:off x="247320" y="222408"/>
              <a:ext cx="2049527" cy="2043131"/>
            </a:xfrm>
            <a:prstGeom prst="rect">
              <a:avLst/>
            </a:prstGeom>
            <a:solidFill>
              <a:srgbClr val="75E6DA">
                <a:alpha val="49803"/>
              </a:srgbClr>
            </a:solidFill>
          </p:spPr>
        </p:sp>
        <p:sp>
          <p:nvSpPr>
            <p:cNvPr id="15" name="AutoShape 15"/>
            <p:cNvSpPr/>
            <p:nvPr/>
          </p:nvSpPr>
          <p:spPr>
            <a:xfrm>
              <a:off x="0" y="0"/>
              <a:ext cx="2049527" cy="2043131"/>
            </a:xfrm>
            <a:prstGeom prst="rect">
              <a:avLst/>
            </a:prstGeom>
            <a:solidFill>
              <a:srgbClr val="75E6DA"/>
            </a:solidFill>
          </p:spPr>
        </p:sp>
      </p:grpSp>
      <p:pic>
        <p:nvPicPr>
          <p:cNvPr id="16" name="Picture 16"/>
          <p:cNvPicPr>
            <a:picLocks noChangeAspect="1"/>
          </p:cNvPicPr>
          <p:nvPr/>
        </p:nvPicPr>
        <p:blipFill>
          <a:blip r:embed="rId4"/>
          <a:srcRect/>
          <a:stretch>
            <a:fillRect/>
          </a:stretch>
        </p:blipFill>
        <p:spPr>
          <a:xfrm>
            <a:off x="9537495" y="3777934"/>
            <a:ext cx="1073144" cy="917678"/>
          </a:xfrm>
          <a:prstGeom prst="rect">
            <a:avLst/>
          </a:prstGeom>
        </p:spPr>
      </p:pic>
      <p:grpSp>
        <p:nvGrpSpPr>
          <p:cNvPr id="17" name="Group 17"/>
          <p:cNvGrpSpPr/>
          <p:nvPr/>
        </p:nvGrpSpPr>
        <p:grpSpPr>
          <a:xfrm>
            <a:off x="9351572" y="5666766"/>
            <a:ext cx="1722635" cy="1699154"/>
            <a:chOff x="0" y="0"/>
            <a:chExt cx="2296847" cy="2265539"/>
          </a:xfrm>
        </p:grpSpPr>
        <p:sp>
          <p:nvSpPr>
            <p:cNvPr id="18" name="AutoShape 18"/>
            <p:cNvSpPr/>
            <p:nvPr/>
          </p:nvSpPr>
          <p:spPr>
            <a:xfrm>
              <a:off x="247320" y="222408"/>
              <a:ext cx="2049527" cy="2043131"/>
            </a:xfrm>
            <a:prstGeom prst="rect">
              <a:avLst/>
            </a:prstGeom>
            <a:solidFill>
              <a:srgbClr val="75E6DA">
                <a:alpha val="49803"/>
              </a:srgbClr>
            </a:solidFill>
          </p:spPr>
        </p:sp>
        <p:sp>
          <p:nvSpPr>
            <p:cNvPr id="19" name="AutoShape 19"/>
            <p:cNvSpPr/>
            <p:nvPr/>
          </p:nvSpPr>
          <p:spPr>
            <a:xfrm>
              <a:off x="0" y="0"/>
              <a:ext cx="2049527" cy="2043131"/>
            </a:xfrm>
            <a:prstGeom prst="rect">
              <a:avLst/>
            </a:prstGeom>
            <a:solidFill>
              <a:srgbClr val="75E6DA"/>
            </a:solidFill>
          </p:spPr>
        </p:sp>
      </p:grpSp>
      <p:pic>
        <p:nvPicPr>
          <p:cNvPr id="20" name="Picture 20"/>
          <p:cNvPicPr>
            <a:picLocks noChangeAspect="1"/>
          </p:cNvPicPr>
          <p:nvPr/>
        </p:nvPicPr>
        <p:blipFill>
          <a:blip r:embed="rId5"/>
          <a:srcRect/>
          <a:stretch>
            <a:fillRect/>
          </a:stretch>
        </p:blipFill>
        <p:spPr>
          <a:xfrm>
            <a:off x="9537495" y="5790914"/>
            <a:ext cx="1057653" cy="1184743"/>
          </a:xfrm>
          <a:prstGeom prst="rect">
            <a:avLst/>
          </a:prstGeom>
        </p:spPr>
      </p:pic>
      <p:grpSp>
        <p:nvGrpSpPr>
          <p:cNvPr id="21" name="Group 21"/>
          <p:cNvGrpSpPr/>
          <p:nvPr/>
        </p:nvGrpSpPr>
        <p:grpSpPr>
          <a:xfrm>
            <a:off x="1728931" y="7887929"/>
            <a:ext cx="1722635" cy="1699154"/>
            <a:chOff x="0" y="0"/>
            <a:chExt cx="2296847" cy="2265539"/>
          </a:xfrm>
        </p:grpSpPr>
        <p:sp>
          <p:nvSpPr>
            <p:cNvPr id="22" name="AutoShape 22"/>
            <p:cNvSpPr/>
            <p:nvPr/>
          </p:nvSpPr>
          <p:spPr>
            <a:xfrm>
              <a:off x="247320" y="222408"/>
              <a:ext cx="2049527" cy="2043131"/>
            </a:xfrm>
            <a:prstGeom prst="rect">
              <a:avLst/>
            </a:prstGeom>
            <a:solidFill>
              <a:srgbClr val="75E6DA">
                <a:alpha val="49803"/>
              </a:srgbClr>
            </a:solidFill>
          </p:spPr>
        </p:sp>
        <p:sp>
          <p:nvSpPr>
            <p:cNvPr id="23" name="AutoShape 23"/>
            <p:cNvSpPr/>
            <p:nvPr/>
          </p:nvSpPr>
          <p:spPr>
            <a:xfrm>
              <a:off x="0" y="0"/>
              <a:ext cx="2049527" cy="2043131"/>
            </a:xfrm>
            <a:prstGeom prst="rect">
              <a:avLst/>
            </a:prstGeom>
            <a:solidFill>
              <a:srgbClr val="75E6DA"/>
            </a:solidFill>
          </p:spPr>
        </p:sp>
      </p:grpSp>
      <p:pic>
        <p:nvPicPr>
          <p:cNvPr id="24" name="Picture 24"/>
          <p:cNvPicPr>
            <a:picLocks noChangeAspect="1"/>
          </p:cNvPicPr>
          <p:nvPr/>
        </p:nvPicPr>
        <p:blipFill>
          <a:blip r:embed="rId6"/>
          <a:srcRect/>
          <a:stretch>
            <a:fillRect/>
          </a:stretch>
        </p:blipFill>
        <p:spPr>
          <a:xfrm>
            <a:off x="1785628" y="8246180"/>
            <a:ext cx="1390547" cy="982653"/>
          </a:xfrm>
          <a:prstGeom prst="rect">
            <a:avLst/>
          </a:prstGeom>
        </p:spPr>
      </p:pic>
      <p:sp>
        <p:nvSpPr>
          <p:cNvPr id="25" name="TextBox 25"/>
          <p:cNvSpPr txBox="1"/>
          <p:nvPr/>
        </p:nvSpPr>
        <p:spPr>
          <a:xfrm>
            <a:off x="9139238" y="4894580"/>
            <a:ext cx="9525" cy="459740"/>
          </a:xfrm>
          <a:prstGeom prst="rect">
            <a:avLst/>
          </a:prstGeom>
        </p:spPr>
        <p:txBody>
          <a:bodyPr lIns="0" tIns="0" rIns="0" bIns="0" rtlCol="0" anchor="t">
            <a:spAutoFit/>
          </a:bodyPr>
          <a:lstStyle/>
          <a:p>
            <a:pPr algn="ctr">
              <a:lnSpc>
                <a:spcPts val="3640"/>
              </a:lnSpc>
              <a:spcBef>
                <a:spcPct val="0"/>
              </a:spcBef>
            </a:pPr>
            <a:endParaRPr/>
          </a:p>
        </p:txBody>
      </p:sp>
      <p:sp>
        <p:nvSpPr>
          <p:cNvPr id="26" name="TextBox 26"/>
          <p:cNvSpPr txBox="1"/>
          <p:nvPr/>
        </p:nvSpPr>
        <p:spPr>
          <a:xfrm>
            <a:off x="3447613" y="4080496"/>
            <a:ext cx="4345874" cy="382862"/>
          </a:xfrm>
          <a:prstGeom prst="rect">
            <a:avLst/>
          </a:prstGeom>
        </p:spPr>
        <p:txBody>
          <a:bodyPr lIns="0" tIns="0" rIns="0" bIns="0" rtlCol="0" anchor="t">
            <a:spAutoFit/>
          </a:bodyPr>
          <a:lstStyle/>
          <a:p>
            <a:pPr algn="ctr">
              <a:lnSpc>
                <a:spcPts val="3182"/>
              </a:lnSpc>
              <a:spcBef>
                <a:spcPct val="0"/>
              </a:spcBef>
            </a:pPr>
            <a:r>
              <a:rPr lang="id-ID" sz="2448" spc="73" dirty="0" smtClean="0">
                <a:solidFill>
                  <a:srgbClr val="FFFFFF"/>
                </a:solidFill>
                <a:latin typeface="Raleway"/>
              </a:rPr>
              <a:t>TANGGUNG JAWAB</a:t>
            </a:r>
            <a:endParaRPr lang="en-US" sz="2448" spc="73" dirty="0">
              <a:solidFill>
                <a:srgbClr val="FFFFFF"/>
              </a:solidFill>
              <a:latin typeface="Raleway"/>
            </a:endParaRPr>
          </a:p>
        </p:txBody>
      </p:sp>
      <p:sp>
        <p:nvSpPr>
          <p:cNvPr id="27" name="TextBox 27"/>
          <p:cNvSpPr txBox="1"/>
          <p:nvPr/>
        </p:nvSpPr>
        <p:spPr>
          <a:xfrm>
            <a:off x="3477550" y="6101600"/>
            <a:ext cx="4944017" cy="397545"/>
          </a:xfrm>
          <a:prstGeom prst="rect">
            <a:avLst/>
          </a:prstGeom>
        </p:spPr>
        <p:txBody>
          <a:bodyPr lIns="0" tIns="0" rIns="0" bIns="0" rtlCol="0" anchor="t">
            <a:spAutoFit/>
          </a:bodyPr>
          <a:lstStyle/>
          <a:p>
            <a:pPr algn="ctr">
              <a:lnSpc>
                <a:spcPts val="3119"/>
              </a:lnSpc>
              <a:spcBef>
                <a:spcPct val="0"/>
              </a:spcBef>
            </a:pPr>
            <a:r>
              <a:rPr lang="id-ID" sz="2399" spc="71" dirty="0" smtClean="0">
                <a:solidFill>
                  <a:srgbClr val="FFFFFF"/>
                </a:solidFill>
                <a:latin typeface="Raleway"/>
              </a:rPr>
              <a:t>KEBEBASAN PERS</a:t>
            </a:r>
            <a:endParaRPr lang="en-US" sz="2399" spc="71" dirty="0">
              <a:solidFill>
                <a:srgbClr val="FFFFFF"/>
              </a:solidFill>
              <a:latin typeface="Raleway"/>
            </a:endParaRPr>
          </a:p>
        </p:txBody>
      </p:sp>
      <p:sp>
        <p:nvSpPr>
          <p:cNvPr id="28" name="TextBox 28"/>
          <p:cNvSpPr txBox="1"/>
          <p:nvPr/>
        </p:nvSpPr>
        <p:spPr>
          <a:xfrm>
            <a:off x="11277818" y="3875622"/>
            <a:ext cx="5854576" cy="397545"/>
          </a:xfrm>
          <a:prstGeom prst="rect">
            <a:avLst/>
          </a:prstGeom>
        </p:spPr>
        <p:txBody>
          <a:bodyPr lIns="0" tIns="0" rIns="0" bIns="0" rtlCol="0" anchor="t">
            <a:spAutoFit/>
          </a:bodyPr>
          <a:lstStyle/>
          <a:p>
            <a:pPr algn="ctr">
              <a:lnSpc>
                <a:spcPts val="3149"/>
              </a:lnSpc>
              <a:spcBef>
                <a:spcPct val="0"/>
              </a:spcBef>
            </a:pPr>
            <a:r>
              <a:rPr lang="id-ID" sz="2422" spc="72" dirty="0" smtClean="0">
                <a:solidFill>
                  <a:srgbClr val="FFFFFF"/>
                </a:solidFill>
                <a:latin typeface="Raleway"/>
              </a:rPr>
              <a:t>MASALAH ETIS</a:t>
            </a:r>
            <a:endParaRPr lang="en-US" sz="2422" spc="72" dirty="0">
              <a:solidFill>
                <a:srgbClr val="FFFFFF"/>
              </a:solidFill>
              <a:latin typeface="Raleway"/>
            </a:endParaRPr>
          </a:p>
        </p:txBody>
      </p:sp>
      <p:sp>
        <p:nvSpPr>
          <p:cNvPr id="29" name="TextBox 29"/>
          <p:cNvSpPr txBox="1"/>
          <p:nvPr/>
        </p:nvSpPr>
        <p:spPr>
          <a:xfrm>
            <a:off x="11946321" y="6242946"/>
            <a:ext cx="6185093" cy="397545"/>
          </a:xfrm>
          <a:prstGeom prst="rect">
            <a:avLst/>
          </a:prstGeom>
        </p:spPr>
        <p:txBody>
          <a:bodyPr lIns="0" tIns="0" rIns="0" bIns="0" rtlCol="0" anchor="t">
            <a:spAutoFit/>
          </a:bodyPr>
          <a:lstStyle/>
          <a:p>
            <a:pPr>
              <a:lnSpc>
                <a:spcPts val="3120"/>
              </a:lnSpc>
              <a:spcBef>
                <a:spcPct val="0"/>
              </a:spcBef>
            </a:pPr>
            <a:r>
              <a:rPr lang="id-ID" sz="2400" spc="48" dirty="0" smtClean="0">
                <a:solidFill>
                  <a:srgbClr val="FFFFFF"/>
                </a:solidFill>
                <a:latin typeface="Raleway"/>
              </a:rPr>
              <a:t>KETEPATAN DAN OBJEKTIVITAS</a:t>
            </a:r>
            <a:endParaRPr lang="en-US" sz="2400" spc="48" dirty="0">
              <a:solidFill>
                <a:srgbClr val="FFFFFF"/>
              </a:solidFill>
              <a:latin typeface="Raleway"/>
            </a:endParaRPr>
          </a:p>
        </p:txBody>
      </p:sp>
      <p:sp>
        <p:nvSpPr>
          <p:cNvPr id="30" name="TextBox 30"/>
          <p:cNvSpPr txBox="1"/>
          <p:nvPr/>
        </p:nvSpPr>
        <p:spPr>
          <a:xfrm>
            <a:off x="3477550" y="8208080"/>
            <a:ext cx="5160208" cy="795089"/>
          </a:xfrm>
          <a:prstGeom prst="rect">
            <a:avLst/>
          </a:prstGeom>
        </p:spPr>
        <p:txBody>
          <a:bodyPr lIns="0" tIns="0" rIns="0" bIns="0" rtlCol="0" anchor="t">
            <a:spAutoFit/>
          </a:bodyPr>
          <a:lstStyle/>
          <a:p>
            <a:pPr algn="ctr">
              <a:lnSpc>
                <a:spcPts val="3120"/>
              </a:lnSpc>
              <a:spcBef>
                <a:spcPct val="0"/>
              </a:spcBef>
            </a:pPr>
            <a:r>
              <a:rPr lang="id-ID" sz="2400" spc="48" dirty="0" smtClean="0">
                <a:solidFill>
                  <a:srgbClr val="FFFFFF"/>
                </a:solidFill>
                <a:latin typeface="Raleway"/>
              </a:rPr>
              <a:t>TINDAKAN ADIL UNTUK SEMUA ORANG</a:t>
            </a:r>
            <a:endParaRPr lang="en-US" sz="2400" spc="48" dirty="0">
              <a:solidFill>
                <a:srgbClr val="FFFFFF"/>
              </a:solidFill>
              <a:latin typeface="Raleway"/>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1" b="121"/>
          <a:stretch>
            <a:fillRect/>
          </a:stretch>
        </p:blipFill>
        <p:spPr>
          <a:xfrm rot="-5400000">
            <a:off x="-611361" y="6607554"/>
            <a:ext cx="4252824" cy="4252824"/>
          </a:xfrm>
          <a:prstGeom prst="rect">
            <a:avLst/>
          </a:prstGeom>
        </p:spPr>
      </p:pic>
      <p:pic>
        <p:nvPicPr>
          <p:cNvPr id="3" name="Picture 3"/>
          <p:cNvPicPr>
            <a:picLocks noChangeAspect="1"/>
          </p:cNvPicPr>
          <p:nvPr/>
        </p:nvPicPr>
        <p:blipFill>
          <a:blip r:embed="rId2"/>
          <a:srcRect t="121" b="121"/>
          <a:stretch>
            <a:fillRect/>
          </a:stretch>
        </p:blipFill>
        <p:spPr>
          <a:xfrm rot="5400000">
            <a:off x="15837995" y="-345572"/>
            <a:ext cx="2823558" cy="2823558"/>
          </a:xfrm>
          <a:prstGeom prst="rect">
            <a:avLst/>
          </a:prstGeom>
        </p:spPr>
      </p:pic>
      <p:sp>
        <p:nvSpPr>
          <p:cNvPr id="4" name="TextBox 4"/>
          <p:cNvSpPr txBox="1"/>
          <p:nvPr/>
        </p:nvSpPr>
        <p:spPr>
          <a:xfrm>
            <a:off x="2434622" y="1425339"/>
            <a:ext cx="6690328" cy="2919909"/>
          </a:xfrm>
          <a:prstGeom prst="rect">
            <a:avLst/>
          </a:prstGeom>
        </p:spPr>
        <p:txBody>
          <a:bodyPr lIns="0" tIns="0" rIns="0" bIns="0" rtlCol="0" anchor="t">
            <a:spAutoFit/>
          </a:bodyPr>
          <a:lstStyle/>
          <a:p>
            <a:pPr algn="l">
              <a:lnSpc>
                <a:spcPts val="7707"/>
              </a:lnSpc>
            </a:pPr>
            <a:r>
              <a:rPr lang="en-US" sz="6423" dirty="0" err="1">
                <a:solidFill>
                  <a:srgbClr val="75E6DA"/>
                </a:solidFill>
                <a:latin typeface="Raleway Bold"/>
              </a:rPr>
              <a:t>Peran</a:t>
            </a:r>
            <a:r>
              <a:rPr lang="en-US" sz="6423" dirty="0">
                <a:solidFill>
                  <a:srgbClr val="75E6DA"/>
                </a:solidFill>
                <a:latin typeface="Raleway Bold"/>
              </a:rPr>
              <a:t> </a:t>
            </a:r>
            <a:r>
              <a:rPr lang="en-US" sz="6423" dirty="0" err="1">
                <a:solidFill>
                  <a:srgbClr val="75E6DA"/>
                </a:solidFill>
                <a:latin typeface="Raleway Bold"/>
              </a:rPr>
              <a:t>Etika</a:t>
            </a:r>
            <a:r>
              <a:rPr lang="en-US" sz="6423" dirty="0">
                <a:solidFill>
                  <a:srgbClr val="75E6DA"/>
                </a:solidFill>
                <a:latin typeface="Raleway Bold"/>
              </a:rPr>
              <a:t> </a:t>
            </a:r>
            <a:r>
              <a:rPr lang="en-US" sz="6423" dirty="0" err="1">
                <a:solidFill>
                  <a:srgbClr val="75E6DA"/>
                </a:solidFill>
                <a:latin typeface="Raleway Bold"/>
              </a:rPr>
              <a:t>Komunikasi</a:t>
            </a:r>
            <a:r>
              <a:rPr lang="en-US" sz="6423" dirty="0">
                <a:solidFill>
                  <a:srgbClr val="75E6DA"/>
                </a:solidFill>
                <a:latin typeface="Raleway Bold"/>
              </a:rPr>
              <a:t> Massa</a:t>
            </a:r>
          </a:p>
        </p:txBody>
      </p:sp>
      <p:pic>
        <p:nvPicPr>
          <p:cNvPr id="5" name="Picture 5"/>
          <p:cNvPicPr>
            <a:picLocks noChangeAspect="1"/>
          </p:cNvPicPr>
          <p:nvPr/>
        </p:nvPicPr>
        <p:blipFill>
          <a:blip r:embed="rId3"/>
          <a:srcRect/>
          <a:stretch>
            <a:fillRect/>
          </a:stretch>
        </p:blipFill>
        <p:spPr>
          <a:xfrm>
            <a:off x="12056983" y="2059002"/>
            <a:ext cx="3425801" cy="5906553"/>
          </a:xfrm>
          <a:prstGeom prst="rect">
            <a:avLst/>
          </a:prstGeom>
        </p:spPr>
      </p:pic>
      <p:sp>
        <p:nvSpPr>
          <p:cNvPr id="6" name="TextBox 6"/>
          <p:cNvSpPr txBox="1"/>
          <p:nvPr/>
        </p:nvSpPr>
        <p:spPr>
          <a:xfrm>
            <a:off x="2434622" y="4676234"/>
            <a:ext cx="6869151" cy="4367093"/>
          </a:xfrm>
          <a:prstGeom prst="rect">
            <a:avLst/>
          </a:prstGeom>
        </p:spPr>
        <p:txBody>
          <a:bodyPr lIns="0" tIns="0" rIns="0" bIns="0" rtlCol="0" anchor="t">
            <a:spAutoFit/>
          </a:bodyPr>
          <a:lstStyle/>
          <a:p>
            <a:pPr>
              <a:lnSpc>
                <a:spcPct val="150000"/>
              </a:lnSpc>
              <a:spcBef>
                <a:spcPct val="0"/>
              </a:spcBef>
            </a:pPr>
            <a:r>
              <a:rPr lang="en-US" sz="2400" spc="48" dirty="0" err="1">
                <a:solidFill>
                  <a:srgbClr val="FFFFFF"/>
                </a:solidFill>
                <a:latin typeface="Raleway"/>
              </a:rPr>
              <a:t>Etika</a:t>
            </a:r>
            <a:r>
              <a:rPr lang="en-US" sz="2400" spc="48" dirty="0">
                <a:solidFill>
                  <a:srgbClr val="FFFFFF"/>
                </a:solidFill>
                <a:latin typeface="Raleway"/>
              </a:rPr>
              <a:t> </a:t>
            </a:r>
            <a:r>
              <a:rPr lang="en-US" sz="2400" spc="48" dirty="0" err="1">
                <a:solidFill>
                  <a:srgbClr val="FFFFFF"/>
                </a:solidFill>
                <a:latin typeface="Raleway"/>
              </a:rPr>
              <a:t>merupakan</a:t>
            </a:r>
            <a:r>
              <a:rPr lang="en-US" sz="2400" spc="48" dirty="0">
                <a:solidFill>
                  <a:srgbClr val="FFFFFF"/>
                </a:solidFill>
                <a:latin typeface="Raleway"/>
              </a:rPr>
              <a:t> </a:t>
            </a:r>
            <a:r>
              <a:rPr lang="en-US" sz="2400" spc="48" dirty="0" err="1">
                <a:solidFill>
                  <a:srgbClr val="FFFFFF"/>
                </a:solidFill>
                <a:latin typeface="Raleway"/>
              </a:rPr>
              <a:t>suatu</a:t>
            </a:r>
            <a:r>
              <a:rPr lang="en-US" sz="2400" spc="48" dirty="0">
                <a:solidFill>
                  <a:srgbClr val="FFFFFF"/>
                </a:solidFill>
                <a:latin typeface="Raleway"/>
              </a:rPr>
              <a:t> </a:t>
            </a:r>
            <a:r>
              <a:rPr lang="en-US" sz="2400" spc="48" dirty="0" err="1">
                <a:solidFill>
                  <a:srgbClr val="FFFFFF"/>
                </a:solidFill>
                <a:latin typeface="Raleway"/>
              </a:rPr>
              <a:t>perilaku</a:t>
            </a:r>
            <a:r>
              <a:rPr lang="en-US" sz="2400" spc="48" dirty="0">
                <a:solidFill>
                  <a:srgbClr val="FFFFFF"/>
                </a:solidFill>
                <a:latin typeface="Raleway"/>
              </a:rPr>
              <a:t> yang </a:t>
            </a:r>
            <a:r>
              <a:rPr lang="en-US" sz="2400" spc="48" dirty="0" err="1">
                <a:solidFill>
                  <a:srgbClr val="FFFFFF"/>
                </a:solidFill>
                <a:latin typeface="Raleway"/>
              </a:rPr>
              <a:t>mencerminkan</a:t>
            </a:r>
            <a:r>
              <a:rPr lang="en-US" sz="2400" spc="48" dirty="0">
                <a:solidFill>
                  <a:srgbClr val="FFFFFF"/>
                </a:solidFill>
                <a:latin typeface="Raleway"/>
              </a:rPr>
              <a:t> </a:t>
            </a:r>
            <a:r>
              <a:rPr lang="en-US" sz="2400" spc="48" dirty="0" err="1">
                <a:solidFill>
                  <a:srgbClr val="FFFFFF"/>
                </a:solidFill>
                <a:latin typeface="Raleway"/>
              </a:rPr>
              <a:t>itikad</a:t>
            </a:r>
            <a:r>
              <a:rPr lang="en-US" sz="2400" spc="48" dirty="0">
                <a:solidFill>
                  <a:srgbClr val="FFFFFF"/>
                </a:solidFill>
                <a:latin typeface="Raleway"/>
              </a:rPr>
              <a:t> </a:t>
            </a:r>
            <a:r>
              <a:rPr lang="en-US" sz="2400" spc="48" dirty="0" err="1">
                <a:solidFill>
                  <a:srgbClr val="FFFFFF"/>
                </a:solidFill>
                <a:latin typeface="Raleway"/>
              </a:rPr>
              <a:t>baik</a:t>
            </a:r>
            <a:r>
              <a:rPr lang="en-US" sz="2400" spc="48" dirty="0">
                <a:solidFill>
                  <a:srgbClr val="FFFFFF"/>
                </a:solidFill>
                <a:latin typeface="Raleway"/>
              </a:rPr>
              <a:t> </a:t>
            </a:r>
            <a:r>
              <a:rPr lang="en-US" sz="2400" spc="48" dirty="0" err="1">
                <a:solidFill>
                  <a:srgbClr val="FFFFFF"/>
                </a:solidFill>
                <a:latin typeface="Raleway"/>
              </a:rPr>
              <a:t>untuk</a:t>
            </a:r>
            <a:r>
              <a:rPr lang="en-US" sz="2400" spc="48" dirty="0">
                <a:solidFill>
                  <a:srgbClr val="FFFFFF"/>
                </a:solidFill>
                <a:latin typeface="Raleway"/>
              </a:rPr>
              <a:t> </a:t>
            </a:r>
            <a:r>
              <a:rPr lang="en-US" sz="2400" spc="48" dirty="0" err="1">
                <a:solidFill>
                  <a:srgbClr val="FFFFFF"/>
                </a:solidFill>
                <a:latin typeface="Raleway"/>
              </a:rPr>
              <a:t>melakukan</a:t>
            </a:r>
            <a:r>
              <a:rPr lang="en-US" sz="2400" spc="48" dirty="0">
                <a:solidFill>
                  <a:srgbClr val="FFFFFF"/>
                </a:solidFill>
                <a:latin typeface="Raleway"/>
              </a:rPr>
              <a:t> </a:t>
            </a:r>
            <a:r>
              <a:rPr lang="en-US" sz="2400" spc="48" dirty="0" err="1">
                <a:solidFill>
                  <a:srgbClr val="FFFFFF"/>
                </a:solidFill>
                <a:latin typeface="Raleway"/>
              </a:rPr>
              <a:t>suatu</a:t>
            </a:r>
            <a:r>
              <a:rPr lang="en-US" sz="2400" spc="48" dirty="0">
                <a:solidFill>
                  <a:srgbClr val="FFFFFF"/>
                </a:solidFill>
                <a:latin typeface="Raleway"/>
              </a:rPr>
              <a:t> </a:t>
            </a:r>
            <a:r>
              <a:rPr lang="en-US" sz="2400" spc="48" dirty="0" err="1">
                <a:solidFill>
                  <a:srgbClr val="FFFFFF"/>
                </a:solidFill>
                <a:latin typeface="Raleway"/>
              </a:rPr>
              <a:t>tugas</a:t>
            </a:r>
            <a:r>
              <a:rPr lang="en-US" sz="2400" spc="48" dirty="0">
                <a:solidFill>
                  <a:srgbClr val="FFFFFF"/>
                </a:solidFill>
                <a:latin typeface="Raleway"/>
              </a:rPr>
              <a:t> </a:t>
            </a:r>
            <a:r>
              <a:rPr lang="en-US" sz="2400" spc="48" dirty="0" err="1">
                <a:solidFill>
                  <a:srgbClr val="FFFFFF"/>
                </a:solidFill>
                <a:latin typeface="Raleway"/>
              </a:rPr>
              <a:t>dengan</a:t>
            </a:r>
            <a:r>
              <a:rPr lang="en-US" sz="2400" spc="48" dirty="0">
                <a:solidFill>
                  <a:srgbClr val="FFFFFF"/>
                </a:solidFill>
                <a:latin typeface="Raleway"/>
              </a:rPr>
              <a:t> </a:t>
            </a:r>
            <a:r>
              <a:rPr lang="en-US" sz="2400" spc="48" dirty="0" err="1">
                <a:solidFill>
                  <a:srgbClr val="FFFFFF"/>
                </a:solidFill>
                <a:latin typeface="Raleway"/>
              </a:rPr>
              <a:t>kesadaran</a:t>
            </a:r>
            <a:r>
              <a:rPr lang="en-US" sz="2400" spc="48" dirty="0">
                <a:solidFill>
                  <a:srgbClr val="FFFFFF"/>
                </a:solidFill>
                <a:latin typeface="Raleway"/>
              </a:rPr>
              <a:t>, </a:t>
            </a:r>
            <a:r>
              <a:rPr lang="en-US" sz="2400" spc="48" dirty="0" err="1">
                <a:solidFill>
                  <a:srgbClr val="FFFFFF"/>
                </a:solidFill>
                <a:latin typeface="Raleway"/>
              </a:rPr>
              <a:t>kebebasan</a:t>
            </a:r>
            <a:r>
              <a:rPr lang="en-US" sz="2400" spc="48" dirty="0">
                <a:solidFill>
                  <a:srgbClr val="FFFFFF"/>
                </a:solidFill>
                <a:latin typeface="Raleway"/>
              </a:rPr>
              <a:t> yang </a:t>
            </a:r>
            <a:r>
              <a:rPr lang="en-US" sz="2400" spc="48" dirty="0" err="1">
                <a:solidFill>
                  <a:srgbClr val="FFFFFF"/>
                </a:solidFill>
                <a:latin typeface="Raleway"/>
              </a:rPr>
              <a:t>dilandasi</a:t>
            </a:r>
            <a:r>
              <a:rPr lang="en-US" sz="2400" spc="48" dirty="0">
                <a:solidFill>
                  <a:srgbClr val="FFFFFF"/>
                </a:solidFill>
                <a:latin typeface="Raleway"/>
              </a:rPr>
              <a:t> </a:t>
            </a:r>
            <a:r>
              <a:rPr lang="en-US" sz="2400" spc="48" dirty="0" err="1">
                <a:solidFill>
                  <a:srgbClr val="FFFFFF"/>
                </a:solidFill>
                <a:latin typeface="Raleway"/>
              </a:rPr>
              <a:t>kemampuan</a:t>
            </a:r>
            <a:r>
              <a:rPr lang="en-US" sz="2400" spc="48" dirty="0">
                <a:solidFill>
                  <a:srgbClr val="FFFFFF"/>
                </a:solidFill>
                <a:latin typeface="Raleway"/>
              </a:rPr>
              <a:t>. </a:t>
            </a:r>
            <a:r>
              <a:rPr lang="en-US" sz="2400" spc="48" dirty="0" err="1">
                <a:solidFill>
                  <a:srgbClr val="FFFFFF"/>
                </a:solidFill>
                <a:latin typeface="Raleway"/>
              </a:rPr>
              <a:t>Beberapa</a:t>
            </a:r>
            <a:r>
              <a:rPr lang="en-US" sz="2400" spc="48" dirty="0">
                <a:solidFill>
                  <a:srgbClr val="FFFFFF"/>
                </a:solidFill>
                <a:latin typeface="Raleway"/>
              </a:rPr>
              <a:t> </a:t>
            </a:r>
            <a:r>
              <a:rPr lang="en-US" sz="2400" spc="48" dirty="0" err="1">
                <a:solidFill>
                  <a:srgbClr val="FFFFFF"/>
                </a:solidFill>
                <a:latin typeface="Raleway"/>
              </a:rPr>
              <a:t>aspek</a:t>
            </a:r>
            <a:r>
              <a:rPr lang="en-US" sz="2400" spc="48" dirty="0">
                <a:solidFill>
                  <a:srgbClr val="FFFFFF"/>
                </a:solidFill>
                <a:latin typeface="Raleway"/>
              </a:rPr>
              <a:t> moral </a:t>
            </a:r>
            <a:r>
              <a:rPr lang="en-US" sz="2400" spc="48" dirty="0" err="1">
                <a:solidFill>
                  <a:srgbClr val="FFFFFF"/>
                </a:solidFill>
                <a:latin typeface="Raleway"/>
              </a:rPr>
              <a:t>atau</a:t>
            </a:r>
            <a:r>
              <a:rPr lang="en-US" sz="2400" spc="48" dirty="0">
                <a:solidFill>
                  <a:srgbClr val="FFFFFF"/>
                </a:solidFill>
                <a:latin typeface="Raleway"/>
              </a:rPr>
              <a:t> </a:t>
            </a:r>
            <a:r>
              <a:rPr lang="en-US" sz="2400" spc="48" dirty="0" err="1">
                <a:solidFill>
                  <a:srgbClr val="FFFFFF"/>
                </a:solidFill>
                <a:latin typeface="Raleway"/>
              </a:rPr>
              <a:t>etika</a:t>
            </a:r>
            <a:r>
              <a:rPr lang="en-US" sz="2400" spc="48" dirty="0">
                <a:solidFill>
                  <a:srgbClr val="FFFFFF"/>
                </a:solidFill>
                <a:latin typeface="Raleway"/>
              </a:rPr>
              <a:t> yang </a:t>
            </a:r>
            <a:r>
              <a:rPr lang="en-US" sz="2400" spc="48" dirty="0" err="1">
                <a:solidFill>
                  <a:srgbClr val="FFFFFF"/>
                </a:solidFill>
                <a:latin typeface="Raleway"/>
              </a:rPr>
              <a:t>terkandung</a:t>
            </a:r>
            <a:r>
              <a:rPr lang="en-US" sz="2400" spc="48" dirty="0">
                <a:solidFill>
                  <a:srgbClr val="FFFFFF"/>
                </a:solidFill>
                <a:latin typeface="Raleway"/>
              </a:rPr>
              <a:t> </a:t>
            </a:r>
            <a:r>
              <a:rPr lang="en-US" sz="2400" spc="48" dirty="0" err="1">
                <a:solidFill>
                  <a:srgbClr val="FFFFFF"/>
                </a:solidFill>
                <a:latin typeface="Raleway"/>
              </a:rPr>
              <a:t>dalam</a:t>
            </a:r>
            <a:r>
              <a:rPr lang="en-US" sz="2400" spc="48" dirty="0">
                <a:solidFill>
                  <a:srgbClr val="FFFFFF"/>
                </a:solidFill>
                <a:latin typeface="Raleway"/>
              </a:rPr>
              <a:t> </a:t>
            </a:r>
            <a:r>
              <a:rPr lang="en-US" sz="2400" spc="48" dirty="0" err="1">
                <a:solidFill>
                  <a:srgbClr val="FFFFFF"/>
                </a:solidFill>
                <a:latin typeface="Raleway"/>
              </a:rPr>
              <a:t>prinsip-prinsip</a:t>
            </a:r>
            <a:r>
              <a:rPr lang="en-US" sz="2400" spc="48" dirty="0">
                <a:solidFill>
                  <a:srgbClr val="FFFFFF"/>
                </a:solidFill>
                <a:latin typeface="Raleway"/>
              </a:rPr>
              <a:t> </a:t>
            </a:r>
            <a:r>
              <a:rPr lang="en-US" sz="2400" spc="48" dirty="0" err="1">
                <a:solidFill>
                  <a:srgbClr val="FFFFFF"/>
                </a:solidFill>
                <a:latin typeface="Raleway"/>
              </a:rPr>
              <a:t>jurnalistik</a:t>
            </a:r>
            <a:r>
              <a:rPr lang="en-US" sz="2400" spc="48" dirty="0">
                <a:solidFill>
                  <a:srgbClr val="FFFFFF"/>
                </a:solidFill>
                <a:latin typeface="Raleway"/>
              </a:rPr>
              <a:t> </a:t>
            </a:r>
            <a:r>
              <a:rPr lang="en-US" sz="2400" spc="48" dirty="0" err="1">
                <a:solidFill>
                  <a:srgbClr val="FFFFFF"/>
                </a:solidFill>
                <a:latin typeface="Raleway"/>
              </a:rPr>
              <a:t>antara</a:t>
            </a:r>
            <a:r>
              <a:rPr lang="en-US" sz="2400" spc="48" dirty="0">
                <a:solidFill>
                  <a:srgbClr val="FFFFFF"/>
                </a:solidFill>
                <a:latin typeface="Raleway"/>
              </a:rPr>
              <a:t> lain: </a:t>
            </a:r>
            <a:r>
              <a:rPr lang="en-US" sz="2400" spc="48" dirty="0" err="1">
                <a:solidFill>
                  <a:srgbClr val="FFFFFF"/>
                </a:solidFill>
                <a:latin typeface="Raleway"/>
              </a:rPr>
              <a:t>kejujuran</a:t>
            </a:r>
            <a:r>
              <a:rPr lang="en-US" sz="2400" spc="48" dirty="0">
                <a:solidFill>
                  <a:srgbClr val="FFFFFF"/>
                </a:solidFill>
                <a:latin typeface="Raleway"/>
              </a:rPr>
              <a:t>, </a:t>
            </a:r>
            <a:r>
              <a:rPr lang="en-US" sz="2400" spc="48" dirty="0" err="1">
                <a:solidFill>
                  <a:srgbClr val="FFFFFF"/>
                </a:solidFill>
                <a:latin typeface="Raleway"/>
              </a:rPr>
              <a:t>ketepatan</a:t>
            </a:r>
            <a:r>
              <a:rPr lang="en-US" sz="2400" spc="48" dirty="0">
                <a:solidFill>
                  <a:srgbClr val="FFFFFF"/>
                </a:solidFill>
                <a:latin typeface="Raleway"/>
              </a:rPr>
              <a:t> </a:t>
            </a:r>
            <a:r>
              <a:rPr lang="en-US" sz="2400" spc="48" dirty="0" err="1">
                <a:solidFill>
                  <a:srgbClr val="FFFFFF"/>
                </a:solidFill>
                <a:latin typeface="Raleway"/>
              </a:rPr>
              <a:t>atau</a:t>
            </a:r>
            <a:r>
              <a:rPr lang="en-US" sz="2400" spc="48" dirty="0">
                <a:solidFill>
                  <a:srgbClr val="FFFFFF"/>
                </a:solidFill>
                <a:latin typeface="Raleway"/>
              </a:rPr>
              <a:t> </a:t>
            </a:r>
            <a:r>
              <a:rPr lang="en-US" sz="2400" spc="48" dirty="0" err="1">
                <a:solidFill>
                  <a:srgbClr val="FFFFFF"/>
                </a:solidFill>
                <a:latin typeface="Raleway"/>
              </a:rPr>
              <a:t>ketelitian</a:t>
            </a:r>
            <a:r>
              <a:rPr lang="en-US" sz="2400" spc="48" dirty="0">
                <a:solidFill>
                  <a:srgbClr val="FFFFFF"/>
                </a:solidFill>
                <a:latin typeface="Raleway"/>
              </a:rPr>
              <a:t>, </a:t>
            </a:r>
            <a:r>
              <a:rPr lang="en-US" sz="2400" spc="48" dirty="0" err="1">
                <a:solidFill>
                  <a:srgbClr val="FFFFFF"/>
                </a:solidFill>
                <a:latin typeface="Raleway"/>
              </a:rPr>
              <a:t>tanggung</a:t>
            </a:r>
            <a:r>
              <a:rPr lang="en-US" sz="2400" spc="48" dirty="0">
                <a:solidFill>
                  <a:srgbClr val="FFFFFF"/>
                </a:solidFill>
                <a:latin typeface="Raleway"/>
              </a:rPr>
              <a:t> </a:t>
            </a:r>
            <a:r>
              <a:rPr lang="en-US" sz="2400" spc="48" dirty="0" err="1">
                <a:solidFill>
                  <a:srgbClr val="FFFFFF"/>
                </a:solidFill>
                <a:latin typeface="Raleway"/>
              </a:rPr>
              <a:t>jawab</a:t>
            </a:r>
            <a:r>
              <a:rPr lang="en-US" sz="2400" spc="48" dirty="0">
                <a:solidFill>
                  <a:srgbClr val="FFFFFF"/>
                </a:solidFill>
                <a:latin typeface="Raleway"/>
              </a:rPr>
              <a:t>, </a:t>
            </a:r>
            <a:r>
              <a:rPr lang="en-US" sz="2400" spc="48" dirty="0" err="1">
                <a:solidFill>
                  <a:srgbClr val="FFFFFF"/>
                </a:solidFill>
                <a:latin typeface="Raleway"/>
              </a:rPr>
              <a:t>dan</a:t>
            </a:r>
            <a:r>
              <a:rPr lang="en-US" sz="2400" spc="48" dirty="0">
                <a:solidFill>
                  <a:srgbClr val="FFFFFF"/>
                </a:solidFill>
                <a:latin typeface="Raleway"/>
              </a:rPr>
              <a:t> </a:t>
            </a:r>
            <a:r>
              <a:rPr lang="en-US" sz="2400" spc="48" dirty="0" err="1">
                <a:solidFill>
                  <a:srgbClr val="FFFFFF"/>
                </a:solidFill>
                <a:latin typeface="Raleway"/>
              </a:rPr>
              <a:t>kritik</a:t>
            </a:r>
            <a:r>
              <a:rPr lang="en-US" sz="2400" spc="48" dirty="0">
                <a:solidFill>
                  <a:srgbClr val="FFFFFF"/>
                </a:solidFill>
                <a:latin typeface="Raleway"/>
              </a:rPr>
              <a:t> </a:t>
            </a:r>
            <a:r>
              <a:rPr lang="en-US" sz="2400" spc="48" dirty="0" err="1">
                <a:solidFill>
                  <a:srgbClr val="FFFFFF"/>
                </a:solidFill>
                <a:latin typeface="Raleway"/>
              </a:rPr>
              <a:t>konstruktif</a:t>
            </a:r>
            <a:r>
              <a:rPr lang="en-US" sz="2400" spc="48" dirty="0">
                <a:solidFill>
                  <a:srgbClr val="FFFFFF"/>
                </a:solidFill>
                <a:latin typeface="Raleway"/>
              </a:rPr>
              <a:t>.</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1" b="121"/>
          <a:stretch>
            <a:fillRect/>
          </a:stretch>
        </p:blipFill>
        <p:spPr>
          <a:xfrm rot="-5400000">
            <a:off x="-611361" y="6607554"/>
            <a:ext cx="4252824" cy="4252824"/>
          </a:xfrm>
          <a:prstGeom prst="rect">
            <a:avLst/>
          </a:prstGeom>
        </p:spPr>
      </p:pic>
      <p:pic>
        <p:nvPicPr>
          <p:cNvPr id="3" name="Picture 3"/>
          <p:cNvPicPr>
            <a:picLocks noChangeAspect="1"/>
          </p:cNvPicPr>
          <p:nvPr/>
        </p:nvPicPr>
        <p:blipFill>
          <a:blip r:embed="rId2"/>
          <a:srcRect t="121" b="121"/>
          <a:stretch>
            <a:fillRect/>
          </a:stretch>
        </p:blipFill>
        <p:spPr>
          <a:xfrm rot="5400000">
            <a:off x="15837995" y="-345572"/>
            <a:ext cx="2823558" cy="2823558"/>
          </a:xfrm>
          <a:prstGeom prst="rect">
            <a:avLst/>
          </a:prstGeom>
        </p:spPr>
      </p:pic>
      <p:sp>
        <p:nvSpPr>
          <p:cNvPr id="6" name="TextBox 6"/>
          <p:cNvSpPr txBox="1"/>
          <p:nvPr/>
        </p:nvSpPr>
        <p:spPr>
          <a:xfrm>
            <a:off x="1335874" y="3162300"/>
            <a:ext cx="8617973" cy="4985980"/>
          </a:xfrm>
          <a:prstGeom prst="rect">
            <a:avLst/>
          </a:prstGeom>
        </p:spPr>
        <p:txBody>
          <a:bodyPr wrap="square" lIns="0" tIns="0" rIns="0" bIns="0" rtlCol="0" anchor="t">
            <a:spAutoFit/>
          </a:bodyPr>
          <a:lstStyle/>
          <a:p>
            <a:pPr>
              <a:lnSpc>
                <a:spcPct val="150000"/>
              </a:lnSpc>
              <a:spcBef>
                <a:spcPct val="0"/>
              </a:spcBef>
            </a:pPr>
            <a:r>
              <a:rPr lang="en-US" sz="2400" dirty="0" err="1">
                <a:solidFill>
                  <a:schemeClr val="bg1"/>
                </a:solidFill>
                <a:latin typeface="Raleway" panose="020B0604020202020204" charset="0"/>
              </a:rPr>
              <a:t>Walaupun</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etika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dalam</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komunikasi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massa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telah</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diatur</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sedemikian</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rupa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realitasnya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masih</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banyak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pelaku</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komunikasi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massa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masih</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terjebak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dalam</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berbagai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kepentingan</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hingga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menciderai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kode</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etik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jurnalistik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Beberapa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hal</a:t>
            </a:r>
            <a:r>
              <a:rPr lang="en-US" sz="2400" dirty="0">
                <a:solidFill>
                  <a:schemeClr val="bg1"/>
                </a:solidFill>
                <a:latin typeface="Raleway" panose="020B0604020202020204" charset="0"/>
              </a:rPr>
              <a:t> yang </a:t>
            </a:r>
            <a:r>
              <a:rPr lang="en-US" sz="2400" dirty="0" err="1">
                <a:solidFill>
                  <a:schemeClr val="bg1"/>
                </a:solidFill>
                <a:latin typeface="Raleway" panose="020B0604020202020204" charset="0"/>
              </a:rPr>
              <a:t>biasanya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dilanggar</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oleh</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pelaku</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komunikasi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massa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baik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itu</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melalui</a:t>
            </a:r>
            <a:r>
              <a:rPr lang="en-US" sz="2400" dirty="0">
                <a:solidFill>
                  <a:schemeClr val="bg1"/>
                </a:solidFill>
                <a:latin typeface="Raleway" panose="020B0604020202020204" charset="0"/>
              </a:rPr>
              <a:t> media </a:t>
            </a:r>
            <a:r>
              <a:rPr lang="en-US" sz="2400" dirty="0" err="1">
                <a:solidFill>
                  <a:schemeClr val="bg1"/>
                </a:solidFill>
                <a:latin typeface="Raleway" panose="020B0604020202020204" charset="0"/>
              </a:rPr>
              <a:t>cetak</a:t>
            </a:r>
            <a:r>
              <a:rPr lang="en-US" sz="2400" dirty="0">
                <a:solidFill>
                  <a:schemeClr val="bg1"/>
                </a:solidFill>
                <a:latin typeface="Raleway" panose="020B0604020202020204" charset="0"/>
              </a:rPr>
              <a:t> </a:t>
            </a:r>
            <a:r>
              <a:rPr lang="id-ID" sz="2400" dirty="0">
                <a:solidFill>
                  <a:schemeClr val="bg1"/>
                </a:solidFill>
                <a:latin typeface="Raleway" panose="020B0604020202020204" charset="0"/>
              </a:rPr>
              <a:t>,</a:t>
            </a:r>
            <a:r>
              <a:rPr lang="en-US" sz="2400" dirty="0" err="1">
                <a:solidFill>
                  <a:schemeClr val="bg1"/>
                </a:solidFill>
                <a:latin typeface="Raleway" panose="020B0604020202020204" charset="0"/>
              </a:rPr>
              <a:t>televisi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hingga</a:t>
            </a:r>
            <a:r>
              <a:rPr lang="en-US" sz="2400" dirty="0">
                <a:solidFill>
                  <a:schemeClr val="bg1"/>
                </a:solidFill>
                <a:latin typeface="Raleway" panose="020B0604020202020204" charset="0"/>
              </a:rPr>
              <a:t> radio </a:t>
            </a:r>
            <a:r>
              <a:rPr lang="en-US" sz="2400" dirty="0" err="1">
                <a:solidFill>
                  <a:schemeClr val="bg1"/>
                </a:solidFill>
                <a:latin typeface="Raleway" panose="020B0604020202020204" charset="0"/>
              </a:rPr>
              <a:t>yaitu</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objektivitas</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menghakimi</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tendensius</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tidak</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meralat</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kesalahan</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berita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hingga</a:t>
            </a:r>
            <a:r>
              <a:rPr lang="en-US" sz="2400" dirty="0">
                <a:solidFill>
                  <a:schemeClr val="bg1"/>
                </a:solidFill>
                <a:latin typeface="Raleway" panose="020B0604020202020204" charset="0"/>
              </a:rPr>
              <a:t> </a:t>
            </a:r>
            <a:r>
              <a:rPr lang="en-US" sz="2400" dirty="0" err="1">
                <a:solidFill>
                  <a:schemeClr val="bg1"/>
                </a:solidFill>
                <a:latin typeface="Raleway" panose="020B0604020202020204" charset="0"/>
              </a:rPr>
              <a:t>independensi</a:t>
            </a:r>
            <a:r>
              <a:rPr lang="en-US" sz="2400" dirty="0">
                <a:solidFill>
                  <a:schemeClr val="bg1"/>
                </a:solidFill>
                <a:latin typeface="Raleway" panose="020B0604020202020204" charset="0"/>
              </a:rPr>
              <a:t>.</a:t>
            </a:r>
            <a:endParaRPr lang="id-ID" sz="2400" dirty="0">
              <a:solidFill>
                <a:schemeClr val="bg1"/>
              </a:solidFill>
              <a:latin typeface="Raleway" panose="020B0604020202020204" charset="0"/>
            </a:endParaRPr>
          </a:p>
          <a:p>
            <a:pPr>
              <a:lnSpc>
                <a:spcPct val="150000"/>
              </a:lnSpc>
              <a:spcBef>
                <a:spcPct val="0"/>
              </a:spcBef>
            </a:pPr>
            <a:endParaRPr lang="en-US" sz="2400" spc="48" dirty="0">
              <a:solidFill>
                <a:schemeClr val="bg1"/>
              </a:solidFill>
              <a:latin typeface="Raleway"/>
            </a:endParaRPr>
          </a:p>
        </p:txBody>
      </p:sp>
      <p:sp>
        <p:nvSpPr>
          <p:cNvPr id="7" name="Kotak Teks 6"/>
          <p:cNvSpPr txBox="1"/>
          <p:nvPr/>
        </p:nvSpPr>
        <p:spPr>
          <a:xfrm>
            <a:off x="1295400" y="1104900"/>
            <a:ext cx="8686800" cy="1569660"/>
          </a:xfrm>
          <a:prstGeom prst="rect">
            <a:avLst/>
          </a:prstGeom>
          <a:noFill/>
        </p:spPr>
        <p:txBody>
          <a:bodyPr wrap="square" rtlCol="0">
            <a:spAutoFit/>
          </a:bodyPr>
          <a:lstStyle/>
          <a:p>
            <a:r>
              <a:rPr lang="id-ID" sz="4800" dirty="0">
                <a:solidFill>
                  <a:srgbClr val="91EBE1"/>
                </a:solidFill>
                <a:latin typeface="Raleway Bold" panose="020B0604020202020204" charset="0"/>
              </a:rPr>
              <a:t>Realitas Pelaksanaan Etika Komunikasi Massa</a:t>
            </a:r>
          </a:p>
        </p:txBody>
      </p:sp>
      <p:pic>
        <p:nvPicPr>
          <p:cNvPr id="8" name="Gambar 7"/>
          <p:cNvPicPr>
            <a:picLocks noChangeAspect="1"/>
          </p:cNvPicPr>
          <p:nvPr/>
        </p:nvPicPr>
        <p:blipFill rotWithShape="1">
          <a:blip r:embed="rId3">
            <a:extLst>
              <a:ext uri="{28A0092B-C50C-407E-A947-70E740481C1C}">
                <a14:useLocalDpi xmlns:a14="http://schemas.microsoft.com/office/drawing/2010/main" val="0"/>
              </a:ext>
            </a:extLst>
          </a:blip>
          <a:srcRect l="21936" r="25805"/>
          <a:stretch/>
        </p:blipFill>
        <p:spPr>
          <a:xfrm>
            <a:off x="11723195" y="1257300"/>
            <a:ext cx="4114800" cy="4064000"/>
          </a:xfrm>
          <a:prstGeom prst="rect">
            <a:avLst/>
          </a:prstGeom>
        </p:spPr>
      </p:pic>
      <p:pic>
        <p:nvPicPr>
          <p:cNvPr id="9" name="Gamba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995" y="6057900"/>
            <a:ext cx="6045200" cy="2944876"/>
          </a:xfrm>
          <a:prstGeom prst="rect">
            <a:avLst/>
          </a:prstGeom>
        </p:spPr>
      </p:pic>
    </p:spTree>
    <p:extLst>
      <p:ext uri="{BB962C8B-B14F-4D97-AF65-F5344CB8AC3E}">
        <p14:creationId xmlns:p14="http://schemas.microsoft.com/office/powerpoint/2010/main" val="21081239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1" b="121"/>
          <a:stretch>
            <a:fillRect/>
          </a:stretch>
        </p:blipFill>
        <p:spPr>
          <a:xfrm rot="5400000">
            <a:off x="15285746" y="-186248"/>
            <a:ext cx="3159483" cy="3159483"/>
          </a:xfrm>
          <a:prstGeom prst="rect">
            <a:avLst/>
          </a:prstGeom>
        </p:spPr>
      </p:pic>
      <p:pic>
        <p:nvPicPr>
          <p:cNvPr id="3" name="Picture 3"/>
          <p:cNvPicPr>
            <a:picLocks noChangeAspect="1"/>
          </p:cNvPicPr>
          <p:nvPr/>
        </p:nvPicPr>
        <p:blipFill>
          <a:blip r:embed="rId3"/>
          <a:srcRect b="32295"/>
          <a:stretch>
            <a:fillRect/>
          </a:stretch>
        </p:blipFill>
        <p:spPr>
          <a:xfrm>
            <a:off x="-114389" y="-2687796"/>
            <a:ext cx="18563943" cy="7050675"/>
          </a:xfrm>
          <a:prstGeom prst="rect">
            <a:avLst/>
          </a:prstGeom>
        </p:spPr>
      </p:pic>
      <p:sp>
        <p:nvSpPr>
          <p:cNvPr id="4" name="TextBox 4"/>
          <p:cNvSpPr txBox="1"/>
          <p:nvPr/>
        </p:nvSpPr>
        <p:spPr>
          <a:xfrm>
            <a:off x="3206747" y="767325"/>
            <a:ext cx="11874507" cy="1736725"/>
          </a:xfrm>
          <a:prstGeom prst="rect">
            <a:avLst/>
          </a:prstGeom>
        </p:spPr>
        <p:txBody>
          <a:bodyPr lIns="0" tIns="0" rIns="0" bIns="0" rtlCol="0" anchor="t">
            <a:spAutoFit/>
          </a:bodyPr>
          <a:lstStyle/>
          <a:p>
            <a:pPr algn="ctr">
              <a:lnSpc>
                <a:spcPts val="6875"/>
              </a:lnSpc>
            </a:pPr>
            <a:r>
              <a:rPr lang="en-US" sz="5500" spc="220">
                <a:solidFill>
                  <a:srgbClr val="EBFDFF"/>
                </a:solidFill>
                <a:latin typeface="Raleway Bold"/>
              </a:rPr>
              <a:t>MENGAPA HARUS MENGGUNAKAN ETIKA?</a:t>
            </a:r>
          </a:p>
        </p:txBody>
      </p:sp>
      <p:pic>
        <p:nvPicPr>
          <p:cNvPr id="5" name="Picture 5"/>
          <p:cNvPicPr>
            <a:picLocks noChangeAspect="1"/>
          </p:cNvPicPr>
          <p:nvPr/>
        </p:nvPicPr>
        <p:blipFill>
          <a:blip r:embed="rId4"/>
          <a:srcRect/>
          <a:stretch>
            <a:fillRect/>
          </a:stretch>
        </p:blipFill>
        <p:spPr>
          <a:xfrm rot="-5400000">
            <a:off x="1558781" y="4997738"/>
            <a:ext cx="920772" cy="920772"/>
          </a:xfrm>
          <a:prstGeom prst="rect">
            <a:avLst/>
          </a:prstGeom>
        </p:spPr>
      </p:pic>
      <p:sp>
        <p:nvSpPr>
          <p:cNvPr id="6" name="TextBox 6"/>
          <p:cNvSpPr txBox="1"/>
          <p:nvPr/>
        </p:nvSpPr>
        <p:spPr>
          <a:xfrm>
            <a:off x="2479553" y="5240001"/>
            <a:ext cx="5521447"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Menjadi</a:t>
            </a:r>
            <a:r>
              <a:rPr lang="en-US" sz="2400" spc="48" dirty="0">
                <a:solidFill>
                  <a:srgbClr val="FFFFFF"/>
                </a:solidFill>
                <a:latin typeface="Raleway"/>
              </a:rPr>
              <a:t> </a:t>
            </a:r>
            <a:r>
              <a:rPr lang="en-US" sz="2400" spc="48" dirty="0" err="1">
                <a:solidFill>
                  <a:srgbClr val="FFFFFF"/>
                </a:solidFill>
                <a:latin typeface="Raleway"/>
              </a:rPr>
              <a:t>Pendekatan</a:t>
            </a:r>
            <a:r>
              <a:rPr lang="en-US" sz="2400" spc="48" dirty="0">
                <a:solidFill>
                  <a:srgbClr val="FFFFFF"/>
                </a:solidFill>
                <a:latin typeface="Raleway"/>
              </a:rPr>
              <a:t> yang </a:t>
            </a:r>
            <a:r>
              <a:rPr lang="en-US" sz="2400" spc="48" dirty="0" err="1">
                <a:solidFill>
                  <a:srgbClr val="FFFFFF"/>
                </a:solidFill>
                <a:latin typeface="Raleway"/>
              </a:rPr>
              <a:t>Baik</a:t>
            </a:r>
            <a:endParaRPr lang="en-US" sz="2400" spc="48" dirty="0">
              <a:solidFill>
                <a:srgbClr val="FFFFFF"/>
              </a:solidFill>
              <a:latin typeface="Raleway"/>
            </a:endParaRPr>
          </a:p>
        </p:txBody>
      </p:sp>
      <p:pic>
        <p:nvPicPr>
          <p:cNvPr id="7" name="Picture 7"/>
          <p:cNvPicPr>
            <a:picLocks noChangeAspect="1"/>
          </p:cNvPicPr>
          <p:nvPr/>
        </p:nvPicPr>
        <p:blipFill>
          <a:blip r:embed="rId4"/>
          <a:srcRect/>
          <a:stretch>
            <a:fillRect/>
          </a:stretch>
        </p:blipFill>
        <p:spPr>
          <a:xfrm rot="-5400000">
            <a:off x="1558781" y="6112196"/>
            <a:ext cx="920772" cy="920772"/>
          </a:xfrm>
          <a:prstGeom prst="rect">
            <a:avLst/>
          </a:prstGeom>
        </p:spPr>
      </p:pic>
      <p:sp>
        <p:nvSpPr>
          <p:cNvPr id="8" name="TextBox 8"/>
          <p:cNvSpPr txBox="1"/>
          <p:nvPr/>
        </p:nvSpPr>
        <p:spPr>
          <a:xfrm>
            <a:off x="2479552" y="6354459"/>
            <a:ext cx="6664447"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Komunikasi</a:t>
            </a:r>
            <a:r>
              <a:rPr lang="en-US" sz="2400" spc="48" dirty="0">
                <a:solidFill>
                  <a:srgbClr val="FFFFFF"/>
                </a:solidFill>
                <a:latin typeface="Raleway"/>
              </a:rPr>
              <a:t> </a:t>
            </a:r>
            <a:r>
              <a:rPr lang="en-US" sz="2400" spc="48" dirty="0" err="1">
                <a:solidFill>
                  <a:srgbClr val="FFFFFF"/>
                </a:solidFill>
                <a:latin typeface="Raleway"/>
              </a:rPr>
              <a:t>Lebih</a:t>
            </a:r>
            <a:r>
              <a:rPr lang="en-US" sz="2400" spc="48" dirty="0">
                <a:solidFill>
                  <a:srgbClr val="FFFFFF"/>
                </a:solidFill>
                <a:latin typeface="Raleway"/>
              </a:rPr>
              <a:t> </a:t>
            </a:r>
            <a:r>
              <a:rPr lang="en-US" sz="2400" spc="48" dirty="0" err="1">
                <a:solidFill>
                  <a:srgbClr val="FFFFFF"/>
                </a:solidFill>
                <a:latin typeface="Raleway"/>
              </a:rPr>
              <a:t>Berkesan</a:t>
            </a:r>
            <a:r>
              <a:rPr lang="en-US" sz="2400" spc="48" dirty="0">
                <a:solidFill>
                  <a:srgbClr val="FFFFFF"/>
                </a:solidFill>
                <a:latin typeface="Raleway"/>
              </a:rPr>
              <a:t> dan </a:t>
            </a:r>
            <a:r>
              <a:rPr lang="en-US" sz="2400" spc="48" dirty="0" err="1">
                <a:solidFill>
                  <a:srgbClr val="FFFFFF"/>
                </a:solidFill>
                <a:latin typeface="Raleway"/>
              </a:rPr>
              <a:t>Santun</a:t>
            </a:r>
            <a:endParaRPr lang="en-US" sz="2400" spc="48" dirty="0">
              <a:solidFill>
                <a:srgbClr val="FFFFFF"/>
              </a:solidFill>
              <a:latin typeface="Raleway"/>
            </a:endParaRPr>
          </a:p>
        </p:txBody>
      </p:sp>
      <p:pic>
        <p:nvPicPr>
          <p:cNvPr id="9" name="Picture 9"/>
          <p:cNvPicPr>
            <a:picLocks noChangeAspect="1"/>
          </p:cNvPicPr>
          <p:nvPr/>
        </p:nvPicPr>
        <p:blipFill>
          <a:blip r:embed="rId4"/>
          <a:srcRect/>
          <a:stretch>
            <a:fillRect/>
          </a:stretch>
        </p:blipFill>
        <p:spPr>
          <a:xfrm rot="-5400000">
            <a:off x="1558781" y="7052018"/>
            <a:ext cx="920772" cy="920772"/>
          </a:xfrm>
          <a:prstGeom prst="rect">
            <a:avLst/>
          </a:prstGeom>
        </p:spPr>
      </p:pic>
      <p:pic>
        <p:nvPicPr>
          <p:cNvPr id="10" name="Picture 10"/>
          <p:cNvPicPr>
            <a:picLocks noChangeAspect="1"/>
          </p:cNvPicPr>
          <p:nvPr/>
        </p:nvPicPr>
        <p:blipFill>
          <a:blip r:embed="rId4"/>
          <a:srcRect/>
          <a:stretch>
            <a:fillRect/>
          </a:stretch>
        </p:blipFill>
        <p:spPr>
          <a:xfrm rot="-5400000">
            <a:off x="1558781" y="8080519"/>
            <a:ext cx="920772" cy="920772"/>
          </a:xfrm>
          <a:prstGeom prst="rect">
            <a:avLst/>
          </a:prstGeom>
        </p:spPr>
      </p:pic>
      <p:pic>
        <p:nvPicPr>
          <p:cNvPr id="11" name="Picture 11"/>
          <p:cNvPicPr>
            <a:picLocks noChangeAspect="1"/>
          </p:cNvPicPr>
          <p:nvPr/>
        </p:nvPicPr>
        <p:blipFill>
          <a:blip r:embed="rId4"/>
          <a:srcRect/>
          <a:stretch>
            <a:fillRect/>
          </a:stretch>
        </p:blipFill>
        <p:spPr>
          <a:xfrm rot="-5400000">
            <a:off x="9507344" y="4997738"/>
            <a:ext cx="920772" cy="920772"/>
          </a:xfrm>
          <a:prstGeom prst="rect">
            <a:avLst/>
          </a:prstGeom>
        </p:spPr>
      </p:pic>
      <p:pic>
        <p:nvPicPr>
          <p:cNvPr id="12" name="Picture 12"/>
          <p:cNvPicPr>
            <a:picLocks noChangeAspect="1"/>
          </p:cNvPicPr>
          <p:nvPr/>
        </p:nvPicPr>
        <p:blipFill>
          <a:blip r:embed="rId4"/>
          <a:srcRect/>
          <a:stretch>
            <a:fillRect/>
          </a:stretch>
        </p:blipFill>
        <p:spPr>
          <a:xfrm rot="-5400000">
            <a:off x="9507344" y="5932173"/>
            <a:ext cx="920772" cy="920772"/>
          </a:xfrm>
          <a:prstGeom prst="rect">
            <a:avLst/>
          </a:prstGeom>
        </p:spPr>
      </p:pic>
      <p:pic>
        <p:nvPicPr>
          <p:cNvPr id="13" name="Picture 13"/>
          <p:cNvPicPr>
            <a:picLocks noChangeAspect="1"/>
          </p:cNvPicPr>
          <p:nvPr/>
        </p:nvPicPr>
        <p:blipFill>
          <a:blip r:embed="rId4"/>
          <a:srcRect/>
          <a:stretch>
            <a:fillRect/>
          </a:stretch>
        </p:blipFill>
        <p:spPr>
          <a:xfrm rot="-5400000">
            <a:off x="9507344" y="7032968"/>
            <a:ext cx="920772" cy="920772"/>
          </a:xfrm>
          <a:prstGeom prst="rect">
            <a:avLst/>
          </a:prstGeom>
        </p:spPr>
      </p:pic>
      <p:pic>
        <p:nvPicPr>
          <p:cNvPr id="14" name="Picture 14"/>
          <p:cNvPicPr>
            <a:picLocks noChangeAspect="1"/>
          </p:cNvPicPr>
          <p:nvPr/>
        </p:nvPicPr>
        <p:blipFill>
          <a:blip r:embed="rId4"/>
          <a:srcRect/>
          <a:stretch>
            <a:fillRect/>
          </a:stretch>
        </p:blipFill>
        <p:spPr>
          <a:xfrm rot="-5400000">
            <a:off x="9507344" y="8080519"/>
            <a:ext cx="920772" cy="920772"/>
          </a:xfrm>
          <a:prstGeom prst="rect">
            <a:avLst/>
          </a:prstGeom>
        </p:spPr>
      </p:pic>
      <p:sp>
        <p:nvSpPr>
          <p:cNvPr id="15" name="TextBox 15"/>
          <p:cNvSpPr txBox="1"/>
          <p:nvPr/>
        </p:nvSpPr>
        <p:spPr>
          <a:xfrm>
            <a:off x="2479552" y="7294282"/>
            <a:ext cx="5521447" cy="371768"/>
          </a:xfrm>
          <a:prstGeom prst="rect">
            <a:avLst/>
          </a:prstGeom>
        </p:spPr>
        <p:txBody>
          <a:bodyPr wrap="square" lIns="0" tIns="0" rIns="0" bIns="0" rtlCol="0" anchor="t">
            <a:spAutoFit/>
          </a:bodyPr>
          <a:lstStyle/>
          <a:p>
            <a:pPr algn="ctr">
              <a:lnSpc>
                <a:spcPts val="3120"/>
              </a:lnSpc>
              <a:spcBef>
                <a:spcPct val="0"/>
              </a:spcBef>
            </a:pPr>
            <a:r>
              <a:rPr lang="en-US" sz="2400" spc="48" dirty="0">
                <a:solidFill>
                  <a:srgbClr val="FFFFFF"/>
                </a:solidFill>
                <a:latin typeface="Raleway"/>
              </a:rPr>
              <a:t>Nilai dan Norma yang </a:t>
            </a:r>
            <a:r>
              <a:rPr lang="en-US" sz="2400" spc="48" dirty="0" err="1">
                <a:solidFill>
                  <a:srgbClr val="FFFFFF"/>
                </a:solidFill>
                <a:latin typeface="Raleway"/>
              </a:rPr>
              <a:t>Dianggap</a:t>
            </a:r>
            <a:endParaRPr lang="en-US" sz="2400" spc="48" dirty="0">
              <a:solidFill>
                <a:srgbClr val="FFFFFF"/>
              </a:solidFill>
              <a:latin typeface="Raleway"/>
            </a:endParaRPr>
          </a:p>
        </p:txBody>
      </p:sp>
      <p:sp>
        <p:nvSpPr>
          <p:cNvPr id="16" name="TextBox 16"/>
          <p:cNvSpPr txBox="1"/>
          <p:nvPr/>
        </p:nvSpPr>
        <p:spPr>
          <a:xfrm>
            <a:off x="2479552" y="8322782"/>
            <a:ext cx="5750047"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Tujuan</a:t>
            </a:r>
            <a:r>
              <a:rPr lang="en-US" sz="2400" spc="48" dirty="0">
                <a:solidFill>
                  <a:srgbClr val="FFFFFF"/>
                </a:solidFill>
                <a:latin typeface="Raleway"/>
              </a:rPr>
              <a:t> </a:t>
            </a:r>
            <a:r>
              <a:rPr lang="en-US" sz="2400" spc="48" dirty="0" err="1">
                <a:solidFill>
                  <a:srgbClr val="FFFFFF"/>
                </a:solidFill>
                <a:latin typeface="Raleway"/>
              </a:rPr>
              <a:t>Komunikasi</a:t>
            </a:r>
            <a:r>
              <a:rPr lang="en-US" sz="2400" spc="48" dirty="0">
                <a:solidFill>
                  <a:srgbClr val="FFFFFF"/>
                </a:solidFill>
                <a:latin typeface="Raleway"/>
              </a:rPr>
              <a:t> </a:t>
            </a:r>
            <a:r>
              <a:rPr lang="en-US" sz="2400" spc="48" dirty="0" err="1">
                <a:solidFill>
                  <a:srgbClr val="FFFFFF"/>
                </a:solidFill>
                <a:latin typeface="Raleway"/>
              </a:rPr>
              <a:t>Cepat</a:t>
            </a:r>
            <a:r>
              <a:rPr lang="en-US" sz="2400" spc="48" dirty="0">
                <a:solidFill>
                  <a:srgbClr val="FFFFFF"/>
                </a:solidFill>
                <a:latin typeface="Raleway"/>
              </a:rPr>
              <a:t> </a:t>
            </a:r>
            <a:r>
              <a:rPr lang="en-US" sz="2400" spc="48" dirty="0" err="1">
                <a:solidFill>
                  <a:srgbClr val="FFFFFF"/>
                </a:solidFill>
                <a:latin typeface="Raleway"/>
              </a:rPr>
              <a:t>Tercapai</a:t>
            </a:r>
            <a:endParaRPr lang="en-US" sz="2400" spc="48" dirty="0">
              <a:solidFill>
                <a:srgbClr val="FFFFFF"/>
              </a:solidFill>
              <a:latin typeface="Raleway"/>
            </a:endParaRPr>
          </a:p>
        </p:txBody>
      </p:sp>
      <p:sp>
        <p:nvSpPr>
          <p:cNvPr id="17" name="TextBox 17"/>
          <p:cNvSpPr txBox="1"/>
          <p:nvPr/>
        </p:nvSpPr>
        <p:spPr>
          <a:xfrm>
            <a:off x="10428116" y="5240001"/>
            <a:ext cx="5192884"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Menghindari</a:t>
            </a:r>
            <a:r>
              <a:rPr lang="en-US" sz="2400" spc="48" dirty="0">
                <a:solidFill>
                  <a:srgbClr val="FFFFFF"/>
                </a:solidFill>
                <a:latin typeface="Raleway"/>
              </a:rPr>
              <a:t> </a:t>
            </a:r>
            <a:r>
              <a:rPr lang="en-US" sz="2400" spc="48" dirty="0" err="1">
                <a:solidFill>
                  <a:srgbClr val="FFFFFF"/>
                </a:solidFill>
                <a:latin typeface="Raleway"/>
              </a:rPr>
              <a:t>Perselisihan</a:t>
            </a:r>
            <a:endParaRPr lang="en-US" sz="2400" spc="48" dirty="0">
              <a:solidFill>
                <a:srgbClr val="FFFFFF"/>
              </a:solidFill>
              <a:latin typeface="Raleway"/>
            </a:endParaRPr>
          </a:p>
        </p:txBody>
      </p:sp>
      <p:sp>
        <p:nvSpPr>
          <p:cNvPr id="18" name="TextBox 18"/>
          <p:cNvSpPr txBox="1"/>
          <p:nvPr/>
        </p:nvSpPr>
        <p:spPr>
          <a:xfrm>
            <a:off x="10431390" y="6174437"/>
            <a:ext cx="5037210"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Menghindari</a:t>
            </a:r>
            <a:r>
              <a:rPr lang="en-US" sz="2400" spc="48" dirty="0">
                <a:solidFill>
                  <a:srgbClr val="FFFFFF"/>
                </a:solidFill>
                <a:latin typeface="Raleway"/>
              </a:rPr>
              <a:t> </a:t>
            </a:r>
            <a:r>
              <a:rPr lang="en-US" sz="2400" spc="48" dirty="0" err="1">
                <a:solidFill>
                  <a:srgbClr val="FFFFFF"/>
                </a:solidFill>
                <a:latin typeface="Raleway"/>
              </a:rPr>
              <a:t>Perpecahan</a:t>
            </a:r>
            <a:endParaRPr lang="en-US" sz="2400" spc="48" dirty="0">
              <a:solidFill>
                <a:srgbClr val="FFFFFF"/>
              </a:solidFill>
              <a:latin typeface="Raleway"/>
            </a:endParaRPr>
          </a:p>
        </p:txBody>
      </p:sp>
      <p:sp>
        <p:nvSpPr>
          <p:cNvPr id="19" name="TextBox 19"/>
          <p:cNvSpPr txBox="1"/>
          <p:nvPr/>
        </p:nvSpPr>
        <p:spPr>
          <a:xfrm>
            <a:off x="10432283" y="7275232"/>
            <a:ext cx="5188717" cy="371768"/>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Menjaga</a:t>
            </a:r>
            <a:r>
              <a:rPr lang="en-US" sz="2400" spc="48" dirty="0">
                <a:solidFill>
                  <a:srgbClr val="FFFFFF"/>
                </a:solidFill>
                <a:latin typeface="Raleway"/>
              </a:rPr>
              <a:t> </a:t>
            </a:r>
            <a:r>
              <a:rPr lang="en-US" sz="2400" spc="48" dirty="0" err="1">
                <a:solidFill>
                  <a:srgbClr val="FFFFFF"/>
                </a:solidFill>
                <a:latin typeface="Raleway"/>
              </a:rPr>
              <a:t>Situasi</a:t>
            </a:r>
            <a:r>
              <a:rPr lang="en-US" sz="2400" spc="48" dirty="0">
                <a:solidFill>
                  <a:srgbClr val="FFFFFF"/>
                </a:solidFill>
                <a:latin typeface="Raleway"/>
              </a:rPr>
              <a:t> </a:t>
            </a:r>
            <a:r>
              <a:rPr lang="en-US" sz="2400" spc="48" dirty="0" err="1">
                <a:solidFill>
                  <a:srgbClr val="FFFFFF"/>
                </a:solidFill>
                <a:latin typeface="Raleway"/>
              </a:rPr>
              <a:t>Kondusif</a:t>
            </a:r>
            <a:endParaRPr lang="en-US" sz="2400" spc="48" dirty="0">
              <a:solidFill>
                <a:srgbClr val="FFFFFF"/>
              </a:solidFill>
              <a:latin typeface="Raleway"/>
            </a:endParaRPr>
          </a:p>
        </p:txBody>
      </p:sp>
      <p:sp>
        <p:nvSpPr>
          <p:cNvPr id="20" name="TextBox 20"/>
          <p:cNvSpPr txBox="1"/>
          <p:nvPr/>
        </p:nvSpPr>
        <p:spPr>
          <a:xfrm>
            <a:off x="10428115" y="8322782"/>
            <a:ext cx="5188717" cy="788670"/>
          </a:xfrm>
          <a:prstGeom prst="rect">
            <a:avLst/>
          </a:prstGeom>
        </p:spPr>
        <p:txBody>
          <a:bodyPr wrap="square" lIns="0" tIns="0" rIns="0" bIns="0" rtlCol="0" anchor="t">
            <a:spAutoFit/>
          </a:bodyPr>
          <a:lstStyle/>
          <a:p>
            <a:pPr algn="ctr">
              <a:lnSpc>
                <a:spcPts val="3120"/>
              </a:lnSpc>
              <a:spcBef>
                <a:spcPct val="0"/>
              </a:spcBef>
            </a:pPr>
            <a:r>
              <a:rPr lang="en-US" sz="2400" spc="48" dirty="0" err="1">
                <a:solidFill>
                  <a:srgbClr val="FFFFFF"/>
                </a:solidFill>
                <a:latin typeface="Raleway"/>
              </a:rPr>
              <a:t>Menghindari</a:t>
            </a:r>
            <a:r>
              <a:rPr lang="en-US" sz="2400" spc="48" dirty="0">
                <a:solidFill>
                  <a:srgbClr val="FFFFFF"/>
                </a:solidFill>
                <a:latin typeface="Raleway"/>
              </a:rPr>
              <a:t> </a:t>
            </a:r>
            <a:r>
              <a:rPr lang="en-US" sz="2400" spc="48" dirty="0" err="1">
                <a:solidFill>
                  <a:srgbClr val="FFFFFF"/>
                </a:solidFill>
                <a:latin typeface="Raleway"/>
              </a:rPr>
              <a:t>Kegagalan</a:t>
            </a:r>
            <a:r>
              <a:rPr lang="en-US" sz="2400" spc="48" dirty="0">
                <a:solidFill>
                  <a:srgbClr val="FFFFFF"/>
                </a:solidFill>
                <a:latin typeface="Raleway"/>
              </a:rPr>
              <a:t> </a:t>
            </a:r>
            <a:r>
              <a:rPr lang="en-US" sz="2400" spc="48" dirty="0" err="1">
                <a:solidFill>
                  <a:srgbClr val="FFFFFF"/>
                </a:solidFill>
                <a:latin typeface="Raleway"/>
              </a:rPr>
              <a:t>Penyampaian</a:t>
            </a:r>
            <a:r>
              <a:rPr lang="en-US" sz="2400" spc="48" dirty="0">
                <a:solidFill>
                  <a:srgbClr val="FFFFFF"/>
                </a:solidFill>
                <a:latin typeface="Raleway"/>
              </a:rPr>
              <a:t> </a:t>
            </a:r>
            <a:r>
              <a:rPr lang="en-US" sz="2400" spc="48" dirty="0" err="1">
                <a:solidFill>
                  <a:srgbClr val="FFFFFF"/>
                </a:solidFill>
                <a:latin typeface="Raleway"/>
              </a:rPr>
              <a:t>Informasi</a:t>
            </a:r>
            <a:endParaRPr lang="en-US" sz="2400" spc="48" dirty="0">
              <a:solidFill>
                <a:srgbClr val="FFFFFF"/>
              </a:solidFill>
              <a:latin typeface="Raleway"/>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667" b="2090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28800" y="2628900"/>
            <a:ext cx="14325600" cy="5816977"/>
          </a:xfrm>
          <a:prstGeom prst="rect">
            <a:avLst/>
          </a:prstGeom>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just">
              <a:lnSpc>
                <a:spcPct val="150000"/>
              </a:lnSpc>
            </a:pPr>
            <a:r>
              <a:rPr lang="id-ID" sz="2800" dirty="0">
                <a:solidFill>
                  <a:schemeClr val="bg1"/>
                </a:solidFill>
              </a:rPr>
              <a:t>Era modern dan demokrasi sangat menjunjung tinggi kebebasan, termasuk kebebasan berpendapat, kebebasan berbicara di depan publik, hingga kebebasan </a:t>
            </a:r>
            <a:r>
              <a:rPr lang="id-ID" sz="2800" dirty="0" err="1">
                <a:solidFill>
                  <a:schemeClr val="bg1"/>
                </a:solidFill>
              </a:rPr>
              <a:t>memperolah</a:t>
            </a:r>
            <a:r>
              <a:rPr lang="id-ID" sz="2800" dirty="0">
                <a:solidFill>
                  <a:schemeClr val="bg1"/>
                </a:solidFill>
              </a:rPr>
              <a:t> informasi. Dengan dukungan teknologi informasi dan komunikasi yang terus berkembang pesat, setiap orang berpeluang untuk </a:t>
            </a:r>
            <a:r>
              <a:rPr lang="id-ID" sz="2800" dirty="0" err="1">
                <a:solidFill>
                  <a:schemeClr val="bg1"/>
                </a:solidFill>
              </a:rPr>
              <a:t>mensosialisasikan</a:t>
            </a:r>
            <a:r>
              <a:rPr lang="id-ID" sz="2800" dirty="0">
                <a:solidFill>
                  <a:schemeClr val="bg1"/>
                </a:solidFill>
              </a:rPr>
              <a:t> ide dan pikirannya melalui media </a:t>
            </a:r>
            <a:r>
              <a:rPr lang="id-ID" sz="2800" dirty="0" smtClean="0">
                <a:solidFill>
                  <a:schemeClr val="bg1"/>
                </a:solidFill>
              </a:rPr>
              <a:t>publik. </a:t>
            </a:r>
            <a:r>
              <a:rPr lang="id-ID" sz="2800" dirty="0">
                <a:solidFill>
                  <a:schemeClr val="bg1"/>
                </a:solidFill>
              </a:rPr>
              <a:t>Bahwa dalam menyampaikan sebuah berita, ada etika yang perlu diperhatikan oleh pelaku komunikasi massa. Hal tersebut telah diatur dalam kode etik jurnalis. Bahwa realitas yang terjadi dalam penerapan etika komunikasi massa belum maksimal. Beberapa media masih sering membuat pelanggaran terhadap kode etik mereka.</a:t>
            </a:r>
          </a:p>
          <a:p>
            <a:pPr algn="just">
              <a:lnSpc>
                <a:spcPct val="150000"/>
              </a:lnSpc>
            </a:pPr>
            <a:r>
              <a:rPr lang="id-ID" sz="2800" dirty="0">
                <a:solidFill>
                  <a:schemeClr val="bg1"/>
                </a:solidFill>
              </a:rPr>
              <a:t> </a:t>
            </a:r>
          </a:p>
        </p:txBody>
      </p:sp>
      <p:sp>
        <p:nvSpPr>
          <p:cNvPr id="3" name="Kotak Teks 2"/>
          <p:cNvSpPr txBox="1"/>
          <p:nvPr/>
        </p:nvSpPr>
        <p:spPr>
          <a:xfrm>
            <a:off x="1828800" y="1333500"/>
            <a:ext cx="6705600" cy="830997"/>
          </a:xfrm>
          <a:prstGeom prst="rect">
            <a:avLst/>
          </a:prstGeom>
          <a:noFill/>
        </p:spPr>
        <p:txBody>
          <a:bodyPr wrap="square" rtlCol="0">
            <a:spAutoFit/>
          </a:bodyPr>
          <a:lstStyle/>
          <a:p>
            <a:pPr algn="ctr"/>
            <a:r>
              <a:rPr lang="id-ID" sz="4800" dirty="0" smtClean="0">
                <a:solidFill>
                  <a:schemeClr val="bg1"/>
                </a:solidFill>
                <a:latin typeface="Raleway Bold" panose="020B0604020202020204" charset="0"/>
              </a:rPr>
              <a:t>Kesimpulan</a:t>
            </a:r>
            <a:endParaRPr lang="id-ID" sz="4800" dirty="0">
              <a:solidFill>
                <a:schemeClr val="bg1"/>
              </a:solidFill>
              <a:latin typeface="Raleway Bold" panose="020B060402020202020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sp>
        <p:nvSpPr>
          <p:cNvPr id="2" name="AutoShape 2"/>
          <p:cNvSpPr/>
          <p:nvPr/>
        </p:nvSpPr>
        <p:spPr>
          <a:xfrm>
            <a:off x="3865331" y="1357669"/>
            <a:ext cx="11239500" cy="8229600"/>
          </a:xfrm>
          <a:prstGeom prst="rect">
            <a:avLst/>
          </a:prstGeom>
          <a:solidFill>
            <a:srgbClr val="EBFDFF"/>
          </a:solidFill>
        </p:spPr>
      </p:sp>
      <p:sp>
        <p:nvSpPr>
          <p:cNvPr id="3" name="AutoShape 3"/>
          <p:cNvSpPr/>
          <p:nvPr/>
        </p:nvSpPr>
        <p:spPr>
          <a:xfrm>
            <a:off x="3524250" y="1028700"/>
            <a:ext cx="11239500" cy="8229600"/>
          </a:xfrm>
          <a:prstGeom prst="rect">
            <a:avLst/>
          </a:prstGeom>
          <a:solidFill>
            <a:srgbClr val="75E6DA"/>
          </a:solidFill>
        </p:spPr>
      </p:sp>
      <p:pic>
        <p:nvPicPr>
          <p:cNvPr id="4" name="Picture 4"/>
          <p:cNvPicPr>
            <a:picLocks noChangeAspect="1"/>
          </p:cNvPicPr>
          <p:nvPr/>
        </p:nvPicPr>
        <p:blipFill>
          <a:blip r:embed="rId2"/>
          <a:srcRect t="121" b="121"/>
          <a:stretch>
            <a:fillRect/>
          </a:stretch>
        </p:blipFill>
        <p:spPr>
          <a:xfrm rot="-5400000">
            <a:off x="682162" y="682162"/>
            <a:ext cx="950657" cy="950657"/>
          </a:xfrm>
          <a:prstGeom prst="rect">
            <a:avLst/>
          </a:prstGeom>
        </p:spPr>
      </p:pic>
      <p:pic>
        <p:nvPicPr>
          <p:cNvPr id="5" name="Picture 5"/>
          <p:cNvPicPr>
            <a:picLocks noChangeAspect="1"/>
          </p:cNvPicPr>
          <p:nvPr/>
        </p:nvPicPr>
        <p:blipFill>
          <a:blip r:embed="rId2"/>
          <a:srcRect t="121" b="121"/>
          <a:stretch>
            <a:fillRect/>
          </a:stretch>
        </p:blipFill>
        <p:spPr>
          <a:xfrm rot="-5400000">
            <a:off x="16835249" y="2591709"/>
            <a:ext cx="2280879" cy="2280879"/>
          </a:xfrm>
          <a:prstGeom prst="rect">
            <a:avLst/>
          </a:prstGeom>
        </p:spPr>
      </p:pic>
      <p:pic>
        <p:nvPicPr>
          <p:cNvPr id="6" name="Picture 6"/>
          <p:cNvPicPr>
            <a:picLocks noChangeAspect="1"/>
          </p:cNvPicPr>
          <p:nvPr/>
        </p:nvPicPr>
        <p:blipFill>
          <a:blip r:embed="rId2"/>
          <a:srcRect t="121" b="121"/>
          <a:stretch>
            <a:fillRect/>
          </a:stretch>
        </p:blipFill>
        <p:spPr>
          <a:xfrm rot="-5400000">
            <a:off x="1028700" y="8708895"/>
            <a:ext cx="2280879" cy="2280879"/>
          </a:xfrm>
          <a:prstGeom prst="rect">
            <a:avLst/>
          </a:prstGeom>
        </p:spPr>
      </p:pic>
      <p:pic>
        <p:nvPicPr>
          <p:cNvPr id="7" name="Picture 7"/>
          <p:cNvPicPr>
            <a:picLocks noChangeAspect="1"/>
          </p:cNvPicPr>
          <p:nvPr/>
        </p:nvPicPr>
        <p:blipFill>
          <a:blip r:embed="rId2"/>
          <a:srcRect t="121" b="121"/>
          <a:stretch>
            <a:fillRect/>
          </a:stretch>
        </p:blipFill>
        <p:spPr>
          <a:xfrm rot="-5400000">
            <a:off x="16079665" y="8957650"/>
            <a:ext cx="629619" cy="629619"/>
          </a:xfrm>
          <a:prstGeom prst="rect">
            <a:avLst/>
          </a:prstGeom>
        </p:spPr>
      </p:pic>
      <p:pic>
        <p:nvPicPr>
          <p:cNvPr id="8" name="Picture 8"/>
          <p:cNvPicPr>
            <a:picLocks noChangeAspect="1"/>
          </p:cNvPicPr>
          <p:nvPr/>
        </p:nvPicPr>
        <p:blipFill>
          <a:blip r:embed="rId2"/>
          <a:srcRect t="121" b="121"/>
          <a:stretch>
            <a:fillRect/>
          </a:stretch>
        </p:blipFill>
        <p:spPr>
          <a:xfrm rot="-5400000">
            <a:off x="2169140" y="3102530"/>
            <a:ext cx="629619" cy="629619"/>
          </a:xfrm>
          <a:prstGeom prst="rect">
            <a:avLst/>
          </a:prstGeom>
        </p:spPr>
      </p:pic>
      <p:grpSp>
        <p:nvGrpSpPr>
          <p:cNvPr id="9" name="Group 9"/>
          <p:cNvGrpSpPr/>
          <p:nvPr/>
        </p:nvGrpSpPr>
        <p:grpSpPr>
          <a:xfrm>
            <a:off x="4671931" y="4182008"/>
            <a:ext cx="8944138" cy="6606955"/>
            <a:chOff x="0" y="0"/>
            <a:chExt cx="11925518" cy="8809273"/>
          </a:xfrm>
        </p:grpSpPr>
        <p:sp>
          <p:nvSpPr>
            <p:cNvPr id="10" name="TextBox 10"/>
            <p:cNvSpPr txBox="1"/>
            <p:nvPr/>
          </p:nvSpPr>
          <p:spPr>
            <a:xfrm>
              <a:off x="0" y="-17780"/>
              <a:ext cx="11925518" cy="1428750"/>
            </a:xfrm>
            <a:prstGeom prst="rect">
              <a:avLst/>
            </a:prstGeom>
          </p:spPr>
          <p:txBody>
            <a:bodyPr lIns="0" tIns="0" rIns="0" bIns="0" rtlCol="0" anchor="t">
              <a:spAutoFit/>
            </a:bodyPr>
            <a:lstStyle/>
            <a:p>
              <a:pPr algn="ctr">
                <a:lnSpc>
                  <a:spcPts val="8400"/>
                </a:lnSpc>
              </a:pPr>
              <a:r>
                <a:rPr lang="en-US" sz="7000">
                  <a:solidFill>
                    <a:srgbClr val="05445E"/>
                  </a:solidFill>
                  <a:latin typeface="Raleway Bold"/>
                </a:rPr>
                <a:t>Terima Kasih</a:t>
              </a:r>
            </a:p>
          </p:txBody>
        </p:sp>
        <p:sp>
          <p:nvSpPr>
            <p:cNvPr id="11" name="TextBox 11"/>
            <p:cNvSpPr txBox="1"/>
            <p:nvPr/>
          </p:nvSpPr>
          <p:spPr>
            <a:xfrm>
              <a:off x="0" y="1687189"/>
              <a:ext cx="11925518" cy="809625"/>
            </a:xfrm>
            <a:prstGeom prst="rect">
              <a:avLst/>
            </a:prstGeom>
          </p:spPr>
          <p:txBody>
            <a:bodyPr lIns="0" tIns="0" rIns="0" bIns="0" rtlCol="0" anchor="t">
              <a:spAutoFit/>
            </a:bodyPr>
            <a:lstStyle/>
            <a:p>
              <a:pPr algn="ctr">
                <a:lnSpc>
                  <a:spcPts val="4800"/>
                </a:lnSpc>
              </a:pPr>
              <a:endParaRPr/>
            </a:p>
          </p:txBody>
        </p:sp>
        <p:sp>
          <p:nvSpPr>
            <p:cNvPr id="12" name="TextBox 12"/>
            <p:cNvSpPr txBox="1"/>
            <p:nvPr/>
          </p:nvSpPr>
          <p:spPr>
            <a:xfrm>
              <a:off x="0" y="3163205"/>
              <a:ext cx="11925518" cy="647700"/>
            </a:xfrm>
            <a:prstGeom prst="rect">
              <a:avLst/>
            </a:prstGeom>
          </p:spPr>
          <p:txBody>
            <a:bodyPr lIns="0" tIns="0" rIns="0" bIns="0" rtlCol="0" anchor="t">
              <a:spAutoFit/>
            </a:bodyPr>
            <a:lstStyle/>
            <a:p>
              <a:pPr algn="ctr">
                <a:lnSpc>
                  <a:spcPts val="3900"/>
                </a:lnSpc>
              </a:pPr>
              <a:endParaRPr/>
            </a:p>
          </p:txBody>
        </p:sp>
        <p:sp>
          <p:nvSpPr>
            <p:cNvPr id="13" name="TextBox 13"/>
            <p:cNvSpPr txBox="1"/>
            <p:nvPr/>
          </p:nvSpPr>
          <p:spPr>
            <a:xfrm>
              <a:off x="0" y="4044585"/>
              <a:ext cx="11925518" cy="564727"/>
            </a:xfrm>
            <a:prstGeom prst="rect">
              <a:avLst/>
            </a:prstGeom>
          </p:spPr>
          <p:txBody>
            <a:bodyPr lIns="0" tIns="0" rIns="0" bIns="0" rtlCol="0" anchor="t">
              <a:spAutoFit/>
            </a:bodyPr>
            <a:lstStyle/>
            <a:p>
              <a:pPr algn="ctr">
                <a:lnSpc>
                  <a:spcPts val="3445"/>
                </a:lnSpc>
              </a:pPr>
              <a:endParaRPr/>
            </a:p>
          </p:txBody>
        </p:sp>
        <p:sp>
          <p:nvSpPr>
            <p:cNvPr id="14" name="TextBox 14"/>
            <p:cNvSpPr txBox="1"/>
            <p:nvPr/>
          </p:nvSpPr>
          <p:spPr>
            <a:xfrm>
              <a:off x="0" y="5248850"/>
              <a:ext cx="11925518" cy="647700"/>
            </a:xfrm>
            <a:prstGeom prst="rect">
              <a:avLst/>
            </a:prstGeom>
          </p:spPr>
          <p:txBody>
            <a:bodyPr lIns="0" tIns="0" rIns="0" bIns="0" rtlCol="0" anchor="t">
              <a:spAutoFit/>
            </a:bodyPr>
            <a:lstStyle/>
            <a:p>
              <a:pPr algn="ctr">
                <a:lnSpc>
                  <a:spcPts val="3900"/>
                </a:lnSpc>
              </a:pPr>
              <a:endParaRPr/>
            </a:p>
          </p:txBody>
        </p:sp>
        <p:sp>
          <p:nvSpPr>
            <p:cNvPr id="15" name="TextBox 15"/>
            <p:cNvSpPr txBox="1"/>
            <p:nvPr/>
          </p:nvSpPr>
          <p:spPr>
            <a:xfrm>
              <a:off x="0" y="6112450"/>
              <a:ext cx="11925518" cy="600287"/>
            </a:xfrm>
            <a:prstGeom prst="rect">
              <a:avLst/>
            </a:prstGeom>
          </p:spPr>
          <p:txBody>
            <a:bodyPr lIns="0" tIns="0" rIns="0" bIns="0" rtlCol="0" anchor="t">
              <a:spAutoFit/>
            </a:bodyPr>
            <a:lstStyle/>
            <a:p>
              <a:pPr algn="ctr">
                <a:lnSpc>
                  <a:spcPts val="3640"/>
                </a:lnSpc>
              </a:pPr>
              <a:endParaRPr/>
            </a:p>
          </p:txBody>
        </p:sp>
        <p:sp>
          <p:nvSpPr>
            <p:cNvPr id="16" name="TextBox 16"/>
            <p:cNvSpPr txBox="1"/>
            <p:nvPr/>
          </p:nvSpPr>
          <p:spPr>
            <a:xfrm>
              <a:off x="0" y="7345387"/>
              <a:ext cx="11925518" cy="647700"/>
            </a:xfrm>
            <a:prstGeom prst="rect">
              <a:avLst/>
            </a:prstGeom>
          </p:spPr>
          <p:txBody>
            <a:bodyPr lIns="0" tIns="0" rIns="0" bIns="0" rtlCol="0" anchor="t">
              <a:spAutoFit/>
            </a:bodyPr>
            <a:lstStyle/>
            <a:p>
              <a:pPr algn="ctr">
                <a:lnSpc>
                  <a:spcPts val="3900"/>
                </a:lnSpc>
              </a:pPr>
              <a:r>
                <a:rPr lang="en-US" sz="3000" spc="270">
                  <a:solidFill>
                    <a:srgbClr val="05445E"/>
                  </a:solidFill>
                  <a:latin typeface="Raleway"/>
                </a:rPr>
                <a:t>ALAMAT SUREL</a:t>
              </a:r>
            </a:p>
          </p:txBody>
        </p:sp>
        <p:sp>
          <p:nvSpPr>
            <p:cNvPr id="17" name="TextBox 17"/>
            <p:cNvSpPr txBox="1"/>
            <p:nvPr/>
          </p:nvSpPr>
          <p:spPr>
            <a:xfrm>
              <a:off x="0" y="8208987"/>
              <a:ext cx="11925518" cy="600287"/>
            </a:xfrm>
            <a:prstGeom prst="rect">
              <a:avLst/>
            </a:prstGeom>
          </p:spPr>
          <p:txBody>
            <a:bodyPr lIns="0" tIns="0" rIns="0" bIns="0" rtlCol="0" anchor="t">
              <a:spAutoFit/>
            </a:bodyPr>
            <a:lstStyle/>
            <a:p>
              <a:pPr algn="ctr">
                <a:lnSpc>
                  <a:spcPts val="3640"/>
                </a:lnSpc>
              </a:pPr>
              <a:r>
                <a:rPr lang="en-US" sz="2800" spc="84">
                  <a:solidFill>
                    <a:srgbClr val="05445E"/>
                  </a:solidFill>
                  <a:latin typeface="Raleway"/>
                </a:rPr>
                <a:t>halo@situssangathebat.co.id</a:t>
              </a:r>
            </a:p>
          </p:txBody>
        </p:sp>
      </p:gr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382</Words>
  <Application>Microsoft Office PowerPoint</Application>
  <PresentationFormat>Custom</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Raleway</vt:lpstr>
      <vt:lpstr>Calibri</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Teknik Profesional Presentasi</dc:title>
  <dc:creator>acer</dc:creator>
  <cp:lastModifiedBy>acer</cp:lastModifiedBy>
  <cp:revision>10</cp:revision>
  <dcterms:created xsi:type="dcterms:W3CDTF">2006-08-16T00:00:00Z</dcterms:created>
  <dcterms:modified xsi:type="dcterms:W3CDTF">2020-07-18T04:28:16Z</dcterms:modified>
  <dc:identifier>DAD_weSx434</dc:identifier>
</cp:coreProperties>
</file>