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341" r:id="rId4"/>
    <p:sldId id="260" r:id="rId5"/>
    <p:sldId id="321" r:id="rId6"/>
    <p:sldId id="332" r:id="rId7"/>
    <p:sldId id="333" r:id="rId8"/>
    <p:sldId id="342" r:id="rId9"/>
    <p:sldId id="336" r:id="rId10"/>
    <p:sldId id="343" r:id="rId11"/>
    <p:sldId id="329" r:id="rId12"/>
    <p:sldId id="334" r:id="rId13"/>
    <p:sldId id="337" r:id="rId14"/>
    <p:sldId id="344" r:id="rId15"/>
    <p:sldId id="338" r:id="rId16"/>
    <p:sldId id="339" r:id="rId17"/>
    <p:sldId id="340" r:id="rId18"/>
    <p:sldId id="323" r:id="rId19"/>
    <p:sldId id="345" r:id="rId20"/>
    <p:sldId id="346" r:id="rId21"/>
    <p:sldId id="347" r:id="rId22"/>
    <p:sldId id="277" r:id="rId2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CC"/>
    <a:srgbClr val="CC00CC"/>
    <a:srgbClr val="CC00FF"/>
    <a:srgbClr val="339966"/>
    <a:srgbClr val="66FFFF"/>
    <a:srgbClr val="A50021"/>
    <a:srgbClr val="CC0000"/>
    <a:srgbClr val="9900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990600"/>
            <a:ext cx="8694615" cy="5296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48600" y="4867896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181600" y="349662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486400" y="5474184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934200" y="410622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3300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429000" y="41062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419600" y="486822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0" y="486822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705600" y="5477828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810000" y="54778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840879" y="5152107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657600" y="3736658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4057601" y="4277628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4162657" y="5153929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638800" y="3736658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486757" y="4353829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610301" y="5153928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524867" y="4315562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44780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5518" y="1447800"/>
            <a:ext cx="48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44780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44780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447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44780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2898" y="144780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44780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2916" y="144780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186548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1865484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186548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1865484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186548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186548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94836" y="186548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186548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0183" y="186548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 rot="1096134">
            <a:off x="5638800" y="1175870"/>
            <a:ext cx="3124200" cy="1460812"/>
          </a:xfrm>
          <a:prstGeom prst="wedgeRoundRectCallout">
            <a:avLst>
              <a:gd name="adj1" fmla="val -55132"/>
              <a:gd name="adj2" fmla="val 62500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Pembuatan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pohon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biner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hasil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penelusuran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minimal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diketahui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dua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hasil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penelusuran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seperti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contoh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berikut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1" name="Rounded Rectangular Callout 50"/>
          <p:cNvSpPr/>
          <p:nvPr/>
        </p:nvSpPr>
        <p:spPr bwMode="auto">
          <a:xfrm>
            <a:off x="5533730" y="1308106"/>
            <a:ext cx="3124200" cy="1807522"/>
          </a:xfrm>
          <a:prstGeom prst="wedgeRoundRectCallout">
            <a:avLst>
              <a:gd name="adj1" fmla="val -47358"/>
              <a:gd name="adj2" fmla="val 7593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Simbol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pertama</a:t>
            </a:r>
            <a:r>
              <a:rPr lang="en-US" dirty="0" smtClean="0">
                <a:solidFill>
                  <a:schemeClr val="bg1"/>
                </a:solidFill>
              </a:rPr>
              <a:t> di preorder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dijadikan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root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preorder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ketentuan</a:t>
            </a:r>
            <a:r>
              <a:rPr lang="en-US" dirty="0" smtClean="0">
                <a:solidFill>
                  <a:schemeClr val="bg1"/>
                </a:solidFill>
              </a:rPr>
              <a:t> Node-Left-Right, </a:t>
            </a:r>
            <a:r>
              <a:rPr lang="en-US" b="1" dirty="0" err="1" smtClean="0">
                <a:solidFill>
                  <a:schemeClr val="tx2"/>
                </a:solidFill>
              </a:rPr>
              <a:t>pemindaian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kiri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kanan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52" name="Rounded Rectangular Callout 51"/>
          <p:cNvSpPr/>
          <p:nvPr/>
        </p:nvSpPr>
        <p:spPr bwMode="auto">
          <a:xfrm>
            <a:off x="239052" y="2388704"/>
            <a:ext cx="3124200" cy="1807522"/>
          </a:xfrm>
          <a:prstGeom prst="wedgeRoundRectCallout">
            <a:avLst>
              <a:gd name="adj1" fmla="val 47307"/>
              <a:gd name="adj2" fmla="val 585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Simbol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Inorder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dijadikan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patokan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simbol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berikutnya</a:t>
            </a:r>
            <a:r>
              <a:rPr lang="en-US" dirty="0" smtClean="0">
                <a:solidFill>
                  <a:schemeClr val="bg1"/>
                </a:solidFill>
              </a:rPr>
              <a:t> di preorder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3" name="Rounded Rectangular Callout 52"/>
          <p:cNvSpPr/>
          <p:nvPr/>
        </p:nvSpPr>
        <p:spPr bwMode="auto">
          <a:xfrm>
            <a:off x="288620" y="2388704"/>
            <a:ext cx="3124200" cy="1807522"/>
          </a:xfrm>
          <a:prstGeom prst="wedgeRoundRectCallout">
            <a:avLst>
              <a:gd name="adj1" fmla="val 47307"/>
              <a:gd name="adj2" fmla="val 585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D di </a:t>
            </a:r>
            <a:r>
              <a:rPr lang="en-US" dirty="0" err="1" smtClean="0">
                <a:solidFill>
                  <a:schemeClr val="bg1"/>
                </a:solidFill>
              </a:rPr>
              <a:t>Inorder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B,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B </a:t>
            </a:r>
            <a:r>
              <a:rPr lang="en-US" dirty="0" err="1" smtClean="0">
                <a:solidFill>
                  <a:schemeClr val="bg1"/>
                </a:solidFill>
              </a:rPr>
              <a:t>belum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D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4" name="Rounded Rectangular Callout 53"/>
          <p:cNvSpPr/>
          <p:nvPr/>
        </p:nvSpPr>
        <p:spPr bwMode="auto">
          <a:xfrm>
            <a:off x="221140" y="2359827"/>
            <a:ext cx="3124200" cy="1807522"/>
          </a:xfrm>
          <a:prstGeom prst="wedgeRoundRectCallout">
            <a:avLst>
              <a:gd name="adj1" fmla="val 47307"/>
              <a:gd name="adj2" fmla="val 585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 di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sebelah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sudah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D, E di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sebelah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menjadi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4" grpId="0" animBg="1"/>
      <p:bldP spid="4" grpId="1" animBg="1"/>
      <p:bldP spid="51" grpId="0" animBg="1"/>
      <p:bldP spid="52" grpId="0" animBg="1"/>
      <p:bldP spid="52" grpId="1" animBg="1"/>
      <p:bldP spid="53" grpId="0" animBg="1"/>
      <p:bldP spid="53" grpId="1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990600"/>
            <a:ext cx="8694615" cy="5296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48600" y="50288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1816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486400" y="56351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9342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429000" y="42672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419600" y="5029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0" y="5029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705600" y="56388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810000" y="56388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840879" y="53130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657600" y="38976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4057601" y="44386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4162657" y="53149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638800" y="38976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486757" y="45148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610301" y="53149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524867" y="44765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1853472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1853472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1853472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1853472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1853472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1853472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67716" y="1853472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1853472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1853472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41922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419224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41922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419224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41922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41922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64688" y="1419224"/>
            <a:ext cx="421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41922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3495" y="141922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5629275" y="1066799"/>
            <a:ext cx="3124200" cy="1938795"/>
          </a:xfrm>
          <a:prstGeom prst="wedgeRoundRectCallout">
            <a:avLst>
              <a:gd name="adj1" fmla="val -48272"/>
              <a:gd name="adj2" fmla="val 81972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Simbol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terkanan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Postorder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dijadikan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root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karena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Postorder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memilki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ketentuan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Left-Right-Node,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pemindaian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dari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kanan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kiri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304800" y="2359827"/>
            <a:ext cx="3124200" cy="1807522"/>
          </a:xfrm>
          <a:prstGeom prst="wedgeRoundRectCallout">
            <a:avLst>
              <a:gd name="adj1" fmla="val 47307"/>
              <a:gd name="adj2" fmla="val 585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seperti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contoh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sebelumnya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untuk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menentukan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apakah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harus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subtree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atau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subtreekanan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270183" y="2368260"/>
            <a:ext cx="3124200" cy="1807522"/>
          </a:xfrm>
          <a:prstGeom prst="wedgeRoundRectCallout">
            <a:avLst>
              <a:gd name="adj1" fmla="val 47307"/>
              <a:gd name="adj2" fmla="val 585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 di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disebelah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karena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belum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menjadi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anak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kanan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49" name="Rounded Rectangular Callout 48"/>
          <p:cNvSpPr/>
          <p:nvPr/>
        </p:nvSpPr>
        <p:spPr bwMode="auto">
          <a:xfrm>
            <a:off x="228600" y="2362200"/>
            <a:ext cx="3195913" cy="1937062"/>
          </a:xfrm>
          <a:prstGeom prst="wedgeRoundRectCallout">
            <a:avLst>
              <a:gd name="adj1" fmla="val 47307"/>
              <a:gd name="adj2" fmla="val 585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 di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disebelah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sudah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C, J di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disebelah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C,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menjadi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anak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kanan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begitu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seterusnya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a.  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b="1" dirty="0" smtClean="0">
                <a:solidFill>
                  <a:srgbClr val="0070C0"/>
                </a:solidFill>
              </a:rPr>
              <a:t>BCDFGKMPSUWY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509588" indent="-509588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b="1" dirty="0" smtClean="0">
                <a:solidFill>
                  <a:srgbClr val="0070C0"/>
                </a:solidFill>
              </a:rPr>
              <a:t>MFDBCKGSPWUY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b.  </a:t>
            </a: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b="1" dirty="0" smtClean="0">
                <a:solidFill>
                  <a:srgbClr val="0070C0"/>
                </a:solidFill>
              </a:rPr>
              <a:t>EGHCIMFBNPJLKDA</a:t>
            </a:r>
          </a:p>
          <a:p>
            <a:pPr marL="509588" indent="-509588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b="1" dirty="0" smtClean="0">
                <a:solidFill>
                  <a:srgbClr val="0070C0"/>
                </a:solidFill>
              </a:rPr>
              <a:t>EBGCHFMIANJPDLK</a:t>
            </a:r>
          </a:p>
          <a:p>
            <a:pPr marL="509588" indent="-509588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dikerjakan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sebagai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latihan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perlu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dikumpulkan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2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sz="2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295400"/>
            <a:ext cx="80010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1450" lvl="1" indent="0">
              <a:spcBef>
                <a:spcPts val="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171450" lvl="1" indent="0" algn="just"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2"/>
                </a:solidFill>
              </a:rPr>
              <a:t>Selain</a:t>
            </a:r>
            <a:r>
              <a:rPr lang="en-US" dirty="0" smtClean="0">
                <a:solidFill>
                  <a:schemeClr val="tx2"/>
                </a:solidFill>
              </a:rPr>
              <a:t> yang </a:t>
            </a:r>
            <a:r>
              <a:rPr lang="en-US" dirty="0" err="1" smtClean="0">
                <a:solidFill>
                  <a:schemeClr val="tx2"/>
                </a:solidFill>
              </a:rPr>
              <a:t>sudah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dijelaskan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untuk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menelusuri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pohon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biner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bisa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menggunakan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Stack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dimana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setiap</a:t>
            </a:r>
            <a:r>
              <a:rPr lang="en-US" dirty="0" smtClean="0">
                <a:solidFill>
                  <a:schemeClr val="tx2"/>
                </a:solidFill>
              </a:rPr>
              <a:t> node yang </a:t>
            </a:r>
            <a:r>
              <a:rPr lang="en-US" dirty="0" err="1" smtClean="0">
                <a:solidFill>
                  <a:schemeClr val="tx2"/>
                </a:solidFill>
              </a:rPr>
              <a:t>ada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dipandang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sebuah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double linked list </a:t>
            </a:r>
            <a:r>
              <a:rPr lang="en-US" dirty="0" smtClean="0">
                <a:solidFill>
                  <a:schemeClr val="tx2"/>
                </a:solidFill>
              </a:rPr>
              <a:t>yang </a:t>
            </a:r>
            <a:r>
              <a:rPr lang="en-US" dirty="0" err="1" smtClean="0">
                <a:solidFill>
                  <a:schemeClr val="tx2"/>
                </a:solidFill>
              </a:rPr>
              <a:t>memiliki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dua</a:t>
            </a:r>
            <a:r>
              <a:rPr lang="en-US" dirty="0" smtClean="0">
                <a:solidFill>
                  <a:schemeClr val="tx2"/>
                </a:solidFill>
              </a:rPr>
              <a:t> pointer </a:t>
            </a:r>
            <a:r>
              <a:rPr lang="en-US" dirty="0" err="1" smtClean="0">
                <a:solidFill>
                  <a:schemeClr val="tx2"/>
                </a:solidFill>
              </a:rPr>
              <a:t>sambungan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yaitu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left son (</a:t>
            </a:r>
            <a:r>
              <a:rPr lang="en-US" dirty="0" err="1" smtClean="0">
                <a:solidFill>
                  <a:srgbClr val="FF0000"/>
                </a:solidFill>
              </a:rPr>
              <a:t>anak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kiri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right son (</a:t>
            </a:r>
            <a:r>
              <a:rPr lang="en-US" dirty="0" err="1" smtClean="0">
                <a:solidFill>
                  <a:srgbClr val="FF0000"/>
                </a:solidFill>
              </a:rPr>
              <a:t>anak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kanan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seperti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penjelasan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berikut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3039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219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95600" y="3886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828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8288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2004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2004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22880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45923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2098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291460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45923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22880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28765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>
            <a:off x="2676245" y="3610157"/>
            <a:ext cx="447955" cy="2760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10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1219200"/>
            <a:ext cx="2641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Preorder (NLR) :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7072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00512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6088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980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912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90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84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7091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3898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858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105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823494" y="532844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668022" y="528296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495800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2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kanannya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(RS).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4496" y="5678269"/>
            <a:ext cx="848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+mn-lt"/>
              </a:rPr>
              <a:t>Preorder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seluruhnya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dicetak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tanda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lingkaran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001586" y="23673"/>
            <a:ext cx="2051999" cy="1155868"/>
          </a:xfrm>
          <a:prstGeom prst="wedgeRoundRectCallout">
            <a:avLst>
              <a:gd name="adj1" fmla="val -70268"/>
              <a:gd name="adj2" fmla="val 6023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Simbol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yang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dilingkari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harus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tanpa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Stack</a:t>
            </a:r>
          </a:p>
        </p:txBody>
      </p:sp>
      <p:sp>
        <p:nvSpPr>
          <p:cNvPr id="80" name="Rounded Rectangular Callout 79"/>
          <p:cNvSpPr/>
          <p:nvPr/>
        </p:nvSpPr>
        <p:spPr bwMode="auto">
          <a:xfrm>
            <a:off x="2066645" y="32397"/>
            <a:ext cx="2051999" cy="1155868"/>
          </a:xfrm>
          <a:prstGeom prst="wedgeRoundRectCallout">
            <a:avLst>
              <a:gd name="adj1" fmla="val -70268"/>
              <a:gd name="adj2" fmla="val 6023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memiliki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dua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push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kanannya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1" name="Rounded Rectangular Callout 80"/>
          <p:cNvSpPr/>
          <p:nvPr/>
        </p:nvSpPr>
        <p:spPr bwMode="auto">
          <a:xfrm>
            <a:off x="304801" y="-44244"/>
            <a:ext cx="1533244" cy="1225344"/>
          </a:xfrm>
          <a:prstGeom prst="wedgeRoundRectCallout">
            <a:avLst>
              <a:gd name="adj1" fmla="val -35862"/>
              <a:gd name="adj2" fmla="val 101306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Kemudian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telusuri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subtree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2" name="Rounded Rectangular Callout 81"/>
          <p:cNvSpPr/>
          <p:nvPr/>
        </p:nvSpPr>
        <p:spPr bwMode="auto">
          <a:xfrm>
            <a:off x="947595" y="736068"/>
            <a:ext cx="2981044" cy="1225344"/>
          </a:xfrm>
          <a:prstGeom prst="wedgeRoundRectCallout">
            <a:avLst>
              <a:gd name="adj1" fmla="val -35862"/>
              <a:gd name="adj2" fmla="val 101306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satu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berarti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langsung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3" name="Rounded Rectangular Callout 82"/>
          <p:cNvSpPr/>
          <p:nvPr/>
        </p:nvSpPr>
        <p:spPr bwMode="auto">
          <a:xfrm>
            <a:off x="304800" y="3972303"/>
            <a:ext cx="2981044" cy="1477819"/>
          </a:xfrm>
          <a:prstGeom prst="wedgeRoundRectCallout">
            <a:avLst>
              <a:gd name="adj1" fmla="val -30590"/>
              <a:gd name="adj2" fmla="val -71750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satu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 I ),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lalu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I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tidak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Pop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teratas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stack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RS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4" name="Rounded Rectangular Callout 83"/>
          <p:cNvSpPr/>
          <p:nvPr/>
        </p:nvSpPr>
        <p:spPr bwMode="auto">
          <a:xfrm>
            <a:off x="2349644" y="0"/>
            <a:ext cx="2981044" cy="1477819"/>
          </a:xfrm>
          <a:prstGeom prst="wedgeRoundRectCallout">
            <a:avLst>
              <a:gd name="adj1" fmla="val -40175"/>
              <a:gd name="adj2" fmla="val 8100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RS B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B)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adalah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C, C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dua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Push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(RS C)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2285660" y="434601"/>
            <a:ext cx="2981044" cy="1477819"/>
          </a:xfrm>
          <a:prstGeom prst="wedgeRoundRectCallout">
            <a:avLst>
              <a:gd name="adj1" fmla="val -56471"/>
              <a:gd name="adj2" fmla="val 10227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Telusuri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subtree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F,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satu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(G), G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(H)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6" name="Rounded Rectangular Callout 85"/>
          <p:cNvSpPr/>
          <p:nvPr/>
        </p:nvSpPr>
        <p:spPr bwMode="auto">
          <a:xfrm>
            <a:off x="3475730" y="4220853"/>
            <a:ext cx="2981044" cy="1151982"/>
          </a:xfrm>
          <a:prstGeom prst="wedgeRoundRectCallout">
            <a:avLst>
              <a:gd name="adj1" fmla="val -53595"/>
              <a:gd name="adj2" fmla="val -5914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tidak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Pop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Stack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RS C, RS C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adalah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7" name="Rounded Rectangular Callout 86"/>
          <p:cNvSpPr/>
          <p:nvPr/>
        </p:nvSpPr>
        <p:spPr bwMode="auto">
          <a:xfrm>
            <a:off x="3283563" y="1182152"/>
            <a:ext cx="2981044" cy="1151982"/>
          </a:xfrm>
          <a:prstGeom prst="wedgeRoundRectCallout">
            <a:avLst>
              <a:gd name="adj1" fmla="val -54554"/>
              <a:gd name="adj2" fmla="val 8100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tidak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Stack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sudah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kosong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penelusuran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selesai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8" name="Rounded Rectangular Callout 87"/>
          <p:cNvSpPr/>
          <p:nvPr/>
        </p:nvSpPr>
        <p:spPr bwMode="auto">
          <a:xfrm>
            <a:off x="2066645" y="19226"/>
            <a:ext cx="3119300" cy="1143350"/>
          </a:xfrm>
          <a:prstGeom prst="wedgeRoundRectCallout">
            <a:avLst>
              <a:gd name="adj1" fmla="val -64954"/>
              <a:gd name="adj2" fmla="val 5604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Penelusuran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selalu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dimulai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Root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akar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),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akar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pohon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  <p:bldP spid="79" grpId="0"/>
      <p:bldP spid="2" grpId="0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6670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143000" y="1219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743200" y="39090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133600" y="1828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04800" y="18288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9906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002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09800" y="32004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457200" y="32004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533602" y="222880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33400" y="145923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685800" y="22098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771757" y="291460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00200" y="145923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838557" y="222880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14501" y="28765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636471" y="357373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450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 (LNR) :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95752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95392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728792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388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566864"/>
            <a:ext cx="49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520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1003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755672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541118" y="3478696"/>
            <a:ext cx="96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81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72879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62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238460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136296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99244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962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962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23056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39624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39797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39988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230756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39797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39988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413729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572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4496" y="5802868"/>
            <a:ext cx="848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dicetak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seluruhnya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kecuali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tanda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Push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7001586" y="23673"/>
            <a:ext cx="2051999" cy="1155868"/>
          </a:xfrm>
          <a:prstGeom prst="wedgeRoundRectCallout">
            <a:avLst>
              <a:gd name="adj1" fmla="val -70268"/>
              <a:gd name="adj2" fmla="val 6023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Simbol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yang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dilingkari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harus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tanpa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Stack</a:t>
            </a:r>
          </a:p>
        </p:txBody>
      </p:sp>
      <p:sp>
        <p:nvSpPr>
          <p:cNvPr id="133" name="Rounded Rectangular Callout 132"/>
          <p:cNvSpPr/>
          <p:nvPr/>
        </p:nvSpPr>
        <p:spPr bwMode="auto">
          <a:xfrm>
            <a:off x="1981200" y="47086"/>
            <a:ext cx="2051999" cy="1155868"/>
          </a:xfrm>
          <a:prstGeom prst="wedgeRoundRectCallout">
            <a:avLst>
              <a:gd name="adj1" fmla="val -70268"/>
              <a:gd name="adj2" fmla="val 6023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Push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alamat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(address)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7" name="Rounded Rectangular Callout 136"/>
          <p:cNvSpPr/>
          <p:nvPr/>
        </p:nvSpPr>
        <p:spPr bwMode="auto">
          <a:xfrm>
            <a:off x="152400" y="119227"/>
            <a:ext cx="2051999" cy="1155868"/>
          </a:xfrm>
          <a:prstGeom prst="wedgeRoundRectCallout">
            <a:avLst>
              <a:gd name="adj1" fmla="val -36150"/>
              <a:gd name="adj2" fmla="val 9855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Telusuri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subtree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4" name="Rounded Rectangular Callout 143"/>
          <p:cNvSpPr/>
          <p:nvPr/>
        </p:nvSpPr>
        <p:spPr bwMode="auto">
          <a:xfrm>
            <a:off x="1044518" y="3491948"/>
            <a:ext cx="2051999" cy="1247502"/>
          </a:xfrm>
          <a:prstGeom prst="wedgeRoundRectCallout">
            <a:avLst>
              <a:gd name="adj1" fmla="val -37543"/>
              <a:gd name="adj2" fmla="val -83547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tidak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tapi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kanan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yaitu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5" name="Rounded Rectangular Callout 144"/>
          <p:cNvSpPr/>
          <p:nvPr/>
        </p:nvSpPr>
        <p:spPr bwMode="auto">
          <a:xfrm>
            <a:off x="1018014" y="3502749"/>
            <a:ext cx="2051999" cy="1155868"/>
          </a:xfrm>
          <a:prstGeom prst="wedgeRoundRectCallout">
            <a:avLst>
              <a:gd name="adj1" fmla="val -35454"/>
              <a:gd name="adj2" fmla="val -8809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Push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alamat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(address) 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3" name="Rounded Rectangular Callout 152"/>
          <p:cNvSpPr/>
          <p:nvPr/>
        </p:nvSpPr>
        <p:spPr bwMode="auto">
          <a:xfrm>
            <a:off x="299417" y="4086198"/>
            <a:ext cx="2996828" cy="1155868"/>
          </a:xfrm>
          <a:prstGeom prst="wedgeRoundRectCallout">
            <a:avLst>
              <a:gd name="adj1" fmla="val -35454"/>
              <a:gd name="adj2" fmla="val -8809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I,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I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4" name="Rounded Rectangular Callout 153"/>
          <p:cNvSpPr/>
          <p:nvPr/>
        </p:nvSpPr>
        <p:spPr bwMode="auto">
          <a:xfrm>
            <a:off x="884194" y="3510001"/>
            <a:ext cx="2996828" cy="1155868"/>
          </a:xfrm>
          <a:prstGeom prst="wedgeRoundRectCallout">
            <a:avLst>
              <a:gd name="adj1" fmla="val -35454"/>
              <a:gd name="adj2" fmla="val -88095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E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Address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2" name="Rounded Rectangular Callout 161"/>
          <p:cNvSpPr/>
          <p:nvPr/>
        </p:nvSpPr>
        <p:spPr bwMode="auto">
          <a:xfrm>
            <a:off x="2133600" y="76200"/>
            <a:ext cx="2996828" cy="1155868"/>
          </a:xfrm>
          <a:prstGeom prst="wedgeRoundRectCallout">
            <a:avLst>
              <a:gd name="adj1" fmla="val -34977"/>
              <a:gd name="adj2" fmla="val 97318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B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C,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C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Address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3" name="Rounded Rectangular Callout 162"/>
          <p:cNvSpPr/>
          <p:nvPr/>
        </p:nvSpPr>
        <p:spPr bwMode="auto">
          <a:xfrm>
            <a:off x="1024847" y="788557"/>
            <a:ext cx="2181751" cy="920258"/>
          </a:xfrm>
          <a:prstGeom prst="wedgeRoundRectCallout">
            <a:avLst>
              <a:gd name="adj1" fmla="val -17951"/>
              <a:gd name="adj2" fmla="val 13768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4" name="Rounded Rectangular Callout 163"/>
          <p:cNvSpPr/>
          <p:nvPr/>
        </p:nvSpPr>
        <p:spPr bwMode="auto">
          <a:xfrm>
            <a:off x="1415623" y="888062"/>
            <a:ext cx="2181751" cy="1271876"/>
          </a:xfrm>
          <a:prstGeom prst="wedgeRoundRectCallout">
            <a:avLst>
              <a:gd name="adj1" fmla="val -1579"/>
              <a:gd name="adj2" fmla="val 12757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F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tapi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5" name="Rounded Rectangular Callout 164"/>
          <p:cNvSpPr/>
          <p:nvPr/>
        </p:nvSpPr>
        <p:spPr bwMode="auto">
          <a:xfrm>
            <a:off x="2306629" y="1697038"/>
            <a:ext cx="2181751" cy="1271876"/>
          </a:xfrm>
          <a:prstGeom prst="wedgeRoundRectCallout">
            <a:avLst>
              <a:gd name="adj1" fmla="val -16641"/>
              <a:gd name="adj2" fmla="val 125327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G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tapi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6" name="Rounded Rectangular Callout 165"/>
          <p:cNvSpPr/>
          <p:nvPr/>
        </p:nvSpPr>
        <p:spPr bwMode="auto">
          <a:xfrm>
            <a:off x="2313255" y="1675627"/>
            <a:ext cx="2181751" cy="1271876"/>
          </a:xfrm>
          <a:prstGeom prst="wedgeRoundRectCallout">
            <a:avLst>
              <a:gd name="adj1" fmla="val -16641"/>
              <a:gd name="adj2" fmla="val 125327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H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7" name="Rounded Rectangular Callout 166"/>
          <p:cNvSpPr/>
          <p:nvPr/>
        </p:nvSpPr>
        <p:spPr bwMode="auto">
          <a:xfrm>
            <a:off x="1787778" y="377471"/>
            <a:ext cx="2181751" cy="831826"/>
          </a:xfrm>
          <a:prstGeom prst="wedgeRoundRectCallout">
            <a:avLst>
              <a:gd name="adj1" fmla="val -16641"/>
              <a:gd name="adj2" fmla="val 125327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C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8" name="Rounded Rectangular Callout 167"/>
          <p:cNvSpPr/>
          <p:nvPr/>
        </p:nvSpPr>
        <p:spPr bwMode="auto">
          <a:xfrm>
            <a:off x="2673034" y="842380"/>
            <a:ext cx="2968488" cy="945797"/>
          </a:xfrm>
          <a:prstGeom prst="wedgeRoundRectCallout">
            <a:avLst>
              <a:gd name="adj1" fmla="val -33487"/>
              <a:gd name="adj2" fmla="val 128348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kosong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penelusuran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selesai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9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0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  <p:bldP spid="124" grpId="0"/>
      <p:bldP spid="131" grpId="0" animBg="1"/>
      <p:bldP spid="133" grpId="0" animBg="1"/>
      <p:bldP spid="133" grpId="1" animBg="1"/>
      <p:bldP spid="137" grpId="0" animBg="1"/>
      <p:bldP spid="137" grpId="1" animBg="1"/>
      <p:bldP spid="144" grpId="0" animBg="1"/>
      <p:bldP spid="144" grpId="1" animBg="1"/>
      <p:bldP spid="145" grpId="0" animBg="1"/>
      <p:bldP spid="145" grpId="1" animBg="1"/>
      <p:bldP spid="153" grpId="0" animBg="1"/>
      <p:bldP spid="153" grpId="1" animBg="1"/>
      <p:bldP spid="154" grpId="0" animBg="1"/>
      <p:bldP spid="154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667000" y="246888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143000" y="10972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743200" y="3787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133600" y="17068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04800" y="170688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990600" y="24688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00200" y="24688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09800" y="307848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457200" y="307848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533602" y="210688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33400" y="133731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685800" y="208788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771757" y="279268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00200" y="133731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838557" y="210688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14501" y="275458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636471" y="345181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1076218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54062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54062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54062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54062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54062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54062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7193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3550" y="175616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75616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75616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75616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75616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098798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0989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0053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0989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7193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7193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7193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1076218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457218"/>
            <a:ext cx="510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45721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457218"/>
            <a:ext cx="46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43400" y="2480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206602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207927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62800" y="2249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065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38389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238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249198"/>
            <a:ext cx="957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206602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55661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55661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87778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14519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14519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14519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14519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96200" y="2868618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36073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36073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36073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09563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399020" y="43508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343400" y="2226364"/>
            <a:ext cx="948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670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13182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16118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1777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16118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16118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82948" y="287447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562600" y="4817790"/>
            <a:ext cx="959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66459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207927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334000" y="2232470"/>
            <a:ext cx="997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8921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248400" y="22424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724400" y="3776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39114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724400" y="3521764"/>
            <a:ext cx="98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39445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638800" y="352114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0158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39114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553200" y="3517830"/>
            <a:ext cx="96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712764" y="338782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33864" y="3514518"/>
            <a:ext cx="100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83104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6971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8370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13530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350841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151291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821102"/>
            <a:ext cx="957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66790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1054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04800" y="5955268"/>
            <a:ext cx="848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dicetak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seluruhnya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kecuali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tanda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Push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3" name="Rounded Rectangular Callout 122"/>
          <p:cNvSpPr/>
          <p:nvPr/>
        </p:nvSpPr>
        <p:spPr bwMode="auto">
          <a:xfrm>
            <a:off x="6423992" y="9385"/>
            <a:ext cx="2629593" cy="987485"/>
          </a:xfrm>
          <a:prstGeom prst="wedgeRoundRectCallout">
            <a:avLst>
              <a:gd name="adj1" fmla="val -37652"/>
              <a:gd name="adj2" fmla="val 64000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Simbol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yang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dilingkari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harus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tanpa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Stack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2013584" y="76200"/>
            <a:ext cx="2996828" cy="1155868"/>
          </a:xfrm>
          <a:prstGeom prst="wedgeRoundRectCallout">
            <a:avLst>
              <a:gd name="adj1" fmla="val -65966"/>
              <a:gd name="adj2" fmla="val 4540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B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Address B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kanannya</a:t>
            </a:r>
            <a:r>
              <a:rPr lang="en-US" dirty="0" smtClean="0">
                <a:solidFill>
                  <a:schemeClr val="bg1"/>
                </a:solidFill>
              </a:rPr>
              <a:t> (RS B)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6" name="Rounded Rectangular Callout 125"/>
          <p:cNvSpPr/>
          <p:nvPr/>
        </p:nvSpPr>
        <p:spPr bwMode="auto">
          <a:xfrm>
            <a:off x="63946" y="102618"/>
            <a:ext cx="1509826" cy="1026328"/>
          </a:xfrm>
          <a:prstGeom prst="wedgeRoundRectCallout">
            <a:avLst>
              <a:gd name="adj1" fmla="val -23383"/>
              <a:gd name="adj2" fmla="val 102479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B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59447" y="70952"/>
            <a:ext cx="2495935" cy="1026328"/>
          </a:xfrm>
          <a:prstGeom prst="wedgeRoundRectCallout">
            <a:avLst>
              <a:gd name="adj1" fmla="val -31397"/>
              <a:gd name="adj2" fmla="val 10526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alamat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dirinya</a:t>
            </a:r>
            <a:r>
              <a:rPr lang="en-US" dirty="0" smtClean="0">
                <a:solidFill>
                  <a:schemeClr val="bg1"/>
                </a:solidFill>
              </a:rPr>
              <a:t> (Address D)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936786" y="1355124"/>
            <a:ext cx="2177341" cy="712500"/>
          </a:xfrm>
          <a:prstGeom prst="wedgeRoundRectCallout">
            <a:avLst>
              <a:gd name="adj1" fmla="val -31397"/>
              <a:gd name="adj2" fmla="val 10526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D,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9" name="Rounded Rectangular Callout 128"/>
          <p:cNvSpPr/>
          <p:nvPr/>
        </p:nvSpPr>
        <p:spPr bwMode="auto">
          <a:xfrm>
            <a:off x="689763" y="3597180"/>
            <a:ext cx="2500362" cy="942929"/>
          </a:xfrm>
          <a:prstGeom prst="wedgeRoundRectCallout">
            <a:avLst>
              <a:gd name="adj1" fmla="val -28540"/>
              <a:gd name="adj2" fmla="val -120506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E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alamat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dirinya</a:t>
            </a:r>
            <a:r>
              <a:rPr lang="en-US" dirty="0" smtClean="0">
                <a:solidFill>
                  <a:schemeClr val="bg1"/>
                </a:solidFill>
              </a:rPr>
              <a:t> (Address E)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0" name="Rounded Rectangular Callout 129"/>
          <p:cNvSpPr/>
          <p:nvPr/>
        </p:nvSpPr>
        <p:spPr bwMode="auto">
          <a:xfrm>
            <a:off x="381000" y="3859500"/>
            <a:ext cx="2177341" cy="712500"/>
          </a:xfrm>
          <a:prstGeom prst="wedgeRoundRectCallout">
            <a:avLst>
              <a:gd name="adj1" fmla="val -34022"/>
              <a:gd name="adj2" fmla="val -93258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E,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5" name="Rounded Rectangular Callout 134"/>
          <p:cNvSpPr/>
          <p:nvPr/>
        </p:nvSpPr>
        <p:spPr bwMode="auto">
          <a:xfrm>
            <a:off x="327194" y="3969449"/>
            <a:ext cx="2624037" cy="968241"/>
          </a:xfrm>
          <a:prstGeom prst="wedgeRoundRectCallout">
            <a:avLst>
              <a:gd name="adj1" fmla="val -34022"/>
              <a:gd name="adj2" fmla="val -93258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7" name="Rounded Rectangular Callout 136"/>
          <p:cNvSpPr/>
          <p:nvPr/>
        </p:nvSpPr>
        <p:spPr bwMode="auto">
          <a:xfrm>
            <a:off x="762000" y="3749580"/>
            <a:ext cx="2500362" cy="1162798"/>
          </a:xfrm>
          <a:prstGeom prst="wedgeRoundRectCallout">
            <a:avLst>
              <a:gd name="adj1" fmla="val -28540"/>
              <a:gd name="adj2" fmla="val -120506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Dari E </a:t>
            </a:r>
            <a:r>
              <a:rPr lang="en-US" dirty="0" err="1" smtClean="0">
                <a:solidFill>
                  <a:schemeClr val="bg1"/>
                </a:solidFill>
              </a:rPr>
              <a:t>naik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D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8" name="Rounded Rectangular Callout 137"/>
          <p:cNvSpPr/>
          <p:nvPr/>
        </p:nvSpPr>
        <p:spPr bwMode="auto">
          <a:xfrm>
            <a:off x="2365468" y="274637"/>
            <a:ext cx="2206532" cy="1216308"/>
          </a:xfrm>
          <a:prstGeom prst="wedgeRoundRectCallout">
            <a:avLst>
              <a:gd name="adj1" fmla="val -39318"/>
              <a:gd name="adj2" fmla="val 7748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Dari D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kanannya</a:t>
            </a:r>
            <a:r>
              <a:rPr lang="en-US" dirty="0" smtClean="0">
                <a:solidFill>
                  <a:schemeClr val="bg1"/>
                </a:solidFill>
              </a:rPr>
              <a:t> B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Pop RS B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9" name="Rounded Rectangular Callout 138"/>
          <p:cNvSpPr/>
          <p:nvPr/>
        </p:nvSpPr>
        <p:spPr bwMode="auto">
          <a:xfrm>
            <a:off x="2362200" y="76200"/>
            <a:ext cx="2467516" cy="1495802"/>
          </a:xfrm>
          <a:prstGeom prst="wedgeRoundRectCallout">
            <a:avLst>
              <a:gd name="adj1" fmla="val -39318"/>
              <a:gd name="adj2" fmla="val 7748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C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alamat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dirinya</a:t>
            </a:r>
            <a:r>
              <a:rPr lang="en-US" dirty="0" smtClean="0">
                <a:solidFill>
                  <a:schemeClr val="bg1"/>
                </a:solidFill>
              </a:rPr>
              <a:t> (Address C)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kanannya</a:t>
            </a:r>
            <a:r>
              <a:rPr lang="en-US" dirty="0" smtClean="0">
                <a:solidFill>
                  <a:schemeClr val="bg1"/>
                </a:solidFill>
              </a:rPr>
              <a:t> (RS C)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2" name="Rounded Rectangular Callout 141"/>
          <p:cNvSpPr/>
          <p:nvPr/>
        </p:nvSpPr>
        <p:spPr bwMode="auto">
          <a:xfrm>
            <a:off x="967453" y="3563141"/>
            <a:ext cx="2177341" cy="712500"/>
          </a:xfrm>
          <a:prstGeom prst="wedgeRoundRectCallout">
            <a:avLst>
              <a:gd name="adj1" fmla="val -12367"/>
              <a:gd name="adj2" fmla="val -13336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kiri</a:t>
            </a:r>
            <a:r>
              <a:rPr lang="en-US" dirty="0" smtClean="0">
                <a:solidFill>
                  <a:schemeClr val="bg1"/>
                </a:solidFill>
              </a:rPr>
              <a:t> C,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" name="Rounded Rectangular Callout 142"/>
          <p:cNvSpPr/>
          <p:nvPr/>
        </p:nvSpPr>
        <p:spPr bwMode="auto">
          <a:xfrm>
            <a:off x="905290" y="3458533"/>
            <a:ext cx="2467311" cy="982915"/>
          </a:xfrm>
          <a:prstGeom prst="wedgeRoundRectCallout">
            <a:avLst>
              <a:gd name="adj1" fmla="val -13446"/>
              <a:gd name="adj2" fmla="val -102600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F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alamat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dirinya</a:t>
            </a:r>
            <a:r>
              <a:rPr lang="en-US" dirty="0" smtClean="0">
                <a:solidFill>
                  <a:schemeClr val="bg1"/>
                </a:solidFill>
              </a:rPr>
              <a:t> (Address F)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6" name="Rounded Rectangular Callout 145"/>
          <p:cNvSpPr/>
          <p:nvPr/>
        </p:nvSpPr>
        <p:spPr bwMode="auto">
          <a:xfrm>
            <a:off x="2159484" y="1964167"/>
            <a:ext cx="2177341" cy="712500"/>
          </a:xfrm>
          <a:prstGeom prst="wedgeRoundRectCallout">
            <a:avLst>
              <a:gd name="adj1" fmla="val -31397"/>
              <a:gd name="adj2" fmla="val 10526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F,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7" name="Rounded Rectangular Callout 146"/>
          <p:cNvSpPr/>
          <p:nvPr/>
        </p:nvSpPr>
        <p:spPr bwMode="auto">
          <a:xfrm>
            <a:off x="129913" y="3910832"/>
            <a:ext cx="2467311" cy="982915"/>
          </a:xfrm>
          <a:prstGeom prst="wedgeRoundRectCallout">
            <a:avLst>
              <a:gd name="adj1" fmla="val 35196"/>
              <a:gd name="adj2" fmla="val -9969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Push </a:t>
            </a:r>
            <a:r>
              <a:rPr lang="en-US" dirty="0" err="1" smtClean="0">
                <a:solidFill>
                  <a:schemeClr val="bg1"/>
                </a:solidFill>
              </a:rPr>
              <a:t>alamat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dirinya</a:t>
            </a:r>
            <a:r>
              <a:rPr lang="en-US" dirty="0" smtClean="0">
                <a:solidFill>
                  <a:schemeClr val="bg1"/>
                </a:solidFill>
              </a:rPr>
              <a:t> (Address G)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8" name="Rounded Rectangular Callout 147"/>
          <p:cNvSpPr/>
          <p:nvPr/>
        </p:nvSpPr>
        <p:spPr bwMode="auto">
          <a:xfrm>
            <a:off x="3045930" y="2827731"/>
            <a:ext cx="2177341" cy="712500"/>
          </a:xfrm>
          <a:prstGeom prst="wedgeRoundRectCallout">
            <a:avLst>
              <a:gd name="adj1" fmla="val -45833"/>
              <a:gd name="adj2" fmla="val 93231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Telusuri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subtree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G,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9" name="Rounded Rectangular Callout 148"/>
          <p:cNvSpPr/>
          <p:nvPr/>
        </p:nvSpPr>
        <p:spPr bwMode="auto">
          <a:xfrm>
            <a:off x="451330" y="4664112"/>
            <a:ext cx="2578342" cy="1050888"/>
          </a:xfrm>
          <a:prstGeom prst="wedgeRoundRectCallout">
            <a:avLst>
              <a:gd name="adj1" fmla="val 42857"/>
              <a:gd name="adj2" fmla="val -91873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H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0" name="Rounded Rectangular Callout 149"/>
          <p:cNvSpPr/>
          <p:nvPr/>
        </p:nvSpPr>
        <p:spPr bwMode="auto">
          <a:xfrm>
            <a:off x="276779" y="3859500"/>
            <a:ext cx="2390222" cy="1245900"/>
          </a:xfrm>
          <a:prstGeom prst="wedgeRoundRectCallout">
            <a:avLst>
              <a:gd name="adj1" fmla="val 36405"/>
              <a:gd name="adj2" fmla="val -74388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Dari G backtrack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F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1" name="Rounded Rectangular Callout 150"/>
          <p:cNvSpPr/>
          <p:nvPr/>
        </p:nvSpPr>
        <p:spPr bwMode="auto">
          <a:xfrm>
            <a:off x="2991679" y="882967"/>
            <a:ext cx="2390222" cy="1217587"/>
          </a:xfrm>
          <a:prstGeom prst="wedgeRoundRectCallout">
            <a:avLst>
              <a:gd name="adj1" fmla="val -43694"/>
              <a:gd name="adj2" fmla="val 8774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Dari F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kanannya</a:t>
            </a:r>
            <a:r>
              <a:rPr lang="en-US" dirty="0" smtClean="0">
                <a:solidFill>
                  <a:schemeClr val="bg1"/>
                </a:solidFill>
              </a:rPr>
              <a:t> C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Pop RS C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2" name="Rounded Rectangular Callout 151"/>
          <p:cNvSpPr/>
          <p:nvPr/>
        </p:nvSpPr>
        <p:spPr bwMode="auto">
          <a:xfrm>
            <a:off x="2971800" y="894336"/>
            <a:ext cx="2390222" cy="1217587"/>
          </a:xfrm>
          <a:prstGeom prst="wedgeRoundRectCallout">
            <a:avLst>
              <a:gd name="adj1" fmla="val -43694"/>
              <a:gd name="adj2" fmla="val 8774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Pop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teratas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Address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3" name="Rounded Rectangular Callout 152"/>
          <p:cNvSpPr/>
          <p:nvPr/>
        </p:nvSpPr>
        <p:spPr bwMode="auto">
          <a:xfrm>
            <a:off x="1990613" y="76846"/>
            <a:ext cx="3096901" cy="1217587"/>
          </a:xfrm>
          <a:prstGeom prst="wedgeRoundRectCallout">
            <a:avLst>
              <a:gd name="adj1" fmla="val -61687"/>
              <a:gd name="adj2" fmla="val 47848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Penelusuran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root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Stack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kosong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penelusuran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selesai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5" name="Rounded Rectangular Callout 174"/>
          <p:cNvSpPr/>
          <p:nvPr/>
        </p:nvSpPr>
        <p:spPr bwMode="auto">
          <a:xfrm>
            <a:off x="2410378" y="130369"/>
            <a:ext cx="2390222" cy="1217587"/>
          </a:xfrm>
          <a:prstGeom prst="wedgeRoundRectCallout">
            <a:avLst>
              <a:gd name="adj1" fmla="val -43694"/>
              <a:gd name="adj2" fmla="val 87744"/>
              <a:gd name="adj3" fmla="val 16667"/>
            </a:avLst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Dari C backtrack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root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Pop Address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1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2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3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4" fill="hold">
                      <p:stCondLst>
                        <p:cond delay="indefinite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  <p:bldP spid="105" grpId="0"/>
      <p:bldP spid="123" grpId="0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5" grpId="0" animBg="1"/>
      <p:bldP spid="135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2" grpId="0" animBg="1"/>
      <p:bldP spid="142" grpId="1" animBg="1"/>
      <p:bldP spid="143" grpId="0" animBg="1"/>
      <p:bldP spid="143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75" grpId="0" animBg="1"/>
      <p:bldP spid="17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7467600" y="45382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10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Jawaban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(1)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322" y="4162599"/>
            <a:ext cx="2641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Preorder (NLR) :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785" y="461878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1913" y="461878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26253" y="461878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53905" y="461878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4809" y="461878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453" y="461878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  <a:latin typeface="+mn-lt"/>
              </a:rPr>
              <a:t>I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4045" y="464595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1054225" y="483432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956409" y="483432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937069" y="483432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827037" y="483432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714599" y="483432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553200" y="4829176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7467600" y="4872965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077537" y="464595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01000" y="464595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57199" y="4168457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ABDEIFCH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6105" y="4505328"/>
            <a:ext cx="490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73513" y="450532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47800" y="529738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1615165" y="522038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3490266" y="5198671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276600" y="533861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67200" y="534688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4393096" y="522367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1588661" y="463477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516313" y="465133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3443965" y="463477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4345113" y="463477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5259513" y="463477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6172200" y="4651811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7086600" y="4650775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8001000" y="466506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4083533" y="1213629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3169133" y="18994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1" name="Oval 80"/>
          <p:cNvSpPr/>
          <p:nvPr/>
        </p:nvSpPr>
        <p:spPr bwMode="auto">
          <a:xfrm>
            <a:off x="5836133" y="2813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82" name="Oval 81"/>
          <p:cNvSpPr/>
          <p:nvPr/>
        </p:nvSpPr>
        <p:spPr bwMode="auto">
          <a:xfrm>
            <a:off x="5074133" y="18994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2330933" y="2737629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3778733" y="2813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4464533" y="3575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86" name="Straight Connector 85"/>
          <p:cNvCxnSpPr>
            <a:stCxn id="79" idx="3"/>
            <a:endCxn id="80" idx="0"/>
          </p:cNvCxnSpPr>
          <p:nvPr/>
        </p:nvCxnSpPr>
        <p:spPr bwMode="auto">
          <a:xfrm rot="5400000">
            <a:off x="3636090" y="1385030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79" idx="5"/>
            <a:endCxn id="82" idx="0"/>
          </p:cNvCxnSpPr>
          <p:nvPr/>
        </p:nvCxnSpPr>
        <p:spPr bwMode="auto">
          <a:xfrm rot="16200000" flipH="1">
            <a:off x="4750234" y="1346929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0" idx="3"/>
            <a:endCxn id="83" idx="0"/>
          </p:cNvCxnSpPr>
          <p:nvPr/>
        </p:nvCxnSpPr>
        <p:spPr bwMode="auto">
          <a:xfrm rot="5400000">
            <a:off x="2683590" y="2185130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80" idx="5"/>
            <a:endCxn id="84" idx="0"/>
          </p:cNvCxnSpPr>
          <p:nvPr/>
        </p:nvCxnSpPr>
        <p:spPr bwMode="auto">
          <a:xfrm rot="16200000" flipH="1">
            <a:off x="3531034" y="2337529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85" idx="0"/>
            <a:endCxn id="84" idx="5"/>
          </p:cNvCxnSpPr>
          <p:nvPr/>
        </p:nvCxnSpPr>
        <p:spPr bwMode="auto">
          <a:xfrm rot="16200000" flipV="1">
            <a:off x="4254935" y="3137630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82" idx="5"/>
            <a:endCxn id="81" idx="0"/>
          </p:cNvCxnSpPr>
          <p:nvPr/>
        </p:nvCxnSpPr>
        <p:spPr bwMode="auto">
          <a:xfrm rot="16200000" flipH="1">
            <a:off x="5512234" y="2261329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3169133" y="3575829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93" name="Straight Connector 92"/>
          <p:cNvCxnSpPr>
            <a:stCxn id="84" idx="3"/>
            <a:endCxn id="92" idx="0"/>
          </p:cNvCxnSpPr>
          <p:nvPr/>
        </p:nvCxnSpPr>
        <p:spPr bwMode="auto">
          <a:xfrm rot="5400000">
            <a:off x="3445590" y="3175730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2362200" y="530601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>
            <a:off x="2538711" y="5229017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711744" y="450491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5400000">
            <a:off x="5294278" y="5194611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5080612" y="533455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5662934" y="482682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rot="5400000">
            <a:off x="6207090" y="52193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5993424" y="53592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27629" y="456380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49714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1" grpId="0"/>
      <p:bldP spid="52" grpId="0"/>
      <p:bldP spid="53" grpId="0"/>
      <p:bldP spid="55" grpId="0"/>
      <p:bldP spid="61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92" grpId="0" animBg="1"/>
      <p:bldP spid="94" grpId="0"/>
      <p:bldP spid="96" grpId="0"/>
      <p:bldP spid="98" grpId="0"/>
      <p:bldP spid="101" grpId="0"/>
      <p:bldP spid="1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7811891" y="297630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2999"/>
            <a:ext cx="8779712" cy="5273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10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Jawaban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(2)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2740" y="1121431"/>
            <a:ext cx="2641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(LNR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) :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0040" y="173188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41168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65508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93160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0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3109" y="306862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38336" y="308401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093480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995664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976324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7866292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108255" y="3284165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897491" y="326723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7811891" y="3253871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421828" y="308401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345291" y="303636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5629" y="1127289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DBIEFACH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05512" y="1645712"/>
            <a:ext cx="490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69904" y="164700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08279" y="2410482"/>
            <a:ext cx="109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5654420" y="229062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529521" y="231177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86291" y="2423139"/>
            <a:ext cx="101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5700632" y="368433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5666798" y="447432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586269" y="447432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483220" y="174787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8384368" y="174787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469952" y="44958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6516491" y="3089869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7430891" y="308883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8345291" y="305547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2133600" y="1213629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1219200" y="18994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1" name="Oval 80"/>
          <p:cNvSpPr/>
          <p:nvPr/>
        </p:nvSpPr>
        <p:spPr bwMode="auto">
          <a:xfrm>
            <a:off x="3886200" y="2813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82" name="Oval 81"/>
          <p:cNvSpPr/>
          <p:nvPr/>
        </p:nvSpPr>
        <p:spPr bwMode="auto">
          <a:xfrm>
            <a:off x="3124200" y="18994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381000" y="2737629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828800" y="2813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2514600" y="3575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86" name="Straight Connector 85"/>
          <p:cNvCxnSpPr>
            <a:stCxn id="79" idx="3"/>
            <a:endCxn id="80" idx="0"/>
          </p:cNvCxnSpPr>
          <p:nvPr/>
        </p:nvCxnSpPr>
        <p:spPr bwMode="auto">
          <a:xfrm rot="5400000">
            <a:off x="1686157" y="1385030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79" idx="5"/>
            <a:endCxn id="82" idx="0"/>
          </p:cNvCxnSpPr>
          <p:nvPr/>
        </p:nvCxnSpPr>
        <p:spPr bwMode="auto">
          <a:xfrm rot="16200000" flipH="1">
            <a:off x="2800301" y="1346929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0" idx="3"/>
            <a:endCxn id="83" idx="0"/>
          </p:cNvCxnSpPr>
          <p:nvPr/>
        </p:nvCxnSpPr>
        <p:spPr bwMode="auto">
          <a:xfrm rot="5400000">
            <a:off x="733657" y="2185130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80" idx="5"/>
            <a:endCxn id="84" idx="0"/>
          </p:cNvCxnSpPr>
          <p:nvPr/>
        </p:nvCxnSpPr>
        <p:spPr bwMode="auto">
          <a:xfrm rot="16200000" flipH="1">
            <a:off x="1581101" y="2337529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85" idx="0"/>
            <a:endCxn id="84" idx="5"/>
          </p:cNvCxnSpPr>
          <p:nvPr/>
        </p:nvCxnSpPr>
        <p:spPr bwMode="auto">
          <a:xfrm rot="16200000" flipV="1">
            <a:off x="2305002" y="3137630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82" idx="5"/>
            <a:endCxn id="81" idx="0"/>
          </p:cNvCxnSpPr>
          <p:nvPr/>
        </p:nvCxnSpPr>
        <p:spPr bwMode="auto">
          <a:xfrm rot="16200000" flipH="1">
            <a:off x="3562301" y="2261329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1219200" y="3575829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93" name="Straight Connector 92"/>
          <p:cNvCxnSpPr>
            <a:stCxn id="84" idx="3"/>
            <a:endCxn id="92" idx="0"/>
          </p:cNvCxnSpPr>
          <p:nvPr/>
        </p:nvCxnSpPr>
        <p:spPr bwMode="auto">
          <a:xfrm rot="5400000">
            <a:off x="1495657" y="3175730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6305361" y="2419113"/>
            <a:ext cx="1010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>
            <a:off x="6577966" y="231354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5105400" y="2983747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75232" y="37843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6007225" y="3264878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rot="5400000">
            <a:off x="6551381" y="365740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6240267" y="3783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71920" y="293385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43061" y="295022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5400000">
            <a:off x="8389709" y="361262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8001000" y="3757352"/>
            <a:ext cx="939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>
            <a:off x="5149320" y="4680536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5667376" y="44528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6069776" y="46863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6043853" y="438167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577008" y="445076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48544" y="446505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>
            <a:off x="6958253" y="4680536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6932330" y="436162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06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1" grpId="0"/>
      <p:bldP spid="52" grpId="0"/>
      <p:bldP spid="53" grpId="0"/>
      <p:bldP spid="55" grpId="0"/>
      <p:bldP spid="61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92" grpId="0" animBg="1"/>
      <p:bldP spid="94" grpId="0"/>
      <p:bldP spid="96" grpId="0"/>
      <p:bldP spid="98" grpId="0"/>
      <p:bldP spid="101" grpId="0"/>
      <p:bldP spid="102" grpId="0"/>
      <p:bldP spid="66" grpId="0"/>
      <p:bldP spid="78" grpId="0"/>
      <p:bldP spid="104" grpId="0"/>
      <p:bldP spid="106" grpId="0"/>
      <p:bldP spid="107" grpId="0"/>
      <p:bldP spid="108" grpId="0"/>
      <p:bldP spid="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295400"/>
            <a:ext cx="80010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1450" lvl="1" indent="0">
              <a:spcBef>
                <a:spcPts val="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171450" lvl="1" indent="0">
              <a:spcBef>
                <a:spcPts val="0"/>
              </a:spcBef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171450" lvl="1" indent="0">
              <a:spcBef>
                <a:spcPts val="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114300" lvl="1" indent="0" algn="just"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2"/>
                </a:solidFill>
              </a:rPr>
              <a:t>Sebelum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menjelaskan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pembuatan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pohon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biner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i="1" dirty="0" smtClean="0">
                <a:solidFill>
                  <a:schemeClr val="tx2"/>
                </a:solidFill>
              </a:rPr>
              <a:t>binary tree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err="1" smtClean="0">
                <a:solidFill>
                  <a:schemeClr val="tx2"/>
                </a:solidFill>
              </a:rPr>
              <a:t>dari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hasil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penelusuran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dijelaskan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terlebih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dahulu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bagaimana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menelusuri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pohon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biner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i="1" dirty="0" smtClean="0">
                <a:solidFill>
                  <a:schemeClr val="tx2"/>
                </a:solidFill>
              </a:rPr>
              <a:t>binary tree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0258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7811891" y="328110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2999"/>
            <a:ext cx="8779712" cy="5273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10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Jawaban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(3)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2740" y="1121431"/>
            <a:ext cx="2849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err="1" smtClean="0">
                <a:solidFill>
                  <a:schemeClr val="tx2"/>
                </a:solidFill>
                <a:latin typeface="+mn-lt"/>
              </a:rPr>
              <a:t>Post</a:t>
            </a:r>
            <a:r>
              <a:rPr lang="en-US" sz="2000" b="1" dirty="0" err="1" smtClean="0">
                <a:solidFill>
                  <a:schemeClr val="tx2"/>
                </a:solidFill>
                <a:latin typeface="+mn-lt"/>
              </a:rPr>
              <a:t>order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 (LRN)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: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0040" y="173188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41168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65508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93160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0" y="173188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3109" y="337342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38336" y="338881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093480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995664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976324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7866292" y="194742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108255" y="3588965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897491" y="3572034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7811891" y="3558671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421828" y="338881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345291" y="334116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34200" y="1127289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DIFEBHCA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05512" y="1642646"/>
            <a:ext cx="490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69904" y="16426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08279" y="2410482"/>
            <a:ext cx="109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5654420" y="229062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529521" y="231177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15200" y="2423139"/>
            <a:ext cx="101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586269" y="477912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483220" y="174787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641168" y="337664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469952" y="48006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6516491" y="3394669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7430891" y="339363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8345291" y="336027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2133600" y="1213629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1219200" y="18994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1" name="Oval 80"/>
          <p:cNvSpPr/>
          <p:nvPr/>
        </p:nvSpPr>
        <p:spPr bwMode="auto">
          <a:xfrm>
            <a:off x="3886200" y="2813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82" name="Oval 81"/>
          <p:cNvSpPr/>
          <p:nvPr/>
        </p:nvSpPr>
        <p:spPr bwMode="auto">
          <a:xfrm>
            <a:off x="3124200" y="18994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381000" y="2737629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828800" y="2813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2514600" y="3575829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86" name="Straight Connector 85"/>
          <p:cNvCxnSpPr>
            <a:stCxn id="79" idx="3"/>
            <a:endCxn id="80" idx="0"/>
          </p:cNvCxnSpPr>
          <p:nvPr/>
        </p:nvCxnSpPr>
        <p:spPr bwMode="auto">
          <a:xfrm rot="5400000">
            <a:off x="1686157" y="1385030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79" idx="5"/>
            <a:endCxn id="82" idx="0"/>
          </p:cNvCxnSpPr>
          <p:nvPr/>
        </p:nvCxnSpPr>
        <p:spPr bwMode="auto">
          <a:xfrm rot="16200000" flipH="1">
            <a:off x="2800301" y="1346929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0" idx="3"/>
            <a:endCxn id="83" idx="0"/>
          </p:cNvCxnSpPr>
          <p:nvPr/>
        </p:nvCxnSpPr>
        <p:spPr bwMode="auto">
          <a:xfrm rot="5400000">
            <a:off x="733657" y="2185130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80" idx="5"/>
            <a:endCxn id="84" idx="0"/>
          </p:cNvCxnSpPr>
          <p:nvPr/>
        </p:nvCxnSpPr>
        <p:spPr bwMode="auto">
          <a:xfrm rot="16200000" flipH="1">
            <a:off x="1581101" y="2337529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85" idx="0"/>
            <a:endCxn id="84" idx="5"/>
          </p:cNvCxnSpPr>
          <p:nvPr/>
        </p:nvCxnSpPr>
        <p:spPr bwMode="auto">
          <a:xfrm rot="16200000" flipV="1">
            <a:off x="2305002" y="3137630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82" idx="5"/>
            <a:endCxn id="81" idx="0"/>
          </p:cNvCxnSpPr>
          <p:nvPr/>
        </p:nvCxnSpPr>
        <p:spPr bwMode="auto">
          <a:xfrm rot="16200000" flipH="1">
            <a:off x="3562301" y="2261329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1219200" y="3575829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93" name="Straight Connector 92"/>
          <p:cNvCxnSpPr>
            <a:stCxn id="84" idx="3"/>
            <a:endCxn id="92" idx="0"/>
          </p:cNvCxnSpPr>
          <p:nvPr/>
        </p:nvCxnSpPr>
        <p:spPr bwMode="auto">
          <a:xfrm rot="5400000">
            <a:off x="1495657" y="3175730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6305361" y="2419113"/>
            <a:ext cx="1010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>
            <a:off x="6577966" y="231354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5105400" y="327618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75232" y="40891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6007225" y="3569678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rot="5400000">
            <a:off x="6551381" y="396220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6240267" y="40878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5400000">
            <a:off x="8389709" y="391742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8051798" y="4062152"/>
            <a:ext cx="939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>
            <a:off x="5149320" y="4985336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5686424" y="47593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6069776" y="49911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6043853" y="467159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553200" y="475556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58072" y="476985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>
            <a:off x="6958253" y="4985336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5307624" y="2633246"/>
            <a:ext cx="109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289195" y="2642675"/>
            <a:ext cx="109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058740" y="2419911"/>
            <a:ext cx="109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>
            <a:off x="8404881" y="23000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8058085" y="2642675"/>
            <a:ext cx="109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5661121" y="396220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rot="5400000">
            <a:off x="7457150" y="3956653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7117460" y="4082307"/>
            <a:ext cx="1007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347962" y="5473637"/>
            <a:ext cx="99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 rot="5400000">
            <a:off x="5708910" y="532743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>
            <a:off x="6628885" y="53527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6289195" y="5478356"/>
            <a:ext cx="1007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5400000">
            <a:off x="7500014" y="53516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7160324" y="5477320"/>
            <a:ext cx="1007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8382000" y="480277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377232" y="477202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7870301" y="498751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386033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1" grpId="0"/>
      <p:bldP spid="52" grpId="0"/>
      <p:bldP spid="53" grpId="0"/>
      <p:bldP spid="55" grpId="0"/>
      <p:bldP spid="61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92" grpId="0" animBg="1"/>
      <p:bldP spid="94" grpId="0"/>
      <p:bldP spid="96" grpId="0"/>
      <p:bldP spid="98" grpId="0"/>
      <p:bldP spid="101" grpId="0"/>
      <p:bldP spid="78" grpId="0"/>
      <p:bldP spid="104" grpId="0"/>
      <p:bldP spid="106" grpId="0"/>
      <p:bldP spid="107" grpId="0"/>
      <p:bldP spid="108" grpId="0"/>
      <p:bldP spid="111" grpId="0"/>
      <p:bldP spid="112" grpId="0"/>
      <p:bldP spid="113" grpId="0"/>
      <p:bldP spid="115" grpId="0"/>
      <p:bldP spid="118" grpId="0"/>
      <p:bldP spid="119" grpId="0"/>
      <p:bldP spid="123" grpId="0"/>
      <p:bldP spid="125" grpId="0"/>
      <p:bldP spid="126" grpId="0" animBg="1"/>
      <p:bldP spid="1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325756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Node–Left–Right(NLR)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2842832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Left–Node-Right(LNR)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3362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Left–Right-Node(LRN)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048000" y="25146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3048000" y="30115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048000" y="35052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17627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chemeClr val="tx2"/>
                </a:solidFill>
                <a:latin typeface="+mn-lt"/>
              </a:rPr>
              <a:t>Ketentuan</a:t>
            </a:r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762780"/>
            <a:ext cx="369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chemeClr val="tx2"/>
                </a:solidFill>
                <a:latin typeface="+mn-lt"/>
              </a:rPr>
              <a:t>Jenis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+mn-lt"/>
              </a:rPr>
              <a:t>Penelusuran</a:t>
            </a:r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524000" y="27432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CC00CC"/>
                </a:solidFill>
                <a:latin typeface="Arial" charset="0"/>
              </a:rPr>
              <a:t>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33400" y="34290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CC"/>
                </a:solidFill>
              </a:rPr>
              <a:t>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26296" y="42672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40496" y="34290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81000" y="49530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143000" y="42672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030896" y="4267200"/>
            <a:ext cx="4572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7"/>
          </p:cNvCxnSpPr>
          <p:nvPr/>
        </p:nvCxnSpPr>
        <p:spPr bwMode="auto">
          <a:xfrm flipH="1">
            <a:off x="923645" y="3133445"/>
            <a:ext cx="667310" cy="3625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1"/>
          </p:cNvCxnSpPr>
          <p:nvPr/>
        </p:nvCxnSpPr>
        <p:spPr bwMode="auto">
          <a:xfrm>
            <a:off x="1914245" y="3133445"/>
            <a:ext cx="793206" cy="3625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762001" y="45050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>
            <a:off x="923645" y="38192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259497" y="38192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068841" y="37811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57601" y="27299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Preorder (NLR)	 :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2028" y="27254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CC"/>
                </a:solidFill>
                <a:latin typeface="+mn-lt"/>
              </a:rPr>
              <a:t>H</a:t>
            </a:r>
            <a:endParaRPr lang="en-US" sz="2400" b="1" dirty="0">
              <a:solidFill>
                <a:srgbClr val="CC00CC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73349" y="27254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+mn-lt"/>
              </a:rPr>
              <a:t>A</a:t>
            </a:r>
            <a:endParaRPr lang="en-US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31869" y="27254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+mn-lt"/>
              </a:rPr>
              <a:t>K</a:t>
            </a:r>
            <a:endParaRPr lang="en-US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01949" y="27254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04045" y="27254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latin typeface="+mn-lt"/>
              </a:rPr>
              <a:t>B</a:t>
            </a:r>
            <a:endParaRPr lang="en-US" sz="2400" b="1" dirty="0">
              <a:solidFill>
                <a:srgbClr val="66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1001" y="27254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J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54169" y="27254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L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57600" y="3106483"/>
            <a:ext cx="3161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 (LNR)	 :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90801" y="31109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CC"/>
                </a:solidFill>
                <a:latin typeface="+mn-lt"/>
              </a:rPr>
              <a:t>H</a:t>
            </a:r>
            <a:endParaRPr lang="en-US" sz="2400" b="1" dirty="0">
              <a:solidFill>
                <a:srgbClr val="CC00CC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18245" y="31064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+mn-lt"/>
              </a:rPr>
              <a:t>A</a:t>
            </a:r>
            <a:endParaRPr lang="en-US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7170" y="31064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+mn-lt"/>
              </a:rPr>
              <a:t>K</a:t>
            </a:r>
            <a:endParaRPr lang="en-US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84974" y="31064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63006" y="31064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latin typeface="+mn-lt"/>
              </a:rPr>
              <a:t>B</a:t>
            </a:r>
            <a:endParaRPr lang="en-US" sz="2400" b="1" dirty="0">
              <a:solidFill>
                <a:srgbClr val="66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45490" y="31064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J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37194" y="31064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L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7600" y="3513987"/>
            <a:ext cx="326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 (LRN):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34351" y="35007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CC"/>
                </a:solidFill>
                <a:latin typeface="+mn-lt"/>
              </a:rPr>
              <a:t>H</a:t>
            </a:r>
            <a:endParaRPr lang="en-US" sz="2400" b="1" dirty="0">
              <a:solidFill>
                <a:srgbClr val="CC00CC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67284" y="34962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+mn-lt"/>
              </a:rPr>
              <a:t>A</a:t>
            </a:r>
            <a:endParaRPr lang="en-US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92080" y="34962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+mn-lt"/>
              </a:rPr>
              <a:t>K</a:t>
            </a:r>
            <a:endParaRPr lang="en-US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33996" y="34962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12028" y="34962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latin typeface="+mn-lt"/>
              </a:rPr>
              <a:t>B</a:t>
            </a:r>
            <a:endParaRPr lang="en-US" sz="2400" b="1" dirty="0">
              <a:solidFill>
                <a:srgbClr val="66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41291" y="34962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J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99924" y="34962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L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1894985" y="1304643"/>
            <a:ext cx="1991215" cy="1339669"/>
          </a:xfrm>
          <a:prstGeom prst="wedgeRoundRectCallout">
            <a:avLst>
              <a:gd name="adj1" fmla="val -35929"/>
              <a:gd name="adj2" fmla="val 7631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err="1">
                <a:solidFill>
                  <a:schemeClr val="tx2"/>
                </a:solidFill>
              </a:rPr>
              <a:t>Dimisalkan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ada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sebuah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pohon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biner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sebagai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berikut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1" name="Rounded Rectangular Callout 60"/>
          <p:cNvSpPr/>
          <p:nvPr/>
        </p:nvSpPr>
        <p:spPr bwMode="auto">
          <a:xfrm>
            <a:off x="1519237" y="1282509"/>
            <a:ext cx="2227060" cy="1339669"/>
          </a:xfrm>
          <a:prstGeom prst="wedgeRoundRectCallout">
            <a:avLst>
              <a:gd name="adj1" fmla="val 44264"/>
              <a:gd name="adj2" fmla="val 69917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</a:rPr>
              <a:t>Hasil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penelu-suran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pohon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biner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tersebut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adalah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4" grpId="0" animBg="1"/>
      <p:bldP spid="4" grpId="1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6600" y="2976265"/>
            <a:ext cx="3364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Preorder (NLR)	: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24600" y="29718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64228" y="29718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91740" y="29718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46844" y="297180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7904" y="2971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71792" y="29718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91656" y="297180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76600" y="3352800"/>
            <a:ext cx="3364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 (LNR)	: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76600" y="3760304"/>
            <a:ext cx="3364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 (LRN):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14400" y="41681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7"/>
          </p:cNvCxnSpPr>
          <p:nvPr/>
        </p:nvCxnSpPr>
        <p:spPr bwMode="auto">
          <a:xfrm flipH="1">
            <a:off x="2066645" y="1958340"/>
            <a:ext cx="600355" cy="298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7"/>
          </p:cNvCxnSpPr>
          <p:nvPr/>
        </p:nvCxnSpPr>
        <p:spPr bwMode="auto">
          <a:xfrm flipH="1">
            <a:off x="1228445" y="2426970"/>
            <a:ext cx="447955" cy="4398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7"/>
          </p:cNvCxnSpPr>
          <p:nvPr/>
        </p:nvCxnSpPr>
        <p:spPr bwMode="auto">
          <a:xfrm flipH="1">
            <a:off x="1304645" y="3968297"/>
            <a:ext cx="286310" cy="2701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1"/>
          </p:cNvCxnSpPr>
          <p:nvPr/>
        </p:nvCxnSpPr>
        <p:spPr bwMode="auto">
          <a:xfrm>
            <a:off x="2133600" y="2426970"/>
            <a:ext cx="600355" cy="4398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1"/>
          </p:cNvCxnSpPr>
          <p:nvPr/>
        </p:nvCxnSpPr>
        <p:spPr bwMode="auto">
          <a:xfrm>
            <a:off x="2523845" y="3968297"/>
            <a:ext cx="286310" cy="2701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1"/>
          </p:cNvCxnSpPr>
          <p:nvPr/>
        </p:nvCxnSpPr>
        <p:spPr bwMode="auto">
          <a:xfrm>
            <a:off x="3133445" y="4577897"/>
            <a:ext cx="362510" cy="3463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262192" y="297180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55716" y="297180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43871" y="33483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57392" y="334833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311348" y="334833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28792" y="334833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248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411671" y="334833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41088" y="334833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53200" y="334833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91896" y="334833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140148" y="376909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11548" y="377903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05610" y="377903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490252" y="377903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76326" y="377903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99244" y="377903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940828" y="377903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24600" y="377903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4348" y="377903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(1)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784" y="1554540"/>
            <a:ext cx="8770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 algn="l"/>
            <a:r>
              <a:rPr lang="en-US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Tentukan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preorder,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inorde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dan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postorder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ekspresi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ini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:</a:t>
            </a:r>
          </a:p>
          <a:p>
            <a:pPr marL="2743200" algn="l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E =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b="1" u="sng" baseline="30000" dirty="0" smtClean="0">
                <a:solidFill>
                  <a:srgbClr val="002060"/>
                </a:solidFill>
                <a:latin typeface="+mn-lt"/>
              </a:rPr>
              <a:t>3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2F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                                     GK         K</a:t>
            </a:r>
            <a:endParaRPr lang="en-US" sz="2400" b="1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4" grpId="0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Jawaban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343400" y="1433512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2286000" y="2045135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/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1295400" y="426807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B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57200" y="3561315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143000" y="2802172"/>
            <a:ext cx="457200" cy="49815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677085" y="4253908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^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352800" y="2855901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*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4191000" y="356897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K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1933855" y="3539351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*</a:t>
            </a:r>
          </a:p>
        </p:txBody>
      </p:sp>
      <p:cxnSp>
        <p:nvCxnSpPr>
          <p:cNvPr id="69" name="Straight Connector 68"/>
          <p:cNvCxnSpPr>
            <a:endCxn id="61" idx="7"/>
          </p:cNvCxnSpPr>
          <p:nvPr/>
        </p:nvCxnSpPr>
        <p:spPr bwMode="auto">
          <a:xfrm flipH="1">
            <a:off x="2676245" y="1803293"/>
            <a:ext cx="1734110" cy="3121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7"/>
          </p:cNvCxnSpPr>
          <p:nvPr/>
        </p:nvCxnSpPr>
        <p:spPr bwMode="auto">
          <a:xfrm flipH="1">
            <a:off x="1533245" y="2454892"/>
            <a:ext cx="819710" cy="4202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8" idx="5"/>
          </p:cNvCxnSpPr>
          <p:nvPr/>
        </p:nvCxnSpPr>
        <p:spPr bwMode="auto">
          <a:xfrm>
            <a:off x="2324100" y="3949108"/>
            <a:ext cx="481432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4" idx="3"/>
          </p:cNvCxnSpPr>
          <p:nvPr/>
        </p:nvCxnSpPr>
        <p:spPr bwMode="auto">
          <a:xfrm flipH="1">
            <a:off x="762000" y="3227376"/>
            <a:ext cx="447955" cy="4425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4" idx="5"/>
          </p:cNvCxnSpPr>
          <p:nvPr/>
        </p:nvCxnSpPr>
        <p:spPr bwMode="auto">
          <a:xfrm>
            <a:off x="1533245" y="3227376"/>
            <a:ext cx="557773" cy="4411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8" idx="3"/>
          </p:cNvCxnSpPr>
          <p:nvPr/>
        </p:nvCxnSpPr>
        <p:spPr bwMode="auto">
          <a:xfrm flipH="1">
            <a:off x="1600200" y="3949108"/>
            <a:ext cx="400610" cy="4211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1" idx="5"/>
            <a:endCxn id="66" idx="1"/>
          </p:cNvCxnSpPr>
          <p:nvPr/>
        </p:nvCxnSpPr>
        <p:spPr bwMode="auto">
          <a:xfrm>
            <a:off x="2676245" y="2454892"/>
            <a:ext cx="743510" cy="4713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endCxn id="102" idx="1"/>
          </p:cNvCxnSpPr>
          <p:nvPr/>
        </p:nvCxnSpPr>
        <p:spPr bwMode="auto">
          <a:xfrm>
            <a:off x="4733645" y="1803293"/>
            <a:ext cx="1541609" cy="3267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81000" y="1066800"/>
            <a:ext cx="8382000" cy="534987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126487"/>
            <a:ext cx="243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l"/>
            <a:r>
              <a:rPr lang="en-US" sz="2000" b="1" dirty="0">
                <a:solidFill>
                  <a:srgbClr val="002060"/>
                </a:solidFill>
              </a:rPr>
              <a:t>E = </a:t>
            </a:r>
            <a:r>
              <a:rPr lang="en-US" sz="2000" b="1" u="sng" dirty="0">
                <a:solidFill>
                  <a:srgbClr val="002060"/>
                </a:solidFill>
              </a:rPr>
              <a:t>A + BD</a:t>
            </a:r>
            <a:r>
              <a:rPr lang="en-US" sz="2000" b="1" u="sng" baseline="30000" dirty="0">
                <a:solidFill>
                  <a:srgbClr val="002060"/>
                </a:solidFill>
              </a:rPr>
              <a:t>3</a:t>
            </a:r>
            <a:r>
              <a:rPr lang="en-US" sz="2000" b="1" dirty="0">
                <a:solidFill>
                  <a:srgbClr val="002060"/>
                </a:solidFill>
              </a:rPr>
              <a:t>  – </a:t>
            </a:r>
            <a:r>
              <a:rPr lang="en-US" sz="2000" b="1" u="sng" dirty="0">
                <a:solidFill>
                  <a:srgbClr val="002060"/>
                </a:solidFill>
              </a:rPr>
              <a:t>2F</a:t>
            </a:r>
          </a:p>
          <a:p>
            <a:pPr marL="514350" indent="-514350" algn="just"/>
            <a:r>
              <a:rPr lang="en-US" sz="2000" b="1" dirty="0">
                <a:solidFill>
                  <a:srgbClr val="002060"/>
                </a:solidFill>
              </a:rPr>
              <a:t>            </a:t>
            </a:r>
            <a:r>
              <a:rPr lang="en-US" sz="2000" b="1" dirty="0" smtClean="0">
                <a:solidFill>
                  <a:srgbClr val="002060"/>
                </a:solidFill>
              </a:rPr>
              <a:t> GK         </a:t>
            </a:r>
            <a:r>
              <a:rPr lang="en-US" sz="2000" b="1" dirty="0">
                <a:solidFill>
                  <a:srgbClr val="002060"/>
                </a:solidFill>
              </a:rPr>
              <a:t>K</a:t>
            </a:r>
            <a:endParaRPr lang="en-US" sz="2000" b="1" baseline="30000" dirty="0">
              <a:solidFill>
                <a:srgbClr val="002060"/>
              </a:solidFill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3281642" y="128285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038600" y="1122055"/>
            <a:ext cx="464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l"/>
            <a:r>
              <a:rPr lang="en-US" sz="2000" b="1" dirty="0">
                <a:solidFill>
                  <a:srgbClr val="002060"/>
                </a:solidFill>
              </a:rPr>
              <a:t>E = </a:t>
            </a:r>
            <a:r>
              <a:rPr lang="en-US" sz="2000" b="1" dirty="0" smtClean="0">
                <a:solidFill>
                  <a:srgbClr val="002060"/>
                </a:solidFill>
              </a:rPr>
              <a:t> (A+B*D^3) / (G*K) – 2*F/K</a:t>
            </a:r>
            <a:endParaRPr lang="en-US" sz="2000" b="1" baseline="30000" dirty="0">
              <a:solidFill>
                <a:srgbClr val="002060"/>
              </a:solidFill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2042832" y="493014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424517" y="4915978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99" name="Straight Connector 98"/>
          <p:cNvCxnSpPr>
            <a:stCxn id="65" idx="5"/>
          </p:cNvCxnSpPr>
          <p:nvPr/>
        </p:nvCxnSpPr>
        <p:spPr bwMode="auto">
          <a:xfrm>
            <a:off x="3067330" y="4663665"/>
            <a:ext cx="485634" cy="328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5" idx="3"/>
          </p:cNvCxnSpPr>
          <p:nvPr/>
        </p:nvCxnSpPr>
        <p:spPr bwMode="auto">
          <a:xfrm flipH="1">
            <a:off x="2347632" y="4663665"/>
            <a:ext cx="396408" cy="3686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2590800" y="355941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2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6208299" y="2059724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/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103" name="Straight Connector 102"/>
          <p:cNvCxnSpPr>
            <a:stCxn id="66" idx="5"/>
            <a:endCxn id="67" idx="1"/>
          </p:cNvCxnSpPr>
          <p:nvPr/>
        </p:nvCxnSpPr>
        <p:spPr bwMode="auto">
          <a:xfrm>
            <a:off x="3743045" y="3265658"/>
            <a:ext cx="514910" cy="3736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66" idx="3"/>
            <a:endCxn id="101" idx="7"/>
          </p:cNvCxnSpPr>
          <p:nvPr/>
        </p:nvCxnSpPr>
        <p:spPr bwMode="auto">
          <a:xfrm flipH="1">
            <a:off x="2981045" y="3265658"/>
            <a:ext cx="438710" cy="3640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04"/>
          <p:cNvSpPr/>
          <p:nvPr/>
        </p:nvSpPr>
        <p:spPr bwMode="auto">
          <a:xfrm>
            <a:off x="5257800" y="284313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*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7239000" y="2820270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K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107" name="Straight Connector 106"/>
          <p:cNvCxnSpPr>
            <a:stCxn id="102" idx="5"/>
            <a:endCxn id="106" idx="1"/>
          </p:cNvCxnSpPr>
          <p:nvPr/>
        </p:nvCxnSpPr>
        <p:spPr bwMode="auto">
          <a:xfrm>
            <a:off x="6598544" y="2469481"/>
            <a:ext cx="707411" cy="4210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2" idx="3"/>
            <a:endCxn id="105" idx="7"/>
          </p:cNvCxnSpPr>
          <p:nvPr/>
        </p:nvCxnSpPr>
        <p:spPr bwMode="auto">
          <a:xfrm flipH="1">
            <a:off x="5648045" y="2469481"/>
            <a:ext cx="627209" cy="4439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Oval 109"/>
          <p:cNvSpPr/>
          <p:nvPr/>
        </p:nvSpPr>
        <p:spPr bwMode="auto">
          <a:xfrm>
            <a:off x="4495800" y="3579673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096000" y="3579673"/>
            <a:ext cx="457200" cy="4800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/>
                </a:solidFill>
              </a:rPr>
              <a:t>F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112" name="Straight Connector 111"/>
          <p:cNvCxnSpPr>
            <a:stCxn id="105" idx="5"/>
            <a:endCxn id="111" idx="1"/>
          </p:cNvCxnSpPr>
          <p:nvPr/>
        </p:nvCxnSpPr>
        <p:spPr bwMode="auto">
          <a:xfrm>
            <a:off x="5648045" y="3252887"/>
            <a:ext cx="514910" cy="3970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05" idx="3"/>
            <a:endCxn id="110" idx="7"/>
          </p:cNvCxnSpPr>
          <p:nvPr/>
        </p:nvCxnSpPr>
        <p:spPr bwMode="auto">
          <a:xfrm flipH="1">
            <a:off x="4886045" y="3252887"/>
            <a:ext cx="438710" cy="3970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381000" y="5410200"/>
            <a:ext cx="6989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+mn-lt"/>
              </a:rPr>
              <a:t>Preorder (NLR) : -,/,+,A,*,B,^,D,3,*,G,K,/,*,2,F,K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74693" y="5715000"/>
            <a:ext cx="679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(LNR)   : A,+,B,*,D,^,3,/,G,*,K,-,2,*,F,/,K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60405" y="6046798"/>
            <a:ext cx="701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(LRN): A,B,D,3,^,*,+,G,K,*,/,2,F,*,K,/,-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51090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2" grpId="0"/>
      <p:bldP spid="55" grpId="0" animBg="1"/>
      <p:bldP spid="56" grpId="0"/>
      <p:bldP spid="97" grpId="0"/>
      <p:bldP spid="98" grpId="0"/>
      <p:bldP spid="101" grpId="0"/>
      <p:bldP spid="102" grpId="0"/>
      <p:bldP spid="105" grpId="0"/>
      <p:bldP spid="106" grpId="0"/>
      <p:bldP spid="110" grpId="0"/>
      <p:bldP spid="111" grpId="0"/>
      <p:bldP spid="123" grpId="0"/>
      <p:bldP spid="131" grpId="0"/>
      <p:bldP spid="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00050" indent="-40005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2. </a:t>
            </a:r>
            <a:r>
              <a:rPr lang="en-US" sz="2400" b="1" dirty="0" err="1" smtClean="0">
                <a:solidFill>
                  <a:schemeClr val="tx2"/>
                </a:solidFill>
              </a:rPr>
              <a:t>Buatlah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pohon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binernya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dari</a:t>
            </a:r>
            <a:r>
              <a:rPr lang="en-US" sz="2400" b="1" dirty="0" smtClean="0">
                <a:solidFill>
                  <a:schemeClr val="tx2"/>
                </a:solidFill>
              </a:rPr>
              <a:t> general tree di </a:t>
            </a:r>
            <a:r>
              <a:rPr lang="en-US" sz="2400" b="1" dirty="0" err="1" smtClean="0">
                <a:solidFill>
                  <a:schemeClr val="tx2"/>
                </a:solidFill>
              </a:rPr>
              <a:t>bawah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ini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kemudian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tentukan</a:t>
            </a:r>
            <a:r>
              <a:rPr lang="en-US" sz="2400" b="1" dirty="0" smtClean="0">
                <a:solidFill>
                  <a:schemeClr val="tx2"/>
                </a:solidFill>
              </a:rPr>
              <a:t> preorder, </a:t>
            </a:r>
            <a:r>
              <a:rPr lang="en-US" sz="2400" b="1" dirty="0" err="1" smtClean="0">
                <a:solidFill>
                  <a:schemeClr val="tx2"/>
                </a:solidFill>
              </a:rPr>
              <a:t>inorder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postorder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8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8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8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3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8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3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8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3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8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3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8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3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8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3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8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3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8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3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8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9708" y="1067602"/>
            <a:ext cx="8595692" cy="52569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00050" indent="-400050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Jawaban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No. 2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53408" y="124968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110408" y="1882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267200" y="493956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810000" y="279620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279620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6764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819400" y="3479823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718335" y="128011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3" idx="5"/>
            <a:endCxn id="15" idx="0"/>
          </p:cNvCxnSpPr>
          <p:nvPr/>
        </p:nvCxnSpPr>
        <p:spPr bwMode="auto">
          <a:xfrm>
            <a:off x="2500653" y="2291897"/>
            <a:ext cx="1537947" cy="5043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flipH="1">
            <a:off x="685800" y="2291897"/>
            <a:ext cx="1491563" cy="5043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7" idx="5"/>
            <a:endCxn id="17" idx="0"/>
          </p:cNvCxnSpPr>
          <p:nvPr/>
        </p:nvCxnSpPr>
        <p:spPr bwMode="auto">
          <a:xfrm>
            <a:off x="1533245" y="3903527"/>
            <a:ext cx="371755" cy="3636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flipH="1">
            <a:off x="3048000" y="3205965"/>
            <a:ext cx="828955" cy="2738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5" idx="5"/>
            <a:endCxn id="14" idx="0"/>
          </p:cNvCxnSpPr>
          <p:nvPr/>
        </p:nvCxnSpPr>
        <p:spPr bwMode="auto">
          <a:xfrm>
            <a:off x="3895445" y="4673064"/>
            <a:ext cx="600355" cy="266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505200" y="4263307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8" idx="5"/>
            <a:endCxn id="25" idx="0"/>
          </p:cNvCxnSpPr>
          <p:nvPr/>
        </p:nvCxnSpPr>
        <p:spPr bwMode="auto">
          <a:xfrm>
            <a:off x="3209645" y="3889580"/>
            <a:ext cx="524155" cy="373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143000" y="349377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6" idx="5"/>
            <a:endCxn id="27" idx="0"/>
          </p:cNvCxnSpPr>
          <p:nvPr/>
        </p:nvCxnSpPr>
        <p:spPr bwMode="auto">
          <a:xfrm>
            <a:off x="847445" y="3205965"/>
            <a:ext cx="524155" cy="2878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609600" y="426720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029200" y="563880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19200" y="4964762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4" idx="5"/>
            <a:endCxn id="33" idx="0"/>
          </p:cNvCxnSpPr>
          <p:nvPr/>
        </p:nvCxnSpPr>
        <p:spPr bwMode="auto">
          <a:xfrm>
            <a:off x="4657445" y="5349324"/>
            <a:ext cx="600355" cy="28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2" idx="5"/>
            <a:endCxn id="34" idx="0"/>
          </p:cNvCxnSpPr>
          <p:nvPr/>
        </p:nvCxnSpPr>
        <p:spPr bwMode="auto">
          <a:xfrm>
            <a:off x="999845" y="4657445"/>
            <a:ext cx="447955" cy="3073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flipH="1">
            <a:off x="838200" y="3903527"/>
            <a:ext cx="371755" cy="3636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267200" y="1371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+mn-lt"/>
              </a:rPr>
              <a:t>Preorder (NLR)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: ABDIRQECFGHP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67199" y="1748135"/>
            <a:ext cx="464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(LNR)   : DRQIEBFGHPCA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67199" y="2155639"/>
            <a:ext cx="464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(LRN): QREIDPHGFCBA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22485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6611</TotalTime>
  <Words>1920</Words>
  <Application>Microsoft Office PowerPoint</Application>
  <PresentationFormat>On-screen Show (4:3)</PresentationFormat>
  <Paragraphs>597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Verdana</vt:lpstr>
      <vt:lpstr>Wingdings</vt:lpstr>
      <vt:lpstr>Abstrac 3</vt:lpstr>
      <vt:lpstr>Custom Design</vt:lpstr>
      <vt:lpstr>Image</vt:lpstr>
      <vt:lpstr>Struktur Data </vt:lpstr>
      <vt:lpstr>Penelusuran Binary Tree</vt:lpstr>
      <vt:lpstr>Penelusuran Binary Tree</vt:lpstr>
      <vt:lpstr>Contoh Penelusuran 1</vt:lpstr>
      <vt:lpstr>Contoh Penelusuran 2</vt:lpstr>
      <vt:lpstr>Latihan Penelusuran(1)</vt:lpstr>
      <vt:lpstr>Jawaban Latihan 1</vt:lpstr>
      <vt:lpstr>Latihan Penelusuran(2)</vt:lpstr>
      <vt:lpstr>Jawaban Latihan No. 2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Penelusuran Menggunakan Stack</vt:lpstr>
      <vt:lpstr>Latihan</vt:lpstr>
      <vt:lpstr>Jawaban(1)</vt:lpstr>
      <vt:lpstr>Jawaban(2)</vt:lpstr>
      <vt:lpstr>Jawaban(3)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507</cp:revision>
  <dcterms:created xsi:type="dcterms:W3CDTF">2012-05-16T03:35:54Z</dcterms:created>
  <dcterms:modified xsi:type="dcterms:W3CDTF">2020-07-19T10:49:00Z</dcterms:modified>
</cp:coreProperties>
</file>