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7" r:id="rId7"/>
    <p:sldId id="268"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88DFB-5281-449F-80AE-2D3A3AB223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21491CF8-D95C-416C-9BA2-DE9B5B259E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F8C0DCD0-E112-428D-8AFE-2F72C4FFE976}"/>
              </a:ext>
            </a:extLst>
          </p:cNvPr>
          <p:cNvSpPr>
            <a:spLocks noGrp="1"/>
          </p:cNvSpPr>
          <p:nvPr>
            <p:ph type="dt" sz="half" idx="10"/>
          </p:nvPr>
        </p:nvSpPr>
        <p:spPr/>
        <p:txBody>
          <a:bodyPr/>
          <a:lstStyle/>
          <a:p>
            <a:fld id="{418178F3-8B00-4777-A5A1-93D5E4BB8013}" type="datetimeFigureOut">
              <a:rPr lang="en-ID" smtClean="0"/>
              <a:t>22/07/2020</a:t>
            </a:fld>
            <a:endParaRPr lang="en-ID"/>
          </a:p>
        </p:txBody>
      </p:sp>
      <p:sp>
        <p:nvSpPr>
          <p:cNvPr id="5" name="Footer Placeholder 4">
            <a:extLst>
              <a:ext uri="{FF2B5EF4-FFF2-40B4-BE49-F238E27FC236}">
                <a16:creationId xmlns:a16="http://schemas.microsoft.com/office/drawing/2014/main" id="{7FBD50B9-19F5-4891-BDB3-027745D8D895}"/>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505850F6-65D2-471B-8B34-B11B7B75D463}"/>
              </a:ext>
            </a:extLst>
          </p:cNvPr>
          <p:cNvSpPr>
            <a:spLocks noGrp="1"/>
          </p:cNvSpPr>
          <p:nvPr>
            <p:ph type="sldNum" sz="quarter" idx="12"/>
          </p:nvPr>
        </p:nvSpPr>
        <p:spPr/>
        <p:txBody>
          <a:bodyPr/>
          <a:lstStyle/>
          <a:p>
            <a:fld id="{9EEE7937-8C58-4FAD-A4F8-E77D28961089}" type="slidenum">
              <a:rPr lang="en-ID" smtClean="0"/>
              <a:t>‹#›</a:t>
            </a:fld>
            <a:endParaRPr lang="en-ID"/>
          </a:p>
        </p:txBody>
      </p:sp>
    </p:spTree>
    <p:extLst>
      <p:ext uri="{BB962C8B-B14F-4D97-AF65-F5344CB8AC3E}">
        <p14:creationId xmlns:p14="http://schemas.microsoft.com/office/powerpoint/2010/main" val="2383831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B638D-C6F3-4F64-8DFC-912EEA106900}"/>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4872AE2F-EE9B-479F-8F58-6FD877E6EE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5C11CF0-DBE8-4974-8302-FC2434608741}"/>
              </a:ext>
            </a:extLst>
          </p:cNvPr>
          <p:cNvSpPr>
            <a:spLocks noGrp="1"/>
          </p:cNvSpPr>
          <p:nvPr>
            <p:ph type="dt" sz="half" idx="10"/>
          </p:nvPr>
        </p:nvSpPr>
        <p:spPr/>
        <p:txBody>
          <a:bodyPr/>
          <a:lstStyle/>
          <a:p>
            <a:fld id="{418178F3-8B00-4777-A5A1-93D5E4BB8013}" type="datetimeFigureOut">
              <a:rPr lang="en-ID" smtClean="0"/>
              <a:t>22/07/2020</a:t>
            </a:fld>
            <a:endParaRPr lang="en-ID"/>
          </a:p>
        </p:txBody>
      </p:sp>
      <p:sp>
        <p:nvSpPr>
          <p:cNvPr id="5" name="Footer Placeholder 4">
            <a:extLst>
              <a:ext uri="{FF2B5EF4-FFF2-40B4-BE49-F238E27FC236}">
                <a16:creationId xmlns:a16="http://schemas.microsoft.com/office/drawing/2014/main" id="{7F567ABF-F467-44CB-97ED-EB7E01CFF19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FEED100-4651-4E09-A63D-7BC45AF234BA}"/>
              </a:ext>
            </a:extLst>
          </p:cNvPr>
          <p:cNvSpPr>
            <a:spLocks noGrp="1"/>
          </p:cNvSpPr>
          <p:nvPr>
            <p:ph type="sldNum" sz="quarter" idx="12"/>
          </p:nvPr>
        </p:nvSpPr>
        <p:spPr/>
        <p:txBody>
          <a:bodyPr/>
          <a:lstStyle/>
          <a:p>
            <a:fld id="{9EEE7937-8C58-4FAD-A4F8-E77D28961089}" type="slidenum">
              <a:rPr lang="en-ID" smtClean="0"/>
              <a:t>‹#›</a:t>
            </a:fld>
            <a:endParaRPr lang="en-ID"/>
          </a:p>
        </p:txBody>
      </p:sp>
    </p:spTree>
    <p:extLst>
      <p:ext uri="{BB962C8B-B14F-4D97-AF65-F5344CB8AC3E}">
        <p14:creationId xmlns:p14="http://schemas.microsoft.com/office/powerpoint/2010/main" val="1086723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9F99A1-DDF3-4913-9EB1-3B089493AF2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13F227C0-982E-4AF3-823B-CF961731598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AF9CB8D-6010-468E-8E8C-EEEBE259D3A1}"/>
              </a:ext>
            </a:extLst>
          </p:cNvPr>
          <p:cNvSpPr>
            <a:spLocks noGrp="1"/>
          </p:cNvSpPr>
          <p:nvPr>
            <p:ph type="dt" sz="half" idx="10"/>
          </p:nvPr>
        </p:nvSpPr>
        <p:spPr/>
        <p:txBody>
          <a:bodyPr/>
          <a:lstStyle/>
          <a:p>
            <a:fld id="{418178F3-8B00-4777-A5A1-93D5E4BB8013}" type="datetimeFigureOut">
              <a:rPr lang="en-ID" smtClean="0"/>
              <a:t>22/07/2020</a:t>
            </a:fld>
            <a:endParaRPr lang="en-ID"/>
          </a:p>
        </p:txBody>
      </p:sp>
      <p:sp>
        <p:nvSpPr>
          <p:cNvPr id="5" name="Footer Placeholder 4">
            <a:extLst>
              <a:ext uri="{FF2B5EF4-FFF2-40B4-BE49-F238E27FC236}">
                <a16:creationId xmlns:a16="http://schemas.microsoft.com/office/drawing/2014/main" id="{CC79C9E0-1E6A-4C6D-8664-FA54CDA861C1}"/>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7A17ED37-5D8D-457F-8797-015C819B849A}"/>
              </a:ext>
            </a:extLst>
          </p:cNvPr>
          <p:cNvSpPr>
            <a:spLocks noGrp="1"/>
          </p:cNvSpPr>
          <p:nvPr>
            <p:ph type="sldNum" sz="quarter" idx="12"/>
          </p:nvPr>
        </p:nvSpPr>
        <p:spPr/>
        <p:txBody>
          <a:bodyPr/>
          <a:lstStyle/>
          <a:p>
            <a:fld id="{9EEE7937-8C58-4FAD-A4F8-E77D28961089}" type="slidenum">
              <a:rPr lang="en-ID" smtClean="0"/>
              <a:t>‹#›</a:t>
            </a:fld>
            <a:endParaRPr lang="en-ID"/>
          </a:p>
        </p:txBody>
      </p:sp>
    </p:spTree>
    <p:extLst>
      <p:ext uri="{BB962C8B-B14F-4D97-AF65-F5344CB8AC3E}">
        <p14:creationId xmlns:p14="http://schemas.microsoft.com/office/powerpoint/2010/main" val="337903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1EA05-6A24-413A-B593-FE7FE0A4BDC6}"/>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84692AAB-5012-4829-84C9-BFB07507BCF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3471B89C-112C-41AF-A492-499CBC8C55A4}"/>
              </a:ext>
            </a:extLst>
          </p:cNvPr>
          <p:cNvSpPr>
            <a:spLocks noGrp="1"/>
          </p:cNvSpPr>
          <p:nvPr>
            <p:ph type="dt" sz="half" idx="10"/>
          </p:nvPr>
        </p:nvSpPr>
        <p:spPr/>
        <p:txBody>
          <a:bodyPr/>
          <a:lstStyle/>
          <a:p>
            <a:fld id="{418178F3-8B00-4777-A5A1-93D5E4BB8013}" type="datetimeFigureOut">
              <a:rPr lang="en-ID" smtClean="0"/>
              <a:t>22/07/2020</a:t>
            </a:fld>
            <a:endParaRPr lang="en-ID"/>
          </a:p>
        </p:txBody>
      </p:sp>
      <p:sp>
        <p:nvSpPr>
          <p:cNvPr id="5" name="Footer Placeholder 4">
            <a:extLst>
              <a:ext uri="{FF2B5EF4-FFF2-40B4-BE49-F238E27FC236}">
                <a16:creationId xmlns:a16="http://schemas.microsoft.com/office/drawing/2014/main" id="{888BA84A-085D-4D3D-9EDF-BCE0430DC791}"/>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C6E6604D-495B-4BC1-BA7D-BF03C55A23F5}"/>
              </a:ext>
            </a:extLst>
          </p:cNvPr>
          <p:cNvSpPr>
            <a:spLocks noGrp="1"/>
          </p:cNvSpPr>
          <p:nvPr>
            <p:ph type="sldNum" sz="quarter" idx="12"/>
          </p:nvPr>
        </p:nvSpPr>
        <p:spPr/>
        <p:txBody>
          <a:bodyPr/>
          <a:lstStyle/>
          <a:p>
            <a:fld id="{9EEE7937-8C58-4FAD-A4F8-E77D28961089}" type="slidenum">
              <a:rPr lang="en-ID" smtClean="0"/>
              <a:t>‹#›</a:t>
            </a:fld>
            <a:endParaRPr lang="en-ID"/>
          </a:p>
        </p:txBody>
      </p:sp>
    </p:spTree>
    <p:extLst>
      <p:ext uri="{BB962C8B-B14F-4D97-AF65-F5344CB8AC3E}">
        <p14:creationId xmlns:p14="http://schemas.microsoft.com/office/powerpoint/2010/main" val="1137213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91BCF-44D3-4D67-830C-A5BB90594F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5441B02F-ACB5-4B45-8F78-6F05B690C8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152EE2F-DC26-4FF7-AC5C-D9A41FFBAA84}"/>
              </a:ext>
            </a:extLst>
          </p:cNvPr>
          <p:cNvSpPr>
            <a:spLocks noGrp="1"/>
          </p:cNvSpPr>
          <p:nvPr>
            <p:ph type="dt" sz="half" idx="10"/>
          </p:nvPr>
        </p:nvSpPr>
        <p:spPr/>
        <p:txBody>
          <a:bodyPr/>
          <a:lstStyle/>
          <a:p>
            <a:fld id="{418178F3-8B00-4777-A5A1-93D5E4BB8013}" type="datetimeFigureOut">
              <a:rPr lang="en-ID" smtClean="0"/>
              <a:t>22/07/2020</a:t>
            </a:fld>
            <a:endParaRPr lang="en-ID"/>
          </a:p>
        </p:txBody>
      </p:sp>
      <p:sp>
        <p:nvSpPr>
          <p:cNvPr id="5" name="Footer Placeholder 4">
            <a:extLst>
              <a:ext uri="{FF2B5EF4-FFF2-40B4-BE49-F238E27FC236}">
                <a16:creationId xmlns:a16="http://schemas.microsoft.com/office/drawing/2014/main" id="{CF44CD58-F886-4FBC-A0CB-C381BED3D4E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7441D2F-6F22-451B-BAC2-927EA67DCA4C}"/>
              </a:ext>
            </a:extLst>
          </p:cNvPr>
          <p:cNvSpPr>
            <a:spLocks noGrp="1"/>
          </p:cNvSpPr>
          <p:nvPr>
            <p:ph type="sldNum" sz="quarter" idx="12"/>
          </p:nvPr>
        </p:nvSpPr>
        <p:spPr/>
        <p:txBody>
          <a:bodyPr/>
          <a:lstStyle/>
          <a:p>
            <a:fld id="{9EEE7937-8C58-4FAD-A4F8-E77D28961089}" type="slidenum">
              <a:rPr lang="en-ID" smtClean="0"/>
              <a:t>‹#›</a:t>
            </a:fld>
            <a:endParaRPr lang="en-ID"/>
          </a:p>
        </p:txBody>
      </p:sp>
    </p:spTree>
    <p:extLst>
      <p:ext uri="{BB962C8B-B14F-4D97-AF65-F5344CB8AC3E}">
        <p14:creationId xmlns:p14="http://schemas.microsoft.com/office/powerpoint/2010/main" val="3367508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95DC-E020-4ADF-938A-BE8803116B27}"/>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0973104B-34B0-49B7-A1D7-207ED92BA36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637219E3-595D-492F-B823-E17A9EFF2DF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3A2E2232-6798-4436-A6D4-41945E82B0AC}"/>
              </a:ext>
            </a:extLst>
          </p:cNvPr>
          <p:cNvSpPr>
            <a:spLocks noGrp="1"/>
          </p:cNvSpPr>
          <p:nvPr>
            <p:ph type="dt" sz="half" idx="10"/>
          </p:nvPr>
        </p:nvSpPr>
        <p:spPr/>
        <p:txBody>
          <a:bodyPr/>
          <a:lstStyle/>
          <a:p>
            <a:fld id="{418178F3-8B00-4777-A5A1-93D5E4BB8013}" type="datetimeFigureOut">
              <a:rPr lang="en-ID" smtClean="0"/>
              <a:t>22/07/2020</a:t>
            </a:fld>
            <a:endParaRPr lang="en-ID"/>
          </a:p>
        </p:txBody>
      </p:sp>
      <p:sp>
        <p:nvSpPr>
          <p:cNvPr id="6" name="Footer Placeholder 5">
            <a:extLst>
              <a:ext uri="{FF2B5EF4-FFF2-40B4-BE49-F238E27FC236}">
                <a16:creationId xmlns:a16="http://schemas.microsoft.com/office/drawing/2014/main" id="{95F8C2FC-A93F-4A67-9AA8-0FA56DABE7A2}"/>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8D54BACA-3CEF-4291-AD94-FA4E273FDA1A}"/>
              </a:ext>
            </a:extLst>
          </p:cNvPr>
          <p:cNvSpPr>
            <a:spLocks noGrp="1"/>
          </p:cNvSpPr>
          <p:nvPr>
            <p:ph type="sldNum" sz="quarter" idx="12"/>
          </p:nvPr>
        </p:nvSpPr>
        <p:spPr/>
        <p:txBody>
          <a:bodyPr/>
          <a:lstStyle/>
          <a:p>
            <a:fld id="{9EEE7937-8C58-4FAD-A4F8-E77D28961089}" type="slidenum">
              <a:rPr lang="en-ID" smtClean="0"/>
              <a:t>‹#›</a:t>
            </a:fld>
            <a:endParaRPr lang="en-ID"/>
          </a:p>
        </p:txBody>
      </p:sp>
    </p:spTree>
    <p:extLst>
      <p:ext uri="{BB962C8B-B14F-4D97-AF65-F5344CB8AC3E}">
        <p14:creationId xmlns:p14="http://schemas.microsoft.com/office/powerpoint/2010/main" val="195173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D79B8-0915-4254-B101-E1BC7150C4EB}"/>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8B75C812-E1C4-45FA-9BE8-7938B3A4BB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3979D7-90C4-417A-9EE9-7883D92873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5F12DE3F-EF8E-4E79-9088-D8BB72A0FD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149DCF9-61E0-482C-A546-EBB4B5BF2B8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7FFB36C3-AB9D-404F-A793-2794EDC8FB67}"/>
              </a:ext>
            </a:extLst>
          </p:cNvPr>
          <p:cNvSpPr>
            <a:spLocks noGrp="1"/>
          </p:cNvSpPr>
          <p:nvPr>
            <p:ph type="dt" sz="half" idx="10"/>
          </p:nvPr>
        </p:nvSpPr>
        <p:spPr/>
        <p:txBody>
          <a:bodyPr/>
          <a:lstStyle/>
          <a:p>
            <a:fld id="{418178F3-8B00-4777-A5A1-93D5E4BB8013}" type="datetimeFigureOut">
              <a:rPr lang="en-ID" smtClean="0"/>
              <a:t>22/07/2020</a:t>
            </a:fld>
            <a:endParaRPr lang="en-ID"/>
          </a:p>
        </p:txBody>
      </p:sp>
      <p:sp>
        <p:nvSpPr>
          <p:cNvPr id="8" name="Footer Placeholder 7">
            <a:extLst>
              <a:ext uri="{FF2B5EF4-FFF2-40B4-BE49-F238E27FC236}">
                <a16:creationId xmlns:a16="http://schemas.microsoft.com/office/drawing/2014/main" id="{95D04BCA-6603-4B8B-BFA7-A8F57215C5C5}"/>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9CE53299-2EE8-4E90-A8A5-B04AF0220457}"/>
              </a:ext>
            </a:extLst>
          </p:cNvPr>
          <p:cNvSpPr>
            <a:spLocks noGrp="1"/>
          </p:cNvSpPr>
          <p:nvPr>
            <p:ph type="sldNum" sz="quarter" idx="12"/>
          </p:nvPr>
        </p:nvSpPr>
        <p:spPr/>
        <p:txBody>
          <a:bodyPr/>
          <a:lstStyle/>
          <a:p>
            <a:fld id="{9EEE7937-8C58-4FAD-A4F8-E77D28961089}" type="slidenum">
              <a:rPr lang="en-ID" smtClean="0"/>
              <a:t>‹#›</a:t>
            </a:fld>
            <a:endParaRPr lang="en-ID"/>
          </a:p>
        </p:txBody>
      </p:sp>
    </p:spTree>
    <p:extLst>
      <p:ext uri="{BB962C8B-B14F-4D97-AF65-F5344CB8AC3E}">
        <p14:creationId xmlns:p14="http://schemas.microsoft.com/office/powerpoint/2010/main" val="2689535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A8CC-A322-4977-B216-37827A06B15D}"/>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81087FFD-73AB-43B3-9961-EC8D60DFDE85}"/>
              </a:ext>
            </a:extLst>
          </p:cNvPr>
          <p:cNvSpPr>
            <a:spLocks noGrp="1"/>
          </p:cNvSpPr>
          <p:nvPr>
            <p:ph type="dt" sz="half" idx="10"/>
          </p:nvPr>
        </p:nvSpPr>
        <p:spPr/>
        <p:txBody>
          <a:bodyPr/>
          <a:lstStyle/>
          <a:p>
            <a:fld id="{418178F3-8B00-4777-A5A1-93D5E4BB8013}" type="datetimeFigureOut">
              <a:rPr lang="en-ID" smtClean="0"/>
              <a:t>22/07/2020</a:t>
            </a:fld>
            <a:endParaRPr lang="en-ID"/>
          </a:p>
        </p:txBody>
      </p:sp>
      <p:sp>
        <p:nvSpPr>
          <p:cNvPr id="4" name="Footer Placeholder 3">
            <a:extLst>
              <a:ext uri="{FF2B5EF4-FFF2-40B4-BE49-F238E27FC236}">
                <a16:creationId xmlns:a16="http://schemas.microsoft.com/office/drawing/2014/main" id="{15BD1CE1-3CEC-4CC2-B3EA-04FA02F7DCD5}"/>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151C6AB1-6ED1-4821-81B0-FE1B4769B42C}"/>
              </a:ext>
            </a:extLst>
          </p:cNvPr>
          <p:cNvSpPr>
            <a:spLocks noGrp="1"/>
          </p:cNvSpPr>
          <p:nvPr>
            <p:ph type="sldNum" sz="quarter" idx="12"/>
          </p:nvPr>
        </p:nvSpPr>
        <p:spPr/>
        <p:txBody>
          <a:bodyPr/>
          <a:lstStyle/>
          <a:p>
            <a:fld id="{9EEE7937-8C58-4FAD-A4F8-E77D28961089}" type="slidenum">
              <a:rPr lang="en-ID" smtClean="0"/>
              <a:t>‹#›</a:t>
            </a:fld>
            <a:endParaRPr lang="en-ID"/>
          </a:p>
        </p:txBody>
      </p:sp>
    </p:spTree>
    <p:extLst>
      <p:ext uri="{BB962C8B-B14F-4D97-AF65-F5344CB8AC3E}">
        <p14:creationId xmlns:p14="http://schemas.microsoft.com/office/powerpoint/2010/main" val="3717533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7CCBFE-3F81-4518-9F11-B07DDF2CC3C3}"/>
              </a:ext>
            </a:extLst>
          </p:cNvPr>
          <p:cNvSpPr>
            <a:spLocks noGrp="1"/>
          </p:cNvSpPr>
          <p:nvPr>
            <p:ph type="dt" sz="half" idx="10"/>
          </p:nvPr>
        </p:nvSpPr>
        <p:spPr/>
        <p:txBody>
          <a:bodyPr/>
          <a:lstStyle/>
          <a:p>
            <a:fld id="{418178F3-8B00-4777-A5A1-93D5E4BB8013}" type="datetimeFigureOut">
              <a:rPr lang="en-ID" smtClean="0"/>
              <a:t>22/07/2020</a:t>
            </a:fld>
            <a:endParaRPr lang="en-ID"/>
          </a:p>
        </p:txBody>
      </p:sp>
      <p:sp>
        <p:nvSpPr>
          <p:cNvPr id="3" name="Footer Placeholder 2">
            <a:extLst>
              <a:ext uri="{FF2B5EF4-FFF2-40B4-BE49-F238E27FC236}">
                <a16:creationId xmlns:a16="http://schemas.microsoft.com/office/drawing/2014/main" id="{A45C53EC-E8D6-4CD3-A816-56F8C009D7A4}"/>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6311ED1C-5CA1-4454-830C-A2EC973BD72E}"/>
              </a:ext>
            </a:extLst>
          </p:cNvPr>
          <p:cNvSpPr>
            <a:spLocks noGrp="1"/>
          </p:cNvSpPr>
          <p:nvPr>
            <p:ph type="sldNum" sz="quarter" idx="12"/>
          </p:nvPr>
        </p:nvSpPr>
        <p:spPr/>
        <p:txBody>
          <a:bodyPr/>
          <a:lstStyle/>
          <a:p>
            <a:fld id="{9EEE7937-8C58-4FAD-A4F8-E77D28961089}" type="slidenum">
              <a:rPr lang="en-ID" smtClean="0"/>
              <a:t>‹#›</a:t>
            </a:fld>
            <a:endParaRPr lang="en-ID"/>
          </a:p>
        </p:txBody>
      </p:sp>
    </p:spTree>
    <p:extLst>
      <p:ext uri="{BB962C8B-B14F-4D97-AF65-F5344CB8AC3E}">
        <p14:creationId xmlns:p14="http://schemas.microsoft.com/office/powerpoint/2010/main" val="742858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44009-8170-4557-AFDA-60EE36A617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5A29C097-A10C-40DB-A8D3-5F9CDF679B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C1F6C465-A250-4773-B4B9-E376F0328C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F74EB87-19F6-46B5-9132-6471ABAAFD73}"/>
              </a:ext>
            </a:extLst>
          </p:cNvPr>
          <p:cNvSpPr>
            <a:spLocks noGrp="1"/>
          </p:cNvSpPr>
          <p:nvPr>
            <p:ph type="dt" sz="half" idx="10"/>
          </p:nvPr>
        </p:nvSpPr>
        <p:spPr/>
        <p:txBody>
          <a:bodyPr/>
          <a:lstStyle/>
          <a:p>
            <a:fld id="{418178F3-8B00-4777-A5A1-93D5E4BB8013}" type="datetimeFigureOut">
              <a:rPr lang="en-ID" smtClean="0"/>
              <a:t>22/07/2020</a:t>
            </a:fld>
            <a:endParaRPr lang="en-ID"/>
          </a:p>
        </p:txBody>
      </p:sp>
      <p:sp>
        <p:nvSpPr>
          <p:cNvPr id="6" name="Footer Placeholder 5">
            <a:extLst>
              <a:ext uri="{FF2B5EF4-FFF2-40B4-BE49-F238E27FC236}">
                <a16:creationId xmlns:a16="http://schemas.microsoft.com/office/drawing/2014/main" id="{8156F9DB-8BB5-439D-8DD8-E6084AC90DB4}"/>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86A8A0C9-ECBA-448B-AF32-D9BA85E69832}"/>
              </a:ext>
            </a:extLst>
          </p:cNvPr>
          <p:cNvSpPr>
            <a:spLocks noGrp="1"/>
          </p:cNvSpPr>
          <p:nvPr>
            <p:ph type="sldNum" sz="quarter" idx="12"/>
          </p:nvPr>
        </p:nvSpPr>
        <p:spPr/>
        <p:txBody>
          <a:bodyPr/>
          <a:lstStyle/>
          <a:p>
            <a:fld id="{9EEE7937-8C58-4FAD-A4F8-E77D28961089}" type="slidenum">
              <a:rPr lang="en-ID" smtClean="0"/>
              <a:t>‹#›</a:t>
            </a:fld>
            <a:endParaRPr lang="en-ID"/>
          </a:p>
        </p:txBody>
      </p:sp>
    </p:spTree>
    <p:extLst>
      <p:ext uri="{BB962C8B-B14F-4D97-AF65-F5344CB8AC3E}">
        <p14:creationId xmlns:p14="http://schemas.microsoft.com/office/powerpoint/2010/main" val="2689423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AE716-2920-4DF5-B809-1AA4E0CB11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E5090C52-2DF0-4C8A-B503-B83911891B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FB9A501A-9DFF-432C-83C0-12C374342D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A5CFDA-6673-45D7-9193-55D8295303E4}"/>
              </a:ext>
            </a:extLst>
          </p:cNvPr>
          <p:cNvSpPr>
            <a:spLocks noGrp="1"/>
          </p:cNvSpPr>
          <p:nvPr>
            <p:ph type="dt" sz="half" idx="10"/>
          </p:nvPr>
        </p:nvSpPr>
        <p:spPr/>
        <p:txBody>
          <a:bodyPr/>
          <a:lstStyle/>
          <a:p>
            <a:fld id="{418178F3-8B00-4777-A5A1-93D5E4BB8013}" type="datetimeFigureOut">
              <a:rPr lang="en-ID" smtClean="0"/>
              <a:t>22/07/2020</a:t>
            </a:fld>
            <a:endParaRPr lang="en-ID"/>
          </a:p>
        </p:txBody>
      </p:sp>
      <p:sp>
        <p:nvSpPr>
          <p:cNvPr id="6" name="Footer Placeholder 5">
            <a:extLst>
              <a:ext uri="{FF2B5EF4-FFF2-40B4-BE49-F238E27FC236}">
                <a16:creationId xmlns:a16="http://schemas.microsoft.com/office/drawing/2014/main" id="{7EE39EAE-B80D-4007-8C67-FED5153A758B}"/>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57C17AAF-52AA-4FAB-A1AF-9DB3CCC870C4}"/>
              </a:ext>
            </a:extLst>
          </p:cNvPr>
          <p:cNvSpPr>
            <a:spLocks noGrp="1"/>
          </p:cNvSpPr>
          <p:nvPr>
            <p:ph type="sldNum" sz="quarter" idx="12"/>
          </p:nvPr>
        </p:nvSpPr>
        <p:spPr/>
        <p:txBody>
          <a:bodyPr/>
          <a:lstStyle/>
          <a:p>
            <a:fld id="{9EEE7937-8C58-4FAD-A4F8-E77D28961089}" type="slidenum">
              <a:rPr lang="en-ID" smtClean="0"/>
              <a:t>‹#›</a:t>
            </a:fld>
            <a:endParaRPr lang="en-ID"/>
          </a:p>
        </p:txBody>
      </p:sp>
    </p:spTree>
    <p:extLst>
      <p:ext uri="{BB962C8B-B14F-4D97-AF65-F5344CB8AC3E}">
        <p14:creationId xmlns:p14="http://schemas.microsoft.com/office/powerpoint/2010/main" val="1691437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F83D38-82D3-46C1-889C-B60C82C398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FD99EFEB-C3E0-4058-B072-4E2AB30464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07C3877-72F9-45D9-817B-CE4071A46B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178F3-8B00-4777-A5A1-93D5E4BB8013}" type="datetimeFigureOut">
              <a:rPr lang="en-ID" smtClean="0"/>
              <a:t>22/07/2020</a:t>
            </a:fld>
            <a:endParaRPr lang="en-ID"/>
          </a:p>
        </p:txBody>
      </p:sp>
      <p:sp>
        <p:nvSpPr>
          <p:cNvPr id="5" name="Footer Placeholder 4">
            <a:extLst>
              <a:ext uri="{FF2B5EF4-FFF2-40B4-BE49-F238E27FC236}">
                <a16:creationId xmlns:a16="http://schemas.microsoft.com/office/drawing/2014/main" id="{CF457FB9-A607-40E5-85CC-DF8BA2B3E7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28BFAE43-80F2-40E4-9DCC-C6BA9E6564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E7937-8C58-4FAD-A4F8-E77D28961089}" type="slidenum">
              <a:rPr lang="en-ID" smtClean="0"/>
              <a:t>‹#›</a:t>
            </a:fld>
            <a:endParaRPr lang="en-ID"/>
          </a:p>
        </p:txBody>
      </p:sp>
    </p:spTree>
    <p:extLst>
      <p:ext uri="{BB962C8B-B14F-4D97-AF65-F5344CB8AC3E}">
        <p14:creationId xmlns:p14="http://schemas.microsoft.com/office/powerpoint/2010/main" val="2742866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fee.org/articles/the-state-as-a-metanarrative/" TargetMode="External"/><Relationship Id="rId2" Type="http://schemas.openxmlformats.org/officeDocument/2006/relationships/hyperlink" Target="https://literariness.org/2016/03/31/postmodernism/#:~:text=Postmodernism%20broadly%20refers%20to%20a,fashion%2C%20communications%2C%20and%20technology.&amp;text=Postmodernism%20shares%20many%20of%20the%20features%20of%20Modernism." TargetMode="External"/><Relationship Id="rId1" Type="http://schemas.openxmlformats.org/officeDocument/2006/relationships/slideLayout" Target="../slideLayouts/slideLayout2.xml"/><Relationship Id="rId4" Type="http://schemas.openxmlformats.org/officeDocument/2006/relationships/hyperlink" Target="https://plato.stanford.edu/entries/lyotar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919D55E5-8C24-43D2-998D-5D94E5004CA6}"/>
              </a:ext>
            </a:extLst>
          </p:cNvPr>
          <p:cNvSpPr>
            <a:spLocks noGrp="1"/>
          </p:cNvSpPr>
          <p:nvPr>
            <p:ph type="title"/>
          </p:nvPr>
        </p:nvSpPr>
        <p:spPr>
          <a:xfrm>
            <a:off x="1179226" y="826680"/>
            <a:ext cx="9833548" cy="1325563"/>
          </a:xfrm>
        </p:spPr>
        <p:txBody>
          <a:bodyPr>
            <a:normAutofit/>
          </a:bodyPr>
          <a:lstStyle/>
          <a:p>
            <a:pPr algn="ctr"/>
            <a:r>
              <a:rPr lang="en-US" sz="4000" dirty="0">
                <a:solidFill>
                  <a:schemeClr val="bg1"/>
                </a:solidFill>
              </a:rPr>
              <a:t>The Postmodern Condition: A Report on Knowledge </a:t>
            </a:r>
            <a:endParaRPr lang="en-ID" sz="4000" dirty="0">
              <a:solidFill>
                <a:schemeClr val="bg1"/>
              </a:solidFill>
            </a:endParaRPr>
          </a:p>
        </p:txBody>
      </p:sp>
      <p:sp>
        <p:nvSpPr>
          <p:cNvPr id="5" name="Content Placeholder 4">
            <a:extLst>
              <a:ext uri="{FF2B5EF4-FFF2-40B4-BE49-F238E27FC236}">
                <a16:creationId xmlns:a16="http://schemas.microsoft.com/office/drawing/2014/main" id="{20FB05C2-2557-42BC-B53B-B8413F3B2899}"/>
              </a:ext>
            </a:extLst>
          </p:cNvPr>
          <p:cNvSpPr>
            <a:spLocks noGrp="1"/>
          </p:cNvSpPr>
          <p:nvPr>
            <p:ph idx="1"/>
          </p:nvPr>
        </p:nvSpPr>
        <p:spPr>
          <a:xfrm>
            <a:off x="1179226" y="2504049"/>
            <a:ext cx="9833548" cy="3854547"/>
          </a:xfrm>
        </p:spPr>
        <p:txBody>
          <a:bodyPr>
            <a:normAutofit/>
          </a:bodyPr>
          <a:lstStyle/>
          <a:p>
            <a:r>
              <a:rPr lang="en-ID" sz="2000" dirty="0" err="1">
                <a:solidFill>
                  <a:srgbClr val="000000"/>
                </a:solidFill>
              </a:rPr>
              <a:t>Teguh</a:t>
            </a:r>
            <a:r>
              <a:rPr lang="en-ID" sz="2000" dirty="0">
                <a:solidFill>
                  <a:srgbClr val="000000"/>
                </a:solidFill>
              </a:rPr>
              <a:t> Iman </a:t>
            </a:r>
            <a:r>
              <a:rPr lang="en-ID" sz="2000" dirty="0" err="1">
                <a:solidFill>
                  <a:srgbClr val="000000"/>
                </a:solidFill>
              </a:rPr>
              <a:t>Prasojo</a:t>
            </a:r>
            <a:r>
              <a:rPr lang="en-ID" sz="2000" dirty="0">
                <a:solidFill>
                  <a:srgbClr val="000000"/>
                </a:solidFill>
              </a:rPr>
              <a:t>	63718003</a:t>
            </a:r>
          </a:p>
          <a:p>
            <a:r>
              <a:rPr lang="en-ID" sz="2000" dirty="0">
                <a:solidFill>
                  <a:srgbClr val="000000"/>
                </a:solidFill>
              </a:rPr>
              <a:t>Maulana </a:t>
            </a:r>
            <a:r>
              <a:rPr lang="en-ID" sz="2000" dirty="0" err="1">
                <a:solidFill>
                  <a:srgbClr val="000000"/>
                </a:solidFill>
              </a:rPr>
              <a:t>Riski</a:t>
            </a:r>
            <a:r>
              <a:rPr lang="en-ID" sz="2000" dirty="0">
                <a:solidFill>
                  <a:srgbClr val="000000"/>
                </a:solidFill>
              </a:rPr>
              <a:t>		63718011</a:t>
            </a:r>
          </a:p>
          <a:p>
            <a:r>
              <a:rPr lang="en-ID" sz="2000" dirty="0">
                <a:solidFill>
                  <a:srgbClr val="000000"/>
                </a:solidFill>
              </a:rPr>
              <a:t>Salma </a:t>
            </a:r>
            <a:r>
              <a:rPr lang="en-ID" sz="2000" dirty="0" err="1">
                <a:solidFill>
                  <a:srgbClr val="000000"/>
                </a:solidFill>
              </a:rPr>
              <a:t>Azzahra</a:t>
            </a:r>
            <a:r>
              <a:rPr lang="en-ID" sz="2000" dirty="0">
                <a:solidFill>
                  <a:srgbClr val="000000"/>
                </a:solidFill>
              </a:rPr>
              <a:t>		63718021</a:t>
            </a:r>
          </a:p>
          <a:p>
            <a:r>
              <a:rPr lang="en-ID" sz="2000" dirty="0" err="1">
                <a:solidFill>
                  <a:srgbClr val="000000"/>
                </a:solidFill>
              </a:rPr>
              <a:t>Eduardus</a:t>
            </a:r>
            <a:r>
              <a:rPr lang="en-ID" sz="2000" dirty="0">
                <a:solidFill>
                  <a:srgbClr val="000000"/>
                </a:solidFill>
              </a:rPr>
              <a:t> </a:t>
            </a:r>
            <a:r>
              <a:rPr lang="en-ID" sz="2000" dirty="0" err="1">
                <a:solidFill>
                  <a:srgbClr val="000000"/>
                </a:solidFill>
              </a:rPr>
              <a:t>Aji</a:t>
            </a:r>
            <a:r>
              <a:rPr lang="en-ID" sz="2000" dirty="0">
                <a:solidFill>
                  <a:srgbClr val="000000"/>
                </a:solidFill>
              </a:rPr>
              <a:t> Badin	63718024</a:t>
            </a:r>
          </a:p>
        </p:txBody>
      </p:sp>
    </p:spTree>
    <p:extLst>
      <p:ext uri="{BB962C8B-B14F-4D97-AF65-F5344CB8AC3E}">
        <p14:creationId xmlns:p14="http://schemas.microsoft.com/office/powerpoint/2010/main" val="3166367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6097AD7-1C19-440D-A06F-17D29BD8E7A9}"/>
              </a:ext>
            </a:extLst>
          </p:cNvPr>
          <p:cNvSpPr>
            <a:spLocks noGrp="1"/>
          </p:cNvSpPr>
          <p:nvPr>
            <p:ph type="title"/>
          </p:nvPr>
        </p:nvSpPr>
        <p:spPr>
          <a:xfrm>
            <a:off x="0" y="2053641"/>
            <a:ext cx="4452729" cy="2760098"/>
          </a:xfrm>
        </p:spPr>
        <p:txBody>
          <a:bodyPr>
            <a:normAutofit/>
          </a:bodyPr>
          <a:lstStyle/>
          <a:p>
            <a:r>
              <a:rPr lang="en-ID" dirty="0">
                <a:solidFill>
                  <a:srgbClr val="FFFFFF"/>
                </a:solidFill>
              </a:rPr>
              <a:t>POSTMODERNISM</a:t>
            </a:r>
          </a:p>
        </p:txBody>
      </p:sp>
      <p:sp>
        <p:nvSpPr>
          <p:cNvPr id="3" name="Content Placeholder 2">
            <a:extLst>
              <a:ext uri="{FF2B5EF4-FFF2-40B4-BE49-F238E27FC236}">
                <a16:creationId xmlns:a16="http://schemas.microsoft.com/office/drawing/2014/main" id="{1E2CD2A4-45FD-4D2C-8077-622A9BAA907C}"/>
              </a:ext>
            </a:extLst>
          </p:cNvPr>
          <p:cNvSpPr>
            <a:spLocks noGrp="1"/>
          </p:cNvSpPr>
          <p:nvPr>
            <p:ph idx="1"/>
          </p:nvPr>
        </p:nvSpPr>
        <p:spPr>
          <a:xfrm>
            <a:off x="6090574" y="801866"/>
            <a:ext cx="5306084" cy="5230634"/>
          </a:xfrm>
        </p:spPr>
        <p:txBody>
          <a:bodyPr anchor="ctr">
            <a:normAutofit/>
          </a:bodyPr>
          <a:lstStyle/>
          <a:p>
            <a:r>
              <a:rPr lang="en-ID" dirty="0"/>
              <a:t>Postmodernism </a:t>
            </a:r>
            <a:r>
              <a:rPr lang="en-ID" dirty="0" err="1"/>
              <a:t>adalah</a:t>
            </a:r>
            <a:r>
              <a:rPr lang="en-ID" dirty="0"/>
              <a:t> </a:t>
            </a:r>
            <a:r>
              <a:rPr lang="en-ID" dirty="0" err="1"/>
              <a:t>suatu</a:t>
            </a:r>
            <a:r>
              <a:rPr lang="en-ID" dirty="0"/>
              <a:t> era yang </a:t>
            </a:r>
            <a:r>
              <a:rPr lang="en-ID" dirty="0" err="1"/>
              <a:t>merujuk</a:t>
            </a:r>
            <a:r>
              <a:rPr lang="en-ID" dirty="0"/>
              <a:t> </a:t>
            </a:r>
            <a:r>
              <a:rPr lang="en-ID" dirty="0" err="1"/>
              <a:t>ke</a:t>
            </a:r>
            <a:r>
              <a:rPr lang="en-ID" dirty="0"/>
              <a:t> socio-cultural dan </a:t>
            </a:r>
            <a:r>
              <a:rPr lang="en-ID" dirty="0" err="1"/>
              <a:t>teori</a:t>
            </a:r>
            <a:r>
              <a:rPr lang="en-ID" dirty="0"/>
              <a:t> </a:t>
            </a:r>
            <a:r>
              <a:rPr lang="en-ID" dirty="0" err="1"/>
              <a:t>literasi</a:t>
            </a:r>
            <a:r>
              <a:rPr lang="en-ID" dirty="0"/>
              <a:t>, dan </a:t>
            </a:r>
            <a:r>
              <a:rPr lang="en-ID" dirty="0" err="1"/>
              <a:t>pergeseran</a:t>
            </a:r>
            <a:r>
              <a:rPr lang="en-ID" dirty="0"/>
              <a:t> </a:t>
            </a:r>
            <a:r>
              <a:rPr lang="en-ID" dirty="0" err="1"/>
              <a:t>perspektif</a:t>
            </a:r>
            <a:r>
              <a:rPr lang="en-ID" dirty="0"/>
              <a:t> yang </a:t>
            </a:r>
            <a:r>
              <a:rPr lang="en-ID" dirty="0" err="1"/>
              <a:t>telah</a:t>
            </a:r>
            <a:r>
              <a:rPr lang="en-ID" dirty="0"/>
              <a:t> </a:t>
            </a:r>
            <a:r>
              <a:rPr lang="en-ID" dirty="0" err="1"/>
              <a:t>dimanifestasikan</a:t>
            </a:r>
            <a:r>
              <a:rPr lang="en-ID" dirty="0"/>
              <a:t> di </a:t>
            </a:r>
            <a:r>
              <a:rPr lang="en-ID" dirty="0" err="1"/>
              <a:t>berbagai</a:t>
            </a:r>
            <a:r>
              <a:rPr lang="en-ID" dirty="0"/>
              <a:t> </a:t>
            </a:r>
            <a:r>
              <a:rPr lang="en-ID" dirty="0" err="1"/>
              <a:t>ilmu</a:t>
            </a:r>
            <a:r>
              <a:rPr lang="en-ID" dirty="0"/>
              <a:t>, </a:t>
            </a:r>
            <a:r>
              <a:rPr lang="en-ID" dirty="0" err="1"/>
              <a:t>seperti</a:t>
            </a:r>
            <a:r>
              <a:rPr lang="en-ID" dirty="0"/>
              <a:t> 	</a:t>
            </a:r>
            <a:r>
              <a:rPr lang="en-ID" dirty="0" err="1"/>
              <a:t>sains</a:t>
            </a:r>
            <a:r>
              <a:rPr lang="en-ID" dirty="0"/>
              <a:t> </a:t>
            </a:r>
            <a:r>
              <a:rPr lang="en-ID" dirty="0" err="1"/>
              <a:t>sosial</a:t>
            </a:r>
            <a:r>
              <a:rPr lang="en-ID" dirty="0"/>
              <a:t>, </a:t>
            </a:r>
            <a:r>
              <a:rPr lang="en-ID" dirty="0" err="1"/>
              <a:t>seni</a:t>
            </a:r>
            <a:r>
              <a:rPr lang="en-ID" dirty="0"/>
              <a:t>, </a:t>
            </a:r>
            <a:r>
              <a:rPr lang="en-ID" dirty="0" err="1"/>
              <a:t>arsitektur</a:t>
            </a:r>
            <a:r>
              <a:rPr lang="en-ID" dirty="0"/>
              <a:t>, </a:t>
            </a:r>
            <a:r>
              <a:rPr lang="en-ID" dirty="0" err="1"/>
              <a:t>literatur</a:t>
            </a:r>
            <a:r>
              <a:rPr lang="en-ID" dirty="0"/>
              <a:t>, fashion, </a:t>
            </a:r>
            <a:r>
              <a:rPr lang="en-ID" dirty="0" err="1"/>
              <a:t>komunikasi</a:t>
            </a:r>
            <a:r>
              <a:rPr lang="en-ID" dirty="0"/>
              <a:t>, dan </a:t>
            </a:r>
            <a:r>
              <a:rPr lang="en-ID" dirty="0" err="1"/>
              <a:t>teknologi</a:t>
            </a:r>
            <a:r>
              <a:rPr lang="en-ID" dirty="0"/>
              <a:t>.</a:t>
            </a:r>
          </a:p>
        </p:txBody>
      </p:sp>
    </p:spTree>
    <p:extLst>
      <p:ext uri="{BB962C8B-B14F-4D97-AF65-F5344CB8AC3E}">
        <p14:creationId xmlns:p14="http://schemas.microsoft.com/office/powerpoint/2010/main" val="55388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3AFD9F0-A9F0-47D7-B426-A1BCFD521483}"/>
              </a:ext>
            </a:extLst>
          </p:cNvPr>
          <p:cNvSpPr>
            <a:spLocks noGrp="1"/>
          </p:cNvSpPr>
          <p:nvPr>
            <p:ph type="title"/>
          </p:nvPr>
        </p:nvSpPr>
        <p:spPr>
          <a:xfrm>
            <a:off x="640079" y="2053641"/>
            <a:ext cx="3669161" cy="2760098"/>
          </a:xfrm>
        </p:spPr>
        <p:txBody>
          <a:bodyPr>
            <a:normAutofit/>
          </a:bodyPr>
          <a:lstStyle/>
          <a:p>
            <a:r>
              <a:rPr lang="en-ID" dirty="0">
                <a:solidFill>
                  <a:srgbClr val="FFFFFF"/>
                </a:solidFill>
              </a:rPr>
              <a:t>Jean Francois Lyotard</a:t>
            </a:r>
          </a:p>
        </p:txBody>
      </p:sp>
      <p:sp>
        <p:nvSpPr>
          <p:cNvPr id="3" name="Content Placeholder 2">
            <a:extLst>
              <a:ext uri="{FF2B5EF4-FFF2-40B4-BE49-F238E27FC236}">
                <a16:creationId xmlns:a16="http://schemas.microsoft.com/office/drawing/2014/main" id="{134EDD2A-4B9D-4852-A58E-A3E00ECAA1BC}"/>
              </a:ext>
            </a:extLst>
          </p:cNvPr>
          <p:cNvSpPr>
            <a:spLocks noGrp="1"/>
          </p:cNvSpPr>
          <p:nvPr>
            <p:ph idx="1"/>
          </p:nvPr>
        </p:nvSpPr>
        <p:spPr>
          <a:xfrm>
            <a:off x="6090574" y="801866"/>
            <a:ext cx="5306084" cy="5230634"/>
          </a:xfrm>
        </p:spPr>
        <p:txBody>
          <a:bodyPr anchor="ctr">
            <a:normAutofit fontScale="85000" lnSpcReduction="20000"/>
          </a:bodyPr>
          <a:lstStyle/>
          <a:p>
            <a:r>
              <a:rPr lang="en-ID" dirty="0"/>
              <a:t>Jean Francois Lyotard </a:t>
            </a:r>
            <a:r>
              <a:rPr lang="en-ID" dirty="0" err="1"/>
              <a:t>adalah</a:t>
            </a:r>
            <a:r>
              <a:rPr lang="en-ID" dirty="0"/>
              <a:t> </a:t>
            </a:r>
            <a:r>
              <a:rPr lang="en-ID" dirty="0" err="1"/>
              <a:t>seorang</a:t>
            </a:r>
            <a:r>
              <a:rPr lang="en-ID" dirty="0"/>
              <a:t> </a:t>
            </a:r>
            <a:r>
              <a:rPr lang="en-ID" dirty="0" err="1"/>
              <a:t>filosof</a:t>
            </a:r>
            <a:r>
              <a:rPr lang="en-ID" dirty="0"/>
              <a:t> </a:t>
            </a:r>
            <a:r>
              <a:rPr lang="en-ID" dirty="0" err="1"/>
              <a:t>poststrukturalisme</a:t>
            </a:r>
            <a:r>
              <a:rPr lang="en-ID" dirty="0"/>
              <a:t> </a:t>
            </a:r>
            <a:r>
              <a:rPr lang="en-ID" dirty="0" err="1"/>
              <a:t>namun</a:t>
            </a:r>
            <a:r>
              <a:rPr lang="en-ID" dirty="0"/>
              <a:t> </a:t>
            </a:r>
            <a:r>
              <a:rPr lang="en-ID" dirty="0" err="1"/>
              <a:t>ia</a:t>
            </a:r>
            <a:r>
              <a:rPr lang="en-ID" dirty="0"/>
              <a:t> </a:t>
            </a:r>
            <a:r>
              <a:rPr lang="en-ID" dirty="0" err="1"/>
              <a:t>kemudian</a:t>
            </a:r>
            <a:r>
              <a:rPr lang="en-ID" dirty="0"/>
              <a:t> </a:t>
            </a:r>
            <a:r>
              <a:rPr lang="en-ID" dirty="0" err="1"/>
              <a:t>lebih</a:t>
            </a:r>
            <a:r>
              <a:rPr lang="en-ID" dirty="0"/>
              <a:t> </a:t>
            </a:r>
            <a:r>
              <a:rPr lang="en-ID" dirty="0" err="1"/>
              <a:t>dikenal</a:t>
            </a:r>
            <a:r>
              <a:rPr lang="en-ID" dirty="0"/>
              <a:t> </a:t>
            </a:r>
            <a:r>
              <a:rPr lang="en-ID" dirty="0" err="1"/>
              <a:t>sebagai</a:t>
            </a:r>
            <a:r>
              <a:rPr lang="en-ID" dirty="0"/>
              <a:t> salah </a:t>
            </a:r>
            <a:r>
              <a:rPr lang="en-ID" dirty="0" err="1"/>
              <a:t>satu</a:t>
            </a:r>
            <a:r>
              <a:rPr lang="en-ID" dirty="0"/>
              <a:t> </a:t>
            </a:r>
            <a:r>
              <a:rPr lang="en-ID" dirty="0" err="1"/>
              <a:t>pemikir</a:t>
            </a:r>
            <a:r>
              <a:rPr lang="en-ID" dirty="0"/>
              <a:t> </a:t>
            </a:r>
            <a:r>
              <a:rPr lang="en-ID" dirty="0" err="1"/>
              <a:t>penting</a:t>
            </a:r>
            <a:r>
              <a:rPr lang="en-ID" dirty="0"/>
              <a:t> </a:t>
            </a:r>
            <a:r>
              <a:rPr lang="en-ID" dirty="0" err="1"/>
              <a:t>aliran</a:t>
            </a:r>
            <a:r>
              <a:rPr lang="en-ID" dirty="0"/>
              <a:t> </a:t>
            </a:r>
            <a:r>
              <a:rPr lang="en-ID" dirty="0" err="1"/>
              <a:t>filsafat</a:t>
            </a:r>
            <a:r>
              <a:rPr lang="en-ID" dirty="0"/>
              <a:t> </a:t>
            </a:r>
            <a:r>
              <a:rPr lang="en-ID" dirty="0" err="1"/>
              <a:t>postmodernisme</a:t>
            </a:r>
            <a:r>
              <a:rPr lang="en-ID" dirty="0"/>
              <a:t> yang </a:t>
            </a:r>
            <a:r>
              <a:rPr lang="en-ID" dirty="0" err="1"/>
              <a:t>terkenal</a:t>
            </a:r>
            <a:r>
              <a:rPr lang="en-ID" dirty="0"/>
              <a:t> </a:t>
            </a:r>
            <a:r>
              <a:rPr lang="en-ID" dirty="0" err="1"/>
              <a:t>dengan</a:t>
            </a:r>
            <a:r>
              <a:rPr lang="en-ID" dirty="0"/>
              <a:t> </a:t>
            </a:r>
            <a:r>
              <a:rPr lang="en-ID" dirty="0" err="1"/>
              <a:t>gagasannya</a:t>
            </a:r>
            <a:r>
              <a:rPr lang="en-ID" dirty="0"/>
              <a:t> </a:t>
            </a:r>
            <a:r>
              <a:rPr lang="en-ID" dirty="0" err="1"/>
              <a:t>tentang</a:t>
            </a:r>
            <a:r>
              <a:rPr lang="en-ID" dirty="0"/>
              <a:t> </a:t>
            </a:r>
            <a:r>
              <a:rPr lang="en-ID" dirty="0" err="1"/>
              <a:t>penolakan</a:t>
            </a:r>
            <a:r>
              <a:rPr lang="en-ID" dirty="0"/>
              <a:t> </a:t>
            </a:r>
            <a:r>
              <a:rPr lang="en-ID" dirty="0" err="1"/>
              <a:t>GrandNarrative</a:t>
            </a:r>
            <a:r>
              <a:rPr lang="en-ID" dirty="0"/>
              <a:t> (</a:t>
            </a:r>
            <a:r>
              <a:rPr lang="en-ID" dirty="0" err="1"/>
              <a:t>narasi</a:t>
            </a:r>
            <a:r>
              <a:rPr lang="en-ID" dirty="0"/>
              <a:t> </a:t>
            </a:r>
            <a:r>
              <a:rPr lang="en-ID" dirty="0" err="1"/>
              <a:t>besar</a:t>
            </a:r>
            <a:r>
              <a:rPr lang="en-ID" dirty="0"/>
              <a:t>), </a:t>
            </a:r>
            <a:r>
              <a:rPr lang="en-ID" dirty="0" err="1"/>
              <a:t>yaitu</a:t>
            </a:r>
            <a:r>
              <a:rPr lang="en-ID" dirty="0"/>
              <a:t> </a:t>
            </a:r>
            <a:r>
              <a:rPr lang="en-ID" dirty="0" err="1"/>
              <a:t>suatu</a:t>
            </a:r>
            <a:r>
              <a:rPr lang="en-ID" dirty="0"/>
              <a:t> </a:t>
            </a:r>
            <a:r>
              <a:rPr lang="en-ID" dirty="0" err="1"/>
              <a:t>cerita</a:t>
            </a:r>
            <a:r>
              <a:rPr lang="en-ID" dirty="0"/>
              <a:t> </a:t>
            </a:r>
            <a:r>
              <a:rPr lang="en-ID" dirty="0" err="1"/>
              <a:t>besar</a:t>
            </a:r>
            <a:r>
              <a:rPr lang="en-ID" dirty="0"/>
              <a:t> yang </a:t>
            </a:r>
            <a:r>
              <a:rPr lang="en-ID" dirty="0" err="1"/>
              <a:t>mempunyai</a:t>
            </a:r>
            <a:r>
              <a:rPr lang="en-ID" dirty="0"/>
              <a:t> </a:t>
            </a:r>
            <a:r>
              <a:rPr lang="en-ID" dirty="0" err="1"/>
              <a:t>fungsilegitimasi</a:t>
            </a:r>
            <a:r>
              <a:rPr lang="en-ID" dirty="0"/>
              <a:t> </a:t>
            </a:r>
            <a:r>
              <a:rPr lang="en-ID" dirty="0" err="1"/>
              <a:t>karena</a:t>
            </a:r>
            <a:r>
              <a:rPr lang="en-ID" dirty="0"/>
              <a:t> </a:t>
            </a:r>
            <a:r>
              <a:rPr lang="en-ID" dirty="0" err="1"/>
              <a:t>bersifat</a:t>
            </a:r>
            <a:r>
              <a:rPr lang="en-ID" dirty="0"/>
              <a:t> </a:t>
            </a:r>
            <a:r>
              <a:rPr lang="en-ID" dirty="0" err="1"/>
              <a:t>menyatukan</a:t>
            </a:r>
            <a:r>
              <a:rPr lang="en-ID" dirty="0"/>
              <a:t>, universal, dan total. </a:t>
            </a:r>
            <a:r>
              <a:rPr lang="en-ID" dirty="0" err="1"/>
              <a:t>Penolakan</a:t>
            </a:r>
            <a:r>
              <a:rPr lang="en-ID" dirty="0"/>
              <a:t> </a:t>
            </a:r>
            <a:r>
              <a:rPr lang="en-ID" dirty="0" err="1"/>
              <a:t>narasi</a:t>
            </a:r>
            <a:r>
              <a:rPr lang="en-ID" dirty="0"/>
              <a:t> </a:t>
            </a:r>
            <a:r>
              <a:rPr lang="en-ID" dirty="0" err="1"/>
              <a:t>besar</a:t>
            </a:r>
            <a:r>
              <a:rPr lang="en-ID" dirty="0"/>
              <a:t>, </a:t>
            </a:r>
            <a:r>
              <a:rPr lang="en-ID" dirty="0" err="1"/>
              <a:t>menurut</a:t>
            </a:r>
            <a:r>
              <a:rPr lang="en-ID" dirty="0"/>
              <a:t> Lyotard, </a:t>
            </a:r>
            <a:r>
              <a:rPr lang="en-ID" dirty="0" err="1"/>
              <a:t>berarti</a:t>
            </a:r>
            <a:r>
              <a:rPr lang="en-ID" dirty="0"/>
              <a:t> </a:t>
            </a:r>
            <a:r>
              <a:rPr lang="en-ID" dirty="0" err="1"/>
              <a:t>penolakan</a:t>
            </a:r>
            <a:r>
              <a:rPr lang="en-ID" dirty="0"/>
              <a:t> </a:t>
            </a:r>
            <a:r>
              <a:rPr lang="en-ID" dirty="0" err="1"/>
              <a:t>terhadap</a:t>
            </a:r>
            <a:r>
              <a:rPr lang="en-ID" dirty="0"/>
              <a:t> </a:t>
            </a:r>
            <a:r>
              <a:rPr lang="en-ID" dirty="0" err="1"/>
              <a:t>penyatuan</a:t>
            </a:r>
            <a:r>
              <a:rPr lang="en-ID" dirty="0"/>
              <a:t>, </a:t>
            </a:r>
            <a:r>
              <a:rPr lang="en-ID" dirty="0" err="1"/>
              <a:t>universalitas</a:t>
            </a:r>
            <a:r>
              <a:rPr lang="en-ID" dirty="0"/>
              <a:t> dan </a:t>
            </a:r>
            <a:r>
              <a:rPr lang="en-ID" dirty="0" err="1"/>
              <a:t>totalitas</a:t>
            </a:r>
            <a:r>
              <a:rPr lang="en-ID" dirty="0"/>
              <a:t>. Dan </a:t>
            </a:r>
            <a:r>
              <a:rPr lang="en-ID" dirty="0" err="1"/>
              <a:t>dalam</a:t>
            </a:r>
            <a:r>
              <a:rPr lang="en-ID" dirty="0"/>
              <a:t> </a:t>
            </a:r>
            <a:r>
              <a:rPr lang="en-ID" dirty="0" err="1"/>
              <a:t>pandangannya</a:t>
            </a:r>
            <a:r>
              <a:rPr lang="en-ID" dirty="0"/>
              <a:t>, </a:t>
            </a:r>
            <a:r>
              <a:rPr lang="en-ID" dirty="0" err="1"/>
              <a:t>inilah</a:t>
            </a:r>
            <a:r>
              <a:rPr lang="en-ID" dirty="0"/>
              <a:t> salah </a:t>
            </a:r>
            <a:r>
              <a:rPr lang="en-ID" dirty="0" err="1"/>
              <a:t>satu</a:t>
            </a:r>
            <a:r>
              <a:rPr lang="en-ID" dirty="0"/>
              <a:t> </a:t>
            </a:r>
            <a:r>
              <a:rPr lang="en-ID" dirty="0" err="1"/>
              <a:t>ciri</a:t>
            </a:r>
            <a:r>
              <a:rPr lang="en-ID" dirty="0"/>
              <a:t> </a:t>
            </a:r>
            <a:r>
              <a:rPr lang="en-ID" dirty="0" err="1"/>
              <a:t>pembeda</a:t>
            </a:r>
            <a:r>
              <a:rPr lang="en-ID" dirty="0"/>
              <a:t> yang paling </a:t>
            </a:r>
            <a:r>
              <a:rPr lang="en-ID" dirty="0" err="1"/>
              <a:t>menonjol</a:t>
            </a:r>
            <a:r>
              <a:rPr lang="en-ID" dirty="0"/>
              <a:t> </a:t>
            </a:r>
            <a:r>
              <a:rPr lang="en-ID" dirty="0" err="1"/>
              <a:t>antara</a:t>
            </a:r>
            <a:r>
              <a:rPr lang="en-ID" dirty="0"/>
              <a:t> </a:t>
            </a:r>
            <a:r>
              <a:rPr lang="en-ID" dirty="0" err="1"/>
              <a:t>filsafat</a:t>
            </a:r>
            <a:r>
              <a:rPr lang="en-ID" dirty="0"/>
              <a:t> </a:t>
            </a:r>
            <a:r>
              <a:rPr lang="en-ID" dirty="0" err="1"/>
              <a:t>postmodernisme</a:t>
            </a:r>
            <a:r>
              <a:rPr lang="en-ID" dirty="0"/>
              <a:t> </a:t>
            </a:r>
            <a:r>
              <a:rPr lang="en-ID" dirty="0" err="1"/>
              <a:t>dengan</a:t>
            </a:r>
            <a:r>
              <a:rPr lang="en-ID" dirty="0"/>
              <a:t> </a:t>
            </a:r>
            <a:r>
              <a:rPr lang="en-ID" dirty="0" err="1"/>
              <a:t>filsafat</a:t>
            </a:r>
            <a:r>
              <a:rPr lang="en-ID" dirty="0"/>
              <a:t> </a:t>
            </a:r>
            <a:r>
              <a:rPr lang="en-ID" dirty="0" err="1"/>
              <a:t>modernisme</a:t>
            </a:r>
            <a:r>
              <a:rPr lang="en-ID" dirty="0"/>
              <a:t>.</a:t>
            </a:r>
          </a:p>
        </p:txBody>
      </p:sp>
    </p:spTree>
    <p:extLst>
      <p:ext uri="{BB962C8B-B14F-4D97-AF65-F5344CB8AC3E}">
        <p14:creationId xmlns:p14="http://schemas.microsoft.com/office/powerpoint/2010/main" val="4226649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D713E3D-611D-4AFD-A656-F7125D071242}"/>
              </a:ext>
            </a:extLst>
          </p:cNvPr>
          <p:cNvSpPr>
            <a:spLocks noGrp="1"/>
          </p:cNvSpPr>
          <p:nvPr>
            <p:ph type="title"/>
          </p:nvPr>
        </p:nvSpPr>
        <p:spPr>
          <a:xfrm>
            <a:off x="1179226" y="826680"/>
            <a:ext cx="9833548" cy="1325563"/>
          </a:xfrm>
        </p:spPr>
        <p:txBody>
          <a:bodyPr>
            <a:normAutofit/>
          </a:bodyPr>
          <a:lstStyle/>
          <a:p>
            <a:pPr algn="ctr"/>
            <a:r>
              <a:rPr lang="en-ID" sz="4000" dirty="0" err="1">
                <a:solidFill>
                  <a:srgbClr val="FFFFFF"/>
                </a:solidFill>
              </a:rPr>
              <a:t>Riwayat</a:t>
            </a:r>
            <a:r>
              <a:rPr lang="en-ID" sz="4000" dirty="0">
                <a:solidFill>
                  <a:srgbClr val="FFFFFF"/>
                </a:solidFill>
              </a:rPr>
              <a:t> </a:t>
            </a:r>
            <a:r>
              <a:rPr lang="en-ID" sz="4000" dirty="0" err="1">
                <a:solidFill>
                  <a:srgbClr val="FFFFFF"/>
                </a:solidFill>
              </a:rPr>
              <a:t>Hidup</a:t>
            </a:r>
            <a:endParaRPr lang="en-ID" sz="4000" dirty="0">
              <a:solidFill>
                <a:srgbClr val="FFFFFF"/>
              </a:solidFill>
            </a:endParaRPr>
          </a:p>
        </p:txBody>
      </p:sp>
      <p:sp>
        <p:nvSpPr>
          <p:cNvPr id="3" name="Content Placeholder 2">
            <a:extLst>
              <a:ext uri="{FF2B5EF4-FFF2-40B4-BE49-F238E27FC236}">
                <a16:creationId xmlns:a16="http://schemas.microsoft.com/office/drawing/2014/main" id="{8D99783D-F29A-4723-B7D0-D051E0998088}"/>
              </a:ext>
            </a:extLst>
          </p:cNvPr>
          <p:cNvSpPr>
            <a:spLocks noGrp="1"/>
          </p:cNvSpPr>
          <p:nvPr>
            <p:ph idx="1"/>
          </p:nvPr>
        </p:nvSpPr>
        <p:spPr>
          <a:xfrm>
            <a:off x="1179226" y="3092970"/>
            <a:ext cx="9833548" cy="2693976"/>
          </a:xfrm>
        </p:spPr>
        <p:txBody>
          <a:bodyPr>
            <a:normAutofit/>
          </a:bodyPr>
          <a:lstStyle/>
          <a:p>
            <a:r>
              <a:rPr lang="en-ID" sz="2000" dirty="0">
                <a:solidFill>
                  <a:srgbClr val="000000"/>
                </a:solidFill>
              </a:rPr>
              <a:t>Jean Francois Lyotard  </a:t>
            </a:r>
            <a:r>
              <a:rPr lang="en-ID" sz="2000" dirty="0" err="1">
                <a:solidFill>
                  <a:srgbClr val="000000"/>
                </a:solidFill>
              </a:rPr>
              <a:t>lahir</a:t>
            </a:r>
            <a:r>
              <a:rPr lang="en-ID" sz="2000" dirty="0">
                <a:solidFill>
                  <a:srgbClr val="000000"/>
                </a:solidFill>
              </a:rPr>
              <a:t>  di  Versailles, </a:t>
            </a:r>
            <a:r>
              <a:rPr lang="en-ID" sz="2000" dirty="0" err="1">
                <a:solidFill>
                  <a:srgbClr val="000000"/>
                </a:solidFill>
              </a:rPr>
              <a:t>Perancis</a:t>
            </a:r>
            <a:r>
              <a:rPr lang="en-ID" sz="2000" dirty="0">
                <a:solidFill>
                  <a:srgbClr val="000000"/>
                </a:solidFill>
              </a:rPr>
              <a:t> pada </a:t>
            </a:r>
            <a:r>
              <a:rPr lang="en-ID" sz="2000" dirty="0" err="1">
                <a:solidFill>
                  <a:srgbClr val="000000"/>
                </a:solidFill>
              </a:rPr>
              <a:t>tahun</a:t>
            </a:r>
            <a:r>
              <a:rPr lang="en-ID" sz="2000" dirty="0">
                <a:solidFill>
                  <a:srgbClr val="000000"/>
                </a:solidFill>
              </a:rPr>
              <a:t> 1924  dan </a:t>
            </a:r>
            <a:r>
              <a:rPr lang="en-ID" sz="2000" dirty="0" err="1">
                <a:solidFill>
                  <a:srgbClr val="000000"/>
                </a:solidFill>
              </a:rPr>
              <a:t>meninggal</a:t>
            </a:r>
            <a:r>
              <a:rPr lang="en-ID" sz="2000" dirty="0">
                <a:solidFill>
                  <a:srgbClr val="000000"/>
                </a:solidFill>
              </a:rPr>
              <a:t>  dunia  di  Paris  pada  </a:t>
            </a:r>
            <a:r>
              <a:rPr lang="en-ID" sz="2000" dirty="0" err="1">
                <a:solidFill>
                  <a:srgbClr val="000000"/>
                </a:solidFill>
              </a:rPr>
              <a:t>tahun</a:t>
            </a:r>
            <a:r>
              <a:rPr lang="en-ID" sz="2000" dirty="0">
                <a:solidFill>
                  <a:srgbClr val="000000"/>
                </a:solidFill>
              </a:rPr>
              <a:t>  1998.  Setelah  lulus  </a:t>
            </a:r>
            <a:r>
              <a:rPr lang="en-ID" sz="2000" dirty="0" err="1">
                <a:solidFill>
                  <a:srgbClr val="000000"/>
                </a:solidFill>
              </a:rPr>
              <a:t>dari</a:t>
            </a:r>
            <a:r>
              <a:rPr lang="en-ID" sz="2000" dirty="0">
                <a:solidFill>
                  <a:srgbClr val="000000"/>
                </a:solidFill>
              </a:rPr>
              <a:t>  </a:t>
            </a:r>
            <a:r>
              <a:rPr lang="en-ID" sz="2000" dirty="0" err="1">
                <a:solidFill>
                  <a:srgbClr val="000000"/>
                </a:solidFill>
              </a:rPr>
              <a:t>Universitas</a:t>
            </a:r>
            <a:r>
              <a:rPr lang="en-ID" sz="2000" dirty="0">
                <a:solidFill>
                  <a:srgbClr val="000000"/>
                </a:solidFill>
              </a:rPr>
              <a:t> Sorbonne pada </a:t>
            </a:r>
            <a:r>
              <a:rPr lang="en-ID" sz="2000" dirty="0" err="1">
                <a:solidFill>
                  <a:srgbClr val="000000"/>
                </a:solidFill>
              </a:rPr>
              <a:t>tahun</a:t>
            </a:r>
            <a:r>
              <a:rPr lang="en-ID" sz="2000" dirty="0">
                <a:solidFill>
                  <a:srgbClr val="000000"/>
                </a:solidFill>
              </a:rPr>
              <a:t> 1950, Lyotard </a:t>
            </a:r>
            <a:r>
              <a:rPr lang="en-ID" sz="2000" dirty="0" err="1">
                <a:solidFill>
                  <a:srgbClr val="000000"/>
                </a:solidFill>
              </a:rPr>
              <a:t>menjadi</a:t>
            </a:r>
            <a:r>
              <a:rPr lang="en-ID" sz="2000" dirty="0">
                <a:solidFill>
                  <a:srgbClr val="000000"/>
                </a:solidFill>
              </a:rPr>
              <a:t>  guru  SMU  di  Constantine, </a:t>
            </a:r>
            <a:r>
              <a:rPr lang="en-ID" sz="2000" dirty="0" err="1">
                <a:solidFill>
                  <a:srgbClr val="000000"/>
                </a:solidFill>
              </a:rPr>
              <a:t>Aljazair</a:t>
            </a:r>
            <a:r>
              <a:rPr lang="en-ID" sz="2000" dirty="0">
                <a:solidFill>
                  <a:srgbClr val="000000"/>
                </a:solidFill>
              </a:rPr>
              <a:t>. </a:t>
            </a:r>
            <a:r>
              <a:rPr lang="en-ID" sz="2000" dirty="0" err="1">
                <a:solidFill>
                  <a:srgbClr val="000000"/>
                </a:solidFill>
              </a:rPr>
              <a:t>Ia</a:t>
            </a:r>
            <a:r>
              <a:rPr lang="en-ID" sz="2000" dirty="0">
                <a:solidFill>
                  <a:srgbClr val="000000"/>
                </a:solidFill>
              </a:rPr>
              <a:t> </a:t>
            </a:r>
            <a:r>
              <a:rPr lang="en-ID" sz="2000" dirty="0" err="1">
                <a:solidFill>
                  <a:srgbClr val="000000"/>
                </a:solidFill>
              </a:rPr>
              <a:t>kemudian</a:t>
            </a:r>
            <a:r>
              <a:rPr lang="en-ID" sz="2000" dirty="0">
                <a:solidFill>
                  <a:srgbClr val="000000"/>
                </a:solidFill>
              </a:rPr>
              <a:t>  </a:t>
            </a:r>
            <a:r>
              <a:rPr lang="en-ID" sz="2000" dirty="0" err="1">
                <a:solidFill>
                  <a:srgbClr val="000000"/>
                </a:solidFill>
              </a:rPr>
              <a:t>bersimpati</a:t>
            </a:r>
            <a:r>
              <a:rPr lang="en-ID" sz="2000" dirty="0">
                <a:solidFill>
                  <a:srgbClr val="000000"/>
                </a:solidFill>
              </a:rPr>
              <a:t> dan  </a:t>
            </a:r>
            <a:r>
              <a:rPr lang="en-ID" sz="2000" dirty="0" err="1">
                <a:solidFill>
                  <a:srgbClr val="000000"/>
                </a:solidFill>
              </a:rPr>
              <a:t>terlibat</a:t>
            </a:r>
            <a:r>
              <a:rPr lang="en-ID" sz="2000" dirty="0">
                <a:solidFill>
                  <a:srgbClr val="000000"/>
                </a:solidFill>
              </a:rPr>
              <a:t> </a:t>
            </a:r>
            <a:r>
              <a:rPr lang="en-ID" sz="2000" dirty="0" err="1">
                <a:solidFill>
                  <a:srgbClr val="000000"/>
                </a:solidFill>
              </a:rPr>
              <a:t>dengan</a:t>
            </a:r>
            <a:r>
              <a:rPr lang="en-ID" sz="2000" dirty="0">
                <a:solidFill>
                  <a:srgbClr val="000000"/>
                </a:solidFill>
              </a:rPr>
              <a:t>  </a:t>
            </a:r>
            <a:r>
              <a:rPr lang="en-ID" sz="2000" dirty="0" err="1">
                <a:solidFill>
                  <a:srgbClr val="000000"/>
                </a:solidFill>
              </a:rPr>
              <a:t>gerakan</a:t>
            </a:r>
            <a:r>
              <a:rPr lang="en-ID" sz="2000" dirty="0">
                <a:solidFill>
                  <a:srgbClr val="000000"/>
                </a:solidFill>
              </a:rPr>
              <a:t> </a:t>
            </a:r>
            <a:r>
              <a:rPr lang="en-ID" sz="2000" dirty="0" err="1">
                <a:solidFill>
                  <a:srgbClr val="000000"/>
                </a:solidFill>
              </a:rPr>
              <a:t>kemerdekaan</a:t>
            </a:r>
            <a:r>
              <a:rPr lang="en-ID" sz="2000" dirty="0">
                <a:solidFill>
                  <a:srgbClr val="000000"/>
                </a:solidFill>
              </a:rPr>
              <a:t>  </a:t>
            </a:r>
            <a:r>
              <a:rPr lang="en-ID" sz="2000" dirty="0" err="1">
                <a:solidFill>
                  <a:srgbClr val="000000"/>
                </a:solidFill>
              </a:rPr>
              <a:t>Aljazair</a:t>
            </a:r>
            <a:r>
              <a:rPr lang="en-ID" sz="2000" dirty="0">
                <a:solidFill>
                  <a:srgbClr val="000000"/>
                </a:solidFill>
              </a:rPr>
              <a:t>  dan </a:t>
            </a:r>
            <a:r>
              <a:rPr lang="en-ID" sz="2000" dirty="0" err="1">
                <a:solidFill>
                  <a:srgbClr val="000000"/>
                </a:solidFill>
              </a:rPr>
              <a:t>akhirnya</a:t>
            </a:r>
            <a:r>
              <a:rPr lang="en-ID" sz="2000" dirty="0">
                <a:solidFill>
                  <a:srgbClr val="000000"/>
                </a:solidFill>
              </a:rPr>
              <a:t>  </a:t>
            </a:r>
            <a:r>
              <a:rPr lang="en-ID" sz="2000" dirty="0" err="1">
                <a:solidFill>
                  <a:srgbClr val="000000"/>
                </a:solidFill>
              </a:rPr>
              <a:t>kembali</a:t>
            </a:r>
            <a:r>
              <a:rPr lang="en-ID" sz="2000" dirty="0">
                <a:solidFill>
                  <a:srgbClr val="000000"/>
                </a:solidFill>
              </a:rPr>
              <a:t>  </a:t>
            </a:r>
            <a:r>
              <a:rPr lang="en-ID" sz="2000" dirty="0" err="1">
                <a:solidFill>
                  <a:srgbClr val="000000"/>
                </a:solidFill>
              </a:rPr>
              <a:t>ke</a:t>
            </a:r>
            <a:r>
              <a:rPr lang="en-ID" sz="2000" dirty="0">
                <a:solidFill>
                  <a:srgbClr val="000000"/>
                </a:solidFill>
              </a:rPr>
              <a:t>  Paris  pada  </a:t>
            </a:r>
            <a:r>
              <a:rPr lang="en-ID" sz="2000" dirty="0" err="1">
                <a:solidFill>
                  <a:srgbClr val="000000"/>
                </a:solidFill>
              </a:rPr>
              <a:t>tahun</a:t>
            </a:r>
            <a:r>
              <a:rPr lang="en-ID" sz="2000" dirty="0">
                <a:solidFill>
                  <a:srgbClr val="000000"/>
                </a:solidFill>
              </a:rPr>
              <a:t>  1959  </a:t>
            </a:r>
            <a:r>
              <a:rPr lang="en-ID" sz="2000" dirty="0" err="1">
                <a:solidFill>
                  <a:srgbClr val="000000"/>
                </a:solidFill>
              </a:rPr>
              <a:t>untuk</a:t>
            </a:r>
            <a:r>
              <a:rPr lang="en-ID" sz="2000" dirty="0">
                <a:solidFill>
                  <a:srgbClr val="000000"/>
                </a:solidFill>
              </a:rPr>
              <a:t>  </a:t>
            </a:r>
            <a:r>
              <a:rPr lang="en-ID" sz="2000" dirty="0" err="1">
                <a:solidFill>
                  <a:srgbClr val="000000"/>
                </a:solidFill>
              </a:rPr>
              <a:t>menjadi</a:t>
            </a:r>
            <a:r>
              <a:rPr lang="en-ID" sz="2000" dirty="0">
                <a:solidFill>
                  <a:srgbClr val="000000"/>
                </a:solidFill>
              </a:rPr>
              <a:t>  </a:t>
            </a:r>
            <a:r>
              <a:rPr lang="en-ID" sz="2000" dirty="0" err="1">
                <a:solidFill>
                  <a:srgbClr val="000000"/>
                </a:solidFill>
              </a:rPr>
              <a:t>asisten</a:t>
            </a:r>
            <a:r>
              <a:rPr lang="en-ID" sz="2000" dirty="0">
                <a:solidFill>
                  <a:srgbClr val="000000"/>
                </a:solidFill>
              </a:rPr>
              <a:t>  </a:t>
            </a:r>
            <a:r>
              <a:rPr lang="en-ID" sz="2000" dirty="0" err="1">
                <a:solidFill>
                  <a:srgbClr val="000000"/>
                </a:solidFill>
              </a:rPr>
              <a:t>dosen</a:t>
            </a:r>
            <a:r>
              <a:rPr lang="en-ID" sz="2000" dirty="0">
                <a:solidFill>
                  <a:srgbClr val="000000"/>
                </a:solidFill>
              </a:rPr>
              <a:t>  di </a:t>
            </a:r>
            <a:r>
              <a:rPr lang="en-ID" sz="2000" dirty="0" err="1">
                <a:solidFill>
                  <a:srgbClr val="000000"/>
                </a:solidFill>
              </a:rPr>
              <a:t>almamaternya</a:t>
            </a:r>
            <a:r>
              <a:rPr lang="en-ID" sz="2000" dirty="0">
                <a:solidFill>
                  <a:srgbClr val="000000"/>
                </a:solidFill>
              </a:rPr>
              <a:t>,  </a:t>
            </a:r>
            <a:r>
              <a:rPr lang="en-ID" sz="2000" dirty="0" err="1">
                <a:solidFill>
                  <a:srgbClr val="000000"/>
                </a:solidFill>
              </a:rPr>
              <a:t>Universitas</a:t>
            </a:r>
            <a:r>
              <a:rPr lang="en-ID" sz="2000" dirty="0">
                <a:solidFill>
                  <a:srgbClr val="000000"/>
                </a:solidFill>
              </a:rPr>
              <a:t>  Sorbonne.  Pada  </a:t>
            </a:r>
            <a:r>
              <a:rPr lang="en-ID" sz="2000" dirty="0" err="1">
                <a:solidFill>
                  <a:srgbClr val="000000"/>
                </a:solidFill>
              </a:rPr>
              <a:t>tahun</a:t>
            </a:r>
            <a:r>
              <a:rPr lang="en-ID" sz="2000" dirty="0">
                <a:solidFill>
                  <a:srgbClr val="000000"/>
                </a:solidFill>
              </a:rPr>
              <a:t>  1960-an  </a:t>
            </a:r>
            <a:r>
              <a:rPr lang="en-ID" sz="2000" dirty="0" err="1">
                <a:solidFill>
                  <a:srgbClr val="000000"/>
                </a:solidFill>
              </a:rPr>
              <a:t>ia</a:t>
            </a:r>
            <a:r>
              <a:rPr lang="en-ID" sz="2000" dirty="0">
                <a:solidFill>
                  <a:srgbClr val="000000"/>
                </a:solidFill>
              </a:rPr>
              <a:t>  </a:t>
            </a:r>
            <a:r>
              <a:rPr lang="en-ID" sz="2000" dirty="0" err="1">
                <a:solidFill>
                  <a:srgbClr val="000000"/>
                </a:solidFill>
              </a:rPr>
              <a:t>mengajar</a:t>
            </a:r>
            <a:r>
              <a:rPr lang="en-ID" sz="2000" dirty="0">
                <a:solidFill>
                  <a:srgbClr val="000000"/>
                </a:solidFill>
              </a:rPr>
              <a:t>  di </a:t>
            </a:r>
            <a:r>
              <a:rPr lang="en-ID" sz="2000" dirty="0" err="1">
                <a:solidFill>
                  <a:srgbClr val="000000"/>
                </a:solidFill>
              </a:rPr>
              <a:t>Naterre</a:t>
            </a:r>
            <a:r>
              <a:rPr lang="en-ID" sz="2000" dirty="0">
                <a:solidFill>
                  <a:srgbClr val="000000"/>
                </a:solidFill>
              </a:rPr>
              <a:t>,  </a:t>
            </a:r>
            <a:r>
              <a:rPr lang="en-ID" sz="2000" dirty="0" err="1">
                <a:solidFill>
                  <a:srgbClr val="000000"/>
                </a:solidFill>
              </a:rPr>
              <a:t>tetapi</a:t>
            </a:r>
            <a:r>
              <a:rPr lang="en-ID" sz="2000" dirty="0">
                <a:solidFill>
                  <a:srgbClr val="000000"/>
                </a:solidFill>
              </a:rPr>
              <a:t>  </a:t>
            </a:r>
            <a:r>
              <a:rPr lang="en-ID" sz="2000" dirty="0" err="1">
                <a:solidFill>
                  <a:srgbClr val="000000"/>
                </a:solidFill>
              </a:rPr>
              <a:t>senantiasa</a:t>
            </a:r>
            <a:r>
              <a:rPr lang="en-ID" sz="2000" dirty="0">
                <a:solidFill>
                  <a:srgbClr val="000000"/>
                </a:solidFill>
              </a:rPr>
              <a:t>  </a:t>
            </a:r>
            <a:r>
              <a:rPr lang="en-ID" sz="2000" dirty="0" err="1">
                <a:solidFill>
                  <a:srgbClr val="000000"/>
                </a:solidFill>
              </a:rPr>
              <a:t>bersama</a:t>
            </a:r>
            <a:r>
              <a:rPr lang="en-ID" sz="2000" dirty="0">
                <a:solidFill>
                  <a:srgbClr val="000000"/>
                </a:solidFill>
              </a:rPr>
              <a:t>  </a:t>
            </a:r>
            <a:r>
              <a:rPr lang="en-ID" sz="2000" dirty="0" err="1">
                <a:solidFill>
                  <a:srgbClr val="000000"/>
                </a:solidFill>
              </a:rPr>
              <a:t>kaum</a:t>
            </a:r>
            <a:r>
              <a:rPr lang="en-ID" sz="2000" dirty="0">
                <a:solidFill>
                  <a:srgbClr val="000000"/>
                </a:solidFill>
              </a:rPr>
              <a:t>  </a:t>
            </a:r>
            <a:r>
              <a:rPr lang="en-ID" sz="2000" dirty="0" err="1">
                <a:solidFill>
                  <a:srgbClr val="000000"/>
                </a:solidFill>
              </a:rPr>
              <a:t>terpelajar</a:t>
            </a:r>
            <a:r>
              <a:rPr lang="en-ID" sz="2000" dirty="0">
                <a:solidFill>
                  <a:srgbClr val="000000"/>
                </a:solidFill>
              </a:rPr>
              <a:t>  </a:t>
            </a:r>
            <a:r>
              <a:rPr lang="en-ID" sz="2000" dirty="0" err="1">
                <a:solidFill>
                  <a:srgbClr val="000000"/>
                </a:solidFill>
              </a:rPr>
              <a:t>lainnya</a:t>
            </a:r>
            <a:r>
              <a:rPr lang="en-ID" sz="2000" dirty="0">
                <a:solidFill>
                  <a:srgbClr val="000000"/>
                </a:solidFill>
              </a:rPr>
              <a:t>  </a:t>
            </a:r>
            <a:r>
              <a:rPr lang="en-ID" sz="2000" dirty="0" err="1">
                <a:solidFill>
                  <a:srgbClr val="000000"/>
                </a:solidFill>
              </a:rPr>
              <a:t>seperti</a:t>
            </a:r>
            <a:r>
              <a:rPr lang="en-ID" sz="2000" dirty="0">
                <a:solidFill>
                  <a:srgbClr val="000000"/>
                </a:solidFill>
              </a:rPr>
              <a:t>  Sartre, Deleuze,  Foucault,  Lacan  </a:t>
            </a:r>
            <a:r>
              <a:rPr lang="en-ID" sz="2000" dirty="0" err="1">
                <a:solidFill>
                  <a:srgbClr val="000000"/>
                </a:solidFill>
              </a:rPr>
              <a:t>terlibat</a:t>
            </a:r>
            <a:r>
              <a:rPr lang="en-ID" sz="2000" dirty="0">
                <a:solidFill>
                  <a:srgbClr val="000000"/>
                </a:solidFill>
              </a:rPr>
              <a:t>  dan  </a:t>
            </a:r>
            <a:r>
              <a:rPr lang="en-ID" sz="2000" dirty="0" err="1">
                <a:solidFill>
                  <a:srgbClr val="000000"/>
                </a:solidFill>
              </a:rPr>
              <a:t>aktif</a:t>
            </a:r>
            <a:r>
              <a:rPr lang="en-ID" sz="2000" dirty="0">
                <a:solidFill>
                  <a:srgbClr val="000000"/>
                </a:solidFill>
              </a:rPr>
              <a:t>  </a:t>
            </a:r>
            <a:r>
              <a:rPr lang="en-ID" sz="2000" dirty="0" err="1">
                <a:solidFill>
                  <a:srgbClr val="000000"/>
                </a:solidFill>
              </a:rPr>
              <a:t>dalam</a:t>
            </a:r>
            <a:r>
              <a:rPr lang="en-ID" sz="2000" dirty="0">
                <a:solidFill>
                  <a:srgbClr val="000000"/>
                </a:solidFill>
              </a:rPr>
              <a:t>  </a:t>
            </a:r>
            <a:r>
              <a:rPr lang="en-ID" sz="2000" dirty="0" err="1">
                <a:solidFill>
                  <a:srgbClr val="000000"/>
                </a:solidFill>
              </a:rPr>
              <a:t>gerakan</a:t>
            </a:r>
            <a:r>
              <a:rPr lang="en-ID" sz="2000" dirty="0">
                <a:solidFill>
                  <a:srgbClr val="000000"/>
                </a:solidFill>
              </a:rPr>
              <a:t>  anti  </a:t>
            </a:r>
            <a:r>
              <a:rPr lang="en-ID" sz="2000" dirty="0" err="1">
                <a:solidFill>
                  <a:srgbClr val="000000"/>
                </a:solidFill>
              </a:rPr>
              <a:t>perang</a:t>
            </a:r>
            <a:r>
              <a:rPr lang="en-ID" sz="2000" dirty="0">
                <a:solidFill>
                  <a:srgbClr val="000000"/>
                </a:solidFill>
              </a:rPr>
              <a:t>.  </a:t>
            </a:r>
            <a:r>
              <a:rPr lang="en-ID" sz="2000" dirty="0" err="1">
                <a:solidFill>
                  <a:srgbClr val="000000"/>
                </a:solidFill>
              </a:rPr>
              <a:t>Tahun</a:t>
            </a:r>
            <a:r>
              <a:rPr lang="en-ID" sz="2000" dirty="0">
                <a:solidFill>
                  <a:srgbClr val="000000"/>
                </a:solidFill>
              </a:rPr>
              <a:t> 1970  –  1972, </a:t>
            </a:r>
            <a:r>
              <a:rPr lang="en-ID" sz="2000" dirty="0" err="1">
                <a:solidFill>
                  <a:srgbClr val="000000"/>
                </a:solidFill>
              </a:rPr>
              <a:t>ia</a:t>
            </a:r>
            <a:r>
              <a:rPr lang="en-ID" sz="2000" dirty="0">
                <a:solidFill>
                  <a:srgbClr val="000000"/>
                </a:solidFill>
              </a:rPr>
              <a:t>  </a:t>
            </a:r>
            <a:r>
              <a:rPr lang="en-ID" sz="2000" dirty="0" err="1">
                <a:solidFill>
                  <a:srgbClr val="000000"/>
                </a:solidFill>
              </a:rPr>
              <a:t>mengajar</a:t>
            </a:r>
            <a:r>
              <a:rPr lang="en-ID" sz="2000" dirty="0">
                <a:solidFill>
                  <a:srgbClr val="000000"/>
                </a:solidFill>
              </a:rPr>
              <a:t> di  Institute Polytechnique  de Philosophie Vincennes, dan </a:t>
            </a:r>
            <a:r>
              <a:rPr lang="en-ID" sz="2000" dirty="0" err="1">
                <a:solidFill>
                  <a:srgbClr val="000000"/>
                </a:solidFill>
              </a:rPr>
              <a:t>dilanjutkan</a:t>
            </a:r>
            <a:r>
              <a:rPr lang="en-ID" sz="2000" dirty="0">
                <a:solidFill>
                  <a:srgbClr val="000000"/>
                </a:solidFill>
              </a:rPr>
              <a:t> di </a:t>
            </a:r>
            <a:r>
              <a:rPr lang="en-ID" sz="2000" dirty="0" err="1">
                <a:solidFill>
                  <a:srgbClr val="000000"/>
                </a:solidFill>
              </a:rPr>
              <a:t>Universaitaire</a:t>
            </a:r>
            <a:r>
              <a:rPr lang="en-ID" sz="2000" dirty="0">
                <a:solidFill>
                  <a:srgbClr val="000000"/>
                </a:solidFill>
              </a:rPr>
              <a:t> de Paris VIII St. Denis pada </a:t>
            </a:r>
            <a:r>
              <a:rPr lang="en-ID" sz="2000" dirty="0" err="1">
                <a:solidFill>
                  <a:srgbClr val="000000"/>
                </a:solidFill>
              </a:rPr>
              <a:t>tahun</a:t>
            </a:r>
            <a:r>
              <a:rPr lang="en-ID" sz="2000" dirty="0">
                <a:solidFill>
                  <a:srgbClr val="000000"/>
                </a:solidFill>
              </a:rPr>
              <a:t> 1972 – 1987.</a:t>
            </a:r>
          </a:p>
        </p:txBody>
      </p:sp>
    </p:spTree>
    <p:extLst>
      <p:ext uri="{BB962C8B-B14F-4D97-AF65-F5344CB8AC3E}">
        <p14:creationId xmlns:p14="http://schemas.microsoft.com/office/powerpoint/2010/main" val="2138010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20A1360-BC1C-4DB0-9B05-E5BBC7F78439}"/>
              </a:ext>
            </a:extLst>
          </p:cNvPr>
          <p:cNvSpPr>
            <a:spLocks noGrp="1"/>
          </p:cNvSpPr>
          <p:nvPr>
            <p:ph type="title"/>
          </p:nvPr>
        </p:nvSpPr>
        <p:spPr>
          <a:xfrm>
            <a:off x="640079" y="2053641"/>
            <a:ext cx="3669161" cy="2760098"/>
          </a:xfrm>
        </p:spPr>
        <p:txBody>
          <a:bodyPr>
            <a:normAutofit/>
          </a:bodyPr>
          <a:lstStyle/>
          <a:p>
            <a:r>
              <a:rPr lang="en-ID" dirty="0" err="1">
                <a:solidFill>
                  <a:srgbClr val="FFFFFF"/>
                </a:solidFill>
              </a:rPr>
              <a:t>Pandangan</a:t>
            </a:r>
            <a:r>
              <a:rPr lang="en-ID" dirty="0">
                <a:solidFill>
                  <a:srgbClr val="FFFFFF"/>
                </a:solidFill>
              </a:rPr>
              <a:t> Lyotard </a:t>
            </a:r>
            <a:r>
              <a:rPr lang="en-ID" dirty="0" err="1">
                <a:solidFill>
                  <a:srgbClr val="FFFFFF"/>
                </a:solidFill>
              </a:rPr>
              <a:t>terhadap</a:t>
            </a:r>
            <a:r>
              <a:rPr lang="en-ID" dirty="0">
                <a:solidFill>
                  <a:srgbClr val="FFFFFF"/>
                </a:solidFill>
              </a:rPr>
              <a:t> Postmodern</a:t>
            </a:r>
          </a:p>
        </p:txBody>
      </p:sp>
      <p:sp>
        <p:nvSpPr>
          <p:cNvPr id="3" name="Content Placeholder 2">
            <a:extLst>
              <a:ext uri="{FF2B5EF4-FFF2-40B4-BE49-F238E27FC236}">
                <a16:creationId xmlns:a16="http://schemas.microsoft.com/office/drawing/2014/main" id="{D959B001-2380-4768-898C-8CFE77574084}"/>
              </a:ext>
            </a:extLst>
          </p:cNvPr>
          <p:cNvSpPr>
            <a:spLocks noGrp="1"/>
          </p:cNvSpPr>
          <p:nvPr>
            <p:ph idx="1"/>
          </p:nvPr>
        </p:nvSpPr>
        <p:spPr>
          <a:xfrm>
            <a:off x="6090574" y="801866"/>
            <a:ext cx="5306084" cy="5230634"/>
          </a:xfrm>
        </p:spPr>
        <p:txBody>
          <a:bodyPr anchor="ctr">
            <a:normAutofit fontScale="85000" lnSpcReduction="20000"/>
          </a:bodyPr>
          <a:lstStyle/>
          <a:p>
            <a:r>
              <a:rPr lang="en-ID" i="1" dirty="0" err="1"/>
              <a:t>Pandangan</a:t>
            </a:r>
            <a:r>
              <a:rPr lang="en-ID" i="1" dirty="0"/>
              <a:t> </a:t>
            </a:r>
            <a:r>
              <a:rPr lang="en-ID" i="1" dirty="0" err="1"/>
              <a:t>Terhadap</a:t>
            </a:r>
            <a:r>
              <a:rPr lang="en-ID" i="1" dirty="0"/>
              <a:t> </a:t>
            </a:r>
            <a:r>
              <a:rPr lang="en-ID" i="1" dirty="0" err="1"/>
              <a:t>Pemikiran</a:t>
            </a:r>
            <a:r>
              <a:rPr lang="en-ID" i="1" dirty="0"/>
              <a:t> Lyotard </a:t>
            </a:r>
            <a:r>
              <a:rPr lang="en-ID" i="1" dirty="0" err="1"/>
              <a:t>Pandangan</a:t>
            </a:r>
            <a:r>
              <a:rPr lang="en-ID" i="1" dirty="0"/>
              <a:t> </a:t>
            </a:r>
            <a:r>
              <a:rPr lang="en-ID" i="1" dirty="0" err="1"/>
              <a:t>posmodern</a:t>
            </a:r>
            <a:r>
              <a:rPr lang="en-ID" i="1" dirty="0"/>
              <a:t> </a:t>
            </a:r>
            <a:r>
              <a:rPr lang="en-ID" i="1" dirty="0" err="1"/>
              <a:t>dalam</a:t>
            </a:r>
            <a:r>
              <a:rPr lang="en-ID" i="1" dirty="0"/>
              <a:t> </a:t>
            </a:r>
            <a:r>
              <a:rPr lang="en-ID" i="1" dirty="0" err="1"/>
              <a:t>hal</a:t>
            </a:r>
            <a:r>
              <a:rPr lang="en-ID" i="1" dirty="0"/>
              <a:t> </a:t>
            </a:r>
            <a:r>
              <a:rPr lang="en-ID" i="1" dirty="0" err="1"/>
              <a:t>ini</a:t>
            </a:r>
            <a:r>
              <a:rPr lang="en-ID" i="1" dirty="0"/>
              <a:t> </a:t>
            </a:r>
            <a:r>
              <a:rPr lang="en-ID" i="1" dirty="0" err="1"/>
              <a:t>pemikiran</a:t>
            </a:r>
            <a:r>
              <a:rPr lang="en-ID" i="1" dirty="0"/>
              <a:t> Lyotard </a:t>
            </a:r>
            <a:r>
              <a:rPr lang="en-ID" i="1" dirty="0" err="1"/>
              <a:t>menyatakan</a:t>
            </a:r>
            <a:r>
              <a:rPr lang="en-ID" i="1" dirty="0"/>
              <a:t> </a:t>
            </a:r>
            <a:r>
              <a:rPr lang="en-ID" i="1" dirty="0" err="1"/>
              <a:t>bahwa</a:t>
            </a:r>
            <a:r>
              <a:rPr lang="en-ID" i="1" dirty="0"/>
              <a:t> </a:t>
            </a:r>
            <a:r>
              <a:rPr lang="en-ID" i="1" dirty="0" err="1"/>
              <a:t>makna</a:t>
            </a:r>
            <a:r>
              <a:rPr lang="en-ID" i="1" dirty="0"/>
              <a:t> </a:t>
            </a:r>
            <a:r>
              <a:rPr lang="en-ID" i="1" dirty="0" err="1"/>
              <a:t>terhadap</a:t>
            </a:r>
            <a:r>
              <a:rPr lang="en-ID" i="1" dirty="0"/>
              <a:t> </a:t>
            </a:r>
            <a:r>
              <a:rPr lang="en-ID" i="1" dirty="0" err="1"/>
              <a:t>sesuatu</a:t>
            </a:r>
            <a:r>
              <a:rPr lang="en-ID" i="1" dirty="0"/>
              <a:t> </a:t>
            </a:r>
            <a:r>
              <a:rPr lang="en-ID" i="1" dirty="0" err="1"/>
              <a:t>itu</a:t>
            </a:r>
            <a:r>
              <a:rPr lang="en-ID" i="1" dirty="0"/>
              <a:t> </a:t>
            </a:r>
            <a:r>
              <a:rPr lang="en-ID" i="1" dirty="0" err="1"/>
              <a:t>tidak</a:t>
            </a:r>
            <a:r>
              <a:rPr lang="en-ID" i="1" dirty="0"/>
              <a:t> </a:t>
            </a:r>
            <a:r>
              <a:rPr lang="en-ID" i="1" dirty="0" err="1"/>
              <a:t>hanya</a:t>
            </a:r>
            <a:r>
              <a:rPr lang="en-ID" i="1" dirty="0"/>
              <a:t> </a:t>
            </a:r>
            <a:r>
              <a:rPr lang="en-ID" i="1" dirty="0" err="1"/>
              <a:t>satu</a:t>
            </a:r>
            <a:r>
              <a:rPr lang="en-ID" i="1" dirty="0"/>
              <a:t>. </a:t>
            </a:r>
            <a:r>
              <a:rPr lang="en-ID" i="1" dirty="0" err="1"/>
              <a:t>Penolakan</a:t>
            </a:r>
            <a:r>
              <a:rPr lang="en-ID" i="1" dirty="0"/>
              <a:t> </a:t>
            </a:r>
            <a:r>
              <a:rPr lang="en-ID" i="1" dirty="0" err="1"/>
              <a:t>terhadap</a:t>
            </a:r>
            <a:r>
              <a:rPr lang="en-ID" i="1" dirty="0"/>
              <a:t> </a:t>
            </a:r>
            <a:r>
              <a:rPr lang="en-ID" i="1" dirty="0" err="1"/>
              <a:t>metanarasi</a:t>
            </a:r>
            <a:r>
              <a:rPr lang="en-ID" i="1" dirty="0"/>
              <a:t>/</a:t>
            </a:r>
            <a:r>
              <a:rPr lang="en-ID" i="1" dirty="0" err="1"/>
              <a:t>grandnarasi</a:t>
            </a:r>
            <a:r>
              <a:rPr lang="en-ID" i="1" dirty="0"/>
              <a:t> </a:t>
            </a:r>
            <a:r>
              <a:rPr lang="en-ID" i="1" dirty="0" err="1"/>
              <a:t>berarti</a:t>
            </a:r>
            <a:r>
              <a:rPr lang="en-ID" i="1" dirty="0"/>
              <a:t> </a:t>
            </a:r>
            <a:r>
              <a:rPr lang="en-ID" i="1" dirty="0" err="1"/>
              <a:t>menolak</a:t>
            </a:r>
            <a:r>
              <a:rPr lang="en-ID" i="1" dirty="0"/>
              <a:t> </a:t>
            </a:r>
            <a:r>
              <a:rPr lang="en-ID" i="1" dirty="0" err="1"/>
              <a:t>penjelasan</a:t>
            </a:r>
            <a:r>
              <a:rPr lang="en-ID" i="1" dirty="0"/>
              <a:t> yang </a:t>
            </a:r>
            <a:r>
              <a:rPr lang="en-ID" i="1" dirty="0" err="1"/>
              <a:t>sifatnya</a:t>
            </a:r>
            <a:r>
              <a:rPr lang="en-ID" i="1" dirty="0"/>
              <a:t> universal/global </a:t>
            </a:r>
            <a:r>
              <a:rPr lang="en-ID" i="1" dirty="0" err="1"/>
              <a:t>tentang</a:t>
            </a:r>
            <a:r>
              <a:rPr lang="en-ID" i="1" dirty="0"/>
              <a:t> </a:t>
            </a:r>
            <a:r>
              <a:rPr lang="en-ID" i="1" dirty="0" err="1"/>
              <a:t>realitas</a:t>
            </a:r>
            <a:r>
              <a:rPr lang="en-ID" i="1" dirty="0"/>
              <a:t>, </a:t>
            </a:r>
            <a:r>
              <a:rPr lang="en-ID" i="1" dirty="0" err="1"/>
              <a:t>tentang</a:t>
            </a:r>
            <a:r>
              <a:rPr lang="en-ID" i="1" dirty="0"/>
              <a:t> </a:t>
            </a:r>
            <a:r>
              <a:rPr lang="en-ID" i="1" dirty="0" err="1"/>
              <a:t>tingkah</a:t>
            </a:r>
            <a:r>
              <a:rPr lang="en-ID" i="1" dirty="0"/>
              <a:t> </a:t>
            </a:r>
            <a:r>
              <a:rPr lang="en-ID" i="1" dirty="0" err="1"/>
              <a:t>laku</a:t>
            </a:r>
            <a:r>
              <a:rPr lang="en-ID" i="1" dirty="0"/>
              <a:t> dan </a:t>
            </a:r>
            <a:r>
              <a:rPr lang="en-ID" i="1" dirty="0" err="1"/>
              <a:t>sebagainya</a:t>
            </a:r>
            <a:r>
              <a:rPr lang="en-ID" i="1" dirty="0"/>
              <a:t>. Lyotard juga </a:t>
            </a:r>
            <a:r>
              <a:rPr lang="en-ID" i="1" dirty="0" err="1"/>
              <a:t>menyatakan</a:t>
            </a:r>
            <a:r>
              <a:rPr lang="en-ID" i="1" dirty="0"/>
              <a:t> </a:t>
            </a:r>
            <a:r>
              <a:rPr lang="en-ID" i="1" dirty="0" err="1"/>
              <a:t>bahwa</a:t>
            </a:r>
            <a:r>
              <a:rPr lang="en-ID" i="1" dirty="0"/>
              <a:t> </a:t>
            </a:r>
            <a:r>
              <a:rPr lang="en-ID" i="1" dirty="0" err="1"/>
              <a:t>pengetahuan</a:t>
            </a:r>
            <a:r>
              <a:rPr lang="en-ID" i="1" dirty="0"/>
              <a:t> </a:t>
            </a:r>
            <a:r>
              <a:rPr lang="en-ID" i="1" dirty="0" err="1"/>
              <a:t>tidak</a:t>
            </a:r>
            <a:r>
              <a:rPr lang="en-ID" i="1" dirty="0"/>
              <a:t> </a:t>
            </a:r>
            <a:r>
              <a:rPr lang="en-ID" i="1" dirty="0" err="1"/>
              <a:t>bersifat</a:t>
            </a:r>
            <a:r>
              <a:rPr lang="en-ID" i="1" dirty="0"/>
              <a:t> </a:t>
            </a:r>
            <a:r>
              <a:rPr lang="en-ID" i="1" dirty="0" err="1"/>
              <a:t>metafisis</a:t>
            </a:r>
            <a:r>
              <a:rPr lang="en-ID" i="1" dirty="0"/>
              <a:t>, </a:t>
            </a:r>
            <a:r>
              <a:rPr lang="en-ID" i="1" dirty="0" err="1"/>
              <a:t>unifersal</a:t>
            </a:r>
            <a:r>
              <a:rPr lang="en-ID" i="1" dirty="0"/>
              <a:t>, </a:t>
            </a:r>
            <a:r>
              <a:rPr lang="en-ID" i="1" dirty="0" err="1"/>
              <a:t>atau</a:t>
            </a:r>
            <a:r>
              <a:rPr lang="en-ID" i="1" dirty="0"/>
              <a:t> </a:t>
            </a:r>
            <a:r>
              <a:rPr lang="en-ID" i="1" dirty="0" err="1"/>
              <a:t>transendental</a:t>
            </a:r>
            <a:r>
              <a:rPr lang="en-ID" i="1" dirty="0"/>
              <a:t> (</a:t>
            </a:r>
            <a:r>
              <a:rPr lang="en-ID" i="1" dirty="0" err="1"/>
              <a:t>esensialis</a:t>
            </a:r>
            <a:r>
              <a:rPr lang="en-ID" i="1" dirty="0"/>
              <a:t>), </a:t>
            </a:r>
            <a:r>
              <a:rPr lang="en-ID" i="1" dirty="0" err="1"/>
              <a:t>melainkan</a:t>
            </a:r>
            <a:r>
              <a:rPr lang="en-ID" i="1" dirty="0"/>
              <a:t> </a:t>
            </a:r>
            <a:r>
              <a:rPr lang="en-ID" i="1" dirty="0" err="1"/>
              <a:t>bersifat</a:t>
            </a:r>
            <a:r>
              <a:rPr lang="en-ID" i="1" dirty="0"/>
              <a:t> </a:t>
            </a:r>
            <a:r>
              <a:rPr lang="en-ID" i="1" dirty="0" err="1"/>
              <a:t>spesifik</a:t>
            </a:r>
            <a:r>
              <a:rPr lang="en-ID" i="1" dirty="0"/>
              <a:t>, </a:t>
            </a:r>
            <a:r>
              <a:rPr lang="en-ID" i="1" dirty="0" err="1"/>
              <a:t>terkait</a:t>
            </a:r>
            <a:r>
              <a:rPr lang="en-ID" i="1" dirty="0"/>
              <a:t> </a:t>
            </a:r>
            <a:r>
              <a:rPr lang="en-ID" i="1" dirty="0" err="1"/>
              <a:t>dengan</a:t>
            </a:r>
            <a:r>
              <a:rPr lang="en-ID" i="1" dirty="0"/>
              <a:t> </a:t>
            </a:r>
            <a:r>
              <a:rPr lang="en-ID" i="1" dirty="0" err="1"/>
              <a:t>ruang-waktu</a:t>
            </a:r>
            <a:r>
              <a:rPr lang="en-ID" i="1" dirty="0"/>
              <a:t> (</a:t>
            </a:r>
            <a:r>
              <a:rPr lang="en-ID" i="1" dirty="0" err="1"/>
              <a:t>historis</a:t>
            </a:r>
            <a:r>
              <a:rPr lang="en-ID" i="1" dirty="0"/>
              <a:t>). </a:t>
            </a:r>
            <a:r>
              <a:rPr lang="en-ID" i="1" dirty="0" err="1"/>
              <a:t>Bagi</a:t>
            </a:r>
            <a:r>
              <a:rPr lang="en-ID" i="1" dirty="0"/>
              <a:t> </a:t>
            </a:r>
            <a:r>
              <a:rPr lang="en-ID" i="1" dirty="0" err="1"/>
              <a:t>pemikir</a:t>
            </a:r>
            <a:r>
              <a:rPr lang="en-ID" i="1" dirty="0"/>
              <a:t> postmodern </a:t>
            </a:r>
            <a:r>
              <a:rPr lang="en-ID" i="1" dirty="0" err="1"/>
              <a:t>ilmu</a:t>
            </a:r>
            <a:r>
              <a:rPr lang="en-ID" i="1" dirty="0"/>
              <a:t> </a:t>
            </a:r>
            <a:r>
              <a:rPr lang="en-ID" i="1" dirty="0" err="1"/>
              <a:t>pengetahuan</a:t>
            </a:r>
            <a:r>
              <a:rPr lang="en-ID" i="1" dirty="0"/>
              <a:t> </a:t>
            </a:r>
            <a:r>
              <a:rPr lang="en-ID" i="1" dirty="0" err="1"/>
              <a:t>memiliki</a:t>
            </a:r>
            <a:r>
              <a:rPr lang="en-ID" i="1" dirty="0"/>
              <a:t> </a:t>
            </a:r>
            <a:r>
              <a:rPr lang="en-ID" i="1" dirty="0" err="1"/>
              <a:t>sifat</a:t>
            </a:r>
            <a:r>
              <a:rPr lang="en-ID" i="1" dirty="0"/>
              <a:t> </a:t>
            </a:r>
            <a:r>
              <a:rPr lang="en-ID" i="1" dirty="0" err="1"/>
              <a:t>prespektifal</a:t>
            </a:r>
            <a:r>
              <a:rPr lang="en-ID" i="1" dirty="0"/>
              <a:t>, </a:t>
            </a:r>
            <a:r>
              <a:rPr lang="en-ID" i="1" dirty="0" err="1"/>
              <a:t>posisional</a:t>
            </a:r>
            <a:r>
              <a:rPr lang="en-ID" i="1" dirty="0"/>
              <a:t> dan </a:t>
            </a:r>
            <a:r>
              <a:rPr lang="en-ID" i="1" dirty="0" err="1"/>
              <a:t>tidak</a:t>
            </a:r>
            <a:r>
              <a:rPr lang="en-ID" i="1" dirty="0"/>
              <a:t> </a:t>
            </a:r>
            <a:r>
              <a:rPr lang="en-ID" i="1" dirty="0" err="1"/>
              <a:t>mungkin</a:t>
            </a:r>
            <a:r>
              <a:rPr lang="en-ID" i="1" dirty="0"/>
              <a:t> </a:t>
            </a:r>
            <a:r>
              <a:rPr lang="en-ID" i="1" dirty="0" err="1"/>
              <a:t>ada</a:t>
            </a:r>
            <a:r>
              <a:rPr lang="en-ID" i="1" dirty="0"/>
              <a:t> </a:t>
            </a:r>
            <a:r>
              <a:rPr lang="en-ID" i="1" dirty="0" err="1"/>
              <a:t>satu</a:t>
            </a:r>
            <a:r>
              <a:rPr lang="en-ID" i="1" dirty="0"/>
              <a:t> </a:t>
            </a:r>
            <a:r>
              <a:rPr lang="en-ID" i="1" dirty="0" err="1"/>
              <a:t>prespektif</a:t>
            </a:r>
            <a:r>
              <a:rPr lang="en-ID" i="1" dirty="0"/>
              <a:t> yang </a:t>
            </a:r>
            <a:r>
              <a:rPr lang="en-ID" i="1" dirty="0" err="1"/>
              <a:t>dapat</a:t>
            </a:r>
            <a:r>
              <a:rPr lang="en-ID" i="1" dirty="0"/>
              <a:t> </a:t>
            </a:r>
            <a:r>
              <a:rPr lang="en-ID" i="1" dirty="0" err="1"/>
              <a:t>menjangkau</a:t>
            </a:r>
            <a:r>
              <a:rPr lang="en-ID" i="1" dirty="0"/>
              <a:t> </a:t>
            </a:r>
            <a:r>
              <a:rPr lang="en-ID" i="1" dirty="0" err="1"/>
              <a:t>karakter</a:t>
            </a:r>
            <a:r>
              <a:rPr lang="en-ID" i="1" dirty="0"/>
              <a:t> dunia </a:t>
            </a:r>
            <a:r>
              <a:rPr lang="en-ID" i="1" dirty="0" err="1"/>
              <a:t>secara</a:t>
            </a:r>
            <a:r>
              <a:rPr lang="en-ID" i="1" dirty="0"/>
              <a:t> </a:t>
            </a:r>
            <a:r>
              <a:rPr lang="en-ID" i="1" dirty="0" err="1"/>
              <a:t>objektif</a:t>
            </a:r>
            <a:r>
              <a:rPr lang="en-ID" i="1" dirty="0"/>
              <a:t>-universal.</a:t>
            </a:r>
            <a:endParaRPr lang="en-ID" sz="2400" dirty="0">
              <a:solidFill>
                <a:srgbClr val="000000"/>
              </a:solidFill>
            </a:endParaRPr>
          </a:p>
        </p:txBody>
      </p:sp>
    </p:spTree>
    <p:extLst>
      <p:ext uri="{BB962C8B-B14F-4D97-AF65-F5344CB8AC3E}">
        <p14:creationId xmlns:p14="http://schemas.microsoft.com/office/powerpoint/2010/main" val="2750670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D713E3D-611D-4AFD-A656-F7125D071242}"/>
              </a:ext>
            </a:extLst>
          </p:cNvPr>
          <p:cNvSpPr>
            <a:spLocks noGrp="1"/>
          </p:cNvSpPr>
          <p:nvPr>
            <p:ph type="title"/>
          </p:nvPr>
        </p:nvSpPr>
        <p:spPr>
          <a:xfrm>
            <a:off x="1179226" y="826680"/>
            <a:ext cx="9833548" cy="1325563"/>
          </a:xfrm>
        </p:spPr>
        <p:txBody>
          <a:bodyPr>
            <a:normAutofit/>
          </a:bodyPr>
          <a:lstStyle/>
          <a:p>
            <a:pPr algn="ctr"/>
            <a:r>
              <a:rPr lang="en-ID" sz="4000" dirty="0">
                <a:solidFill>
                  <a:srgbClr val="FFFFFF"/>
                </a:solidFill>
              </a:rPr>
              <a:t>Modern vs Postmodern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5434882"/>
              </p:ext>
            </p:extLst>
          </p:nvPr>
        </p:nvGraphicFramePr>
        <p:xfrm>
          <a:off x="1179513" y="3092450"/>
          <a:ext cx="9832976" cy="2595880"/>
        </p:xfrm>
        <a:graphic>
          <a:graphicData uri="http://schemas.openxmlformats.org/drawingml/2006/table">
            <a:tbl>
              <a:tblPr firstRow="1" bandRow="1">
                <a:tableStyleId>{5C22544A-7EE6-4342-B048-85BDC9FD1C3A}</a:tableStyleId>
              </a:tblPr>
              <a:tblGrid>
                <a:gridCol w="4916488">
                  <a:extLst>
                    <a:ext uri="{9D8B030D-6E8A-4147-A177-3AD203B41FA5}">
                      <a16:colId xmlns:a16="http://schemas.microsoft.com/office/drawing/2014/main" val="20000"/>
                    </a:ext>
                  </a:extLst>
                </a:gridCol>
                <a:gridCol w="4916488">
                  <a:extLst>
                    <a:ext uri="{9D8B030D-6E8A-4147-A177-3AD203B41FA5}">
                      <a16:colId xmlns:a16="http://schemas.microsoft.com/office/drawing/2014/main" val="20001"/>
                    </a:ext>
                  </a:extLst>
                </a:gridCol>
              </a:tblGrid>
              <a:tr h="370840">
                <a:tc>
                  <a:txBody>
                    <a:bodyPr/>
                    <a:lstStyle/>
                    <a:p>
                      <a:pPr algn="ctr"/>
                      <a:r>
                        <a:rPr lang="en-US" dirty="0"/>
                        <a:t>Modern</a:t>
                      </a:r>
                    </a:p>
                  </a:txBody>
                  <a:tcPr/>
                </a:tc>
                <a:tc>
                  <a:txBody>
                    <a:bodyPr/>
                    <a:lstStyle/>
                    <a:p>
                      <a:pPr algn="ctr"/>
                      <a:r>
                        <a:rPr lang="en-US" dirty="0"/>
                        <a:t>Postmodern</a:t>
                      </a:r>
                    </a:p>
                  </a:txBody>
                  <a:tcPr/>
                </a:tc>
                <a:extLst>
                  <a:ext uri="{0D108BD9-81ED-4DB2-BD59-A6C34878D82A}">
                    <a16:rowId xmlns:a16="http://schemas.microsoft.com/office/drawing/2014/main" val="10000"/>
                  </a:ext>
                </a:extLst>
              </a:tr>
              <a:tr h="370840">
                <a:tc>
                  <a:txBody>
                    <a:bodyPr/>
                    <a:lstStyle/>
                    <a:p>
                      <a:pPr algn="ctr"/>
                      <a:r>
                        <a:rPr lang="en-US" dirty="0" err="1"/>
                        <a:t>Kontruksi</a:t>
                      </a:r>
                      <a:r>
                        <a:rPr lang="en-US" dirty="0"/>
                        <a:t> </a:t>
                      </a:r>
                    </a:p>
                  </a:txBody>
                  <a:tcPr/>
                </a:tc>
                <a:tc>
                  <a:txBody>
                    <a:bodyPr/>
                    <a:lstStyle/>
                    <a:p>
                      <a:pPr algn="ctr"/>
                      <a:r>
                        <a:rPr lang="en-US" dirty="0" err="1"/>
                        <a:t>Dekontruksi</a:t>
                      </a:r>
                      <a:r>
                        <a:rPr lang="en-US" dirty="0"/>
                        <a:t> </a:t>
                      </a:r>
                    </a:p>
                  </a:txBody>
                  <a:tcPr/>
                </a:tc>
                <a:extLst>
                  <a:ext uri="{0D108BD9-81ED-4DB2-BD59-A6C34878D82A}">
                    <a16:rowId xmlns:a16="http://schemas.microsoft.com/office/drawing/2014/main" val="10001"/>
                  </a:ext>
                </a:extLst>
              </a:tr>
              <a:tr h="370840">
                <a:tc>
                  <a:txBody>
                    <a:bodyPr/>
                    <a:lstStyle/>
                    <a:p>
                      <a:pPr algn="ctr"/>
                      <a:r>
                        <a:rPr lang="en-US" dirty="0" err="1"/>
                        <a:t>Teori</a:t>
                      </a:r>
                      <a:r>
                        <a:rPr lang="en-US" dirty="0"/>
                        <a:t> </a:t>
                      </a:r>
                    </a:p>
                  </a:txBody>
                  <a:tcPr/>
                </a:tc>
                <a:tc>
                  <a:txBody>
                    <a:bodyPr/>
                    <a:lstStyle/>
                    <a:p>
                      <a:pPr algn="ctr"/>
                      <a:r>
                        <a:rPr lang="en-US" dirty="0" err="1"/>
                        <a:t>Paradigma</a:t>
                      </a:r>
                      <a:r>
                        <a:rPr lang="en-US" dirty="0"/>
                        <a:t> </a:t>
                      </a:r>
                    </a:p>
                  </a:txBody>
                  <a:tcPr/>
                </a:tc>
                <a:extLst>
                  <a:ext uri="{0D108BD9-81ED-4DB2-BD59-A6C34878D82A}">
                    <a16:rowId xmlns:a16="http://schemas.microsoft.com/office/drawing/2014/main" val="10002"/>
                  </a:ext>
                </a:extLst>
              </a:tr>
              <a:tr h="370840">
                <a:tc>
                  <a:txBody>
                    <a:bodyPr/>
                    <a:lstStyle/>
                    <a:p>
                      <a:pPr algn="ctr"/>
                      <a:r>
                        <a:rPr lang="en-US" dirty="0" err="1"/>
                        <a:t>Legitimasi</a:t>
                      </a:r>
                      <a:r>
                        <a:rPr lang="en-US" dirty="0"/>
                        <a:t> </a:t>
                      </a:r>
                    </a:p>
                  </a:txBody>
                  <a:tcPr/>
                </a:tc>
                <a:tc>
                  <a:txBody>
                    <a:bodyPr/>
                    <a:lstStyle/>
                    <a:p>
                      <a:pPr algn="ctr"/>
                      <a:r>
                        <a:rPr lang="en-US" dirty="0" err="1"/>
                        <a:t>delegitimasi</a:t>
                      </a:r>
                      <a:endParaRPr lang="en-US" dirty="0"/>
                    </a:p>
                  </a:txBody>
                  <a:tcPr/>
                </a:tc>
                <a:extLst>
                  <a:ext uri="{0D108BD9-81ED-4DB2-BD59-A6C34878D82A}">
                    <a16:rowId xmlns:a16="http://schemas.microsoft.com/office/drawing/2014/main" val="10003"/>
                  </a:ext>
                </a:extLst>
              </a:tr>
              <a:tr h="370840">
                <a:tc>
                  <a:txBody>
                    <a:bodyPr/>
                    <a:lstStyle/>
                    <a:p>
                      <a:pPr algn="ctr"/>
                      <a:r>
                        <a:rPr lang="en-US" dirty="0"/>
                        <a:t>Technology</a:t>
                      </a:r>
                    </a:p>
                  </a:txBody>
                  <a:tcPr/>
                </a:tc>
                <a:tc>
                  <a:txBody>
                    <a:bodyPr/>
                    <a:lstStyle/>
                    <a:p>
                      <a:pPr algn="ctr"/>
                      <a:r>
                        <a:rPr lang="en-US" dirty="0"/>
                        <a:t>High</a:t>
                      </a:r>
                      <a:r>
                        <a:rPr lang="en-US" baseline="0" dirty="0"/>
                        <a:t> Technology</a:t>
                      </a:r>
                      <a:endParaRPr lang="en-US" dirty="0"/>
                    </a:p>
                  </a:txBody>
                  <a:tcPr/>
                </a:tc>
                <a:extLst>
                  <a:ext uri="{0D108BD9-81ED-4DB2-BD59-A6C34878D82A}">
                    <a16:rowId xmlns:a16="http://schemas.microsoft.com/office/drawing/2014/main" val="10004"/>
                  </a:ext>
                </a:extLst>
              </a:tr>
              <a:tr h="370840">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5"/>
                  </a:ext>
                </a:extLst>
              </a:tr>
              <a:tr h="370840">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51001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2A9DF-07BB-4C22-B18C-9F3B803A46E0}"/>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404855CB-375A-452F-B76B-A1241AAE0DB4}"/>
              </a:ext>
            </a:extLst>
          </p:cNvPr>
          <p:cNvSpPr>
            <a:spLocks noGrp="1"/>
          </p:cNvSpPr>
          <p:nvPr>
            <p:ph idx="1"/>
          </p:nvPr>
        </p:nvSpPr>
        <p:spPr/>
        <p:txBody>
          <a:bodyPr>
            <a:normAutofit fontScale="92500"/>
          </a:bodyPr>
          <a:lstStyle/>
          <a:p>
            <a:r>
              <a:rPr lang="en-US" dirty="0"/>
              <a:t>“I will use the term modern to designate any science that legitimates itself with reference to a </a:t>
            </a:r>
            <a:r>
              <a:rPr lang="en-US" dirty="0" err="1"/>
              <a:t>metadiscourse</a:t>
            </a:r>
            <a:r>
              <a:rPr lang="en-US" dirty="0"/>
              <a:t> … making an explicit appeal to some grand narrative, such as the dialectics of Spirit, the hermeneutics of meaning, the emancipation of the rational or working subject, or the creation of wealth … I define postmodern as incredulity toward metanarratives. (Postmodern Condition, xxiii–xxiv)”</a:t>
            </a:r>
          </a:p>
          <a:p>
            <a:r>
              <a:rPr lang="en-US" dirty="0"/>
              <a:t>This is the overarching theme of the book, which also takes up the crisis of legitimation in the sciences, which often must use extra-scientific narratives to attempt to place themselves above other kinds of narration (the arts, novels, philosophy, and so forth) as the final arbiter of truth, and hence is one of the last metanarratives of modernity.</a:t>
            </a:r>
            <a:endParaRPr lang="en-ID" dirty="0"/>
          </a:p>
        </p:txBody>
      </p:sp>
    </p:spTree>
    <p:extLst>
      <p:ext uri="{BB962C8B-B14F-4D97-AF65-F5344CB8AC3E}">
        <p14:creationId xmlns:p14="http://schemas.microsoft.com/office/powerpoint/2010/main" val="449593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BBA81-2288-4C99-A9FD-7E69FA3C9485}"/>
              </a:ext>
            </a:extLst>
          </p:cNvPr>
          <p:cNvSpPr>
            <a:spLocks noGrp="1"/>
          </p:cNvSpPr>
          <p:nvPr>
            <p:ph type="title"/>
          </p:nvPr>
        </p:nvSpPr>
        <p:spPr/>
        <p:txBody>
          <a:bodyPr/>
          <a:lstStyle/>
          <a:p>
            <a:r>
              <a:rPr lang="en-ID" dirty="0"/>
              <a:t>References</a:t>
            </a:r>
          </a:p>
        </p:txBody>
      </p:sp>
      <p:sp>
        <p:nvSpPr>
          <p:cNvPr id="3" name="Content Placeholder 2">
            <a:extLst>
              <a:ext uri="{FF2B5EF4-FFF2-40B4-BE49-F238E27FC236}">
                <a16:creationId xmlns:a16="http://schemas.microsoft.com/office/drawing/2014/main" id="{A809C4CA-36F2-457C-AB11-EBBD705D7985}"/>
              </a:ext>
            </a:extLst>
          </p:cNvPr>
          <p:cNvSpPr>
            <a:spLocks noGrp="1"/>
          </p:cNvSpPr>
          <p:nvPr>
            <p:ph idx="1"/>
          </p:nvPr>
        </p:nvSpPr>
        <p:spPr/>
        <p:txBody>
          <a:bodyPr/>
          <a:lstStyle/>
          <a:p>
            <a:r>
              <a:rPr lang="en-ID" dirty="0">
                <a:hlinkClick r:id="rId2"/>
              </a:rPr>
              <a:t>https://literariness.org/2016/03/31/postmodernism/#:~:text=Postmodernism%20broadly%20refers%20to%20a,fashion%2C%20communications%2C%20and%20technology.&amp;text=Postmodernism%20shares%20many%20of%20the%20features%20of%20Modernism.</a:t>
            </a:r>
            <a:endParaRPr lang="en-ID" dirty="0"/>
          </a:p>
          <a:p>
            <a:r>
              <a:rPr lang="en-ID" dirty="0">
                <a:hlinkClick r:id="rId3"/>
              </a:rPr>
              <a:t>https://fee.org/articles/the-state-as-a-metanarrative/</a:t>
            </a:r>
            <a:endParaRPr lang="en-ID" dirty="0"/>
          </a:p>
          <a:p>
            <a:r>
              <a:rPr lang="en-ID" dirty="0">
                <a:hlinkClick r:id="rId4"/>
              </a:rPr>
              <a:t>https://plato.stanford.edu/entries/lyotard/</a:t>
            </a:r>
            <a:endParaRPr lang="en-ID" dirty="0"/>
          </a:p>
        </p:txBody>
      </p:sp>
    </p:spTree>
    <p:extLst>
      <p:ext uri="{BB962C8B-B14F-4D97-AF65-F5344CB8AC3E}">
        <p14:creationId xmlns:p14="http://schemas.microsoft.com/office/powerpoint/2010/main" val="4187706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572</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Postmodern Condition: A Report on Knowledge </vt:lpstr>
      <vt:lpstr>POSTMODERNISM</vt:lpstr>
      <vt:lpstr>Jean Francois Lyotard</vt:lpstr>
      <vt:lpstr>Riwayat Hidup</vt:lpstr>
      <vt:lpstr>Pandangan Lyotard terhadap Postmodern</vt:lpstr>
      <vt:lpstr>Modern vs Postmodern</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FRANKENSTEIN</dc:title>
  <dc:creator>Asus</dc:creator>
  <cp:lastModifiedBy>Staz Nixy</cp:lastModifiedBy>
  <cp:revision>10</cp:revision>
  <dcterms:created xsi:type="dcterms:W3CDTF">2020-04-15T08:49:51Z</dcterms:created>
  <dcterms:modified xsi:type="dcterms:W3CDTF">2020-07-22T15:24:16Z</dcterms:modified>
</cp:coreProperties>
</file>