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4" r:id="rId2"/>
    <p:sldId id="313" r:id="rId3"/>
    <p:sldId id="257" r:id="rId4"/>
    <p:sldId id="267" r:id="rId5"/>
    <p:sldId id="286" r:id="rId6"/>
    <p:sldId id="288" r:id="rId7"/>
    <p:sldId id="289" r:id="rId8"/>
    <p:sldId id="290" r:id="rId9"/>
    <p:sldId id="291" r:id="rId10"/>
    <p:sldId id="302" r:id="rId11"/>
    <p:sldId id="292" r:id="rId12"/>
    <p:sldId id="294" r:id="rId13"/>
    <p:sldId id="295" r:id="rId14"/>
    <p:sldId id="296" r:id="rId15"/>
    <p:sldId id="297" r:id="rId16"/>
    <p:sldId id="303" r:id="rId17"/>
    <p:sldId id="298" r:id="rId18"/>
    <p:sldId id="299" r:id="rId19"/>
    <p:sldId id="300" r:id="rId20"/>
    <p:sldId id="293" r:id="rId21"/>
    <p:sldId id="305" r:id="rId22"/>
    <p:sldId id="306" r:id="rId23"/>
    <p:sldId id="307" r:id="rId24"/>
    <p:sldId id="308" r:id="rId25"/>
    <p:sldId id="309" r:id="rId26"/>
    <p:sldId id="311" r:id="rId27"/>
    <p:sldId id="310" r:id="rId28"/>
    <p:sldId id="271" r:id="rId29"/>
    <p:sldId id="264" r:id="rId30"/>
    <p:sldId id="27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000"/>
    <a:srgbClr val="5FA2DF"/>
    <a:srgbClr val="61C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4660"/>
  </p:normalViewPr>
  <p:slideViewPr>
    <p:cSldViewPr>
      <p:cViewPr varScale="1">
        <p:scale>
          <a:sx n="69" d="100"/>
          <a:sy n="69" d="100"/>
        </p:scale>
        <p:origin x="14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C892E-809F-45A2-8319-EC35F8ED965D}" type="datetimeFigureOut">
              <a:rPr lang="id-ID" smtClean="0"/>
              <a:pPr/>
              <a:t>23/07/2020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3AA0F-0616-4D9C-BCC2-16A82792474E}"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7E73AA0F-0616-4D9C-BCC2-16A82792474E}" type="slidenum">
              <a:rPr lang="id-ID" smtClean="0"/>
              <a:pPr/>
              <a:t>20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id-ID"/>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id-ID"/>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83975B9F-814B-4AAA-A144-3B6CB1730A22}" type="slidenum">
              <a:rPr lang="en-US"/>
              <a:pPr/>
              <a:t>‹#›</a:t>
            </a:fld>
            <a:endParaRPr lang="en-US"/>
          </a:p>
        </p:txBody>
      </p:sp>
      <p:grpSp>
        <p:nvGrpSpPr>
          <p:cNvPr id="3088"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endParaRPr lang="id-ID"/>
            </a:p>
          </p:txBody>
        </p:sp>
      </p:gr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226A0-77C1-4269-9B38-ADB67903F6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042F13-D92F-4AF3-B14E-509301EA13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248400" cy="487363"/>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219200"/>
            <a:ext cx="8229600" cy="5105400"/>
          </a:xfrm>
        </p:spPr>
        <p:txBody>
          <a:bodyPr/>
          <a:lstStyle/>
          <a:p>
            <a:r>
              <a:rPr lang="en-US" smtClean="0"/>
              <a:t>Click icon to add table</a:t>
            </a:r>
            <a:endParaRPr lang="id-ID"/>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90A64ACF-8FD8-4D88-B99F-1C9F0A9849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16093-3705-4484-BDDF-4713356F7C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A63D03-BC5C-4FC1-8DBD-497871945B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785F31-8D9A-4F56-8A74-684D5FB609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7EF0BB3-5FF2-495D-868A-ED02506915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5679ED-8DEC-426E-A910-BF7457122B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7B6741-8E1E-4F5F-8B00-2BD7488688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C46A67-F468-4456-B871-B2C41C8803A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CFFA2B-00EE-460C-93A0-4CA613D009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2"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id-ID"/>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id-ID"/>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3C7BC0-477C-4414-9AA6-F7EA00958EC9}"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7" name="Text Box 13"/>
          <p:cNvSpPr txBox="1">
            <a:spLocks noChangeArrowheads="1"/>
          </p:cNvSpPr>
          <p:nvPr/>
        </p:nvSpPr>
        <p:spPr bwMode="gray">
          <a:xfrm>
            <a:off x="8131175" y="257175"/>
            <a:ext cx="990600" cy="396875"/>
          </a:xfrm>
          <a:prstGeom prst="rect">
            <a:avLst/>
          </a:prstGeom>
          <a:noFill/>
          <a:ln w="9525">
            <a:noFill/>
            <a:miter lim="800000"/>
            <a:headEnd/>
            <a:tailEnd/>
          </a:ln>
          <a:effectLst/>
        </p:spPr>
        <p:txBody>
          <a:bodyPr>
            <a:spAutoFit/>
          </a:bodyPr>
          <a:lstStyle/>
          <a:p>
            <a:r>
              <a:rPr lang="en-US" sz="2000" b="1">
                <a:solidFill>
                  <a:schemeClr val="bg1"/>
                </a:solidFill>
              </a:rPr>
              <a:t>LOGO</a:t>
            </a:r>
          </a:p>
        </p:txBody>
      </p:sp>
      <p:sp>
        <p:nvSpPr>
          <p:cNvPr id="1038" name="AutoShape 14"/>
          <p:cNvSpPr>
            <a:spLocks noChangeArrowheads="1"/>
          </p:cNvSpPr>
          <p:nvPr/>
        </p:nvSpPr>
        <p:spPr bwMode="gray">
          <a:xfrm rot="5400000">
            <a:off x="8447088" y="-185738"/>
            <a:ext cx="273050" cy="860425"/>
          </a:xfrm>
          <a:prstGeom prst="moon">
            <a:avLst>
              <a:gd name="adj" fmla="val 21208"/>
            </a:avLst>
          </a:prstGeom>
          <a:solidFill>
            <a:schemeClr val="tx1"/>
          </a:solidFill>
          <a:ln w="9525">
            <a:noFill/>
            <a:miter lim="800000"/>
            <a:headEnd/>
            <a:tailEnd/>
          </a:ln>
          <a:effectLst/>
        </p:spPr>
        <p:txBody>
          <a:bodyPr wrap="none" anchor="ctr"/>
          <a:lstStyle/>
          <a:p>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1584176"/>
          </a:xfrm>
        </p:spPr>
        <p:txBody>
          <a:bodyPr/>
          <a:lstStyle/>
          <a:p>
            <a:pPr marL="0" indent="0" algn="ctr">
              <a:buNone/>
            </a:pPr>
            <a:r>
              <a:rPr lang="en-US" dirty="0" smtClean="0"/>
              <a:t>PEMBIAYAAN TRANSAKASI</a:t>
            </a:r>
          </a:p>
          <a:p>
            <a:pPr marL="0" indent="0" algn="ctr">
              <a:buNone/>
            </a:pPr>
            <a:r>
              <a:rPr lang="en-US" dirty="0" smtClean="0"/>
              <a:t>PERDAGANGAN INTERNASIONAL</a:t>
            </a:r>
            <a:endParaRPr lang="en-US" dirty="0"/>
          </a:p>
        </p:txBody>
      </p:sp>
      <p:pic>
        <p:nvPicPr>
          <p:cNvPr id="4" name="Picture 3"/>
          <p:cNvPicPr>
            <a:picLocks noChangeAspect="1"/>
          </p:cNvPicPr>
          <p:nvPr/>
        </p:nvPicPr>
        <p:blipFill>
          <a:blip r:embed="rId2"/>
          <a:stretch>
            <a:fillRect/>
          </a:stretch>
        </p:blipFill>
        <p:spPr>
          <a:xfrm>
            <a:off x="2699793" y="3053407"/>
            <a:ext cx="3422708" cy="2751857"/>
          </a:xfrm>
          <a:prstGeom prst="rect">
            <a:avLst/>
          </a:prstGeom>
        </p:spPr>
      </p:pic>
    </p:spTree>
    <p:extLst>
      <p:ext uri="{BB962C8B-B14F-4D97-AF65-F5344CB8AC3E}">
        <p14:creationId xmlns:p14="http://schemas.microsoft.com/office/powerpoint/2010/main" val="291340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392" y="0"/>
            <a:ext cx="5661992" cy="1096963"/>
          </a:xfrm>
        </p:spPr>
        <p:txBody>
          <a:bodyPr/>
          <a:lstStyle/>
          <a:p>
            <a:r>
              <a:rPr lang="id-ID" sz="2200" b="1" dirty="0" smtClean="0"/>
              <a:t>Perbandingan Berbagai Metode Pembayaran Perdagangan Internasional</a:t>
            </a:r>
            <a:endParaRPr lang="id-ID" sz="2200" b="1" dirty="0"/>
          </a:p>
        </p:txBody>
      </p:sp>
      <p:graphicFrame>
        <p:nvGraphicFramePr>
          <p:cNvPr id="4" name="Table 3"/>
          <p:cNvGraphicFramePr>
            <a:graphicFrameLocks noGrp="1"/>
          </p:cNvGraphicFramePr>
          <p:nvPr/>
        </p:nvGraphicFramePr>
        <p:xfrm>
          <a:off x="323528" y="1529986"/>
          <a:ext cx="8568952" cy="4995358"/>
        </p:xfrm>
        <a:graphic>
          <a:graphicData uri="http://schemas.openxmlformats.org/drawingml/2006/table">
            <a:tbl>
              <a:tblPr/>
              <a:tblGrid>
                <a:gridCol w="1445979">
                  <a:extLst>
                    <a:ext uri="{9D8B030D-6E8A-4147-A177-3AD203B41FA5}">
                      <a16:colId xmlns:a16="http://schemas.microsoft.com/office/drawing/2014/main" val="20000"/>
                    </a:ext>
                  </a:extLst>
                </a:gridCol>
                <a:gridCol w="1544011">
                  <a:extLst>
                    <a:ext uri="{9D8B030D-6E8A-4147-A177-3AD203B41FA5}">
                      <a16:colId xmlns:a16="http://schemas.microsoft.com/office/drawing/2014/main" val="20001"/>
                    </a:ext>
                  </a:extLst>
                </a:gridCol>
                <a:gridCol w="1420245">
                  <a:extLst>
                    <a:ext uri="{9D8B030D-6E8A-4147-A177-3AD203B41FA5}">
                      <a16:colId xmlns:a16="http://schemas.microsoft.com/office/drawing/2014/main" val="20002"/>
                    </a:ext>
                  </a:extLst>
                </a:gridCol>
                <a:gridCol w="1998477">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tblGrid>
              <a:tr h="550249">
                <a:tc>
                  <a:txBody>
                    <a:bodyPr/>
                    <a:lstStyle/>
                    <a:p>
                      <a:pPr marL="0" indent="0" algn="ctr">
                        <a:lnSpc>
                          <a:spcPct val="100000"/>
                        </a:lnSpc>
                        <a:spcAft>
                          <a:spcPts val="0"/>
                        </a:spcAft>
                        <a:tabLst>
                          <a:tab pos="270510" algn="l"/>
                        </a:tabLst>
                      </a:pPr>
                      <a:r>
                        <a:rPr lang="id-ID" sz="1200" b="1" dirty="0">
                          <a:solidFill>
                            <a:srgbClr val="FFFFFF"/>
                          </a:solidFill>
                          <a:latin typeface="+mn-lt"/>
                          <a:ea typeface="Calibri"/>
                        </a:rPr>
                        <a:t>Metode</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indent="0" algn="ctr">
                        <a:lnSpc>
                          <a:spcPct val="100000"/>
                        </a:lnSpc>
                        <a:spcAft>
                          <a:spcPts val="0"/>
                        </a:spcAft>
                        <a:tabLst>
                          <a:tab pos="270510" algn="l"/>
                        </a:tabLst>
                      </a:pPr>
                      <a:r>
                        <a:rPr lang="id-ID" sz="1200" b="1" dirty="0">
                          <a:solidFill>
                            <a:srgbClr val="FFFFFF"/>
                          </a:solidFill>
                          <a:latin typeface="+mn-lt"/>
                          <a:ea typeface="Calibri"/>
                        </a:rPr>
                        <a:t>Waktu Pembayaran</a:t>
                      </a:r>
                      <a:endParaRPr lang="id-ID" sz="1200" dirty="0">
                        <a:solidFill>
                          <a:srgbClr val="000000"/>
                        </a:solidFill>
                        <a:latin typeface="+mn-lt"/>
                        <a:ea typeface="Calibri"/>
                      </a:endParaRP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indent="0" algn="ctr">
                        <a:lnSpc>
                          <a:spcPct val="100000"/>
                        </a:lnSpc>
                        <a:spcAft>
                          <a:spcPts val="0"/>
                        </a:spcAft>
                        <a:tabLst>
                          <a:tab pos="270510" algn="l"/>
                        </a:tabLst>
                      </a:pPr>
                      <a:r>
                        <a:rPr lang="id-ID" sz="1200" b="1" dirty="0">
                          <a:solidFill>
                            <a:srgbClr val="FFFFFF"/>
                          </a:solidFill>
                          <a:latin typeface="+mn-lt"/>
                          <a:ea typeface="Calibri"/>
                        </a:rPr>
                        <a:t>Barang Tersedia kepada Pembeli</a:t>
                      </a:r>
                      <a:endParaRPr lang="id-ID" sz="1200" dirty="0">
                        <a:solidFill>
                          <a:srgbClr val="000000"/>
                        </a:solidFill>
                        <a:latin typeface="+mn-lt"/>
                        <a:ea typeface="Calibri"/>
                      </a:endParaRP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indent="0" algn="ctr">
                        <a:lnSpc>
                          <a:spcPct val="100000"/>
                        </a:lnSpc>
                        <a:spcAft>
                          <a:spcPts val="0"/>
                        </a:spcAft>
                        <a:tabLst>
                          <a:tab pos="270510" algn="l"/>
                        </a:tabLst>
                      </a:pPr>
                      <a:r>
                        <a:rPr lang="id-ID" sz="1200" b="1" dirty="0">
                          <a:solidFill>
                            <a:srgbClr val="FFFFFF"/>
                          </a:solidFill>
                          <a:latin typeface="+mn-lt"/>
                          <a:ea typeface="Calibri"/>
                        </a:rPr>
                        <a:t>Risiko bagi Eksportir</a:t>
                      </a:r>
                      <a:endParaRPr lang="id-ID" sz="1200" dirty="0">
                        <a:solidFill>
                          <a:srgbClr val="000000"/>
                        </a:solidFill>
                        <a:latin typeface="+mn-lt"/>
                        <a:ea typeface="Calibri"/>
                      </a:endParaRP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indent="0" algn="ctr">
                        <a:lnSpc>
                          <a:spcPct val="100000"/>
                        </a:lnSpc>
                        <a:spcAft>
                          <a:spcPts val="0"/>
                        </a:spcAft>
                        <a:tabLst>
                          <a:tab pos="270510" algn="l"/>
                        </a:tabLst>
                      </a:pPr>
                      <a:r>
                        <a:rPr lang="id-ID" sz="1200" b="1" dirty="0">
                          <a:solidFill>
                            <a:srgbClr val="FFFFFF"/>
                          </a:solidFill>
                          <a:latin typeface="+mn-lt"/>
                          <a:ea typeface="Calibri"/>
                        </a:rPr>
                        <a:t>Risiko bagi Importir</a:t>
                      </a:r>
                      <a:endParaRPr lang="id-ID" sz="1200" dirty="0">
                        <a:solidFill>
                          <a:srgbClr val="000000"/>
                        </a:solidFill>
                        <a:latin typeface="+mn-lt"/>
                        <a:ea typeface="Calibri"/>
                      </a:endParaRP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644213">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Prepayment</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Sebelum pengiriman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Setelah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Tidak ada</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Tergantung sepenuhnya pada eksportir untuk mengirimkan barang sesuai pesanan</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0434">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Letter of credit</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Saat pengiriman dilakukan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Setelah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Sangat kecil atau tidak ada, tergantung pada ketentuan ketentuan kredit</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Pengiriman terjamin, tetapi bergantung pada eksportir untuk </a:t>
                      </a:r>
                      <a:r>
                        <a:rPr lang="id-ID" sz="1200" dirty="0" smtClean="0">
                          <a:solidFill>
                            <a:srgbClr val="000000"/>
                          </a:solidFill>
                          <a:latin typeface="+mn-lt"/>
                          <a:ea typeface="Calibri"/>
                        </a:rPr>
                        <a:t>mengirimkan</a:t>
                      </a:r>
                      <a:r>
                        <a:rPr lang="id-ID" sz="1200" baseline="0" dirty="0" smtClean="0">
                          <a:solidFill>
                            <a:srgbClr val="000000"/>
                          </a:solidFill>
                          <a:latin typeface="+mn-lt"/>
                          <a:ea typeface="Calibri"/>
                        </a:rPr>
                        <a:t> </a:t>
                      </a:r>
                      <a:r>
                        <a:rPr lang="id-ID" sz="1200" dirty="0" smtClean="0">
                          <a:solidFill>
                            <a:srgbClr val="000000"/>
                          </a:solidFill>
                          <a:latin typeface="+mn-lt"/>
                          <a:ea typeface="Calibri"/>
                        </a:rPr>
                        <a:t>barang </a:t>
                      </a:r>
                      <a:r>
                        <a:rPr lang="id-ID" sz="1200" dirty="0">
                          <a:solidFill>
                            <a:srgbClr val="000000"/>
                          </a:solidFill>
                          <a:latin typeface="+mn-lt"/>
                          <a:ea typeface="Calibri"/>
                        </a:rPr>
                        <a:t>sesuai dokumen</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0434">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Sight draft; document against payment</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Saat </a:t>
                      </a:r>
                      <a:r>
                        <a:rPr lang="id-ID" sz="1200" i="1" dirty="0">
                          <a:solidFill>
                            <a:srgbClr val="000000"/>
                          </a:solidFill>
                          <a:latin typeface="+mn-lt"/>
                          <a:ea typeface="Calibri"/>
                        </a:rPr>
                        <a:t>draft </a:t>
                      </a:r>
                      <a:r>
                        <a:rPr lang="id-ID" sz="1200" dirty="0">
                          <a:solidFill>
                            <a:srgbClr val="000000"/>
                          </a:solidFill>
                          <a:latin typeface="+mn-lt"/>
                          <a:ea typeface="Calibri"/>
                        </a:rPr>
                        <a:t>disajikan kepada pembeli</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Setelah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Jika </a:t>
                      </a:r>
                      <a:r>
                        <a:rPr lang="id-ID" sz="1200" i="1" dirty="0">
                          <a:solidFill>
                            <a:srgbClr val="000000"/>
                          </a:solidFill>
                          <a:latin typeface="+mn-lt"/>
                          <a:ea typeface="Calibri"/>
                        </a:rPr>
                        <a:t>draft</a:t>
                      </a:r>
                      <a:r>
                        <a:rPr lang="id-ID" sz="1200" dirty="0">
                          <a:solidFill>
                            <a:srgbClr val="000000"/>
                          </a:solidFill>
                          <a:latin typeface="+mn-lt"/>
                          <a:ea typeface="Calibri"/>
                        </a:rPr>
                        <a:t> tidak dibayar,  pembeli tidak bisa mengambil barang</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Sama seperti di atas, kecuali kalau importir bisa menginspeksi barang sebelum pembayaran</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7991">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Time draft; document against acceptance</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Saat </a:t>
                      </a:r>
                      <a:r>
                        <a:rPr lang="id-ID" sz="1200" i="1" dirty="0">
                          <a:solidFill>
                            <a:srgbClr val="000000"/>
                          </a:solidFill>
                          <a:latin typeface="+mn-lt"/>
                          <a:ea typeface="Calibri"/>
                        </a:rPr>
                        <a:t>draft</a:t>
                      </a:r>
                      <a:r>
                        <a:rPr lang="id-ID" sz="1200" dirty="0">
                          <a:solidFill>
                            <a:srgbClr val="000000"/>
                          </a:solidFill>
                          <a:latin typeface="+mn-lt"/>
                          <a:ea typeface="Calibri"/>
                        </a:rPr>
                        <a:t> jatuh tempo</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Sebelum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Tergantung pada pembeli untuk membayar </a:t>
                      </a:r>
                      <a:r>
                        <a:rPr lang="id-ID" sz="1200" i="1" dirty="0">
                          <a:solidFill>
                            <a:srgbClr val="000000"/>
                          </a:solidFill>
                          <a:latin typeface="+mn-lt"/>
                          <a:ea typeface="Calibri"/>
                        </a:rPr>
                        <a:t>draft</a:t>
                      </a:r>
                      <a:endParaRPr lang="id-ID" sz="1200" dirty="0">
                        <a:solidFill>
                          <a:srgbClr val="000000"/>
                        </a:solidFill>
                        <a:latin typeface="+mn-lt"/>
                        <a:ea typeface="Calibri"/>
                      </a:endParaRP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96838" algn="l"/>
                          <a:tab pos="269875" algn="l"/>
                        </a:tabLst>
                      </a:pPr>
                      <a:r>
                        <a:rPr lang="id-ID" sz="1200" dirty="0">
                          <a:solidFill>
                            <a:srgbClr val="000000"/>
                          </a:solidFill>
                          <a:latin typeface="+mn-lt"/>
                          <a:ea typeface="Calibri"/>
                        </a:rPr>
                        <a:t>Sama seperti di atas </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9868">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Consignment</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pPr>
                      <a:r>
                        <a:rPr lang="id-ID" sz="1200" dirty="0">
                          <a:solidFill>
                            <a:srgbClr val="000000"/>
                          </a:solidFill>
                          <a:latin typeface="+mn-lt"/>
                          <a:ea typeface="Calibri"/>
                        </a:rPr>
                        <a:t>Setelah penjualan terjadi</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Sebelum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Memungkinkan importir untuk menjual barang sebelum pembayaran dilakukan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Tidak ada; meningkatkan arus kas pembeli</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4213">
                <a:tc>
                  <a:txBody>
                    <a:bodyPr/>
                    <a:lstStyle/>
                    <a:p>
                      <a:pPr marL="96838" indent="0" algn="l">
                        <a:lnSpc>
                          <a:spcPct val="100000"/>
                        </a:lnSpc>
                        <a:spcAft>
                          <a:spcPts val="0"/>
                        </a:spcAft>
                        <a:tabLst>
                          <a:tab pos="270510" algn="l"/>
                        </a:tabLst>
                      </a:pPr>
                      <a:r>
                        <a:rPr lang="id-ID" sz="1200" b="1" i="1" dirty="0">
                          <a:solidFill>
                            <a:srgbClr val="000000"/>
                          </a:solidFill>
                          <a:latin typeface="+mn-lt"/>
                          <a:ea typeface="Calibri"/>
                        </a:rPr>
                        <a:t>Open account</a:t>
                      </a:r>
                      <a:endParaRPr lang="id-ID" sz="1200" dirty="0">
                        <a:solidFill>
                          <a:srgbClr val="000000"/>
                        </a:solidFill>
                        <a:latin typeface="+mn-lt"/>
                        <a:ea typeface="Calibri"/>
                      </a:endParaRPr>
                    </a:p>
                  </a:txBody>
                  <a:tcPr marL="10732" marR="1073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Sesuai kesepakatan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Sebelum pembayaran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Sepenuhnya tergantung pada pembeli untuk membayar sesuai kesepakatan</a:t>
                      </a:r>
                    </a:p>
                  </a:txBody>
                  <a:tcPr marL="10732" marR="1073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6838" indent="0" algn="l">
                        <a:lnSpc>
                          <a:spcPct val="100000"/>
                        </a:lnSpc>
                        <a:spcAft>
                          <a:spcPts val="0"/>
                        </a:spcAft>
                        <a:tabLst>
                          <a:tab pos="270510" algn="l"/>
                        </a:tabLst>
                      </a:pPr>
                      <a:r>
                        <a:rPr lang="id-ID" sz="1200" dirty="0">
                          <a:solidFill>
                            <a:srgbClr val="000000"/>
                          </a:solidFill>
                          <a:latin typeface="+mn-lt"/>
                          <a:ea typeface="Calibri"/>
                        </a:rPr>
                        <a:t>Tidak ada</a:t>
                      </a:r>
                    </a:p>
                  </a:txBody>
                  <a:tcPr marL="10732" marR="1073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5616624" cy="1096963"/>
          </a:xfrm>
        </p:spPr>
        <p:txBody>
          <a:bodyPr>
            <a:normAutofit/>
          </a:bodyPr>
          <a:lstStyle/>
          <a:p>
            <a:r>
              <a:rPr lang="id-ID" sz="2600" b="1" dirty="0" smtClean="0"/>
              <a:t>METODE–METODE PEMBIAYAAN PERDAGANGAN INTERNASIONAL</a:t>
            </a:r>
            <a:endParaRPr lang="id-ID" sz="2600" b="1" dirty="0"/>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AutoShape 8"/>
          <p:cNvSpPr>
            <a:spLocks noChangeArrowheads="1"/>
          </p:cNvSpPr>
          <p:nvPr/>
        </p:nvSpPr>
        <p:spPr bwMode="grayWhite">
          <a:xfrm>
            <a:off x="755576" y="1772816"/>
            <a:ext cx="7632848" cy="4536504"/>
          </a:xfrm>
          <a:prstGeom prst="roundRect">
            <a:avLst>
              <a:gd name="adj" fmla="val 4134"/>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b="100000"/>
            </a:path>
            <a:tileRect t="-100000" r="-100000"/>
          </a:gradFill>
          <a:ln w="38100"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id-ID"/>
          </a:p>
        </p:txBody>
      </p:sp>
      <p:sp>
        <p:nvSpPr>
          <p:cNvPr id="7" name="Line 16"/>
          <p:cNvSpPr>
            <a:spLocks noChangeShapeType="1"/>
          </p:cNvSpPr>
          <p:nvPr/>
        </p:nvSpPr>
        <p:spPr bwMode="invGray">
          <a:xfrm>
            <a:off x="1115616" y="2708920"/>
            <a:ext cx="15999" cy="3456384"/>
          </a:xfrm>
          <a:prstGeom prst="line">
            <a:avLst/>
          </a:prstGeom>
          <a:noFill/>
          <a:ln w="12700">
            <a:solidFill>
              <a:srgbClr val="FEFFFF">
                <a:alpha val="50000"/>
              </a:srgbClr>
            </a:solidFill>
            <a:round/>
            <a:headEnd/>
            <a:tailEnd/>
          </a:ln>
          <a:effectLst/>
        </p:spPr>
        <p:txBody>
          <a:bodyPr/>
          <a:lstStyle/>
          <a:p>
            <a:endParaRPr lang="id-ID"/>
          </a:p>
        </p:txBody>
      </p:sp>
      <p:sp>
        <p:nvSpPr>
          <p:cNvPr id="8" name="Rectangle 27"/>
          <p:cNvSpPr>
            <a:spLocks noChangeArrowheads="1"/>
          </p:cNvSpPr>
          <p:nvPr/>
        </p:nvSpPr>
        <p:spPr bwMode="auto">
          <a:xfrm>
            <a:off x="1381868" y="3748970"/>
            <a:ext cx="2517036" cy="400110"/>
          </a:xfrm>
          <a:prstGeom prst="rect">
            <a:avLst/>
          </a:prstGeom>
          <a:noFill/>
          <a:ln w="9525">
            <a:noFill/>
            <a:miter lim="800000"/>
            <a:headEnd/>
            <a:tailEnd/>
          </a:ln>
          <a:effectLst/>
        </p:spPr>
        <p:txBody>
          <a:bodyPr wrap="none">
            <a:spAutoFit/>
          </a:bodyPr>
          <a:lstStyle/>
          <a:p>
            <a:pPr marL="342900" indent="-342900"/>
            <a:r>
              <a:rPr lang="id-ID" sz="2000" i="1" dirty="0" smtClean="0"/>
              <a:t>Letter of Credit </a:t>
            </a:r>
            <a:r>
              <a:rPr lang="id-ID" sz="2000" dirty="0" smtClean="0"/>
              <a:t>(</a:t>
            </a:r>
            <a:r>
              <a:rPr lang="id-ID" sz="2000" i="1" dirty="0" smtClean="0"/>
              <a:t>L/C</a:t>
            </a:r>
            <a:r>
              <a:rPr lang="id-ID" sz="2000" dirty="0" smtClean="0"/>
              <a:t>)</a:t>
            </a:r>
            <a:endParaRPr lang="id-ID" sz="2000" i="1" dirty="0" smtClean="0"/>
          </a:p>
        </p:txBody>
      </p:sp>
      <p:sp>
        <p:nvSpPr>
          <p:cNvPr id="9" name="Rectangle 28"/>
          <p:cNvSpPr>
            <a:spLocks noChangeArrowheads="1"/>
          </p:cNvSpPr>
          <p:nvPr/>
        </p:nvSpPr>
        <p:spPr bwMode="auto">
          <a:xfrm>
            <a:off x="1365869" y="4757082"/>
            <a:ext cx="4004622" cy="400110"/>
          </a:xfrm>
          <a:prstGeom prst="rect">
            <a:avLst/>
          </a:prstGeom>
          <a:noFill/>
          <a:ln w="9525">
            <a:noFill/>
            <a:miter lim="800000"/>
            <a:headEnd/>
            <a:tailEnd/>
          </a:ln>
          <a:effectLst/>
        </p:spPr>
        <p:txBody>
          <a:bodyPr wrap="none">
            <a:spAutoFit/>
          </a:bodyPr>
          <a:lstStyle/>
          <a:p>
            <a:pPr marL="342900" indent="-342900"/>
            <a:r>
              <a:rPr lang="id-ID" sz="2000" dirty="0" smtClean="0"/>
              <a:t>Kredit Perbankan Jangka Pendek</a:t>
            </a:r>
          </a:p>
        </p:txBody>
      </p:sp>
      <p:grpSp>
        <p:nvGrpSpPr>
          <p:cNvPr id="10" name="Group 17"/>
          <p:cNvGrpSpPr>
            <a:grpSpLocks/>
          </p:cNvGrpSpPr>
          <p:nvPr/>
        </p:nvGrpSpPr>
        <p:grpSpPr bwMode="auto">
          <a:xfrm>
            <a:off x="1043608" y="2896816"/>
            <a:ext cx="160337" cy="168275"/>
            <a:chOff x="2928" y="2208"/>
            <a:chExt cx="262" cy="262"/>
          </a:xfrm>
        </p:grpSpPr>
        <p:sp>
          <p:nvSpPr>
            <p:cNvPr id="11" name="Oval 18"/>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12" name="Oval 19"/>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grpSp>
        <p:nvGrpSpPr>
          <p:cNvPr id="13" name="Group 20"/>
          <p:cNvGrpSpPr>
            <a:grpSpLocks/>
          </p:cNvGrpSpPr>
          <p:nvPr/>
        </p:nvGrpSpPr>
        <p:grpSpPr bwMode="auto">
          <a:xfrm>
            <a:off x="1059607" y="3868032"/>
            <a:ext cx="160337" cy="168275"/>
            <a:chOff x="2928" y="2208"/>
            <a:chExt cx="262" cy="262"/>
          </a:xfrm>
        </p:grpSpPr>
        <p:sp>
          <p:nvSpPr>
            <p:cNvPr id="14" name="Oval 21"/>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15" name="Oval 22"/>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grpSp>
        <p:nvGrpSpPr>
          <p:cNvPr id="16" name="Group 23"/>
          <p:cNvGrpSpPr>
            <a:grpSpLocks/>
          </p:cNvGrpSpPr>
          <p:nvPr/>
        </p:nvGrpSpPr>
        <p:grpSpPr bwMode="auto">
          <a:xfrm>
            <a:off x="1043608" y="4884082"/>
            <a:ext cx="160337" cy="168275"/>
            <a:chOff x="2928" y="2208"/>
            <a:chExt cx="262" cy="262"/>
          </a:xfrm>
        </p:grpSpPr>
        <p:sp>
          <p:nvSpPr>
            <p:cNvPr id="17"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18" name="Oval 25"/>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sp>
        <p:nvSpPr>
          <p:cNvPr id="19" name="Rectangle 26"/>
          <p:cNvSpPr>
            <a:spLocks noChangeArrowheads="1"/>
          </p:cNvSpPr>
          <p:nvPr/>
        </p:nvSpPr>
        <p:spPr bwMode="auto">
          <a:xfrm>
            <a:off x="1376982" y="2780928"/>
            <a:ext cx="2552302" cy="400110"/>
          </a:xfrm>
          <a:prstGeom prst="rect">
            <a:avLst/>
          </a:prstGeom>
          <a:noFill/>
          <a:ln w="9525">
            <a:noFill/>
            <a:miter lim="800000"/>
            <a:headEnd/>
            <a:tailEnd/>
          </a:ln>
          <a:effectLst/>
        </p:spPr>
        <p:txBody>
          <a:bodyPr wrap="none">
            <a:spAutoFit/>
          </a:bodyPr>
          <a:lstStyle/>
          <a:p>
            <a:pPr marL="342900" indent="-342900"/>
            <a:r>
              <a:rPr lang="id-ID" sz="2000" dirty="0" smtClean="0"/>
              <a:t>Pembiayaan Piutang</a:t>
            </a:r>
          </a:p>
        </p:txBody>
      </p:sp>
      <p:sp>
        <p:nvSpPr>
          <p:cNvPr id="20" name="Rectangle 27"/>
          <p:cNvSpPr>
            <a:spLocks noChangeArrowheads="1"/>
          </p:cNvSpPr>
          <p:nvPr/>
        </p:nvSpPr>
        <p:spPr bwMode="auto">
          <a:xfrm>
            <a:off x="1377528" y="4253026"/>
            <a:ext cx="3554512" cy="400110"/>
          </a:xfrm>
          <a:prstGeom prst="rect">
            <a:avLst/>
          </a:prstGeom>
          <a:noFill/>
          <a:ln w="9525">
            <a:noFill/>
            <a:miter lim="800000"/>
            <a:headEnd/>
            <a:tailEnd/>
          </a:ln>
          <a:effectLst/>
        </p:spPr>
        <p:txBody>
          <a:bodyPr wrap="square">
            <a:spAutoFit/>
          </a:bodyPr>
          <a:lstStyle/>
          <a:p>
            <a:pPr marL="6350" indent="-6350"/>
            <a:r>
              <a:rPr lang="id-ID" sz="2000" i="1" dirty="0" smtClean="0"/>
              <a:t>Banker’s Acceptance</a:t>
            </a:r>
          </a:p>
        </p:txBody>
      </p:sp>
      <p:grpSp>
        <p:nvGrpSpPr>
          <p:cNvPr id="21" name="Group 20"/>
          <p:cNvGrpSpPr>
            <a:grpSpLocks/>
          </p:cNvGrpSpPr>
          <p:nvPr/>
        </p:nvGrpSpPr>
        <p:grpSpPr bwMode="auto">
          <a:xfrm>
            <a:off x="1055266" y="4372088"/>
            <a:ext cx="160337" cy="168275"/>
            <a:chOff x="2928" y="2208"/>
            <a:chExt cx="262" cy="262"/>
          </a:xfrm>
        </p:grpSpPr>
        <p:sp>
          <p:nvSpPr>
            <p:cNvPr id="22" name="Oval 21"/>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23" name="Oval 22"/>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sp>
        <p:nvSpPr>
          <p:cNvPr id="28" name="Rectangle 27"/>
          <p:cNvSpPr>
            <a:spLocks noChangeArrowheads="1"/>
          </p:cNvSpPr>
          <p:nvPr/>
        </p:nvSpPr>
        <p:spPr bwMode="auto">
          <a:xfrm>
            <a:off x="1377528" y="5229200"/>
            <a:ext cx="2330376" cy="400110"/>
          </a:xfrm>
          <a:prstGeom prst="rect">
            <a:avLst/>
          </a:prstGeom>
          <a:noFill/>
          <a:ln w="9525">
            <a:noFill/>
            <a:miter lim="800000"/>
            <a:headEnd/>
            <a:tailEnd/>
          </a:ln>
          <a:effectLst/>
        </p:spPr>
        <p:txBody>
          <a:bodyPr wrap="square">
            <a:spAutoFit/>
          </a:bodyPr>
          <a:lstStyle/>
          <a:p>
            <a:r>
              <a:rPr lang="id-ID" sz="2000" i="1" dirty="0" smtClean="0"/>
              <a:t>Forfaiting</a:t>
            </a:r>
          </a:p>
        </p:txBody>
      </p:sp>
      <p:grpSp>
        <p:nvGrpSpPr>
          <p:cNvPr id="29" name="Group 20"/>
          <p:cNvGrpSpPr>
            <a:grpSpLocks/>
          </p:cNvGrpSpPr>
          <p:nvPr/>
        </p:nvGrpSpPr>
        <p:grpSpPr bwMode="auto">
          <a:xfrm>
            <a:off x="1055266" y="5348262"/>
            <a:ext cx="160337" cy="168275"/>
            <a:chOff x="2928" y="2208"/>
            <a:chExt cx="262" cy="262"/>
          </a:xfrm>
        </p:grpSpPr>
        <p:sp>
          <p:nvSpPr>
            <p:cNvPr id="30" name="Oval 21"/>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31" name="Oval 22"/>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sp>
        <p:nvSpPr>
          <p:cNvPr id="32" name="Rectangle 28"/>
          <p:cNvSpPr>
            <a:spLocks noChangeArrowheads="1"/>
          </p:cNvSpPr>
          <p:nvPr/>
        </p:nvSpPr>
        <p:spPr bwMode="auto">
          <a:xfrm>
            <a:off x="1331640" y="5693186"/>
            <a:ext cx="1680268" cy="400110"/>
          </a:xfrm>
          <a:prstGeom prst="rect">
            <a:avLst/>
          </a:prstGeom>
          <a:noFill/>
          <a:ln w="9525">
            <a:noFill/>
            <a:miter lim="800000"/>
            <a:headEnd/>
            <a:tailEnd/>
          </a:ln>
          <a:effectLst/>
        </p:spPr>
        <p:txBody>
          <a:bodyPr wrap="none">
            <a:spAutoFit/>
          </a:bodyPr>
          <a:lstStyle/>
          <a:p>
            <a:pPr marL="342900" indent="-342900"/>
            <a:r>
              <a:rPr lang="id-ID" sz="2000" i="1" dirty="0" smtClean="0"/>
              <a:t>Countertrade</a:t>
            </a:r>
            <a:endParaRPr lang="id-ID" sz="2000" i="1" dirty="0"/>
          </a:p>
        </p:txBody>
      </p:sp>
      <p:grpSp>
        <p:nvGrpSpPr>
          <p:cNvPr id="33" name="Group 23"/>
          <p:cNvGrpSpPr>
            <a:grpSpLocks/>
          </p:cNvGrpSpPr>
          <p:nvPr/>
        </p:nvGrpSpPr>
        <p:grpSpPr bwMode="auto">
          <a:xfrm>
            <a:off x="1059607" y="5820186"/>
            <a:ext cx="160337" cy="168275"/>
            <a:chOff x="2928" y="2208"/>
            <a:chExt cx="262" cy="262"/>
          </a:xfrm>
        </p:grpSpPr>
        <p:sp>
          <p:nvSpPr>
            <p:cNvPr id="34"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35" name="Oval 25"/>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sp>
        <p:nvSpPr>
          <p:cNvPr id="41" name="Rectangle 27"/>
          <p:cNvSpPr>
            <a:spLocks noChangeArrowheads="1"/>
          </p:cNvSpPr>
          <p:nvPr/>
        </p:nvSpPr>
        <p:spPr bwMode="auto">
          <a:xfrm>
            <a:off x="1365869" y="3244914"/>
            <a:ext cx="3078087" cy="400110"/>
          </a:xfrm>
          <a:prstGeom prst="rect">
            <a:avLst/>
          </a:prstGeom>
          <a:noFill/>
          <a:ln w="9525">
            <a:noFill/>
            <a:miter lim="800000"/>
            <a:headEnd/>
            <a:tailEnd/>
          </a:ln>
          <a:effectLst/>
        </p:spPr>
        <p:txBody>
          <a:bodyPr wrap="none">
            <a:spAutoFit/>
          </a:bodyPr>
          <a:lstStyle/>
          <a:p>
            <a:pPr marL="342900" indent="-342900"/>
            <a:r>
              <a:rPr lang="id-ID" sz="2000" dirty="0" smtClean="0"/>
              <a:t>Anjak Piutang (</a:t>
            </a:r>
            <a:r>
              <a:rPr lang="id-ID" sz="2000" i="1" dirty="0" smtClean="0"/>
              <a:t>Factoring</a:t>
            </a:r>
            <a:r>
              <a:rPr lang="id-ID" sz="2000" dirty="0" smtClean="0"/>
              <a:t>)</a:t>
            </a:r>
            <a:endParaRPr lang="id-ID" sz="2000" i="1" dirty="0" smtClean="0"/>
          </a:p>
        </p:txBody>
      </p:sp>
      <p:grpSp>
        <p:nvGrpSpPr>
          <p:cNvPr id="42" name="Group 20"/>
          <p:cNvGrpSpPr>
            <a:grpSpLocks/>
          </p:cNvGrpSpPr>
          <p:nvPr/>
        </p:nvGrpSpPr>
        <p:grpSpPr bwMode="auto">
          <a:xfrm>
            <a:off x="1043608" y="3363976"/>
            <a:ext cx="160337" cy="168275"/>
            <a:chOff x="2928" y="2208"/>
            <a:chExt cx="262" cy="262"/>
          </a:xfrm>
        </p:grpSpPr>
        <p:sp>
          <p:nvSpPr>
            <p:cNvPr id="43" name="Oval 21"/>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id-ID"/>
            </a:p>
          </p:txBody>
        </p:sp>
        <p:sp>
          <p:nvSpPr>
            <p:cNvPr id="44" name="Oval 22"/>
            <p:cNvSpPr>
              <a:spLocks noChangeArrowheads="1"/>
            </p:cNvSpPr>
            <p:nvPr/>
          </p:nvSpPr>
          <p:spPr bwMode="gray">
            <a:xfrm>
              <a:off x="2949" y="2230"/>
              <a:ext cx="218" cy="218"/>
            </a:xfrm>
            <a:prstGeom prst="ellipse">
              <a:avLst/>
            </a:prstGeom>
            <a:gradFill rotWithShape="1">
              <a:gsLst>
                <a:gs pos="0">
                  <a:srgbClr val="223864"/>
                </a:gs>
                <a:gs pos="100000">
                  <a:srgbClr val="223864">
                    <a:gamma/>
                    <a:tint val="63529"/>
                    <a:invGamma/>
                  </a:srgbClr>
                </a:gs>
              </a:gsLst>
              <a:lin ang="2700000" scaled="1"/>
            </a:gradFill>
            <a:ln w="12700">
              <a:noFill/>
              <a:round/>
              <a:headEnd/>
              <a:tailEnd/>
            </a:ln>
            <a:effectLst/>
          </p:spPr>
          <p:txBody>
            <a:bodyPr wrap="none" anchor="ctr"/>
            <a:lstStyle/>
            <a:p>
              <a:endParaRPr lang="id-ID"/>
            </a:p>
          </p:txBody>
        </p:sp>
      </p:grpSp>
      <p:sp>
        <p:nvSpPr>
          <p:cNvPr id="21505" name="Rectangle 1"/>
          <p:cNvSpPr>
            <a:spLocks noChangeArrowheads="1"/>
          </p:cNvSpPr>
          <p:nvPr/>
        </p:nvSpPr>
        <p:spPr bwMode="auto">
          <a:xfrm>
            <a:off x="899593" y="1916832"/>
            <a:ext cx="734481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69875" algn="l"/>
              </a:tabLst>
            </a:pPr>
            <a:r>
              <a:rPr kumimoji="0" lang="id-ID" sz="2000" b="0" i="0" u="none" strike="noStrike" cap="none" normalizeH="0" baseline="0" dirty="0" smtClean="0">
                <a:ln>
                  <a:noFill/>
                </a:ln>
                <a:effectLst/>
                <a:latin typeface="+mj-lt"/>
                <a:ea typeface="Calibri" pitchFamily="34" charset="0"/>
                <a:cs typeface="Times New Roman" pitchFamily="18" charset="0"/>
              </a:rPr>
              <a:t>Sejumlah metode pembiayaan perdagangan internasional yang popular adalah:</a:t>
            </a:r>
            <a:endParaRPr kumimoji="0" lang="id-ID" sz="2000" b="0" i="0" u="none" strike="noStrike" cap="none" normalizeH="0" baseline="0" dirty="0" smtClean="0">
              <a:ln>
                <a:noFill/>
              </a:ln>
              <a:effectLst/>
              <a:latin typeface="+mj-lt"/>
              <a:cs typeface="Arial" pitchFamily="34" charset="0"/>
            </a:endParaRPr>
          </a:p>
        </p:txBody>
      </p:sp>
      <p:pic>
        <p:nvPicPr>
          <p:cNvPr id="63"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8" name="Title 7"/>
          <p:cNvSpPr>
            <a:spLocks noGrp="1"/>
          </p:cNvSpPr>
          <p:nvPr>
            <p:ph type="title"/>
          </p:nvPr>
        </p:nvSpPr>
        <p:spPr>
          <a:xfrm>
            <a:off x="2438400" y="0"/>
            <a:ext cx="5517976" cy="1096963"/>
          </a:xfrm>
        </p:spPr>
        <p:txBody>
          <a:bodyPr/>
          <a:lstStyle/>
          <a:p>
            <a:r>
              <a:rPr lang="id-ID" sz="2400" b="1" dirty="0" smtClean="0"/>
              <a:t>1. Pembiayaan Piutang</a:t>
            </a:r>
            <a:endParaRPr lang="id-ID" sz="2400" b="1" dirty="0"/>
          </a:p>
        </p:txBody>
      </p:sp>
      <p:pic>
        <p:nvPicPr>
          <p:cNvPr id="5"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6" name="Rectangle 5"/>
          <p:cNvSpPr/>
          <p:nvPr/>
        </p:nvSpPr>
        <p:spPr>
          <a:xfrm>
            <a:off x="755576" y="1916832"/>
            <a:ext cx="7632848" cy="2585323"/>
          </a:xfrm>
          <a:prstGeom prst="rect">
            <a:avLst/>
          </a:prstGeom>
        </p:spPr>
        <p:txBody>
          <a:bodyPr wrap="square">
            <a:spAutoFit/>
          </a:bodyPr>
          <a:lstStyle/>
          <a:p>
            <a:pPr marL="342900" indent="-342900">
              <a:buFont typeface="Wingdings" pitchFamily="2" charset="2"/>
              <a:buChar char="Ø"/>
            </a:pPr>
            <a:r>
              <a:rPr lang="id-ID" dirty="0" smtClean="0"/>
              <a:t>Pembiayaan piutang merupakan pembiayaan yang dilakukan bank dengan menyediakan kredit kepada eksportir yang dijamin oleh piutang usaha.</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Pembiayaan piutang mengandung risiko tambahan, seperti restriksi dan kontrol devisa pemerintah, yang bisa mencegah importir atau pembeli melakukan pembayaran kepada eksportir sehingga suku bunga kredit pembiayaan ini menjadi lebih tinggi daripada suku bunga pembiayaan piutang domestik.</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r>
              <a:rPr lang="id-ID" sz="2400" b="1" dirty="0" smtClean="0"/>
              <a:t>2. Anjak Piutang (</a:t>
            </a:r>
            <a:r>
              <a:rPr lang="id-ID" sz="2400" b="1" i="1" dirty="0" smtClean="0"/>
              <a:t>Factoring</a:t>
            </a:r>
            <a:r>
              <a:rPr lang="id-ID" sz="2400" b="1" dirty="0" smtClean="0"/>
              <a:t>)</a:t>
            </a:r>
            <a:endParaRPr lang="id-ID" sz="2400" b="1" i="1" dirty="0"/>
          </a:p>
        </p:txBody>
      </p:sp>
      <p:pic>
        <p:nvPicPr>
          <p:cNvPr id="5"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6" name="Rectangle 5"/>
          <p:cNvSpPr/>
          <p:nvPr/>
        </p:nvSpPr>
        <p:spPr>
          <a:xfrm>
            <a:off x="755576" y="1916832"/>
            <a:ext cx="7776864" cy="923330"/>
          </a:xfrm>
          <a:prstGeom prst="rect">
            <a:avLst/>
          </a:prstGeom>
        </p:spPr>
        <p:txBody>
          <a:bodyPr wrap="square">
            <a:spAutoFit/>
          </a:bodyPr>
          <a:lstStyle/>
          <a:p>
            <a:pPr marL="342900" indent="-342900">
              <a:buFont typeface="Wingdings" pitchFamily="2" charset="2"/>
              <a:buChar char="Ø"/>
            </a:pPr>
            <a:r>
              <a:rPr lang="id-ID" dirty="0" smtClean="0"/>
              <a:t>Dalam tipe pembiayaan ini, eksportir menjual piutang tanpa </a:t>
            </a:r>
            <a:r>
              <a:rPr lang="id-ID" i="1" dirty="0" smtClean="0"/>
              <a:t>recourse</a:t>
            </a:r>
            <a:r>
              <a:rPr lang="id-ID" dirty="0" smtClean="0"/>
              <a:t> dan menanggung semua kewajiban administratif yang berhubungan dengan penagihan piutang dari pembeli serta </a:t>
            </a:r>
            <a:r>
              <a:rPr lang="id-ID" i="1" dirty="0" smtClean="0"/>
              <a:t>exposure</a:t>
            </a:r>
            <a:r>
              <a:rPr lang="id-ID" dirty="0" smtClean="0"/>
              <a:t> kredit pembeli.</a:t>
            </a:r>
            <a:endParaRPr lang="id-ID" dirty="0"/>
          </a:p>
        </p:txBody>
      </p:sp>
      <p:pic>
        <p:nvPicPr>
          <p:cNvPr id="7" name="Picture 6"/>
          <p:cNvPicPr/>
          <p:nvPr/>
        </p:nvPicPr>
        <p:blipFill>
          <a:blip r:embed="rId3" cstate="print"/>
          <a:srcRect l="12678" t="23393" r="13835" b="9669"/>
          <a:stretch>
            <a:fillRect/>
          </a:stretch>
        </p:blipFill>
        <p:spPr bwMode="auto">
          <a:xfrm>
            <a:off x="1979712" y="3140968"/>
            <a:ext cx="5184576" cy="28083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pPr marL="342900" indent="-342900"/>
            <a:r>
              <a:rPr lang="id-ID" sz="2400" b="1" dirty="0" smtClean="0"/>
              <a:t>3. </a:t>
            </a:r>
            <a:r>
              <a:rPr lang="id-ID" sz="2400" b="1" i="1" dirty="0" smtClean="0"/>
              <a:t>Letter of Credit </a:t>
            </a:r>
            <a:r>
              <a:rPr lang="id-ID" sz="2400" b="1" dirty="0" smtClean="0"/>
              <a:t>(</a:t>
            </a:r>
            <a:r>
              <a:rPr lang="id-ID" sz="2400" b="1" i="1" dirty="0" smtClean="0"/>
              <a:t>L/C</a:t>
            </a:r>
            <a:r>
              <a:rPr lang="id-ID" sz="2400" b="1" dirty="0" smtClean="0"/>
              <a:t>)</a:t>
            </a:r>
            <a:endParaRPr lang="id-ID" sz="2400" b="1" i="1" dirty="0" smtClean="0"/>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8" name="Rectangle 7"/>
          <p:cNvSpPr/>
          <p:nvPr/>
        </p:nvSpPr>
        <p:spPr>
          <a:xfrm>
            <a:off x="755576" y="1916832"/>
            <a:ext cx="7632848" cy="4016484"/>
          </a:xfrm>
          <a:prstGeom prst="rect">
            <a:avLst/>
          </a:prstGeom>
        </p:spPr>
        <p:txBody>
          <a:bodyPr wrap="square">
            <a:spAutoFit/>
          </a:bodyPr>
          <a:lstStyle/>
          <a:p>
            <a:pPr marL="342900" indent="-342900">
              <a:buFont typeface="Wingdings" pitchFamily="2" charset="2"/>
              <a:buChar char="Ø"/>
            </a:pPr>
            <a:r>
              <a:rPr lang="id-ID" sz="1700" i="1" dirty="0" smtClean="0"/>
              <a:t>L/C</a:t>
            </a:r>
            <a:r>
              <a:rPr lang="id-ID" sz="1700" dirty="0" smtClean="0"/>
              <a:t> yang terkait dengan perdagangan disebut </a:t>
            </a:r>
            <a:r>
              <a:rPr lang="id-ID" sz="1700" i="1" dirty="0" smtClean="0"/>
              <a:t>commercial letter of credit </a:t>
            </a:r>
            <a:r>
              <a:rPr lang="id-ID" sz="1700" dirty="0" smtClean="0"/>
              <a:t>atau </a:t>
            </a:r>
            <a:r>
              <a:rPr lang="id-ID" sz="1700" i="1" dirty="0" smtClean="0"/>
              <a:t>import/export letter of credit</a:t>
            </a:r>
            <a:r>
              <a:rPr lang="id-ID" sz="1700" dirty="0" smtClean="0"/>
              <a:t>. </a:t>
            </a:r>
            <a:r>
              <a:rPr lang="id-ID" sz="1700" i="1" dirty="0" smtClean="0"/>
              <a:t>L/C </a:t>
            </a:r>
            <a:r>
              <a:rPr lang="id-ID" sz="1700" dirty="0" smtClean="0"/>
              <a:t>ini memiliki dua tipe, yaitu:</a:t>
            </a:r>
          </a:p>
          <a:p>
            <a:pPr marL="714375" indent="-342900">
              <a:buAutoNum type="arabicPeriod"/>
            </a:pPr>
            <a:r>
              <a:rPr lang="id-ID" sz="1700" i="1" dirty="0" smtClean="0"/>
              <a:t>Revocable-letter of credit</a:t>
            </a:r>
            <a:r>
              <a:rPr lang="id-ID" sz="1700" dirty="0" smtClean="0"/>
              <a:t>, dapat dibatalkan atau ditarik setiap saat tanpa perlu memberitahu penerimanya, dan jarang digunakan.</a:t>
            </a:r>
          </a:p>
          <a:p>
            <a:pPr marL="714375" indent="-342900">
              <a:buAutoNum type="arabicPeriod"/>
            </a:pPr>
            <a:r>
              <a:rPr lang="id-ID" sz="1700" i="1" dirty="0" smtClean="0"/>
              <a:t>Irrevocable-letter of credit</a:t>
            </a:r>
            <a:r>
              <a:rPr lang="id-ID" sz="1700" dirty="0" smtClean="0"/>
              <a:t>, tidak dapat dibatalkan atau diubah tanpa persetujuan eksportir.</a:t>
            </a:r>
          </a:p>
          <a:p>
            <a:pPr marL="714375" indent="-342900"/>
            <a:endParaRPr lang="id-ID" sz="1700" dirty="0" smtClean="0"/>
          </a:p>
          <a:p>
            <a:pPr marL="342900" indent="-342900">
              <a:buFont typeface="Wingdings" pitchFamily="2" charset="2"/>
              <a:buChar char="Ø"/>
            </a:pPr>
            <a:r>
              <a:rPr lang="id-ID" sz="1700" dirty="0" smtClean="0"/>
              <a:t>Beberapa jenis </a:t>
            </a:r>
            <a:r>
              <a:rPr lang="id-ID" sz="1700" i="1" dirty="0" smtClean="0"/>
              <a:t>L/C</a:t>
            </a:r>
            <a:r>
              <a:rPr lang="id-ID" sz="1700" dirty="0" smtClean="0"/>
              <a:t> yang digunakan untuk membiayai perdagangan, yaitu:</a:t>
            </a:r>
          </a:p>
          <a:p>
            <a:pPr marL="714375" indent="-342900">
              <a:buFont typeface="+mj-lt"/>
              <a:buAutoNum type="arabicPeriod"/>
            </a:pPr>
            <a:r>
              <a:rPr lang="id-ID" sz="1700" i="1" dirty="0" smtClean="0"/>
              <a:t>Standby L/C </a:t>
            </a:r>
            <a:r>
              <a:rPr lang="id-ID" sz="1700" dirty="0" smtClean="0"/>
              <a:t>– dokumen yang digunakan untuk menjamin pembayaran kepada eksportir.</a:t>
            </a:r>
          </a:p>
          <a:p>
            <a:pPr marL="714375" indent="-342900">
              <a:buFont typeface="+mj-lt"/>
              <a:buAutoNum type="arabicPeriod"/>
            </a:pPr>
            <a:r>
              <a:rPr lang="id-ID" sz="1700" i="1" dirty="0" smtClean="0"/>
              <a:t>Transferable</a:t>
            </a:r>
            <a:r>
              <a:rPr lang="id-ID" sz="1700" dirty="0" smtClean="0"/>
              <a:t> </a:t>
            </a:r>
            <a:r>
              <a:rPr lang="id-ID" sz="1700" i="1" dirty="0" smtClean="0"/>
              <a:t>L/C </a:t>
            </a:r>
            <a:r>
              <a:rPr lang="id-ID" sz="1700" dirty="0" smtClean="0"/>
              <a:t>– dokumen yang memungkinkan penerima pertama</a:t>
            </a:r>
            <a:r>
              <a:rPr lang="id-ID" sz="1700" i="1" dirty="0" smtClean="0"/>
              <a:t> </a:t>
            </a:r>
            <a:r>
              <a:rPr lang="id-ID" sz="1700" dirty="0" smtClean="0"/>
              <a:t>dari</a:t>
            </a:r>
            <a:r>
              <a:rPr lang="id-ID" sz="1700" i="1" dirty="0" smtClean="0"/>
              <a:t> standby</a:t>
            </a:r>
            <a:r>
              <a:rPr lang="id-ID" sz="1700" dirty="0" smtClean="0"/>
              <a:t> </a:t>
            </a:r>
            <a:r>
              <a:rPr lang="id-ID" sz="1700" i="1" dirty="0" smtClean="0"/>
              <a:t>L/C</a:t>
            </a:r>
            <a:r>
              <a:rPr lang="id-ID" sz="1700" dirty="0" smtClean="0"/>
              <a:t> untuk mentransfer sebagian atau seluruh </a:t>
            </a:r>
            <a:r>
              <a:rPr lang="id-ID" sz="1700" i="1" dirty="0" smtClean="0"/>
              <a:t>L/C</a:t>
            </a:r>
            <a:r>
              <a:rPr lang="id-ID" sz="1700" dirty="0" smtClean="0"/>
              <a:t> awal kepada pihak ketiga.</a:t>
            </a:r>
          </a:p>
          <a:p>
            <a:pPr marL="714375" indent="-342900">
              <a:buFont typeface="+mj-lt"/>
              <a:buAutoNum type="arabicPeriod"/>
            </a:pPr>
            <a:r>
              <a:rPr lang="id-ID" sz="1700" i="1" dirty="0" smtClean="0"/>
              <a:t>Assignment of proceeds </a:t>
            </a:r>
            <a:r>
              <a:rPr lang="id-ID" sz="1700" dirty="0" smtClean="0"/>
              <a:t>– metode pembiayaan lain untuk transaksi yang melibatkan perantara.</a:t>
            </a:r>
            <a:endParaRPr lang="id-ID" sz="1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r>
              <a:rPr lang="id-ID" sz="2400" b="1" dirty="0" smtClean="0"/>
              <a:t>4. </a:t>
            </a:r>
            <a:r>
              <a:rPr lang="id-ID" sz="2400" b="1" i="1" dirty="0" smtClean="0"/>
              <a:t>Banker’s Acceptance</a:t>
            </a:r>
            <a:endParaRPr lang="id-ID" sz="2400" b="1" dirty="0"/>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7" name="Rectangle 6"/>
          <p:cNvSpPr/>
          <p:nvPr/>
        </p:nvSpPr>
        <p:spPr>
          <a:xfrm>
            <a:off x="755576" y="1916832"/>
            <a:ext cx="7632848" cy="4278094"/>
          </a:xfrm>
          <a:prstGeom prst="rect">
            <a:avLst/>
          </a:prstGeom>
        </p:spPr>
        <p:txBody>
          <a:bodyPr wrap="square">
            <a:spAutoFit/>
          </a:bodyPr>
          <a:lstStyle/>
          <a:p>
            <a:pPr marL="342900" indent="-342900">
              <a:buFont typeface="Wingdings" pitchFamily="2" charset="2"/>
              <a:buChar char="Ø"/>
            </a:pPr>
            <a:r>
              <a:rPr lang="id-ID" sz="1700" i="1" dirty="0" smtClean="0"/>
              <a:t>Banker’s acceptance </a:t>
            </a:r>
            <a:r>
              <a:rPr lang="id-ID" sz="1700" dirty="0" smtClean="0"/>
              <a:t>adalah </a:t>
            </a:r>
            <a:r>
              <a:rPr lang="id-ID" sz="1700" i="1" dirty="0" smtClean="0"/>
              <a:t>bill of exchange</a:t>
            </a:r>
            <a:r>
              <a:rPr lang="id-ID" sz="1700" dirty="0" smtClean="0"/>
              <a:t> atau </a:t>
            </a:r>
            <a:r>
              <a:rPr lang="id-ID" sz="1700" i="1" dirty="0" smtClean="0"/>
              <a:t>time draft</a:t>
            </a:r>
            <a:r>
              <a:rPr lang="id-ID" sz="1700" dirty="0" smtClean="0"/>
              <a:t>, yang dibuat dan diterima oleh suatu bank. Adalah kewajiban bank penerima untuk membayar pemegang </a:t>
            </a:r>
            <a:r>
              <a:rPr lang="id-ID" sz="1700" i="1" dirty="0" smtClean="0"/>
              <a:t>draft</a:t>
            </a:r>
            <a:r>
              <a:rPr lang="id-ID" sz="1700" dirty="0" smtClean="0"/>
              <a:t> pada saat jatuh tempo.</a:t>
            </a:r>
          </a:p>
          <a:p>
            <a:pPr marL="342900" indent="-342900">
              <a:buFont typeface="Wingdings" pitchFamily="2" charset="2"/>
              <a:buChar char="Ø"/>
            </a:pPr>
            <a:endParaRPr lang="id-ID" sz="1700" dirty="0" smtClean="0"/>
          </a:p>
          <a:p>
            <a:pPr marL="342900" indent="-342900">
              <a:buFont typeface="Wingdings" pitchFamily="2" charset="2"/>
              <a:buChar char="Ø"/>
            </a:pPr>
            <a:r>
              <a:rPr lang="id-ID" sz="1700" dirty="0" smtClean="0"/>
              <a:t>Manfaat</a:t>
            </a:r>
            <a:r>
              <a:rPr lang="id-ID" sz="1700" i="1" dirty="0" smtClean="0"/>
              <a:t> </a:t>
            </a:r>
            <a:r>
              <a:rPr lang="id-ID" sz="1700" dirty="0" smtClean="0"/>
              <a:t>B/A bagi eksportir, yaitu:</a:t>
            </a:r>
          </a:p>
          <a:p>
            <a:pPr marL="723900" indent="-342900">
              <a:buFont typeface="+mj-lt"/>
              <a:buAutoNum type="arabicPeriod"/>
            </a:pPr>
            <a:r>
              <a:rPr lang="id-ID" sz="1700" dirty="0" smtClean="0"/>
              <a:t>Tidak perlu memikirkan risiko kredit dari importir.</a:t>
            </a:r>
          </a:p>
          <a:p>
            <a:pPr marL="723900" indent="-342900">
              <a:buFont typeface="+mj-lt"/>
              <a:buAutoNum type="arabicPeriod"/>
            </a:pPr>
            <a:r>
              <a:rPr lang="id-ID" sz="1700" dirty="0" smtClean="0"/>
              <a:t>Menghadapi sedikit </a:t>
            </a:r>
            <a:r>
              <a:rPr lang="id-ID" sz="1700" i="1" dirty="0" smtClean="0"/>
              <a:t>exposure</a:t>
            </a:r>
            <a:r>
              <a:rPr lang="id-ID" sz="1700" dirty="0" smtClean="0"/>
              <a:t> risiko politik atau kontrol devisa.</a:t>
            </a:r>
          </a:p>
          <a:p>
            <a:pPr marL="723900" indent="-342900">
              <a:buFont typeface="+mj-lt"/>
              <a:buAutoNum type="arabicPeriod"/>
            </a:pPr>
            <a:r>
              <a:rPr lang="id-ID" sz="1700" dirty="0" smtClean="0"/>
              <a:t>Dapat menjual B/A dengan harga diskon sebelum pembayaran jatuh tempo.</a:t>
            </a:r>
          </a:p>
          <a:p>
            <a:pPr marL="342900" indent="-342900">
              <a:buFont typeface="Wingdings" pitchFamily="2" charset="2"/>
              <a:buChar char="Ø"/>
            </a:pPr>
            <a:endParaRPr lang="id-ID" sz="1700" dirty="0" smtClean="0"/>
          </a:p>
          <a:p>
            <a:pPr marL="342900" indent="-342900">
              <a:buFont typeface="Wingdings" pitchFamily="2" charset="2"/>
              <a:buChar char="Ø"/>
            </a:pPr>
            <a:r>
              <a:rPr lang="id-ID" sz="1700" dirty="0" smtClean="0"/>
              <a:t>Manfaat</a:t>
            </a:r>
            <a:r>
              <a:rPr lang="id-ID" sz="1700" i="1" dirty="0" smtClean="0"/>
              <a:t> </a:t>
            </a:r>
            <a:r>
              <a:rPr lang="id-ID" sz="1700" dirty="0" smtClean="0"/>
              <a:t>B/A</a:t>
            </a:r>
            <a:r>
              <a:rPr lang="id-ID" sz="1700" i="1" dirty="0" smtClean="0"/>
              <a:t> </a:t>
            </a:r>
            <a:r>
              <a:rPr lang="id-ID" sz="1700" dirty="0" smtClean="0"/>
              <a:t>bagi importir, yaitu:</a:t>
            </a:r>
          </a:p>
          <a:p>
            <a:pPr marL="723900" indent="-342900">
              <a:buFont typeface="+mj-lt"/>
              <a:buAutoNum type="arabicPeriod"/>
            </a:pPr>
            <a:r>
              <a:rPr lang="id-ID" sz="1700" dirty="0" smtClean="0"/>
              <a:t>Memiliki akses yang lebih besar untuk membeli bahan baku dan barang-barang lain dari pemasok-pemasok luar negeri.</a:t>
            </a:r>
          </a:p>
          <a:p>
            <a:pPr marL="723900" indent="-342900">
              <a:buFont typeface="+mj-lt"/>
              <a:buAutoNum type="arabicPeriod"/>
            </a:pPr>
            <a:r>
              <a:rPr lang="id-ID" sz="1700" dirty="0" smtClean="0"/>
              <a:t>Bisa memastikan bahwa barang-barang telah dikirimkan dengan adanya dokumen-dokumen yang disajikan bersama-sama B/A.</a:t>
            </a:r>
          </a:p>
          <a:p>
            <a:pPr marL="723900" indent="-342900">
              <a:buFont typeface="+mj-lt"/>
              <a:buAutoNum type="arabicPeriod"/>
            </a:pPr>
            <a:r>
              <a:rPr lang="id-ID" sz="1700" dirty="0" smtClean="0"/>
              <a:t>Mendapatkan pembiayaan oleh bank yang menerbitkan B/A.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r>
              <a:rPr lang="id-ID" sz="2400" b="1" dirty="0" smtClean="0"/>
              <a:t>4. </a:t>
            </a:r>
            <a:r>
              <a:rPr lang="id-ID" sz="2400" b="1" i="1" dirty="0" smtClean="0"/>
              <a:t>Banker’s Acceptance </a:t>
            </a:r>
            <a:r>
              <a:rPr lang="id-ID" sz="2400" b="1" dirty="0" smtClean="0"/>
              <a:t>(</a:t>
            </a:r>
            <a:r>
              <a:rPr lang="id-ID" sz="2400" b="1" i="1" dirty="0" smtClean="0"/>
              <a:t>Cont’d</a:t>
            </a:r>
            <a:r>
              <a:rPr lang="id-ID" sz="2400" b="1" dirty="0" smtClean="0"/>
              <a:t>)</a:t>
            </a:r>
            <a:endParaRPr lang="id-ID" sz="2400" b="1" i="1" dirty="0"/>
          </a:p>
        </p:txBody>
      </p:sp>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7" name="Rectangle 6"/>
          <p:cNvSpPr/>
          <p:nvPr/>
        </p:nvSpPr>
        <p:spPr>
          <a:xfrm>
            <a:off x="755576" y="1916832"/>
            <a:ext cx="7632848" cy="1923604"/>
          </a:xfrm>
          <a:prstGeom prst="rect">
            <a:avLst/>
          </a:prstGeom>
        </p:spPr>
        <p:txBody>
          <a:bodyPr wrap="square">
            <a:spAutoFit/>
          </a:bodyPr>
          <a:lstStyle/>
          <a:p>
            <a:pPr marL="342900" indent="-342900">
              <a:buFont typeface="Wingdings" pitchFamily="2" charset="2"/>
              <a:buChar char="Ø"/>
            </a:pPr>
            <a:r>
              <a:rPr lang="id-ID" sz="1700" dirty="0" smtClean="0"/>
              <a:t>Manfaat</a:t>
            </a:r>
            <a:r>
              <a:rPr lang="id-ID" sz="1700" i="1" dirty="0" smtClean="0"/>
              <a:t> </a:t>
            </a:r>
            <a:r>
              <a:rPr lang="id-ID" sz="1700" dirty="0" smtClean="0"/>
              <a:t>B/A bagi bank penerbitnya, yaitu:</a:t>
            </a:r>
          </a:p>
          <a:p>
            <a:pPr marL="723900" indent="-342900">
              <a:buFont typeface="+mj-lt"/>
              <a:buAutoNum type="arabicPeriod"/>
            </a:pPr>
            <a:r>
              <a:rPr lang="id-ID" sz="1700" dirty="0" smtClean="0"/>
              <a:t>Memperoleh manfaat dari komisi penerbitan B/A.</a:t>
            </a:r>
          </a:p>
          <a:p>
            <a:pPr marL="723900" indent="-342900">
              <a:buFont typeface="+mj-lt"/>
              <a:buAutoNum type="arabicPeriod"/>
            </a:pPr>
            <a:r>
              <a:rPr lang="id-ID" sz="1700" dirty="0" smtClean="0"/>
              <a:t>Bunga yang dibebankan kepada importir, yang umumnya disebut “</a:t>
            </a:r>
            <a:r>
              <a:rPr lang="id-ID" sz="1700" i="1" dirty="0" smtClean="0"/>
              <a:t>all-in rate</a:t>
            </a:r>
            <a:r>
              <a:rPr lang="id-ID" sz="1700" dirty="0" smtClean="0"/>
              <a:t>”</a:t>
            </a:r>
            <a:r>
              <a:rPr lang="id-ID" sz="1700" b="1" dirty="0" smtClean="0"/>
              <a:t>.</a:t>
            </a:r>
            <a:endParaRPr lang="id-ID" sz="1700" dirty="0" smtClean="0"/>
          </a:p>
          <a:p>
            <a:pPr marL="723900" indent="-342900"/>
            <a:endParaRPr lang="id-ID" sz="1700" dirty="0" smtClean="0"/>
          </a:p>
          <a:p>
            <a:pPr marL="723900" lvl="0"/>
            <a:r>
              <a:rPr lang="id-ID" sz="1700" dirty="0" smtClean="0"/>
              <a:t>Secara umum, </a:t>
            </a:r>
            <a:r>
              <a:rPr lang="id-ID" sz="1700" i="1" dirty="0" smtClean="0"/>
              <a:t>all-in rate</a:t>
            </a:r>
            <a:r>
              <a:rPr lang="id-ID" sz="1700" dirty="0" smtClean="0"/>
              <a:t> dari B/A lebih rendah daripada suku bunga pinjaman primer, seperti yang ditunjukkan oleh perbandingan berikut:</a:t>
            </a:r>
          </a:p>
        </p:txBody>
      </p:sp>
      <p:pic>
        <p:nvPicPr>
          <p:cNvPr id="2050" name="Picture 2"/>
          <p:cNvPicPr>
            <a:picLocks noChangeAspect="1" noChangeArrowheads="1"/>
          </p:cNvPicPr>
          <p:nvPr/>
        </p:nvPicPr>
        <p:blipFill>
          <a:blip r:embed="rId3" cstate="print"/>
          <a:srcRect l="29895" t="38660" r="24332" b="24800"/>
          <a:stretch>
            <a:fillRect/>
          </a:stretch>
        </p:blipFill>
        <p:spPr bwMode="auto">
          <a:xfrm>
            <a:off x="1547664" y="4005064"/>
            <a:ext cx="446449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pPr marL="342900" indent="-342900"/>
            <a:r>
              <a:rPr lang="id-ID" sz="2400" b="1" dirty="0" smtClean="0"/>
              <a:t>5. Kredit Perbankan Jangka Pendek</a:t>
            </a:r>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7" name="Rectangle 6"/>
          <p:cNvSpPr/>
          <p:nvPr/>
        </p:nvSpPr>
        <p:spPr>
          <a:xfrm>
            <a:off x="755576" y="1916832"/>
            <a:ext cx="7632848" cy="3416320"/>
          </a:xfrm>
          <a:prstGeom prst="rect">
            <a:avLst/>
          </a:prstGeom>
        </p:spPr>
        <p:txBody>
          <a:bodyPr wrap="square">
            <a:spAutoFit/>
          </a:bodyPr>
          <a:lstStyle/>
          <a:p>
            <a:pPr marL="342900" indent="-342900">
              <a:buFont typeface="Wingdings" pitchFamily="2" charset="2"/>
              <a:buChar char="Ø"/>
            </a:pPr>
            <a:r>
              <a:rPr lang="id-ID" dirty="0" smtClean="0"/>
              <a:t>Bank dapat memberikan pinjaman jangka pendek dengan jangka waktu yang lebih panjang daripada jangka waktu B/A.</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Bagi importir, kredit jangka pendek yang diperoleh berfungsi untuk membiayai siklus modal kerja yang dimulai dengan pembelian persediaan, penjualan barang, penciptaan piutang dagang, dan penagihan piutang.</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Bagi eksportir, kredit jangka pendek dapat membiayai produksi barang yang ditujukan untuk ekspor (pembiayaan sebelum ekspor) atau jangka waktu dari saat penjualan terjadi hingga pembayaran dari pembeli diterima.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2" name="Oval 1"/>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 name="Title 7"/>
          <p:cNvSpPr>
            <a:spLocks noGrp="1"/>
          </p:cNvSpPr>
          <p:nvPr>
            <p:ph type="title"/>
          </p:nvPr>
        </p:nvSpPr>
        <p:spPr>
          <a:xfrm>
            <a:off x="2438400" y="0"/>
            <a:ext cx="5517976" cy="1096963"/>
          </a:xfrm>
        </p:spPr>
        <p:txBody>
          <a:bodyPr/>
          <a:lstStyle/>
          <a:p>
            <a:r>
              <a:rPr lang="id-ID" sz="2400" b="1" dirty="0" smtClean="0"/>
              <a:t>6. </a:t>
            </a:r>
            <a:r>
              <a:rPr lang="id-ID" sz="2400" b="1" i="1" dirty="0" smtClean="0"/>
              <a:t>Forfaiting</a:t>
            </a:r>
            <a:endParaRPr lang="id-ID" sz="2400" b="1" dirty="0"/>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7" name="Rectangle 6"/>
          <p:cNvSpPr/>
          <p:nvPr/>
        </p:nvSpPr>
        <p:spPr>
          <a:xfrm>
            <a:off x="755576" y="1916832"/>
            <a:ext cx="7632848" cy="3970318"/>
          </a:xfrm>
          <a:prstGeom prst="rect">
            <a:avLst/>
          </a:prstGeom>
        </p:spPr>
        <p:txBody>
          <a:bodyPr wrap="square">
            <a:spAutoFit/>
          </a:bodyPr>
          <a:lstStyle/>
          <a:p>
            <a:pPr marL="342900" indent="-342900">
              <a:buFont typeface="Wingdings" pitchFamily="2" charset="2"/>
              <a:buChar char="Ø"/>
            </a:pPr>
            <a:r>
              <a:rPr lang="id-ID" i="1" dirty="0" smtClean="0"/>
              <a:t>Forfaiting</a:t>
            </a:r>
            <a:r>
              <a:rPr lang="id-ID" dirty="0" smtClean="0"/>
              <a:t> merupakan suatu tipe pembiayaan perdagangan yang mempunyai hak untuk meminta pembayaran dari eksportir sebagai pemegang awal wesel, jika importir tidak mampu melunasi kewajibannya pada saat wesel jatuh tempo.</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Pada transaksi </a:t>
            </a:r>
            <a:r>
              <a:rPr lang="id-ID" i="1" dirty="0" smtClean="0"/>
              <a:t>forfaiting</a:t>
            </a:r>
            <a:r>
              <a:rPr lang="id-ID" dirty="0" smtClean="0"/>
              <a:t>, importir mengeluarkan wesel bayar untuk membayar eksportir yang berisi janji untuk melunasi barang-barang modal yang diimpor. Jangka waktu dari wesel biasanya berkisar antara 3 hingga 7 tahun. Kemudian eksportir akan menjual wesel bayar tanpa </a:t>
            </a:r>
            <a:r>
              <a:rPr lang="id-ID" i="1" dirty="0" smtClean="0"/>
              <a:t>recourse</a:t>
            </a:r>
            <a:r>
              <a:rPr lang="id-ID" dirty="0" smtClean="0"/>
              <a:t> pada bank </a:t>
            </a:r>
            <a:r>
              <a:rPr lang="id-ID" i="1" dirty="0" smtClean="0"/>
              <a:t>forfaiting</a:t>
            </a:r>
            <a:r>
              <a:rPr lang="id-ID" dirty="0" smtClean="0"/>
              <a:t>.</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Transaksi </a:t>
            </a:r>
            <a:r>
              <a:rPr lang="id-ID" i="1" dirty="0" smtClean="0"/>
              <a:t>forfaiting</a:t>
            </a:r>
            <a:r>
              <a:rPr lang="id-ID" dirty="0" smtClean="0"/>
              <a:t> biasanya dijamin oleh bank </a:t>
            </a:r>
            <a:r>
              <a:rPr lang="id-ID" i="1" dirty="0" smtClean="0"/>
              <a:t>guarantee </a:t>
            </a:r>
            <a:r>
              <a:rPr lang="id-ID" dirty="0" smtClean="0"/>
              <a:t>atau </a:t>
            </a:r>
            <a:r>
              <a:rPr lang="id-ID" i="1" dirty="0" smtClean="0"/>
              <a:t>letter of credit </a:t>
            </a:r>
            <a:r>
              <a:rPr lang="id-ID" dirty="0" smtClean="0"/>
              <a:t>yang diterbitkan oleh bank si importir dan biasanya bernilai lebih dari $500.000 serta dapat didenominasi dalam berbagai valuta.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sysDash"/>
            <a:round/>
            <a:headEnd/>
            <a:tailEnd/>
          </a:ln>
          <a:effectLst/>
        </p:spPr>
        <p:txBody>
          <a:bodyPr wrap="none" anchor="ctr"/>
          <a:lstStyle/>
          <a:p>
            <a:endParaRPr lang="id-ID"/>
          </a:p>
        </p:txBody>
      </p:sp>
      <p:sp>
        <p:nvSpPr>
          <p:cNvPr id="3" name="Title 7"/>
          <p:cNvSpPr>
            <a:spLocks noGrp="1"/>
          </p:cNvSpPr>
          <p:nvPr>
            <p:ph type="title"/>
          </p:nvPr>
        </p:nvSpPr>
        <p:spPr>
          <a:xfrm>
            <a:off x="2438400" y="0"/>
            <a:ext cx="5517976" cy="1096963"/>
          </a:xfrm>
        </p:spPr>
        <p:txBody>
          <a:bodyPr/>
          <a:lstStyle/>
          <a:p>
            <a:r>
              <a:rPr lang="id-ID" sz="2400" b="1" dirty="0" smtClean="0"/>
              <a:t>7. </a:t>
            </a:r>
            <a:r>
              <a:rPr lang="id-ID" sz="2400" b="1" i="1" dirty="0" smtClean="0"/>
              <a:t>Countertrade</a:t>
            </a:r>
            <a:endParaRPr lang="id-ID" sz="2400" b="1" dirty="0"/>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6"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7" name="Rectangle 6"/>
          <p:cNvSpPr/>
          <p:nvPr/>
        </p:nvSpPr>
        <p:spPr>
          <a:xfrm>
            <a:off x="755576" y="1916832"/>
            <a:ext cx="7632848" cy="4247317"/>
          </a:xfrm>
          <a:prstGeom prst="rect">
            <a:avLst/>
          </a:prstGeom>
        </p:spPr>
        <p:txBody>
          <a:bodyPr wrap="square">
            <a:spAutoFit/>
          </a:bodyPr>
          <a:lstStyle/>
          <a:p>
            <a:pPr marL="342900" indent="-342900">
              <a:buFont typeface="Wingdings" pitchFamily="2" charset="2"/>
              <a:buChar char="Ø"/>
            </a:pPr>
            <a:r>
              <a:rPr lang="id-ID" i="1" dirty="0" smtClean="0"/>
              <a:t>Countertrade  </a:t>
            </a:r>
            <a:r>
              <a:rPr lang="id-ID" dirty="0" smtClean="0"/>
              <a:t>merupakan jenis transaksi perdagangan internasional di mana penjualan barang ke satu negara dikaitkan dengan pembelian atau pertukaran barang dari negara yang sama.</a:t>
            </a:r>
          </a:p>
          <a:p>
            <a:pPr marL="342900" indent="-342900">
              <a:buFont typeface="Wingdings" pitchFamily="2" charset="2"/>
              <a:buChar char="Ø"/>
            </a:pPr>
            <a:endParaRPr lang="id-ID" dirty="0" smtClean="0"/>
          </a:p>
          <a:p>
            <a:pPr marL="342900" indent="-342900">
              <a:buFont typeface="Wingdings" pitchFamily="2" charset="2"/>
              <a:buChar char="Ø"/>
            </a:pPr>
            <a:r>
              <a:rPr lang="id-ID" dirty="0" smtClean="0"/>
              <a:t>Bentuk umum dari  </a:t>
            </a:r>
            <a:r>
              <a:rPr lang="id-ID" i="1" dirty="0" smtClean="0"/>
              <a:t>countertrade</a:t>
            </a:r>
            <a:r>
              <a:rPr lang="id-ID" dirty="0" smtClean="0"/>
              <a:t>, yaitu:</a:t>
            </a:r>
          </a:p>
          <a:p>
            <a:pPr marL="723900" indent="-342900">
              <a:buFont typeface="+mj-lt"/>
              <a:buAutoNum type="arabicPeriod"/>
            </a:pPr>
            <a:r>
              <a:rPr lang="id-ID" dirty="0" smtClean="0"/>
              <a:t>Barter–pertukaran barang antara dua pihak tanpa menggunakan valuta apapun sebagai sarana pertukaran.</a:t>
            </a:r>
          </a:p>
          <a:p>
            <a:pPr marL="723900" indent="-342900">
              <a:buFont typeface="+mj-lt"/>
              <a:buAutoNum type="arabicPeriod"/>
            </a:pPr>
            <a:r>
              <a:rPr lang="id-ID" dirty="0" smtClean="0"/>
              <a:t>Kompensasi atau </a:t>
            </a:r>
            <a:r>
              <a:rPr lang="id-ID" i="1" dirty="0" smtClean="0"/>
              <a:t>clearing-account arrangement</a:t>
            </a:r>
            <a:r>
              <a:rPr lang="id-ID" dirty="0" smtClean="0"/>
              <a:t>–pengiriman barang ke salah satu pihak diikuti dengan pembelian kembali (oleh penjual awal) sejumlah produk lanjutan (hasil pemrosesan produk awal) dari pihak yang sama.</a:t>
            </a:r>
          </a:p>
          <a:p>
            <a:pPr marL="723900" indent="-342900">
              <a:buFont typeface="+mj-lt"/>
              <a:buAutoNum type="arabicPeriod"/>
            </a:pPr>
            <a:r>
              <a:rPr lang="id-ID" dirty="0" smtClean="0"/>
              <a:t>Pembelian tandingan atau </a:t>
            </a:r>
            <a:r>
              <a:rPr lang="id-ID" i="1" dirty="0" smtClean="0"/>
              <a:t>counterpurchase</a:t>
            </a:r>
            <a:r>
              <a:rPr lang="id-ID" dirty="0" smtClean="0"/>
              <a:t>–mengacu kepada pertukaran barang antara dua pihak berdasarkan dua kontrak terpisah yang dinyatakan dalam satuan mata uang.</a:t>
            </a:r>
          </a:p>
          <a:p>
            <a:pPr marL="342900" indent="-342900">
              <a:buFont typeface="Wingdings" pitchFamily="2" charset="2"/>
              <a:buChar char="Ø"/>
            </a:pP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1"/>
          <p:cNvSpPr>
            <a:spLocks noGrp="1"/>
          </p:cNvSpPr>
          <p:nvPr>
            <p:ph type="title"/>
          </p:nvPr>
        </p:nvSpPr>
        <p:spPr>
          <a:xfrm>
            <a:off x="2483768" y="0"/>
            <a:ext cx="5544616" cy="1124744"/>
          </a:xfrm>
        </p:spPr>
        <p:txBody>
          <a:bodyPr/>
          <a:lstStyle/>
          <a:p>
            <a:pPr eaLnBrk="1" hangingPunct="1"/>
            <a:r>
              <a:rPr lang="id-ID" b="1" dirty="0" smtClean="0"/>
              <a:t>Pendahuluan</a:t>
            </a:r>
          </a:p>
        </p:txBody>
      </p:sp>
      <p:sp>
        <p:nvSpPr>
          <p:cNvPr id="5" name="Freeform 3"/>
          <p:cNvSpPr>
            <a:spLocks/>
          </p:cNvSpPr>
          <p:nvPr/>
        </p:nvSpPr>
        <p:spPr bwMode="gray">
          <a:xfrm flipH="1">
            <a:off x="467544" y="3284984"/>
            <a:ext cx="8136904" cy="2952328"/>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flip="none" rotWithShape="1">
            <a:gsLst>
              <a:gs pos="0">
                <a:srgbClr val="5FA2DF">
                  <a:tint val="66000"/>
                  <a:satMod val="160000"/>
                </a:srgbClr>
              </a:gs>
              <a:gs pos="50000">
                <a:srgbClr val="5FA2DF">
                  <a:tint val="44500"/>
                  <a:satMod val="160000"/>
                </a:srgbClr>
              </a:gs>
              <a:gs pos="100000">
                <a:srgbClr val="5FA2DF">
                  <a:tint val="23500"/>
                  <a:satMod val="160000"/>
                </a:srgbClr>
              </a:gs>
            </a:gsLst>
            <a:lin ang="5400000" scaled="1"/>
            <a:tileRect/>
          </a:gradFill>
          <a:ln w="28575" cmpd="sng">
            <a:solidFill>
              <a:schemeClr val="accent6">
                <a:lumMod val="60000"/>
                <a:lumOff val="40000"/>
              </a:schemeClr>
            </a:solidFill>
            <a:round/>
            <a:headEnd/>
            <a:tailEnd/>
          </a:ln>
          <a:effectLst>
            <a:outerShdw dist="107763" dir="2700000" algn="ctr" rotWithShape="0">
              <a:srgbClr val="1C1C1C">
                <a:alpha val="50000"/>
              </a:srgbClr>
            </a:outerShdw>
          </a:effectLst>
        </p:spPr>
        <p:txBody>
          <a:bodyPr/>
          <a:lstStyle/>
          <a:p>
            <a:endParaRPr lang="id-ID"/>
          </a:p>
        </p:txBody>
      </p:sp>
      <p:sp>
        <p:nvSpPr>
          <p:cNvPr id="10" name="Text Box 11"/>
          <p:cNvSpPr txBox="1">
            <a:spLocks noChangeArrowheads="1"/>
          </p:cNvSpPr>
          <p:nvPr/>
        </p:nvSpPr>
        <p:spPr bwMode="white">
          <a:xfrm>
            <a:off x="899592" y="3645024"/>
            <a:ext cx="7416824" cy="2529923"/>
          </a:xfrm>
          <a:prstGeom prst="rect">
            <a:avLst/>
          </a:prstGeom>
          <a:noFill/>
          <a:ln w="9525" algn="ctr">
            <a:noFill/>
            <a:miter lim="800000"/>
            <a:headEnd/>
            <a:tailEnd/>
          </a:ln>
          <a:effectLst/>
        </p:spPr>
        <p:txBody>
          <a:bodyPr wrap="square">
            <a:spAutoFit/>
          </a:bodyPr>
          <a:lstStyle/>
          <a:p>
            <a:pPr indent="360363" eaLnBrk="1" hangingPunct="1">
              <a:lnSpc>
                <a:spcPct val="80000"/>
              </a:lnSpc>
              <a:defRPr/>
            </a:pPr>
            <a:r>
              <a:rPr lang="id-ID" sz="1600" dirty="0" smtClean="0"/>
              <a:t>Peranan bank-bank komersial dalam membiayai perdagangan internasional memiliki posisi yang penting karena adanya komplikasi-komplikasi tambahan yang terlibat, di antaranya:</a:t>
            </a:r>
          </a:p>
          <a:p>
            <a:pPr marL="276225" indent="-276225">
              <a:lnSpc>
                <a:spcPct val="80000"/>
              </a:lnSpc>
              <a:buFont typeface="+mj-lt"/>
              <a:buAutoNum type="arabicPeriod"/>
              <a:defRPr/>
            </a:pPr>
            <a:r>
              <a:rPr lang="id-ID" sz="1600" dirty="0" smtClean="0"/>
              <a:t>Sebuah perusahaan eksportir mungkin mengkhawatirkan kemampuan perusahaan importir untuk melakukan pembayaran.</a:t>
            </a:r>
          </a:p>
          <a:p>
            <a:pPr marL="276225" indent="-276225">
              <a:lnSpc>
                <a:spcPct val="80000"/>
              </a:lnSpc>
              <a:buFont typeface="+mj-lt"/>
              <a:buAutoNum type="arabicPeriod"/>
              <a:defRPr/>
            </a:pPr>
            <a:r>
              <a:rPr lang="id-ID" sz="1600" dirty="0" smtClean="0"/>
              <a:t>Meskipun importir cukup kredibel, pemerintahnya mungkin menerapkan sistem kontrol devisa yang melarang pembayaran kepada eksportir.</a:t>
            </a:r>
          </a:p>
          <a:p>
            <a:pPr marL="276225" indent="-276225">
              <a:lnSpc>
                <a:spcPct val="80000"/>
              </a:lnSpc>
              <a:buFont typeface="+mj-lt"/>
              <a:buAutoNum type="arabicPeriod"/>
              <a:defRPr/>
            </a:pPr>
            <a:r>
              <a:rPr lang="id-ID" sz="1600" dirty="0" smtClean="0"/>
              <a:t>Importir mungkin tidak yakin eksportir akan mengirimkan barang yang telah dipesan.</a:t>
            </a:r>
          </a:p>
          <a:p>
            <a:pPr marL="276225" indent="-276225">
              <a:lnSpc>
                <a:spcPct val="80000"/>
              </a:lnSpc>
              <a:buFont typeface="+mj-lt"/>
              <a:buAutoNum type="arabicPeriod"/>
              <a:defRPr/>
            </a:pPr>
            <a:r>
              <a:rPr lang="id-ID" sz="1600" dirty="0" smtClean="0"/>
              <a:t>Sekalipun eksportir pasti akan mengirimkan barang, hambatan-hambatan perdagangan atau masalah transportasi internasional dapat memperlambat penerimaan barang.</a:t>
            </a:r>
          </a:p>
        </p:txBody>
      </p:sp>
      <p:grpSp>
        <p:nvGrpSpPr>
          <p:cNvPr id="13" name="Group 16"/>
          <p:cNvGrpSpPr>
            <a:grpSpLocks/>
          </p:cNvGrpSpPr>
          <p:nvPr/>
        </p:nvGrpSpPr>
        <p:grpSpPr bwMode="auto">
          <a:xfrm>
            <a:off x="611560" y="1412776"/>
            <a:ext cx="7939590" cy="1944213"/>
            <a:chOff x="968" y="2207"/>
            <a:chExt cx="1116" cy="1380"/>
          </a:xfrm>
        </p:grpSpPr>
        <p:pic>
          <p:nvPicPr>
            <p:cNvPr id="14" name="Picture 17" descr="light_shadow"/>
            <p:cNvPicPr>
              <a:picLocks noChangeAspect="1" noChangeArrowheads="1"/>
            </p:cNvPicPr>
            <p:nvPr/>
          </p:nvPicPr>
          <p:blipFill>
            <a:blip r:embed="rId2" cstate="print">
              <a:lum bright="-78000" contrast="-78000"/>
            </a:blip>
            <a:srcRect/>
            <a:stretch>
              <a:fillRect/>
            </a:stretch>
          </p:blipFill>
          <p:spPr bwMode="gray">
            <a:xfrm>
              <a:off x="1047" y="3166"/>
              <a:ext cx="912" cy="248"/>
            </a:xfrm>
            <a:prstGeom prst="rect">
              <a:avLst/>
            </a:prstGeom>
            <a:noFill/>
            <a:ln>
              <a:noFill/>
            </a:ln>
          </p:spPr>
        </p:pic>
        <p:grpSp>
          <p:nvGrpSpPr>
            <p:cNvPr id="15" name="Group 18"/>
            <p:cNvGrpSpPr>
              <a:grpSpLocks/>
            </p:cNvGrpSpPr>
            <p:nvPr/>
          </p:nvGrpSpPr>
          <p:grpSpPr bwMode="auto">
            <a:xfrm>
              <a:off x="968" y="2207"/>
              <a:ext cx="1116" cy="1380"/>
              <a:chOff x="2304" y="2496"/>
              <a:chExt cx="1219" cy="1536"/>
            </a:xfrm>
          </p:grpSpPr>
          <p:pic>
            <p:nvPicPr>
              <p:cNvPr id="17" name="Picture 19" descr="circuler_1"/>
              <p:cNvPicPr>
                <a:picLocks noChangeAspect="1" noChangeArrowheads="1"/>
              </p:cNvPicPr>
              <p:nvPr/>
            </p:nvPicPr>
            <p:blipFill>
              <a:blip r:embed="rId3" cstate="print"/>
              <a:srcRect/>
              <a:stretch>
                <a:fillRect/>
              </a:stretch>
            </p:blipFill>
            <p:spPr bwMode="gray">
              <a:xfrm>
                <a:off x="2314" y="2544"/>
                <a:ext cx="1182" cy="1196"/>
              </a:xfrm>
              <a:prstGeom prst="rect">
                <a:avLst/>
              </a:prstGeom>
              <a:noFill/>
              <a:ln w="9525">
                <a:noFill/>
                <a:miter lim="800000"/>
                <a:headEnd/>
                <a:tailEnd/>
              </a:ln>
            </p:spPr>
          </p:pic>
          <p:sp>
            <p:nvSpPr>
              <p:cNvPr id="18" name="Oval 20"/>
              <p:cNvSpPr>
                <a:spLocks noChangeArrowheads="1"/>
              </p:cNvSpPr>
              <p:nvPr/>
            </p:nvSpPr>
            <p:spPr bwMode="gray">
              <a:xfrm>
                <a:off x="2314" y="2544"/>
                <a:ext cx="1190" cy="1199"/>
              </a:xfrm>
              <a:prstGeom prst="ellipse">
                <a:avLst/>
              </a:prstGeom>
              <a:solidFill>
                <a:schemeClr val="accent1">
                  <a:alpha val="50000"/>
                </a:schemeClr>
              </a:solidFill>
              <a:ln w="9525" algn="ctr">
                <a:noFill/>
                <a:round/>
                <a:headEnd/>
                <a:tailEnd/>
              </a:ln>
              <a:effectLst/>
            </p:spPr>
            <p:txBody>
              <a:bodyPr wrap="none" anchor="ctr"/>
              <a:lstStyle/>
              <a:p>
                <a:endParaRPr lang="id-ID"/>
              </a:p>
            </p:txBody>
          </p:sp>
          <p:pic>
            <p:nvPicPr>
              <p:cNvPr id="19" name="Picture 21" descr="light_shadow1"/>
              <p:cNvPicPr>
                <a:picLocks noChangeAspect="1" noChangeArrowheads="1"/>
              </p:cNvPicPr>
              <p:nvPr/>
            </p:nvPicPr>
            <p:blipFill>
              <a:blip r:embed="rId4" cstate="print"/>
              <a:srcRect t="14285"/>
              <a:stretch>
                <a:fillRect/>
              </a:stretch>
            </p:blipFill>
            <p:spPr bwMode="gray">
              <a:xfrm>
                <a:off x="2304" y="2496"/>
                <a:ext cx="1219" cy="748"/>
              </a:xfrm>
              <a:prstGeom prst="rect">
                <a:avLst/>
              </a:prstGeom>
              <a:noFill/>
              <a:ln w="9525">
                <a:noFill/>
                <a:miter lim="800000"/>
                <a:headEnd/>
                <a:tailEnd/>
              </a:ln>
            </p:spPr>
          </p:pic>
          <p:grpSp>
            <p:nvGrpSpPr>
              <p:cNvPr id="20" name="Group 22"/>
              <p:cNvGrpSpPr>
                <a:grpSpLocks/>
              </p:cNvGrpSpPr>
              <p:nvPr/>
            </p:nvGrpSpPr>
            <p:grpSpPr bwMode="auto">
              <a:xfrm rot="-3733502" flipH="1" flipV="1">
                <a:off x="2673" y="3381"/>
                <a:ext cx="1049" cy="253"/>
                <a:chOff x="2532" y="1051"/>
                <a:chExt cx="893" cy="246"/>
              </a:xfrm>
            </p:grpSpPr>
            <p:grpSp>
              <p:nvGrpSpPr>
                <p:cNvPr id="21" name="Group 23"/>
                <p:cNvGrpSpPr>
                  <a:grpSpLocks/>
                </p:cNvGrpSpPr>
                <p:nvPr/>
              </p:nvGrpSpPr>
              <p:grpSpPr bwMode="auto">
                <a:xfrm>
                  <a:off x="2532" y="1051"/>
                  <a:ext cx="743" cy="185"/>
                  <a:chOff x="1565" y="2568"/>
                  <a:chExt cx="1118" cy="279"/>
                </a:xfrm>
              </p:grpSpPr>
              <p:sp>
                <p:nvSpPr>
                  <p:cNvPr id="27"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28"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29"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30"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grpSp>
            <p:grpSp>
              <p:nvGrpSpPr>
                <p:cNvPr id="22" name="Group 28"/>
                <p:cNvGrpSpPr>
                  <a:grpSpLocks/>
                </p:cNvGrpSpPr>
                <p:nvPr/>
              </p:nvGrpSpPr>
              <p:grpSpPr bwMode="auto">
                <a:xfrm rot="1353540">
                  <a:off x="2682" y="1111"/>
                  <a:ext cx="743" cy="186"/>
                  <a:chOff x="1565" y="2568"/>
                  <a:chExt cx="1118" cy="279"/>
                </a:xfrm>
              </p:grpSpPr>
              <p:sp>
                <p:nvSpPr>
                  <p:cNvPr id="23" name="AutoShape 2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24" name="AutoShape 3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25" name="AutoShape 3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sp>
                <p:nvSpPr>
                  <p:cNvPr id="26" name="AutoShape 3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id-ID"/>
                  </a:p>
                </p:txBody>
              </p:sp>
            </p:grpSp>
          </p:grpSp>
        </p:grpSp>
        <p:sp>
          <p:nvSpPr>
            <p:cNvPr id="16" name="Rectangle 33"/>
            <p:cNvSpPr>
              <a:spLocks noChangeArrowheads="1"/>
            </p:cNvSpPr>
            <p:nvPr/>
          </p:nvSpPr>
          <p:spPr bwMode="auto">
            <a:xfrm>
              <a:off x="1085" y="2502"/>
              <a:ext cx="898" cy="625"/>
            </a:xfrm>
            <a:prstGeom prst="rect">
              <a:avLst/>
            </a:prstGeom>
            <a:noFill/>
            <a:ln w="9525">
              <a:noFill/>
              <a:miter lim="800000"/>
              <a:headEnd/>
              <a:tailEnd/>
            </a:ln>
            <a:effectLst/>
          </p:spPr>
          <p:txBody>
            <a:bodyPr wrap="square">
              <a:spAutoFit/>
            </a:bodyPr>
            <a:lstStyle/>
            <a:p>
              <a:pPr algn="ctr" eaLnBrk="1" hangingPunct="1">
                <a:lnSpc>
                  <a:spcPct val="80000"/>
                </a:lnSpc>
                <a:defRPr/>
              </a:pPr>
              <a:r>
                <a:rPr lang="id-ID" sz="1600" dirty="0" smtClean="0"/>
                <a:t>Aktivitas perdagangan internasional perusahaan multinasional (MNC) dari waktu ke waktu semakin penting karena ditemukannya cara-cara baru oleh bank-bank komersial untuk membiayai perdagangan internasional.</a:t>
              </a:r>
            </a:p>
          </p:txBody>
        </p:sp>
      </p:grpSp>
      <p:pic>
        <p:nvPicPr>
          <p:cNvPr id="33" name="Picture 3" descr="023"/>
          <p:cNvPicPr>
            <a:picLocks noChangeAspect="1" noChangeArrowheads="1"/>
          </p:cNvPicPr>
          <p:nvPr/>
        </p:nvPicPr>
        <p:blipFill>
          <a:blip r:embed="rId5" cstate="print"/>
          <a:srcRect/>
          <a:stretch>
            <a:fillRect/>
          </a:stretch>
        </p:blipFill>
        <p:spPr bwMode="auto">
          <a:xfrm>
            <a:off x="7812360" y="5733256"/>
            <a:ext cx="1282208" cy="1124744"/>
          </a:xfrm>
          <a:prstGeom prst="rect">
            <a:avLst/>
          </a:prstGeom>
          <a:noFill/>
        </p:spPr>
      </p:pic>
    </p:spTree>
    <p:extLst>
      <p:ext uri="{BB962C8B-B14F-4D97-AF65-F5344CB8AC3E}">
        <p14:creationId xmlns:p14="http://schemas.microsoft.com/office/powerpoint/2010/main" val="316298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5589984" cy="1096963"/>
          </a:xfrm>
        </p:spPr>
        <p:txBody>
          <a:bodyPr>
            <a:noAutofit/>
          </a:bodyPr>
          <a:lstStyle/>
          <a:p>
            <a:r>
              <a:rPr lang="id-ID" sz="2400" b="1" dirty="0" smtClean="0"/>
              <a:t>BADAN–BADAN YANG MENDORONG PERTUMBUHAN PERDAGANGAN INTERNASIONAL </a:t>
            </a:r>
            <a:endParaRPr lang="id-ID" sz="2400" b="1" dirty="0"/>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AutoShape 17"/>
          <p:cNvSpPr>
            <a:spLocks noChangeArrowheads="1"/>
          </p:cNvSpPr>
          <p:nvPr/>
        </p:nvSpPr>
        <p:spPr bwMode="auto">
          <a:xfrm>
            <a:off x="914400" y="2060848"/>
            <a:ext cx="7239000" cy="4320480"/>
          </a:xfrm>
          <a:prstGeom prst="roundRect">
            <a:avLst>
              <a:gd name="adj" fmla="val 7315"/>
            </a:avLst>
          </a:prstGeom>
          <a:noFill/>
          <a:ln w="19050" cap="rnd">
            <a:solidFill>
              <a:srgbClr val="1C1C1C"/>
            </a:solidFill>
            <a:prstDash val="sysDot"/>
            <a:round/>
            <a:headEnd/>
            <a:tailEnd/>
          </a:ln>
          <a:effectLst/>
        </p:spPr>
        <p:txBody>
          <a:bodyPr wrap="none" anchor="ctr"/>
          <a:lstStyle/>
          <a:p>
            <a:endParaRPr lang="id-ID"/>
          </a:p>
        </p:txBody>
      </p:sp>
      <p:grpSp>
        <p:nvGrpSpPr>
          <p:cNvPr id="7" name="Group 2"/>
          <p:cNvGrpSpPr>
            <a:grpSpLocks/>
          </p:cNvGrpSpPr>
          <p:nvPr/>
        </p:nvGrpSpPr>
        <p:grpSpPr bwMode="auto">
          <a:xfrm>
            <a:off x="2038350" y="4849937"/>
            <a:ext cx="5089525" cy="471487"/>
            <a:chOff x="1161" y="1572"/>
            <a:chExt cx="3206" cy="338"/>
          </a:xfrm>
        </p:grpSpPr>
        <p:sp>
          <p:nvSpPr>
            <p:cNvPr id="8" name="AutoShape 3"/>
            <p:cNvSpPr>
              <a:spLocks noChangeArrowheads="1"/>
            </p:cNvSpPr>
            <p:nvPr/>
          </p:nvSpPr>
          <p:spPr bwMode="gray">
            <a:xfrm>
              <a:off x="1161" y="1572"/>
              <a:ext cx="3206" cy="338"/>
            </a:xfrm>
            <a:prstGeom prst="roundRect">
              <a:avLst>
                <a:gd name="adj" fmla="val 16667"/>
              </a:avLst>
            </a:prstGeom>
            <a:solidFill>
              <a:schemeClr val="accent1"/>
            </a:solidFill>
            <a:ln w="12700" algn="ctr">
              <a:noFill/>
              <a:round/>
              <a:headEnd/>
              <a:tailEnd/>
            </a:ln>
            <a:effectLst/>
          </p:spPr>
          <p:txBody>
            <a:bodyPr wrap="none" anchor="ctr"/>
            <a:lstStyle/>
            <a:p>
              <a:endParaRPr lang="id-ID"/>
            </a:p>
          </p:txBody>
        </p:sp>
        <p:sp>
          <p:nvSpPr>
            <p:cNvPr id="9" name="AutoShape 4"/>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id-ID"/>
            </a:p>
          </p:txBody>
        </p:sp>
      </p:grpSp>
      <p:grpSp>
        <p:nvGrpSpPr>
          <p:cNvPr id="10" name="Group 5"/>
          <p:cNvGrpSpPr>
            <a:grpSpLocks/>
          </p:cNvGrpSpPr>
          <p:nvPr/>
        </p:nvGrpSpPr>
        <p:grpSpPr bwMode="auto">
          <a:xfrm>
            <a:off x="2038350" y="4187949"/>
            <a:ext cx="5089525" cy="471488"/>
            <a:chOff x="1161" y="1572"/>
            <a:chExt cx="3206" cy="338"/>
          </a:xfrm>
        </p:grpSpPr>
        <p:sp>
          <p:nvSpPr>
            <p:cNvPr id="11" name="AutoShape 6"/>
            <p:cNvSpPr>
              <a:spLocks noChangeArrowheads="1"/>
            </p:cNvSpPr>
            <p:nvPr/>
          </p:nvSpPr>
          <p:spPr bwMode="gray">
            <a:xfrm>
              <a:off x="1161" y="1572"/>
              <a:ext cx="3206" cy="338"/>
            </a:xfrm>
            <a:prstGeom prst="roundRect">
              <a:avLst>
                <a:gd name="adj" fmla="val 16667"/>
              </a:avLst>
            </a:prstGeom>
            <a:solidFill>
              <a:schemeClr val="accent2"/>
            </a:solidFill>
            <a:ln w="12700" algn="ctr">
              <a:noFill/>
              <a:round/>
              <a:headEnd/>
              <a:tailEnd/>
            </a:ln>
            <a:effectLst/>
          </p:spPr>
          <p:txBody>
            <a:bodyPr wrap="none" anchor="ctr"/>
            <a:lstStyle/>
            <a:p>
              <a:endParaRPr lang="id-ID"/>
            </a:p>
          </p:txBody>
        </p:sp>
        <p:sp>
          <p:nvSpPr>
            <p:cNvPr id="12" name="AutoShape 7"/>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id-ID"/>
            </a:p>
          </p:txBody>
        </p:sp>
      </p:grpSp>
      <p:grpSp>
        <p:nvGrpSpPr>
          <p:cNvPr id="13" name="Group 8"/>
          <p:cNvGrpSpPr>
            <a:grpSpLocks/>
          </p:cNvGrpSpPr>
          <p:nvPr/>
        </p:nvGrpSpPr>
        <p:grpSpPr bwMode="auto">
          <a:xfrm>
            <a:off x="2038350" y="5480174"/>
            <a:ext cx="5089525" cy="471488"/>
            <a:chOff x="1161" y="1572"/>
            <a:chExt cx="3206" cy="338"/>
          </a:xfrm>
        </p:grpSpPr>
        <p:sp>
          <p:nvSpPr>
            <p:cNvPr id="14" name="AutoShape 9"/>
            <p:cNvSpPr>
              <a:spLocks noChangeArrowheads="1"/>
            </p:cNvSpPr>
            <p:nvPr/>
          </p:nvSpPr>
          <p:spPr bwMode="gray">
            <a:xfrm>
              <a:off x="1161" y="1572"/>
              <a:ext cx="3206" cy="338"/>
            </a:xfrm>
            <a:prstGeom prst="roundRect">
              <a:avLst>
                <a:gd name="adj" fmla="val 16667"/>
              </a:avLst>
            </a:prstGeom>
            <a:solidFill>
              <a:schemeClr val="accent2"/>
            </a:solidFill>
            <a:ln w="12700" algn="ctr">
              <a:noFill/>
              <a:round/>
              <a:headEnd/>
              <a:tailEnd/>
            </a:ln>
            <a:effectLst/>
          </p:spPr>
          <p:txBody>
            <a:bodyPr wrap="none" anchor="ctr"/>
            <a:lstStyle/>
            <a:p>
              <a:endParaRPr lang="id-ID"/>
            </a:p>
          </p:txBody>
        </p:sp>
        <p:sp>
          <p:nvSpPr>
            <p:cNvPr id="15" name="AutoShape 10"/>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id-ID"/>
            </a:p>
          </p:txBody>
        </p:sp>
      </p:grpSp>
      <p:grpSp>
        <p:nvGrpSpPr>
          <p:cNvPr id="16" name="Group 11"/>
          <p:cNvGrpSpPr>
            <a:grpSpLocks/>
          </p:cNvGrpSpPr>
          <p:nvPr/>
        </p:nvGrpSpPr>
        <p:grpSpPr bwMode="auto">
          <a:xfrm>
            <a:off x="2038350" y="3532312"/>
            <a:ext cx="5089525" cy="471487"/>
            <a:chOff x="1161" y="1572"/>
            <a:chExt cx="3206" cy="338"/>
          </a:xfrm>
        </p:grpSpPr>
        <p:sp>
          <p:nvSpPr>
            <p:cNvPr id="17" name="AutoShape 12"/>
            <p:cNvSpPr>
              <a:spLocks noChangeArrowheads="1"/>
            </p:cNvSpPr>
            <p:nvPr/>
          </p:nvSpPr>
          <p:spPr bwMode="gray">
            <a:xfrm>
              <a:off x="1161" y="1572"/>
              <a:ext cx="3206" cy="338"/>
            </a:xfrm>
            <a:prstGeom prst="roundRect">
              <a:avLst>
                <a:gd name="adj" fmla="val 16667"/>
              </a:avLst>
            </a:prstGeom>
            <a:solidFill>
              <a:schemeClr val="accent1"/>
            </a:solidFill>
            <a:ln w="12700" algn="ctr">
              <a:noFill/>
              <a:round/>
              <a:headEnd/>
              <a:tailEnd/>
            </a:ln>
            <a:effectLst/>
          </p:spPr>
          <p:txBody>
            <a:bodyPr wrap="none" anchor="ctr"/>
            <a:lstStyle/>
            <a:p>
              <a:endParaRPr lang="id-ID"/>
            </a:p>
          </p:txBody>
        </p:sp>
        <p:sp>
          <p:nvSpPr>
            <p:cNvPr id="18" name="AutoShape 13"/>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id-ID"/>
            </a:p>
          </p:txBody>
        </p:sp>
      </p:grpSp>
      <p:grpSp>
        <p:nvGrpSpPr>
          <p:cNvPr id="19" name="Group 14"/>
          <p:cNvGrpSpPr>
            <a:grpSpLocks/>
          </p:cNvGrpSpPr>
          <p:nvPr/>
        </p:nvGrpSpPr>
        <p:grpSpPr bwMode="auto">
          <a:xfrm>
            <a:off x="2038350" y="2870324"/>
            <a:ext cx="5089525" cy="471488"/>
            <a:chOff x="1161" y="1572"/>
            <a:chExt cx="3206" cy="338"/>
          </a:xfrm>
        </p:grpSpPr>
        <p:sp>
          <p:nvSpPr>
            <p:cNvPr id="20" name="AutoShape 15"/>
            <p:cNvSpPr>
              <a:spLocks noChangeArrowheads="1"/>
            </p:cNvSpPr>
            <p:nvPr/>
          </p:nvSpPr>
          <p:spPr bwMode="gray">
            <a:xfrm>
              <a:off x="1161" y="1572"/>
              <a:ext cx="3206" cy="338"/>
            </a:xfrm>
            <a:prstGeom prst="roundRect">
              <a:avLst>
                <a:gd name="adj" fmla="val 16667"/>
              </a:avLst>
            </a:prstGeom>
            <a:solidFill>
              <a:schemeClr val="accent2"/>
            </a:solidFill>
            <a:ln w="12700" algn="ctr">
              <a:noFill/>
              <a:round/>
              <a:headEnd/>
              <a:tailEnd/>
            </a:ln>
            <a:effectLst/>
          </p:spPr>
          <p:txBody>
            <a:bodyPr wrap="none" anchor="ctr"/>
            <a:lstStyle/>
            <a:p>
              <a:endParaRPr lang="id-ID"/>
            </a:p>
          </p:txBody>
        </p:sp>
        <p:sp>
          <p:nvSpPr>
            <p:cNvPr id="21" name="AutoShape 16"/>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id-ID"/>
            </a:p>
          </p:txBody>
        </p:sp>
      </p:grpSp>
      <p:sp>
        <p:nvSpPr>
          <p:cNvPr id="22" name="AutoShape 18"/>
          <p:cNvSpPr>
            <a:spLocks noChangeArrowheads="1"/>
          </p:cNvSpPr>
          <p:nvPr/>
        </p:nvSpPr>
        <p:spPr bwMode="gray">
          <a:xfrm>
            <a:off x="2838450" y="3565649"/>
            <a:ext cx="3505200" cy="381000"/>
          </a:xfrm>
          <a:prstGeom prst="roundRect">
            <a:avLst>
              <a:gd name="adj" fmla="val 7574"/>
            </a:avLst>
          </a:prstGeom>
          <a:noFill/>
          <a:ln w="28575" cap="rnd">
            <a:noFill/>
            <a:prstDash val="sysDot"/>
            <a:round/>
            <a:headEnd/>
            <a:tailEnd/>
          </a:ln>
          <a:effectLst/>
        </p:spPr>
        <p:txBody>
          <a:bodyPr wrap="none" anchor="ctr"/>
          <a:lstStyle/>
          <a:p>
            <a:pPr algn="ctr" eaLnBrk="0" hangingPunct="0">
              <a:buFont typeface="Wingdings" pitchFamily="2" charset="2"/>
              <a:buNone/>
            </a:pPr>
            <a:r>
              <a:rPr lang="id-ID" dirty="0" smtClean="0"/>
              <a:t>Foreign Credit Insurance Association (FCIA)</a:t>
            </a:r>
            <a:endParaRPr lang="en-US" b="1" dirty="0">
              <a:solidFill>
                <a:srgbClr val="FFFFFF"/>
              </a:solidFill>
              <a:cs typeface="Arial" pitchFamily="34" charset="0"/>
            </a:endParaRPr>
          </a:p>
        </p:txBody>
      </p:sp>
      <p:sp>
        <p:nvSpPr>
          <p:cNvPr id="23" name="AutoShape 19"/>
          <p:cNvSpPr>
            <a:spLocks noChangeArrowheads="1"/>
          </p:cNvSpPr>
          <p:nvPr/>
        </p:nvSpPr>
        <p:spPr bwMode="gray">
          <a:xfrm>
            <a:off x="2838450" y="4210174"/>
            <a:ext cx="3505200" cy="381000"/>
          </a:xfrm>
          <a:prstGeom prst="roundRect">
            <a:avLst>
              <a:gd name="adj" fmla="val 7574"/>
            </a:avLst>
          </a:prstGeom>
          <a:noFill/>
          <a:ln w="28575" cap="rnd">
            <a:noFill/>
            <a:prstDash val="sysDot"/>
            <a:round/>
            <a:headEnd/>
            <a:tailEnd/>
          </a:ln>
          <a:effectLst/>
        </p:spPr>
        <p:txBody>
          <a:bodyPr wrap="none" anchor="ctr"/>
          <a:lstStyle/>
          <a:p>
            <a:pPr algn="ctr" eaLnBrk="0" hangingPunct="0">
              <a:buFont typeface="Wingdings" pitchFamily="2" charset="2"/>
              <a:buNone/>
            </a:pPr>
            <a:r>
              <a:rPr lang="id-ID" dirty="0" smtClean="0"/>
              <a:t>Private Export Funding Corporation (PEFCO)</a:t>
            </a:r>
            <a:endParaRPr lang="en-US" b="1" dirty="0">
              <a:solidFill>
                <a:srgbClr val="FFFFFF"/>
              </a:solidFill>
              <a:cs typeface="Arial" pitchFamily="34" charset="0"/>
            </a:endParaRPr>
          </a:p>
        </p:txBody>
      </p:sp>
      <p:sp>
        <p:nvSpPr>
          <p:cNvPr id="24" name="AutoShape 20"/>
          <p:cNvSpPr>
            <a:spLocks noChangeArrowheads="1"/>
          </p:cNvSpPr>
          <p:nvPr/>
        </p:nvSpPr>
        <p:spPr bwMode="gray">
          <a:xfrm>
            <a:off x="2838450" y="4875337"/>
            <a:ext cx="3505200" cy="381000"/>
          </a:xfrm>
          <a:prstGeom prst="roundRect">
            <a:avLst>
              <a:gd name="adj" fmla="val 7574"/>
            </a:avLst>
          </a:prstGeom>
          <a:noFill/>
          <a:ln w="28575" cap="rnd">
            <a:noFill/>
            <a:prstDash val="sysDot"/>
            <a:round/>
            <a:headEnd/>
            <a:tailEnd/>
          </a:ln>
          <a:effectLst/>
        </p:spPr>
        <p:txBody>
          <a:bodyPr wrap="none" anchor="ctr"/>
          <a:lstStyle/>
          <a:p>
            <a:pPr algn="ctr" eaLnBrk="0" hangingPunct="0">
              <a:buFont typeface="Wingdings" pitchFamily="2" charset="2"/>
              <a:buNone/>
            </a:pPr>
            <a:r>
              <a:rPr lang="id-ID" dirty="0" smtClean="0"/>
              <a:t>Overseas Private Investment Corporation (OPIC)</a:t>
            </a:r>
            <a:endParaRPr lang="en-US" b="1" dirty="0">
              <a:solidFill>
                <a:srgbClr val="FFFFFF"/>
              </a:solidFill>
              <a:cs typeface="Arial" pitchFamily="34" charset="0"/>
            </a:endParaRPr>
          </a:p>
        </p:txBody>
      </p:sp>
      <p:sp>
        <p:nvSpPr>
          <p:cNvPr id="25" name="AutoShape 21"/>
          <p:cNvSpPr>
            <a:spLocks noChangeArrowheads="1"/>
          </p:cNvSpPr>
          <p:nvPr/>
        </p:nvSpPr>
        <p:spPr bwMode="gray">
          <a:xfrm>
            <a:off x="2838450" y="5518274"/>
            <a:ext cx="3505200" cy="381000"/>
          </a:xfrm>
          <a:prstGeom prst="roundRect">
            <a:avLst>
              <a:gd name="adj" fmla="val 7574"/>
            </a:avLst>
          </a:prstGeom>
          <a:noFill/>
          <a:ln w="28575" cap="rnd">
            <a:noFill/>
            <a:prstDash val="sysDot"/>
            <a:round/>
            <a:headEnd/>
            <a:tailEnd/>
          </a:ln>
          <a:effectLst/>
        </p:spPr>
        <p:txBody>
          <a:bodyPr wrap="none" anchor="ctr"/>
          <a:lstStyle/>
          <a:p>
            <a:pPr algn="ctr" eaLnBrk="0" hangingPunct="0">
              <a:buFont typeface="Wingdings" pitchFamily="2" charset="2"/>
              <a:buNone/>
            </a:pPr>
            <a:r>
              <a:rPr lang="id-ID" dirty="0" smtClean="0"/>
              <a:t>Penunjang-penunjang Lainnya</a:t>
            </a:r>
            <a:endParaRPr lang="en-US" b="1" dirty="0">
              <a:solidFill>
                <a:srgbClr val="FFFFFF"/>
              </a:solidFill>
              <a:cs typeface="Arial" pitchFamily="34" charset="0"/>
            </a:endParaRPr>
          </a:p>
        </p:txBody>
      </p:sp>
      <p:sp>
        <p:nvSpPr>
          <p:cNvPr id="26" name="AutoShape 22"/>
          <p:cNvSpPr>
            <a:spLocks noChangeArrowheads="1"/>
          </p:cNvSpPr>
          <p:nvPr/>
        </p:nvSpPr>
        <p:spPr bwMode="auto">
          <a:xfrm>
            <a:off x="1219200" y="1628800"/>
            <a:ext cx="6553200" cy="928787"/>
          </a:xfrm>
          <a:prstGeom prst="roundRect">
            <a:avLst>
              <a:gd name="adj" fmla="val 42181"/>
            </a:avLst>
          </a:prstGeom>
          <a:solidFill>
            <a:schemeClr val="tx2"/>
          </a:solidFill>
          <a:ln w="19050" cap="rnd">
            <a:solidFill>
              <a:srgbClr val="1C1C1C"/>
            </a:solidFill>
            <a:prstDash val="sysDot"/>
            <a:round/>
            <a:headEnd/>
            <a:tailEnd/>
          </a:ln>
          <a:effectLst/>
        </p:spPr>
        <p:txBody>
          <a:bodyPr wrap="none" anchor="ctr"/>
          <a:lstStyle/>
          <a:p>
            <a:pPr algn="ctr"/>
            <a:endParaRPr lang="en-US" sz="1500" b="1" dirty="0">
              <a:solidFill>
                <a:schemeClr val="bg1"/>
              </a:solidFill>
              <a:cs typeface="Arial" pitchFamily="34" charset="0"/>
            </a:endParaRPr>
          </a:p>
        </p:txBody>
      </p:sp>
      <p:sp>
        <p:nvSpPr>
          <p:cNvPr id="27" name="AutoShape 23"/>
          <p:cNvSpPr>
            <a:spLocks noChangeArrowheads="1"/>
          </p:cNvSpPr>
          <p:nvPr/>
        </p:nvSpPr>
        <p:spPr bwMode="gray">
          <a:xfrm>
            <a:off x="2838450" y="2900487"/>
            <a:ext cx="3505200" cy="381000"/>
          </a:xfrm>
          <a:prstGeom prst="roundRect">
            <a:avLst>
              <a:gd name="adj" fmla="val 7574"/>
            </a:avLst>
          </a:prstGeom>
          <a:noFill/>
          <a:ln w="28575" cap="rnd">
            <a:noFill/>
            <a:prstDash val="sysDot"/>
            <a:round/>
            <a:headEnd/>
            <a:tailEnd/>
          </a:ln>
          <a:effectLst/>
        </p:spPr>
        <p:txBody>
          <a:bodyPr wrap="none" anchor="ctr"/>
          <a:lstStyle/>
          <a:p>
            <a:pPr algn="ctr" eaLnBrk="0" hangingPunct="0">
              <a:buFont typeface="Wingdings" pitchFamily="2" charset="2"/>
              <a:buNone/>
            </a:pPr>
            <a:r>
              <a:rPr lang="id-ID" dirty="0" smtClean="0"/>
              <a:t>Bank Ekspor-Impor AS (Bank Exim)</a:t>
            </a:r>
            <a:endParaRPr lang="en-US" b="1" dirty="0">
              <a:solidFill>
                <a:srgbClr val="FFFFFF"/>
              </a:solidFill>
              <a:cs typeface="Arial" pitchFamily="34" charset="0"/>
            </a:endParaRPr>
          </a:p>
        </p:txBody>
      </p:sp>
      <p:pic>
        <p:nvPicPr>
          <p:cNvPr id="29"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
        <p:nvSpPr>
          <p:cNvPr id="28" name="Rectangle 27"/>
          <p:cNvSpPr/>
          <p:nvPr/>
        </p:nvSpPr>
        <p:spPr>
          <a:xfrm>
            <a:off x="1403648" y="1628800"/>
            <a:ext cx="6192688" cy="923330"/>
          </a:xfrm>
          <a:prstGeom prst="rect">
            <a:avLst/>
          </a:prstGeom>
        </p:spPr>
        <p:txBody>
          <a:bodyPr wrap="square">
            <a:spAutoFit/>
          </a:bodyPr>
          <a:lstStyle/>
          <a:p>
            <a:pPr algn="ctr"/>
            <a:r>
              <a:rPr lang="id-ID" dirty="0" smtClean="0">
                <a:solidFill>
                  <a:schemeClr val="tx1">
                    <a:lumMod val="50000"/>
                  </a:schemeClr>
                </a:solidFill>
              </a:rPr>
              <a:t>Badan-badan penting yang memfasilitasi perdagangan internasional melalui asuransi ekspor dan program-program pinjaman di AS, yaitu:</a:t>
            </a:r>
            <a:endParaRPr lang="en-US" dirty="0">
              <a:solidFill>
                <a:schemeClr val="tx1">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dashDot"/>
            <a:round/>
            <a:headEnd/>
            <a:tailEnd/>
          </a:ln>
          <a:effectLst/>
        </p:spPr>
        <p:txBody>
          <a:bodyPr wrap="none" anchor="ctr"/>
          <a:lstStyle/>
          <a:p>
            <a:endParaRPr lang="id-ID"/>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7"/>
          <p:cNvSpPr>
            <a:spLocks noGrp="1"/>
          </p:cNvSpPr>
          <p:nvPr>
            <p:ph type="title"/>
          </p:nvPr>
        </p:nvSpPr>
        <p:spPr>
          <a:xfrm>
            <a:off x="2438400" y="0"/>
            <a:ext cx="5517976" cy="1096963"/>
          </a:xfrm>
        </p:spPr>
        <p:txBody>
          <a:bodyPr/>
          <a:lstStyle/>
          <a:p>
            <a:pPr eaLnBrk="0" hangingPunct="0"/>
            <a:r>
              <a:rPr lang="id-ID" sz="2400" b="1" dirty="0" smtClean="0"/>
              <a:t>1. Bank Ekspor-Impor AS</a:t>
            </a:r>
            <a:br>
              <a:rPr lang="id-ID" sz="2400" b="1" dirty="0" smtClean="0"/>
            </a:br>
            <a:r>
              <a:rPr lang="id-ID" sz="2400" b="1" dirty="0" smtClean="0"/>
              <a:t>(Bank Exim)</a:t>
            </a:r>
            <a:endParaRPr lang="en-US" sz="2400" b="1" dirty="0">
              <a:solidFill>
                <a:srgbClr val="FFFFFF"/>
              </a:solidFill>
              <a:cs typeface="Arial" pitchFamily="34" charset="0"/>
            </a:endParaRPr>
          </a:p>
        </p:txBody>
      </p:sp>
      <p:sp>
        <p:nvSpPr>
          <p:cNvPr id="8" name="Rectangle 7"/>
          <p:cNvSpPr/>
          <p:nvPr/>
        </p:nvSpPr>
        <p:spPr>
          <a:xfrm>
            <a:off x="755576" y="1916832"/>
            <a:ext cx="7632848" cy="4278094"/>
          </a:xfrm>
          <a:prstGeom prst="rect">
            <a:avLst/>
          </a:prstGeom>
        </p:spPr>
        <p:txBody>
          <a:bodyPr wrap="square">
            <a:spAutoFit/>
          </a:bodyPr>
          <a:lstStyle/>
          <a:p>
            <a:pPr marL="342900" indent="-342900">
              <a:buFont typeface="Wingdings" pitchFamily="2" charset="2"/>
              <a:buChar char="Ø"/>
            </a:pPr>
            <a:r>
              <a:rPr lang="id-ID" sz="1600" dirty="0" smtClean="0"/>
              <a:t>Didirikan pada tahun 1934, misinya saat ini adalah membiayai dan memfasilitasi ekspor barang dan jasa AS dan mempertahankan daya saing perusahaan AS di pasar luar negeri. Bank Exim beroperasi sebagai badan pemerintah AS yang independen.</a:t>
            </a:r>
          </a:p>
          <a:p>
            <a:pPr marL="342900" indent="-342900">
              <a:buFont typeface="Wingdings" pitchFamily="2" charset="2"/>
              <a:buChar char="Ø"/>
            </a:pPr>
            <a:endParaRPr lang="id-ID" sz="1600" dirty="0" smtClean="0"/>
          </a:p>
          <a:p>
            <a:pPr marL="342900" indent="-342900">
              <a:buFont typeface="Wingdings" pitchFamily="2" charset="2"/>
              <a:buChar char="Ø"/>
            </a:pPr>
            <a:r>
              <a:rPr lang="id-ID" sz="1600" dirty="0" smtClean="0"/>
              <a:t>Program-program Bank Exim dirancang untuk memenuhi dua tujuan umum, yaitu:</a:t>
            </a:r>
          </a:p>
          <a:p>
            <a:pPr marL="714375" indent="-357188">
              <a:buFont typeface="+mj-lt"/>
              <a:buAutoNum type="arabicPeriod"/>
            </a:pPr>
            <a:r>
              <a:rPr lang="id-ID" sz="1600" dirty="0" smtClean="0"/>
              <a:t>Dengan menanggung risiko kredit dan </a:t>
            </a:r>
            <a:r>
              <a:rPr lang="id-ID" sz="1600" i="1" dirty="0" smtClean="0"/>
              <a:t>country risk</a:t>
            </a:r>
            <a:r>
              <a:rPr lang="id-ID" sz="1600" dirty="0" smtClean="0"/>
              <a:t> dari negara yang bersangkutan, Bank Exim mendorong kreditor-kreditor swasta untuk membiayai ekspor.</a:t>
            </a:r>
          </a:p>
          <a:p>
            <a:pPr marL="714375" indent="-357188">
              <a:buFont typeface="+mj-lt"/>
              <a:buAutoNum type="arabicPeriod"/>
            </a:pPr>
            <a:r>
              <a:rPr lang="id-ID" sz="1600" dirty="0" smtClean="0"/>
              <a:t>Menyediakan kredit-kredit langsung kepada pembeli-pembeli luar negeri jika kreditor-kreditor swasta tidak mau melakukannya.</a:t>
            </a:r>
          </a:p>
          <a:p>
            <a:pPr marL="357188" indent="-357188">
              <a:buFont typeface="Wingdings" pitchFamily="2" charset="2"/>
              <a:buChar char="Ø"/>
            </a:pPr>
            <a:endParaRPr lang="id-ID" sz="1600" dirty="0" smtClean="0"/>
          </a:p>
          <a:p>
            <a:pPr marL="357188" indent="-357188">
              <a:buFont typeface="Wingdings" pitchFamily="2" charset="2"/>
              <a:buChar char="Ø"/>
            </a:pPr>
            <a:r>
              <a:rPr lang="id-ID" sz="1600" dirty="0" smtClean="0"/>
              <a:t>Untuk memenuhi dua tujuan ini, Bank Exim menjalankan 3 program, yaitu:</a:t>
            </a:r>
          </a:p>
          <a:p>
            <a:pPr marL="714375" lvl="0" indent="-357188">
              <a:buFont typeface="+mj-lt"/>
              <a:buAutoNum type="arabicPeriod"/>
            </a:pPr>
            <a:r>
              <a:rPr lang="id-ID" sz="1600" dirty="0" smtClean="0"/>
              <a:t>Program-program garansi</a:t>
            </a:r>
          </a:p>
          <a:p>
            <a:pPr marL="714375" indent="-357188">
              <a:buFont typeface="+mj-lt"/>
              <a:buAutoNum type="arabicPeriod"/>
            </a:pPr>
            <a:r>
              <a:rPr lang="id-ID" sz="1600" dirty="0" smtClean="0"/>
              <a:t>Program-program kredit</a:t>
            </a:r>
          </a:p>
          <a:p>
            <a:pPr marL="714375" lvl="0" indent="-357188">
              <a:buFont typeface="+mj-lt"/>
              <a:buAutoNum type="arabicPeriod"/>
            </a:pPr>
            <a:r>
              <a:rPr lang="id-ID" sz="1600" dirty="0" smtClean="0"/>
              <a:t>Program-program asuransi</a:t>
            </a:r>
          </a:p>
        </p:txBody>
      </p:sp>
      <p:pic>
        <p:nvPicPr>
          <p:cNvPr id="3074" name="Picture 2"/>
          <p:cNvPicPr>
            <a:picLocks noChangeAspect="1" noChangeArrowheads="1"/>
          </p:cNvPicPr>
          <p:nvPr/>
        </p:nvPicPr>
        <p:blipFill>
          <a:blip r:embed="rId2" cstate="print"/>
          <a:srcRect/>
          <a:stretch>
            <a:fillRect/>
          </a:stretch>
        </p:blipFill>
        <p:spPr bwMode="auto">
          <a:xfrm>
            <a:off x="7668344" y="5373216"/>
            <a:ext cx="1403648" cy="1403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dashDot"/>
            <a:round/>
            <a:headEnd/>
            <a:tailEnd/>
          </a:ln>
          <a:effectLst/>
        </p:spPr>
        <p:txBody>
          <a:bodyPr wrap="none" anchor="ctr"/>
          <a:lstStyle/>
          <a:p>
            <a:endParaRPr lang="id-ID"/>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Title 7"/>
          <p:cNvSpPr>
            <a:spLocks noGrp="1"/>
          </p:cNvSpPr>
          <p:nvPr>
            <p:ph type="title"/>
          </p:nvPr>
        </p:nvSpPr>
        <p:spPr>
          <a:xfrm>
            <a:off x="2438400" y="0"/>
            <a:ext cx="5517976" cy="1096963"/>
          </a:xfrm>
        </p:spPr>
        <p:txBody>
          <a:bodyPr/>
          <a:lstStyle/>
          <a:p>
            <a:pPr marL="457200" indent="-457200" eaLnBrk="0" hangingPunct="0"/>
            <a:r>
              <a:rPr lang="id-ID" sz="2400" b="1" dirty="0" smtClean="0"/>
              <a:t>2. Foreign Credit Insurance Association (FCIA)</a:t>
            </a:r>
            <a:endParaRPr lang="en-US" sz="2400" b="1" dirty="0">
              <a:solidFill>
                <a:srgbClr val="FFFFFF"/>
              </a:solidFill>
              <a:cs typeface="Arial" pitchFamily="34" charset="0"/>
            </a:endParaRPr>
          </a:p>
        </p:txBody>
      </p:sp>
      <p:sp>
        <p:nvSpPr>
          <p:cNvPr id="8" name="Rectangle 7"/>
          <p:cNvSpPr/>
          <p:nvPr/>
        </p:nvSpPr>
        <p:spPr>
          <a:xfrm>
            <a:off x="755576" y="1916832"/>
            <a:ext cx="7632848" cy="1477328"/>
          </a:xfrm>
          <a:prstGeom prst="rect">
            <a:avLst/>
          </a:prstGeom>
        </p:spPr>
        <p:txBody>
          <a:bodyPr wrap="square">
            <a:spAutoFit/>
          </a:bodyPr>
          <a:lstStyle/>
          <a:p>
            <a:pPr marL="342900" indent="-342900">
              <a:buFont typeface="Wingdings" pitchFamily="2" charset="2"/>
              <a:buChar char="Ø"/>
            </a:pPr>
            <a:r>
              <a:rPr lang="id-ID" dirty="0" smtClean="0"/>
              <a:t>Didirikan pada tahun 1961, merupakan suatu grup perusahaan asuransi swasta yang bekerja sama dengan Bank Exim, yang mengasuransikan piutang-piutang ekspor dari risiko gagal bayar karena alasan-alasan komersial atau politik.</a:t>
            </a:r>
          </a:p>
          <a:p>
            <a:pPr marL="342900" indent="-342900">
              <a:buFont typeface="Wingdings" pitchFamily="2" charset="2"/>
              <a:buChar char="Ø"/>
            </a:pPr>
            <a:endParaRPr lang="id-ID" dirty="0" smtClean="0"/>
          </a:p>
        </p:txBody>
      </p:sp>
      <p:pic>
        <p:nvPicPr>
          <p:cNvPr id="5123" name="Picture 3"/>
          <p:cNvPicPr>
            <a:picLocks noChangeAspect="1" noChangeArrowheads="1"/>
          </p:cNvPicPr>
          <p:nvPr/>
        </p:nvPicPr>
        <p:blipFill>
          <a:blip r:embed="rId2" cstate="print"/>
          <a:stretch>
            <a:fillRect/>
          </a:stretch>
        </p:blipFill>
        <p:spPr bwMode="auto">
          <a:xfrm>
            <a:off x="2915816" y="3573016"/>
            <a:ext cx="3672408" cy="2227928"/>
          </a:xfrm>
          <a:prstGeom prst="rect">
            <a:avLst/>
          </a:prstGeom>
          <a:noFill/>
          <a:ln>
            <a:noFill/>
          </a:ln>
        </p:spPr>
      </p:pic>
      <p:pic>
        <p:nvPicPr>
          <p:cNvPr id="11"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dashDot"/>
            <a:round/>
            <a:headEnd/>
            <a:tailEnd/>
          </a:ln>
          <a:effectLst/>
        </p:spPr>
        <p:txBody>
          <a:bodyPr wrap="none" anchor="ctr"/>
          <a:lstStyle/>
          <a:p>
            <a:endParaRPr lang="id-ID"/>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Title 7"/>
          <p:cNvSpPr>
            <a:spLocks noGrp="1"/>
          </p:cNvSpPr>
          <p:nvPr>
            <p:ph type="title"/>
          </p:nvPr>
        </p:nvSpPr>
        <p:spPr>
          <a:xfrm>
            <a:off x="2438400" y="0"/>
            <a:ext cx="5517976" cy="1096963"/>
          </a:xfrm>
        </p:spPr>
        <p:txBody>
          <a:bodyPr/>
          <a:lstStyle/>
          <a:p>
            <a:pPr eaLnBrk="0" hangingPunct="0"/>
            <a:r>
              <a:rPr lang="id-ID" sz="2400" b="1" dirty="0" smtClean="0"/>
              <a:t>3. Private Export Funding Corporation (PEFCO)</a:t>
            </a:r>
            <a:endParaRPr lang="en-US" sz="2400" b="1" dirty="0">
              <a:solidFill>
                <a:srgbClr val="FFFFFF"/>
              </a:solidFill>
              <a:cs typeface="Arial" pitchFamily="34" charset="0"/>
            </a:endParaRPr>
          </a:p>
        </p:txBody>
      </p:sp>
      <p:pic>
        <p:nvPicPr>
          <p:cNvPr id="4100" name="Picture 4"/>
          <p:cNvPicPr>
            <a:picLocks noChangeAspect="1" noChangeArrowheads="1"/>
          </p:cNvPicPr>
          <p:nvPr/>
        </p:nvPicPr>
        <p:blipFill>
          <a:blip r:embed="rId2" cstate="print"/>
          <a:srcRect r="30889"/>
          <a:stretch>
            <a:fillRect/>
          </a:stretch>
        </p:blipFill>
        <p:spPr bwMode="auto">
          <a:xfrm>
            <a:off x="1115616" y="3429000"/>
            <a:ext cx="7044934" cy="2160240"/>
          </a:xfrm>
          <a:prstGeom prst="rect">
            <a:avLst/>
          </a:prstGeom>
          <a:noFill/>
          <a:ln>
            <a:noFill/>
          </a:ln>
        </p:spPr>
      </p:pic>
      <p:sp>
        <p:nvSpPr>
          <p:cNvPr id="11" name="Rectangle 10"/>
          <p:cNvSpPr/>
          <p:nvPr/>
        </p:nvSpPr>
        <p:spPr>
          <a:xfrm>
            <a:off x="755576" y="1916832"/>
            <a:ext cx="7632848" cy="1200329"/>
          </a:xfrm>
          <a:prstGeom prst="rect">
            <a:avLst/>
          </a:prstGeom>
        </p:spPr>
        <p:txBody>
          <a:bodyPr wrap="square">
            <a:spAutoFit/>
          </a:bodyPr>
          <a:lstStyle/>
          <a:p>
            <a:pPr marL="342900" indent="-342900">
              <a:buFont typeface="Wingdings" pitchFamily="2" charset="2"/>
              <a:buChar char="Ø"/>
            </a:pPr>
            <a:r>
              <a:rPr lang="id-ID" dirty="0" smtClean="0"/>
              <a:t>Merupakan suatu perusahaan swasta yang dimiliki oleh konsorsium bank komersial dan perusahaan industri. Bekerja sama dengan Bank Exim, PEFCO menyediakan pembiayaan jangka panjang dan menengah dengan suku bunga tetap untuk pembeli asing.</a:t>
            </a:r>
            <a:endParaRPr lang="id-ID" dirty="0"/>
          </a:p>
        </p:txBody>
      </p:sp>
      <p:pic>
        <p:nvPicPr>
          <p:cNvPr id="12"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dashDot"/>
            <a:round/>
            <a:headEnd/>
            <a:tailEnd/>
          </a:ln>
          <a:effectLst/>
        </p:spPr>
        <p:txBody>
          <a:bodyPr wrap="none" anchor="ctr"/>
          <a:lstStyle/>
          <a:p>
            <a:endParaRPr lang="id-ID"/>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Title 7"/>
          <p:cNvSpPr>
            <a:spLocks noGrp="1"/>
          </p:cNvSpPr>
          <p:nvPr>
            <p:ph type="title"/>
          </p:nvPr>
        </p:nvSpPr>
        <p:spPr>
          <a:xfrm>
            <a:off x="2438400" y="0"/>
            <a:ext cx="5517976" cy="1096963"/>
          </a:xfrm>
        </p:spPr>
        <p:txBody>
          <a:bodyPr/>
          <a:lstStyle/>
          <a:p>
            <a:pPr eaLnBrk="0" hangingPunct="0"/>
            <a:r>
              <a:rPr lang="id-ID" sz="2400" b="1" dirty="0" smtClean="0"/>
              <a:t>4. Overseas Private Investment Corporation (OPIC)</a:t>
            </a:r>
            <a:endParaRPr lang="en-US" sz="2400" b="1" dirty="0">
              <a:solidFill>
                <a:srgbClr val="FFFFFF"/>
              </a:solidFill>
              <a:cs typeface="Arial" pitchFamily="34" charset="0"/>
            </a:endParaRPr>
          </a:p>
        </p:txBody>
      </p:sp>
      <p:sp>
        <p:nvSpPr>
          <p:cNvPr id="7" name="Rectangle 6"/>
          <p:cNvSpPr/>
          <p:nvPr/>
        </p:nvSpPr>
        <p:spPr>
          <a:xfrm>
            <a:off x="755576" y="1916832"/>
            <a:ext cx="7632848" cy="1200329"/>
          </a:xfrm>
          <a:prstGeom prst="rect">
            <a:avLst/>
          </a:prstGeom>
        </p:spPr>
        <p:txBody>
          <a:bodyPr wrap="square">
            <a:spAutoFit/>
          </a:bodyPr>
          <a:lstStyle/>
          <a:p>
            <a:pPr marL="342900" indent="-342900">
              <a:buFont typeface="Wingdings" pitchFamily="2" charset="2"/>
              <a:buChar char="Ø"/>
            </a:pPr>
            <a:r>
              <a:rPr lang="id-ID" dirty="0" smtClean="0"/>
              <a:t>Didirikan pada tahun 1971, merupakan badan negara federal yang berdiri sendiri dan bertanggung jawab untuk mengasuransikan investasi langsung AS di negara asing terhadap risiko mata uang yang tidak dapat ditukar, pengambil-alihan, dan risiko politik lain.</a:t>
            </a:r>
          </a:p>
        </p:txBody>
      </p:sp>
      <p:pic>
        <p:nvPicPr>
          <p:cNvPr id="7170" name="Picture 2"/>
          <p:cNvPicPr>
            <a:picLocks noChangeAspect="1" noChangeArrowheads="1"/>
          </p:cNvPicPr>
          <p:nvPr/>
        </p:nvPicPr>
        <p:blipFill>
          <a:blip r:embed="rId2" cstate="print"/>
          <a:srcRect/>
          <a:stretch>
            <a:fillRect/>
          </a:stretch>
        </p:blipFill>
        <p:spPr bwMode="auto">
          <a:xfrm>
            <a:off x="4644008" y="3429000"/>
            <a:ext cx="2764904" cy="2460092"/>
          </a:xfrm>
          <a:prstGeom prst="rect">
            <a:avLst/>
          </a:prstGeom>
          <a:noFill/>
          <a:ln w="9525">
            <a:noFill/>
            <a:miter lim="800000"/>
            <a:headEnd/>
            <a:tailEnd/>
          </a:ln>
          <a:effectLst/>
        </p:spPr>
      </p:pic>
      <p:sp>
        <p:nvSpPr>
          <p:cNvPr id="9" name="Rectangle 8"/>
          <p:cNvSpPr/>
          <p:nvPr/>
        </p:nvSpPr>
        <p:spPr>
          <a:xfrm>
            <a:off x="755576" y="3356992"/>
            <a:ext cx="3384376" cy="2308324"/>
          </a:xfrm>
          <a:prstGeom prst="rect">
            <a:avLst/>
          </a:prstGeom>
        </p:spPr>
        <p:txBody>
          <a:bodyPr wrap="square">
            <a:spAutoFit/>
          </a:bodyPr>
          <a:lstStyle/>
          <a:p>
            <a:pPr marL="342900" indent="-342900">
              <a:buFont typeface="Wingdings" pitchFamily="2" charset="2"/>
              <a:buChar char="Ø"/>
            </a:pPr>
            <a:r>
              <a:rPr lang="id-ID" dirty="0" smtClean="0"/>
              <a:t>Melalui pinjaman langsung atau program penjaminan, OPIC akan memberikan pembiayaan jangka menengah dan jangka panjang pada investor AS yang melakukan kerja sama di luar negeri.</a:t>
            </a:r>
          </a:p>
        </p:txBody>
      </p:sp>
      <p:pic>
        <p:nvPicPr>
          <p:cNvPr id="10"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539552" y="1628800"/>
            <a:ext cx="8064896" cy="4752528"/>
          </a:xfrm>
          <a:prstGeom prst="roundRect">
            <a:avLst>
              <a:gd name="adj" fmla="val 13745"/>
            </a:avLst>
          </a:prstGeom>
          <a:noFill/>
          <a:ln w="38100">
            <a:solidFill>
              <a:schemeClr val="tx1"/>
            </a:solidFill>
            <a:prstDash val="dashDot"/>
            <a:round/>
            <a:headEnd/>
            <a:tailEnd/>
          </a:ln>
          <a:effectLst/>
        </p:spPr>
        <p:txBody>
          <a:bodyPr wrap="none" anchor="ctr"/>
          <a:lstStyle/>
          <a:p>
            <a:endParaRPr lang="id-ID"/>
          </a:p>
        </p:txBody>
      </p:sp>
      <p:sp>
        <p:nvSpPr>
          <p:cNvPr id="4" name="Oval 3"/>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6" name="Title 7"/>
          <p:cNvSpPr>
            <a:spLocks noGrp="1"/>
          </p:cNvSpPr>
          <p:nvPr>
            <p:ph type="title"/>
          </p:nvPr>
        </p:nvSpPr>
        <p:spPr>
          <a:xfrm>
            <a:off x="2438400" y="0"/>
            <a:ext cx="5517976" cy="1096963"/>
          </a:xfrm>
        </p:spPr>
        <p:txBody>
          <a:bodyPr/>
          <a:lstStyle/>
          <a:p>
            <a:pPr eaLnBrk="0" hangingPunct="0"/>
            <a:r>
              <a:rPr lang="id-ID" sz="2400" b="1" dirty="0" smtClean="0"/>
              <a:t>5. Penunjang-penunjang Lainnya</a:t>
            </a:r>
            <a:endParaRPr lang="en-US" sz="2400" b="1" dirty="0">
              <a:solidFill>
                <a:srgbClr val="FFFFFF"/>
              </a:solidFill>
              <a:cs typeface="Arial" pitchFamily="34" charset="0"/>
            </a:endParaRPr>
          </a:p>
        </p:txBody>
      </p:sp>
      <p:sp>
        <p:nvSpPr>
          <p:cNvPr id="7" name="Rectangle 6"/>
          <p:cNvSpPr/>
          <p:nvPr/>
        </p:nvSpPr>
        <p:spPr>
          <a:xfrm>
            <a:off x="755576" y="1916832"/>
            <a:ext cx="7632848" cy="923330"/>
          </a:xfrm>
          <a:prstGeom prst="rect">
            <a:avLst/>
          </a:prstGeom>
        </p:spPr>
        <p:txBody>
          <a:bodyPr wrap="square">
            <a:spAutoFit/>
          </a:bodyPr>
          <a:lstStyle/>
          <a:p>
            <a:pPr marL="342900" indent="-342900">
              <a:buFont typeface="Wingdings" pitchFamily="2" charset="2"/>
              <a:buChar char="Ø"/>
            </a:pPr>
            <a:r>
              <a:rPr lang="id-ID" dirty="0" smtClean="0"/>
              <a:t>Mulai tahun 1985, </a:t>
            </a:r>
            <a:r>
              <a:rPr lang="id-ID" i="1" dirty="0" smtClean="0"/>
              <a:t>Foreign Sales Corporation</a:t>
            </a:r>
            <a:r>
              <a:rPr lang="id-ID" dirty="0" smtClean="0"/>
              <a:t> (</a:t>
            </a:r>
            <a:r>
              <a:rPr lang="id-ID" i="1" dirty="0" smtClean="0"/>
              <a:t>FSC</a:t>
            </a:r>
            <a:r>
              <a:rPr lang="id-ID" dirty="0" smtClean="0"/>
              <a:t>) berdiri sebagai wahana perpajakan utama yang mendorong pertumbuhan ekspor AS, menggantikan </a:t>
            </a:r>
            <a:r>
              <a:rPr lang="id-ID" i="1" dirty="0" smtClean="0"/>
              <a:t>Domestic Internasional Sales Corporation</a:t>
            </a:r>
            <a:r>
              <a:rPr lang="id-ID" dirty="0" smtClean="0"/>
              <a:t> (</a:t>
            </a:r>
            <a:r>
              <a:rPr lang="id-ID" i="1" dirty="0" smtClean="0"/>
              <a:t>DISC</a:t>
            </a:r>
            <a:r>
              <a:rPr lang="id-ID" dirty="0" smtClean="0"/>
              <a:t>).</a:t>
            </a:r>
          </a:p>
        </p:txBody>
      </p:sp>
      <p:pic>
        <p:nvPicPr>
          <p:cNvPr id="6146" name="Picture 2"/>
          <p:cNvPicPr>
            <a:picLocks noChangeAspect="1" noChangeArrowheads="1"/>
          </p:cNvPicPr>
          <p:nvPr/>
        </p:nvPicPr>
        <p:blipFill>
          <a:blip r:embed="rId2" cstate="print"/>
          <a:stretch>
            <a:fillRect/>
          </a:stretch>
        </p:blipFill>
        <p:spPr bwMode="auto">
          <a:xfrm>
            <a:off x="4644008" y="3140969"/>
            <a:ext cx="3600400" cy="2232248"/>
          </a:xfrm>
          <a:prstGeom prst="rect">
            <a:avLst/>
          </a:prstGeom>
          <a:noFill/>
          <a:ln w="3175">
            <a:solidFill>
              <a:srgbClr val="002060"/>
            </a:solidFill>
          </a:ln>
        </p:spPr>
      </p:pic>
      <p:sp>
        <p:nvSpPr>
          <p:cNvPr id="9" name="Rectangle 8"/>
          <p:cNvSpPr/>
          <p:nvPr/>
        </p:nvSpPr>
        <p:spPr>
          <a:xfrm>
            <a:off x="755576" y="3014950"/>
            <a:ext cx="3888432" cy="3416320"/>
          </a:xfrm>
          <a:prstGeom prst="rect">
            <a:avLst/>
          </a:prstGeom>
        </p:spPr>
        <p:txBody>
          <a:bodyPr wrap="square">
            <a:spAutoFit/>
          </a:bodyPr>
          <a:lstStyle/>
          <a:p>
            <a:pPr marL="342900" indent="-342900">
              <a:buFont typeface="Wingdings" pitchFamily="2" charset="2"/>
              <a:buChar char="Ø"/>
            </a:pPr>
            <a:r>
              <a:rPr lang="id-ID" dirty="0" smtClean="0"/>
              <a:t>Aturan-aturan FSC memperbolehkan eksportir-eksportir untuk menerima pembebasan pajak hingga 15% untuk laba yang diperoleh melalui FSC. Namun agar bisa memenuhi syarat sebagai FSC, perusahaan harus didirikan di luar negeri dan memenuhi persyaratan-persyaratan prosedural dan administratif.</a:t>
            </a:r>
          </a:p>
          <a:p>
            <a:pPr marL="342900" indent="-342900">
              <a:buFont typeface="Wingdings" pitchFamily="2" charset="2"/>
              <a:buChar char="Ø"/>
            </a:pPr>
            <a:endParaRPr lang="id-ID" dirty="0"/>
          </a:p>
        </p:txBody>
      </p:sp>
      <p:pic>
        <p:nvPicPr>
          <p:cNvPr id="10"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AutoShape 5"/>
          <p:cNvSpPr>
            <a:spLocks noChangeArrowheads="1"/>
          </p:cNvSpPr>
          <p:nvPr/>
        </p:nvSpPr>
        <p:spPr bwMode="gray">
          <a:xfrm>
            <a:off x="467544" y="3068960"/>
            <a:ext cx="2971800" cy="2895600"/>
          </a:xfrm>
          <a:prstGeom prst="chevron">
            <a:avLst>
              <a:gd name="adj" fmla="val 13124"/>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id-ID"/>
          </a:p>
        </p:txBody>
      </p:sp>
      <p:sp>
        <p:nvSpPr>
          <p:cNvPr id="54275" name="AutoShape 3"/>
          <p:cNvSpPr>
            <a:spLocks noChangeArrowheads="1"/>
          </p:cNvSpPr>
          <p:nvPr/>
        </p:nvSpPr>
        <p:spPr bwMode="gray">
          <a:xfrm>
            <a:off x="5580112" y="3068960"/>
            <a:ext cx="2819400" cy="2895600"/>
          </a:xfrm>
          <a:prstGeom prst="chevron">
            <a:avLst>
              <a:gd name="adj" fmla="val 16468"/>
            </a:avLst>
          </a:prstGeom>
          <a:gradFill rotWithShape="1">
            <a:gsLst>
              <a:gs pos="0">
                <a:schemeClr val="accent2"/>
              </a:gs>
              <a:gs pos="100000">
                <a:schemeClr val="accent2">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id-ID"/>
          </a:p>
        </p:txBody>
      </p:sp>
      <p:sp>
        <p:nvSpPr>
          <p:cNvPr id="54276" name="AutoShape 4"/>
          <p:cNvSpPr>
            <a:spLocks noChangeArrowheads="1"/>
          </p:cNvSpPr>
          <p:nvPr/>
        </p:nvSpPr>
        <p:spPr bwMode="gray">
          <a:xfrm>
            <a:off x="3059832" y="3068960"/>
            <a:ext cx="2971800" cy="2895600"/>
          </a:xfrm>
          <a:prstGeom prst="chevron">
            <a:avLst>
              <a:gd name="adj" fmla="val 0"/>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id-ID"/>
          </a:p>
        </p:txBody>
      </p:sp>
      <p:sp>
        <p:nvSpPr>
          <p:cNvPr id="10" name="Oval 9"/>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12"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15" name="Title 7"/>
          <p:cNvSpPr>
            <a:spLocks noGrp="1"/>
          </p:cNvSpPr>
          <p:nvPr>
            <p:ph type="title"/>
          </p:nvPr>
        </p:nvSpPr>
        <p:spPr>
          <a:xfrm>
            <a:off x="2438400" y="0"/>
            <a:ext cx="5517976" cy="1096963"/>
          </a:xfrm>
        </p:spPr>
        <p:txBody>
          <a:bodyPr/>
          <a:lstStyle/>
          <a:p>
            <a:pPr eaLnBrk="0" hangingPunct="0"/>
            <a:r>
              <a:rPr lang="id-ID" sz="2400" b="1" dirty="0" smtClean="0"/>
              <a:t>LEMBAGA PEMBIAYAAN EKSPOR INDONESIA (LPEI) – INDONESIA EXIMBANK (IEB)</a:t>
            </a:r>
            <a:endParaRPr lang="en-US" sz="2400" b="1" dirty="0">
              <a:solidFill>
                <a:srgbClr val="FFFFFF"/>
              </a:solidFill>
              <a:cs typeface="Arial" pitchFamily="34" charset="0"/>
            </a:endParaRPr>
          </a:p>
        </p:txBody>
      </p:sp>
      <p:pic>
        <p:nvPicPr>
          <p:cNvPr id="16" name="Picture 2"/>
          <p:cNvPicPr>
            <a:picLocks noChangeAspect="1" noChangeArrowheads="1"/>
          </p:cNvPicPr>
          <p:nvPr/>
        </p:nvPicPr>
        <p:blipFill>
          <a:blip r:embed="rId3" cstate="print"/>
          <a:srcRect l="51304" t="57560" r="8090" b="24800"/>
          <a:stretch>
            <a:fillRect/>
          </a:stretch>
        </p:blipFill>
        <p:spPr bwMode="auto">
          <a:xfrm>
            <a:off x="2627784" y="1628800"/>
            <a:ext cx="3960440" cy="1008112"/>
          </a:xfrm>
          <a:prstGeom prst="rect">
            <a:avLst/>
          </a:prstGeom>
          <a:noFill/>
          <a:ln w="9525">
            <a:solidFill>
              <a:schemeClr val="tx1"/>
            </a:solidFill>
            <a:miter lim="800000"/>
            <a:headEnd/>
            <a:tailEnd/>
          </a:ln>
        </p:spPr>
      </p:pic>
      <p:sp>
        <p:nvSpPr>
          <p:cNvPr id="9" name="Rectangle 8"/>
          <p:cNvSpPr/>
          <p:nvPr/>
        </p:nvSpPr>
        <p:spPr>
          <a:xfrm>
            <a:off x="899592" y="3086958"/>
            <a:ext cx="2160240" cy="2862322"/>
          </a:xfrm>
          <a:prstGeom prst="rect">
            <a:avLst/>
          </a:prstGeom>
        </p:spPr>
        <p:txBody>
          <a:bodyPr wrap="square">
            <a:spAutoFit/>
          </a:bodyPr>
          <a:lstStyle/>
          <a:p>
            <a:r>
              <a:rPr lang="id-ID" sz="1200" dirty="0" smtClean="0"/>
              <a:t>Lembaga Pembiayaan</a:t>
            </a:r>
          </a:p>
          <a:p>
            <a:r>
              <a:rPr lang="pt-BR" sz="1200" dirty="0" smtClean="0"/>
              <a:t>Ekspor Indonesia </a:t>
            </a:r>
            <a:r>
              <a:rPr lang="id-ID" sz="1200" dirty="0" smtClean="0"/>
              <a:t> (LPEI) </a:t>
            </a:r>
            <a:r>
              <a:rPr lang="pt-BR" sz="1200" dirty="0" smtClean="0"/>
              <a:t>atau Indonesia Eximbank </a:t>
            </a:r>
            <a:r>
              <a:rPr lang="id-ID" sz="1200" dirty="0" smtClean="0"/>
              <a:t>(IEB) secara resmi beroperasi sejak</a:t>
            </a:r>
            <a:endParaRPr lang="pt-BR" sz="1200" dirty="0" smtClean="0"/>
          </a:p>
          <a:p>
            <a:r>
              <a:rPr lang="id-ID" sz="1200" dirty="0" smtClean="0"/>
              <a:t>tanggal 1 September 2009, sebelumnya bernama Bank Ekspor Indonesia (BEI) yang berdiri sebagai Bank</a:t>
            </a:r>
          </a:p>
          <a:p>
            <a:r>
              <a:rPr lang="id-ID" sz="1200" dirty="0" smtClean="0"/>
              <a:t>Umum sejak tahun 1999.</a:t>
            </a:r>
          </a:p>
          <a:p>
            <a:endParaRPr lang="id-ID" sz="1200" b="1" dirty="0" smtClean="0">
              <a:latin typeface="Arial" pitchFamily="34" charset="0"/>
              <a:ea typeface="Times New Roman"/>
              <a:cs typeface="Arial" pitchFamily="34" charset="0"/>
            </a:endParaRPr>
          </a:p>
          <a:p>
            <a:r>
              <a:rPr lang="id-ID" sz="1200" b="1" dirty="0" smtClean="0">
                <a:latin typeface="Arial" pitchFamily="34" charset="0"/>
                <a:ea typeface="Times New Roman"/>
                <a:cs typeface="Arial" pitchFamily="34" charset="0"/>
              </a:rPr>
              <a:t>Tujuan</a:t>
            </a:r>
            <a:r>
              <a:rPr lang="id-ID" sz="1200" dirty="0" smtClean="0">
                <a:latin typeface="Arial" pitchFamily="34" charset="0"/>
                <a:ea typeface="Times New Roman"/>
                <a:cs typeface="Arial" pitchFamily="34" charset="0"/>
              </a:rPr>
              <a:t>: Menunjang kebijakan pemerintah dengan mendorong Program Ekspor Nasional.</a:t>
            </a:r>
          </a:p>
        </p:txBody>
      </p:sp>
      <p:sp>
        <p:nvSpPr>
          <p:cNvPr id="6146" name="Rectangle 2"/>
          <p:cNvSpPr>
            <a:spLocks noChangeArrowheads="1"/>
          </p:cNvSpPr>
          <p:nvPr/>
        </p:nvSpPr>
        <p:spPr bwMode="auto">
          <a:xfrm>
            <a:off x="6103640" y="3156248"/>
            <a:ext cx="19442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1200" b="1" i="0" strike="noStrike" cap="none" normalizeH="0" baseline="0" dirty="0" smtClean="0">
                <a:ln>
                  <a:noFill/>
                </a:ln>
                <a:solidFill>
                  <a:schemeClr val="tx1"/>
                </a:solidFill>
                <a:effectLst/>
                <a:latin typeface="Arial" pitchFamily="34" charset="0"/>
                <a:ea typeface="Times New Roman" pitchFamily="18" charset="0"/>
                <a:cs typeface="Arial" pitchFamily="34" charset="0"/>
              </a:rPr>
              <a:t>Wewenang</a:t>
            </a:r>
            <a:endParaRPr kumimoji="0" lang="id-ID" sz="1200" b="0"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Menetapkan skema Pembiayaan Ekspor Nasional.</a:t>
            </a:r>
            <a:r>
              <a:rPr kumimoji="0" lang="id-ID"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Melakukan</a:t>
            </a:r>
            <a:r>
              <a:rPr kumimoji="0" lang="id-ID"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restrukturisasi Pembiayaan Ekspor Nasional.</a:t>
            </a:r>
            <a:endParaRPr kumimoji="0" lang="id-ID" sz="1200" b="0" i="0" u="none" strike="noStrike" cap="none" normalizeH="0" baseline="0" dirty="0" smtClean="0">
              <a:ln>
                <a:noFill/>
              </a:ln>
              <a:solidFill>
                <a:schemeClr val="tx1"/>
              </a:solidFill>
              <a:effectLst/>
              <a:latin typeface="Arial" pitchFamily="34" charset="0"/>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Melakukan reasuransi terhadap asuransi yang dilaksanakan.</a:t>
            </a: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id-ID"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Melakukan penyertaan modal dengan persetujuan Menteri.</a:t>
            </a:r>
            <a:r>
              <a:rPr kumimoji="0" lang="id-ID" sz="12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7" name="Rectangle 16"/>
          <p:cNvSpPr/>
          <p:nvPr/>
        </p:nvSpPr>
        <p:spPr>
          <a:xfrm>
            <a:off x="3079304" y="3163793"/>
            <a:ext cx="2952328" cy="2677656"/>
          </a:xfrm>
          <a:prstGeom prst="rect">
            <a:avLst/>
          </a:prstGeom>
        </p:spPr>
        <p:txBody>
          <a:bodyPr wrap="square">
            <a:spAutoFit/>
          </a:bodyPr>
          <a:lstStyle/>
          <a:p>
            <a:r>
              <a:rPr lang="id-ID" sz="1200" b="1" dirty="0" smtClean="0"/>
              <a:t>Tugas</a:t>
            </a:r>
          </a:p>
          <a:p>
            <a:pPr marL="169863" indent="-169863">
              <a:buFont typeface="Arial" pitchFamily="34" charset="0"/>
              <a:buChar char="•"/>
            </a:pPr>
            <a:r>
              <a:rPr lang="id-ID" sz="1200" dirty="0" smtClean="0"/>
              <a:t>Memberi bantuan yang diperlukan oleh badan usaha dalam rangka ekspor.</a:t>
            </a:r>
          </a:p>
          <a:p>
            <a:pPr marL="169863" indent="-169863">
              <a:buFont typeface="Arial" pitchFamily="34" charset="0"/>
              <a:buChar char="•"/>
            </a:pPr>
            <a:r>
              <a:rPr lang="id-ID" sz="1200" dirty="0" smtClean="0"/>
              <a:t>Menyediakan pembiayaan untuk peningkatan ekspor nasional.</a:t>
            </a:r>
          </a:p>
          <a:p>
            <a:pPr marL="169863" indent="-169863">
              <a:buFont typeface="Arial" pitchFamily="34" charset="0"/>
              <a:buChar char="•"/>
            </a:pPr>
            <a:r>
              <a:rPr lang="id-ID" sz="1200" dirty="0" smtClean="0"/>
              <a:t>Membantu mengatasi hambatan yang dihadapi oleh bank atau lembaga keuangan dalam penyediaan pembiayaan bagi eksportir.</a:t>
            </a:r>
          </a:p>
          <a:p>
            <a:pPr marL="169863" indent="-169863">
              <a:buFont typeface="Arial" pitchFamily="34" charset="0"/>
              <a:buChar char="•"/>
            </a:pPr>
            <a:r>
              <a:rPr lang="id-ID" sz="1200" dirty="0" smtClean="0"/>
              <a:t>Melakukan bimbingan dan jasa konsultasi.</a:t>
            </a:r>
          </a:p>
          <a:p>
            <a:pPr marL="169863" indent="-169863">
              <a:buFont typeface="Arial" pitchFamily="34" charset="0"/>
              <a:buChar char="•"/>
            </a:pPr>
            <a:r>
              <a:rPr lang="id-ID" sz="1200" dirty="0" smtClean="0"/>
              <a:t>Melakukan kegiatan lain yang menunjang tugas dan wewenangnya.</a:t>
            </a:r>
            <a:endParaRPr lang="id-ID" sz="1200" dirty="0" smtClean="0">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p:cNvGrpSpPr>
            <a:grpSpLocks/>
          </p:cNvGrpSpPr>
          <p:nvPr/>
        </p:nvGrpSpPr>
        <p:grpSpPr bwMode="auto">
          <a:xfrm>
            <a:off x="6588224" y="2564904"/>
            <a:ext cx="2304256" cy="3958482"/>
            <a:chOff x="3696" y="1490"/>
            <a:chExt cx="1363" cy="1800"/>
          </a:xfrm>
        </p:grpSpPr>
        <p:sp>
          <p:nvSpPr>
            <p:cNvPr id="65569"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id-ID"/>
            </a:p>
          </p:txBody>
        </p:sp>
        <p:sp>
          <p:nvSpPr>
            <p:cNvPr id="65570"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id-ID"/>
            </a:p>
          </p:txBody>
        </p:sp>
        <p:sp>
          <p:nvSpPr>
            <p:cNvPr id="65571"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id-ID"/>
            </a:p>
          </p:txBody>
        </p:sp>
        <p:sp>
          <p:nvSpPr>
            <p:cNvPr id="65572"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id-ID"/>
            </a:p>
          </p:txBody>
        </p:sp>
        <p:sp>
          <p:nvSpPr>
            <p:cNvPr id="65580" name="Text Box 44"/>
            <p:cNvSpPr txBox="1">
              <a:spLocks noChangeArrowheads="1"/>
            </p:cNvSpPr>
            <p:nvPr/>
          </p:nvSpPr>
          <p:spPr bwMode="gray">
            <a:xfrm>
              <a:off x="3738" y="1916"/>
              <a:ext cx="1278" cy="1134"/>
            </a:xfrm>
            <a:prstGeom prst="rect">
              <a:avLst/>
            </a:prstGeom>
            <a:noFill/>
            <a:ln w="9525" algn="ctr">
              <a:noFill/>
              <a:miter lim="800000"/>
              <a:headEnd/>
              <a:tailEnd/>
            </a:ln>
            <a:effectLst/>
          </p:spPr>
          <p:txBody>
            <a:bodyPr wrap="square">
              <a:spAutoFit/>
            </a:bodyPr>
            <a:lstStyle/>
            <a:p>
              <a:pPr marL="268288" lvl="0" indent="-268288">
                <a:buFont typeface="Wingdings" pitchFamily="2" charset="2"/>
                <a:buChar char="Ø"/>
              </a:pPr>
              <a:r>
                <a:rPr lang="id-ID" sz="1300" dirty="0" smtClean="0"/>
                <a:t>Asuransi atas risiko kegagalan ekspor.</a:t>
              </a:r>
            </a:p>
            <a:p>
              <a:pPr marL="268288" lvl="0" indent="-268288">
                <a:buFont typeface="Wingdings" pitchFamily="2" charset="2"/>
                <a:buChar char="Ø"/>
              </a:pPr>
              <a:r>
                <a:rPr lang="id-ID" sz="1300" dirty="0" smtClean="0"/>
                <a:t>Asuransi atas risiko kegagalan bayar.</a:t>
              </a:r>
            </a:p>
            <a:p>
              <a:pPr marL="268288" lvl="0" indent="-268288">
                <a:buFont typeface="Wingdings" pitchFamily="2" charset="2"/>
                <a:buChar char="Ø"/>
              </a:pPr>
              <a:r>
                <a:rPr lang="id-ID" sz="1300" dirty="0" smtClean="0"/>
                <a:t>Asuransi atas investasi yang dilakukan oleh perusahaan Indonesia di luar negeri.</a:t>
              </a:r>
            </a:p>
            <a:p>
              <a:pPr marL="268288" indent="-268288">
                <a:buFont typeface="Wingdings" pitchFamily="2" charset="2"/>
                <a:buChar char="Ø"/>
              </a:pPr>
              <a:r>
                <a:rPr lang="id-ID" sz="1300" dirty="0" smtClean="0"/>
                <a:t>Asuransi atas risiko politik di suatu negara yang menjadi tujuan ekspor.</a:t>
              </a:r>
              <a:endParaRPr lang="en-US" sz="1300" dirty="0"/>
            </a:p>
          </p:txBody>
        </p:sp>
      </p:grpSp>
      <p:pic>
        <p:nvPicPr>
          <p:cNvPr id="50"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grpSp>
        <p:nvGrpSpPr>
          <p:cNvPr id="2" name="Group 3"/>
          <p:cNvGrpSpPr>
            <a:grpSpLocks/>
          </p:cNvGrpSpPr>
          <p:nvPr/>
        </p:nvGrpSpPr>
        <p:grpSpPr bwMode="auto">
          <a:xfrm>
            <a:off x="251521" y="2564904"/>
            <a:ext cx="2304255" cy="3960441"/>
            <a:chOff x="720" y="1490"/>
            <a:chExt cx="1363" cy="1800"/>
          </a:xfrm>
        </p:grpSpPr>
        <p:sp>
          <p:nvSpPr>
            <p:cNvPr id="65540"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id-ID"/>
            </a:p>
          </p:txBody>
        </p:sp>
        <p:sp>
          <p:nvSpPr>
            <p:cNvPr id="65541"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id-ID"/>
            </a:p>
          </p:txBody>
        </p:sp>
        <p:sp>
          <p:nvSpPr>
            <p:cNvPr id="65542"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id-ID"/>
            </a:p>
          </p:txBody>
        </p:sp>
        <p:sp>
          <p:nvSpPr>
            <p:cNvPr id="65543"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id-ID"/>
            </a:p>
          </p:txBody>
        </p:sp>
      </p:grpSp>
      <p:grpSp>
        <p:nvGrpSpPr>
          <p:cNvPr id="4" name="Group 18"/>
          <p:cNvGrpSpPr>
            <a:grpSpLocks/>
          </p:cNvGrpSpPr>
          <p:nvPr/>
        </p:nvGrpSpPr>
        <p:grpSpPr bwMode="auto">
          <a:xfrm>
            <a:off x="2627785" y="2564904"/>
            <a:ext cx="3876042" cy="3953575"/>
            <a:chOff x="2208" y="1490"/>
            <a:chExt cx="1363" cy="1800"/>
          </a:xfrm>
        </p:grpSpPr>
        <p:sp>
          <p:nvSpPr>
            <p:cNvPr id="65555"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id-ID"/>
            </a:p>
          </p:txBody>
        </p:sp>
        <p:sp>
          <p:nvSpPr>
            <p:cNvPr id="65556"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id-ID"/>
            </a:p>
          </p:txBody>
        </p:sp>
        <p:sp>
          <p:nvSpPr>
            <p:cNvPr id="65557"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id-ID"/>
            </a:p>
          </p:txBody>
        </p:sp>
        <p:sp>
          <p:nvSpPr>
            <p:cNvPr id="65558" name="AutoShape 22"/>
            <p:cNvSpPr>
              <a:spLocks noChangeArrowheads="1"/>
            </p:cNvSpPr>
            <p:nvPr/>
          </p:nvSpPr>
          <p:spPr bwMode="gray">
            <a:xfrm>
              <a:off x="2240" y="1523"/>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id-ID"/>
            </a:p>
          </p:txBody>
        </p:sp>
        <p:sp>
          <p:nvSpPr>
            <p:cNvPr id="65565" name="Text Box 29"/>
            <p:cNvSpPr txBox="1">
              <a:spLocks noChangeArrowheads="1"/>
            </p:cNvSpPr>
            <p:nvPr/>
          </p:nvSpPr>
          <p:spPr bwMode="gray">
            <a:xfrm>
              <a:off x="2233" y="1911"/>
              <a:ext cx="1317" cy="1317"/>
            </a:xfrm>
            <a:prstGeom prst="rect">
              <a:avLst/>
            </a:prstGeom>
            <a:noFill/>
            <a:ln w="9525" algn="ctr">
              <a:noFill/>
              <a:miter lim="800000"/>
              <a:headEnd/>
              <a:tailEnd/>
            </a:ln>
            <a:effectLst/>
          </p:spPr>
          <p:txBody>
            <a:bodyPr wrap="square">
              <a:spAutoFit/>
            </a:bodyPr>
            <a:lstStyle/>
            <a:p>
              <a:pPr marL="273050" lvl="0" indent="-273050">
                <a:buFont typeface="Wingdings" pitchFamily="2" charset="2"/>
                <a:buChar char="Ø"/>
              </a:pPr>
              <a:r>
                <a:rPr lang="id-ID" sz="1300" dirty="0" smtClean="0"/>
                <a:t>Terkait pembayaran yang diterima dari pembeli barang dan/atau jasa di luar negeri.</a:t>
              </a:r>
            </a:p>
            <a:p>
              <a:pPr marL="273050" lvl="0" indent="-273050">
                <a:buFont typeface="Wingdings" pitchFamily="2" charset="2"/>
                <a:buChar char="Ø"/>
              </a:pPr>
              <a:r>
                <a:rPr lang="id-ID" sz="1300" dirty="0" smtClean="0"/>
                <a:t>Terkait pembayaran yang telah diberikan atau akan diberikan kepada eksportir Indonesia untuk pembiayaan kontrak ekspor atas penjualan barang dan/atau jasa atau pemenuhan pekerjaan atau jasa yang dilakukan oleh suatu perusahaan Indonesia.</a:t>
              </a:r>
            </a:p>
            <a:p>
              <a:pPr marL="273050" lvl="0" indent="-273050">
                <a:buFont typeface="Wingdings" pitchFamily="2" charset="2"/>
                <a:buChar char="Ø"/>
              </a:pPr>
              <a:r>
                <a:rPr lang="id-ID" sz="1300" dirty="0" smtClean="0"/>
                <a:t>Terkait menjadi mitra penyediaan pembiayaan transaksi ekspor yang telah diberikan kepada eksportir Indonesia.</a:t>
              </a:r>
            </a:p>
            <a:p>
              <a:pPr marL="273050" lvl="0" indent="-273050">
                <a:buFont typeface="Wingdings" pitchFamily="2" charset="2"/>
                <a:buChar char="Ø"/>
              </a:pPr>
              <a:r>
                <a:rPr lang="id-ID" sz="1300" dirty="0" smtClean="0"/>
                <a:t>Terkait dengan pelaksanaan proyek yang seluruhnya atau sebagian merupakan kegiatan yang menunjang ekspor.</a:t>
              </a:r>
              <a:endParaRPr lang="en-US" sz="1300" dirty="0"/>
            </a:p>
          </p:txBody>
        </p:sp>
      </p:grpSp>
      <p:sp>
        <p:nvSpPr>
          <p:cNvPr id="48" name="Oval 47"/>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49" name="Title 7"/>
          <p:cNvSpPr>
            <a:spLocks noGrp="1"/>
          </p:cNvSpPr>
          <p:nvPr>
            <p:ph type="title"/>
          </p:nvPr>
        </p:nvSpPr>
        <p:spPr>
          <a:xfrm>
            <a:off x="2438400" y="0"/>
            <a:ext cx="5517976" cy="1096963"/>
          </a:xfrm>
        </p:spPr>
        <p:txBody>
          <a:bodyPr/>
          <a:lstStyle/>
          <a:p>
            <a:pPr eaLnBrk="0" hangingPunct="0"/>
            <a:r>
              <a:rPr lang="id-ID" sz="2300" b="1" dirty="0" smtClean="0"/>
              <a:t>LEMBAGA PEMBIAYAAN EKSPOR INDONESIA (LPEI) – INDONESIA EXIMBANK (IEB) (Cont’d)</a:t>
            </a:r>
            <a:endParaRPr lang="en-US" sz="2300" b="1" dirty="0">
              <a:solidFill>
                <a:srgbClr val="FFFFFF"/>
              </a:solidFill>
              <a:cs typeface="Arial" pitchFamily="34" charset="0"/>
            </a:endParaRPr>
          </a:p>
        </p:txBody>
      </p:sp>
      <p:sp>
        <p:nvSpPr>
          <p:cNvPr id="52" name="Rectangle 51"/>
          <p:cNvSpPr/>
          <p:nvPr/>
        </p:nvSpPr>
        <p:spPr>
          <a:xfrm>
            <a:off x="1835696" y="1476073"/>
            <a:ext cx="5472608" cy="584775"/>
          </a:xfrm>
          <a:prstGeom prst="rect">
            <a:avLst/>
          </a:prstGeom>
        </p:spPr>
        <p:txBody>
          <a:bodyPr wrap="square">
            <a:spAutoFit/>
          </a:bodyPr>
          <a:lstStyle/>
          <a:p>
            <a:pPr algn="ctr"/>
            <a:r>
              <a:rPr lang="id-ID" sz="1600" dirty="0" smtClean="0"/>
              <a:t>Pembiayaan Ekspor Nasional yang dilakukan oleh Indonesia Eximbank diberikan dalam bentuk:</a:t>
            </a:r>
            <a:endParaRPr lang="id-ID" sz="1600" dirty="0"/>
          </a:p>
        </p:txBody>
      </p:sp>
      <p:sp>
        <p:nvSpPr>
          <p:cNvPr id="53" name="Rectangle 52"/>
          <p:cNvSpPr/>
          <p:nvPr/>
        </p:nvSpPr>
        <p:spPr>
          <a:xfrm>
            <a:off x="323528" y="3068960"/>
            <a:ext cx="2232248" cy="338554"/>
          </a:xfrm>
          <a:prstGeom prst="rect">
            <a:avLst/>
          </a:prstGeom>
        </p:spPr>
        <p:txBody>
          <a:bodyPr wrap="square">
            <a:spAutoFit/>
          </a:bodyPr>
          <a:lstStyle/>
          <a:p>
            <a:pPr algn="ctr"/>
            <a:r>
              <a:rPr lang="id-ID" sz="1600" b="1" dirty="0" smtClean="0"/>
              <a:t>Pembiayaan</a:t>
            </a:r>
            <a:endParaRPr lang="id-ID" sz="1600" b="1" dirty="0"/>
          </a:p>
        </p:txBody>
      </p:sp>
      <p:sp>
        <p:nvSpPr>
          <p:cNvPr id="54" name="Rectangle 53"/>
          <p:cNvSpPr/>
          <p:nvPr/>
        </p:nvSpPr>
        <p:spPr>
          <a:xfrm>
            <a:off x="323528" y="3501008"/>
            <a:ext cx="2160240" cy="2693045"/>
          </a:xfrm>
          <a:prstGeom prst="rect">
            <a:avLst/>
          </a:prstGeom>
        </p:spPr>
        <p:txBody>
          <a:bodyPr wrap="square">
            <a:spAutoFit/>
          </a:bodyPr>
          <a:lstStyle/>
          <a:p>
            <a:pPr marL="273050" indent="-273050">
              <a:buFont typeface="Wingdings" pitchFamily="2" charset="2"/>
              <a:buChar char="Ø"/>
            </a:pPr>
            <a:r>
              <a:rPr lang="id-ID" sz="1300" dirty="0" smtClean="0"/>
              <a:t>Memberikan pembiayaan (modal kerja dan/atau investasi) kepada badan usaha baik yang berbentuk badan hukum maupun tidak berbentuk badan hukum termasuk perorangan dan berdomisili di dalam atau luar wilayah NKRI.</a:t>
            </a:r>
            <a:endParaRPr lang="id-ID" sz="1300" dirty="0"/>
          </a:p>
        </p:txBody>
      </p:sp>
      <p:sp>
        <p:nvSpPr>
          <p:cNvPr id="59" name="Rectangle 58"/>
          <p:cNvSpPr/>
          <p:nvPr/>
        </p:nvSpPr>
        <p:spPr>
          <a:xfrm>
            <a:off x="2915816" y="3018438"/>
            <a:ext cx="3456384" cy="338554"/>
          </a:xfrm>
          <a:prstGeom prst="rect">
            <a:avLst/>
          </a:prstGeom>
        </p:spPr>
        <p:txBody>
          <a:bodyPr wrap="square">
            <a:spAutoFit/>
          </a:bodyPr>
          <a:lstStyle/>
          <a:p>
            <a:pPr algn="ctr"/>
            <a:r>
              <a:rPr lang="id-ID" sz="1600" b="1" dirty="0" smtClean="0"/>
              <a:t>Penjaminan</a:t>
            </a:r>
            <a:endParaRPr lang="id-ID" sz="1600" b="1" dirty="0"/>
          </a:p>
        </p:txBody>
      </p:sp>
      <p:sp>
        <p:nvSpPr>
          <p:cNvPr id="60" name="Oval 39"/>
          <p:cNvSpPr>
            <a:spLocks noChangeArrowheads="1"/>
          </p:cNvSpPr>
          <p:nvPr/>
        </p:nvSpPr>
        <p:spPr bwMode="gray">
          <a:xfrm rot="16200000">
            <a:off x="4355976" y="2276872"/>
            <a:ext cx="576064" cy="576064"/>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algn="ctr"/>
            <a:r>
              <a:rPr lang="id-ID" b="1" dirty="0" smtClean="0"/>
              <a:t>2</a:t>
            </a:r>
            <a:endParaRPr lang="id-ID" b="1" dirty="0"/>
          </a:p>
        </p:txBody>
      </p:sp>
      <p:sp>
        <p:nvSpPr>
          <p:cNvPr id="61" name="Oval 39"/>
          <p:cNvSpPr>
            <a:spLocks noChangeArrowheads="1"/>
          </p:cNvSpPr>
          <p:nvPr/>
        </p:nvSpPr>
        <p:spPr bwMode="gray">
          <a:xfrm rot="16200000">
            <a:off x="1187623" y="2348880"/>
            <a:ext cx="504056" cy="504056"/>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algn="ctr"/>
            <a:r>
              <a:rPr lang="id-ID" b="1" dirty="0" smtClean="0"/>
              <a:t>1</a:t>
            </a:r>
            <a:endParaRPr lang="id-ID" b="1" dirty="0"/>
          </a:p>
        </p:txBody>
      </p:sp>
      <p:sp>
        <p:nvSpPr>
          <p:cNvPr id="62" name="Rectangle 61"/>
          <p:cNvSpPr/>
          <p:nvPr/>
        </p:nvSpPr>
        <p:spPr>
          <a:xfrm>
            <a:off x="6660232" y="3018438"/>
            <a:ext cx="2160240" cy="338554"/>
          </a:xfrm>
          <a:prstGeom prst="rect">
            <a:avLst/>
          </a:prstGeom>
        </p:spPr>
        <p:txBody>
          <a:bodyPr wrap="square">
            <a:spAutoFit/>
          </a:bodyPr>
          <a:lstStyle/>
          <a:p>
            <a:pPr algn="ctr"/>
            <a:r>
              <a:rPr lang="id-ID" sz="1600" b="1" dirty="0" smtClean="0"/>
              <a:t>Asuransi</a:t>
            </a:r>
            <a:endParaRPr lang="id-ID" sz="1600" b="1" dirty="0"/>
          </a:p>
        </p:txBody>
      </p:sp>
      <p:sp>
        <p:nvSpPr>
          <p:cNvPr id="63" name="Oval 39"/>
          <p:cNvSpPr>
            <a:spLocks noChangeArrowheads="1"/>
          </p:cNvSpPr>
          <p:nvPr/>
        </p:nvSpPr>
        <p:spPr bwMode="gray">
          <a:xfrm rot="16200000">
            <a:off x="7596336" y="2348880"/>
            <a:ext cx="504055" cy="504056"/>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algn="ctr"/>
            <a:r>
              <a:rPr lang="id-ID" b="1" dirty="0" smtClean="0"/>
              <a:t>3</a:t>
            </a:r>
            <a:endParaRPr lang="id-ID"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AutoShape 4"/>
          <p:cNvSpPr>
            <a:spLocks noChangeArrowheads="1"/>
          </p:cNvSpPr>
          <p:nvPr/>
        </p:nvSpPr>
        <p:spPr bwMode="auto">
          <a:xfrm>
            <a:off x="6291088" y="2636912"/>
            <a:ext cx="2313360" cy="3744416"/>
          </a:xfrm>
          <a:prstGeom prst="roundRect">
            <a:avLst>
              <a:gd name="adj" fmla="val 13745"/>
            </a:avLst>
          </a:prstGeom>
          <a:noFill/>
          <a:ln w="38100">
            <a:solidFill>
              <a:schemeClr val="bg2"/>
            </a:solidFill>
            <a:round/>
            <a:headEnd/>
            <a:tailEnd/>
          </a:ln>
          <a:effectLst/>
        </p:spPr>
        <p:txBody>
          <a:bodyPr wrap="none" anchor="ctr"/>
          <a:lstStyle/>
          <a:p>
            <a:endParaRPr lang="id-ID"/>
          </a:p>
        </p:txBody>
      </p:sp>
      <p:sp>
        <p:nvSpPr>
          <p:cNvPr id="55301" name="AutoShape 5"/>
          <p:cNvSpPr>
            <a:spLocks noChangeArrowheads="1"/>
          </p:cNvSpPr>
          <p:nvPr/>
        </p:nvSpPr>
        <p:spPr bwMode="auto">
          <a:xfrm>
            <a:off x="3203848" y="2636912"/>
            <a:ext cx="2952328" cy="3744416"/>
          </a:xfrm>
          <a:prstGeom prst="roundRect">
            <a:avLst>
              <a:gd name="adj" fmla="val 13745"/>
            </a:avLst>
          </a:prstGeom>
          <a:noFill/>
          <a:ln w="38100">
            <a:solidFill>
              <a:schemeClr val="bg2"/>
            </a:solidFill>
            <a:round/>
            <a:headEnd/>
            <a:tailEnd/>
          </a:ln>
          <a:effectLst/>
        </p:spPr>
        <p:txBody>
          <a:bodyPr wrap="none" anchor="ctr"/>
          <a:lstStyle/>
          <a:p>
            <a:endParaRPr lang="id-ID"/>
          </a:p>
        </p:txBody>
      </p:sp>
      <p:sp>
        <p:nvSpPr>
          <p:cNvPr id="55302" name="AutoShape 6"/>
          <p:cNvSpPr>
            <a:spLocks noChangeArrowheads="1"/>
          </p:cNvSpPr>
          <p:nvPr/>
        </p:nvSpPr>
        <p:spPr bwMode="auto">
          <a:xfrm>
            <a:off x="395536" y="2636912"/>
            <a:ext cx="2664296" cy="3744416"/>
          </a:xfrm>
          <a:prstGeom prst="roundRect">
            <a:avLst>
              <a:gd name="adj" fmla="val 13745"/>
            </a:avLst>
          </a:prstGeom>
          <a:noFill/>
          <a:ln w="38100">
            <a:solidFill>
              <a:schemeClr val="bg2"/>
            </a:solidFill>
            <a:round/>
            <a:headEnd/>
            <a:tailEnd/>
          </a:ln>
          <a:effectLst/>
        </p:spPr>
        <p:txBody>
          <a:bodyPr wrap="none" anchor="ctr"/>
          <a:lstStyle/>
          <a:p>
            <a:endParaRPr lang="id-ID"/>
          </a:p>
        </p:txBody>
      </p:sp>
      <p:sp>
        <p:nvSpPr>
          <p:cNvPr id="55323" name="Rectangle 27"/>
          <p:cNvSpPr>
            <a:spLocks noChangeArrowheads="1"/>
          </p:cNvSpPr>
          <p:nvPr/>
        </p:nvSpPr>
        <p:spPr bwMode="gray">
          <a:xfrm>
            <a:off x="1441450" y="2147888"/>
            <a:ext cx="768350" cy="366712"/>
          </a:xfrm>
          <a:prstGeom prst="rect">
            <a:avLst/>
          </a:prstGeom>
          <a:noFill/>
          <a:ln w="9525">
            <a:noFill/>
            <a:miter lim="800000"/>
            <a:headEnd/>
            <a:tailEnd/>
          </a:ln>
          <a:effectLst/>
        </p:spPr>
        <p:txBody>
          <a:bodyPr wrap="none">
            <a:spAutoFit/>
          </a:bodyPr>
          <a:lstStyle/>
          <a:p>
            <a:r>
              <a:rPr lang="en-US" dirty="0">
                <a:solidFill>
                  <a:schemeClr val="bg1"/>
                </a:solidFill>
              </a:rPr>
              <a:t>TEXT</a:t>
            </a:r>
          </a:p>
        </p:txBody>
      </p:sp>
      <p:sp>
        <p:nvSpPr>
          <p:cNvPr id="55324" name="Rectangle 28"/>
          <p:cNvSpPr>
            <a:spLocks noChangeArrowheads="1"/>
          </p:cNvSpPr>
          <p:nvPr/>
        </p:nvSpPr>
        <p:spPr bwMode="gray">
          <a:xfrm>
            <a:off x="3194050" y="2147888"/>
            <a:ext cx="768350" cy="366712"/>
          </a:xfrm>
          <a:prstGeom prst="rect">
            <a:avLst/>
          </a:prstGeom>
          <a:noFill/>
          <a:ln w="9525">
            <a:noFill/>
            <a:miter lim="800000"/>
            <a:headEnd/>
            <a:tailEnd/>
          </a:ln>
          <a:effectLst/>
        </p:spPr>
        <p:txBody>
          <a:bodyPr wrap="none">
            <a:spAutoFit/>
          </a:bodyPr>
          <a:lstStyle/>
          <a:p>
            <a:r>
              <a:rPr lang="en-US">
                <a:solidFill>
                  <a:schemeClr val="bg1"/>
                </a:solidFill>
              </a:rPr>
              <a:t>TEXT</a:t>
            </a:r>
          </a:p>
        </p:txBody>
      </p:sp>
      <p:sp>
        <p:nvSpPr>
          <p:cNvPr id="55326" name="Rectangle 30"/>
          <p:cNvSpPr>
            <a:spLocks noChangeArrowheads="1"/>
          </p:cNvSpPr>
          <p:nvPr/>
        </p:nvSpPr>
        <p:spPr bwMode="gray">
          <a:xfrm>
            <a:off x="6546850" y="2147888"/>
            <a:ext cx="768350" cy="366712"/>
          </a:xfrm>
          <a:prstGeom prst="rect">
            <a:avLst/>
          </a:prstGeom>
          <a:noFill/>
          <a:ln w="9525">
            <a:noFill/>
            <a:miter lim="800000"/>
            <a:headEnd/>
            <a:tailEnd/>
          </a:ln>
          <a:effectLst/>
        </p:spPr>
        <p:txBody>
          <a:bodyPr wrap="none">
            <a:spAutoFit/>
          </a:bodyPr>
          <a:lstStyle/>
          <a:p>
            <a:r>
              <a:rPr lang="en-US">
                <a:solidFill>
                  <a:schemeClr val="bg1"/>
                </a:solidFill>
              </a:rPr>
              <a:t>TEXT</a:t>
            </a:r>
          </a:p>
        </p:txBody>
      </p:sp>
      <p:sp>
        <p:nvSpPr>
          <p:cNvPr id="55327" name="Rectangle 31"/>
          <p:cNvSpPr>
            <a:spLocks noChangeArrowheads="1"/>
          </p:cNvSpPr>
          <p:nvPr/>
        </p:nvSpPr>
        <p:spPr bwMode="auto">
          <a:xfrm>
            <a:off x="467544" y="2708920"/>
            <a:ext cx="2520280" cy="3539430"/>
          </a:xfrm>
          <a:prstGeom prst="rect">
            <a:avLst/>
          </a:prstGeom>
          <a:noFill/>
          <a:ln w="9525">
            <a:noFill/>
            <a:miter lim="800000"/>
            <a:headEnd/>
            <a:tailEnd/>
          </a:ln>
          <a:effectLst/>
        </p:spPr>
        <p:txBody>
          <a:bodyPr wrap="square">
            <a:spAutoFit/>
          </a:bodyPr>
          <a:lstStyle/>
          <a:p>
            <a:pPr lvl="0"/>
            <a:r>
              <a:rPr lang="id-ID" sz="1600" dirty="0" smtClean="0">
                <a:latin typeface="Arial" pitchFamily="34" charset="0"/>
                <a:ea typeface="Times New Roman" pitchFamily="18" charset="0"/>
                <a:cs typeface="Arial" pitchFamily="34" charset="0"/>
              </a:rPr>
              <a:t>Michael Graham–seorang eksportir </a:t>
            </a:r>
            <a:r>
              <a:rPr lang="id-ID" sz="1600" i="1" dirty="0" smtClean="0">
                <a:latin typeface="Arial" pitchFamily="34" charset="0"/>
                <a:ea typeface="Times New Roman" pitchFamily="18" charset="0"/>
                <a:cs typeface="Arial" pitchFamily="34" charset="0"/>
              </a:rPr>
              <a:t>seafood</a:t>
            </a:r>
            <a:r>
              <a:rPr lang="id-ID" sz="1600" dirty="0" smtClean="0">
                <a:latin typeface="Arial" pitchFamily="34" charset="0"/>
                <a:ea typeface="Times New Roman" pitchFamily="18" charset="0"/>
                <a:cs typeface="Arial" pitchFamily="34" charset="0"/>
              </a:rPr>
              <a:t>, mendapati bahwa </a:t>
            </a:r>
            <a:r>
              <a:rPr lang="id-ID" sz="1600" dirty="0" smtClean="0"/>
              <a:t>Rosvneshtorgbank–</a:t>
            </a:r>
            <a:r>
              <a:rPr lang="id-ID" sz="1600" dirty="0" smtClean="0">
                <a:latin typeface="Arial" pitchFamily="34" charset="0"/>
                <a:ea typeface="Times New Roman" pitchFamily="18" charset="0"/>
                <a:cs typeface="Arial" pitchFamily="34" charset="0"/>
              </a:rPr>
              <a:t>sebuah bank komersial di Rusia telah membatalkan </a:t>
            </a:r>
            <a:r>
              <a:rPr lang="id-ID" sz="1600" i="1" dirty="0" smtClean="0">
                <a:latin typeface="Arial" pitchFamily="34" charset="0"/>
                <a:ea typeface="Times New Roman" pitchFamily="18" charset="0"/>
                <a:cs typeface="Arial" pitchFamily="34" charset="0"/>
              </a:rPr>
              <a:t>irrevocable letter of credit </a:t>
            </a:r>
            <a:r>
              <a:rPr lang="id-ID" sz="1600" dirty="0" smtClean="0">
                <a:latin typeface="Arial" pitchFamily="34" charset="0"/>
                <a:ea typeface="Times New Roman" pitchFamily="18" charset="0"/>
                <a:cs typeface="Arial" pitchFamily="34" charset="0"/>
              </a:rPr>
              <a:t>senilai $20,8 juta yang mereka terbitkan kepada perusahaan milik Mr. Graham, Ocean Traders of North America dengan alasan “kesalahan teknis”.</a:t>
            </a:r>
            <a:endParaRPr lang="id-ID" sz="1600" dirty="0" smtClean="0">
              <a:latin typeface="Arial" pitchFamily="34" charset="0"/>
              <a:cs typeface="Arial" pitchFamily="34" charset="0"/>
            </a:endParaRPr>
          </a:p>
        </p:txBody>
      </p:sp>
      <p:sp>
        <p:nvSpPr>
          <p:cNvPr id="35" name="Oval 3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37"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39" name="Title 1"/>
          <p:cNvSpPr>
            <a:spLocks noGrp="1"/>
          </p:cNvSpPr>
          <p:nvPr>
            <p:ph type="title"/>
          </p:nvPr>
        </p:nvSpPr>
        <p:spPr>
          <a:xfrm>
            <a:off x="2438400" y="0"/>
            <a:ext cx="5589984" cy="1096963"/>
          </a:xfrm>
        </p:spPr>
        <p:txBody>
          <a:bodyPr>
            <a:noAutofit/>
          </a:bodyPr>
          <a:lstStyle/>
          <a:p>
            <a:pPr lvl="0"/>
            <a:r>
              <a:rPr lang="id-ID" b="1" dirty="0" smtClean="0">
                <a:ea typeface="Times New Roman" pitchFamily="18" charset="0"/>
                <a:cs typeface="Times New Roman" pitchFamily="18" charset="0"/>
              </a:rPr>
              <a:t>KASUS: LETTER OF CREDIT DI RUSIA</a:t>
            </a:r>
            <a:endParaRPr lang="id-ID" dirty="0" smtClean="0">
              <a:cs typeface="Arial" pitchFamily="34" charset="0"/>
            </a:endParaRPr>
          </a:p>
        </p:txBody>
      </p:sp>
      <p:sp>
        <p:nvSpPr>
          <p:cNvPr id="40" name="Rectangle 1"/>
          <p:cNvSpPr>
            <a:spLocks noChangeArrowheads="1"/>
          </p:cNvSpPr>
          <p:nvPr/>
        </p:nvSpPr>
        <p:spPr bwMode="auto">
          <a:xfrm>
            <a:off x="326992" y="1631121"/>
            <a:ext cx="849001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mj-lt"/>
                <a:ea typeface="Times New Roman" pitchFamily="18" charset="0"/>
                <a:cs typeface="Times New Roman" pitchFamily="18" charset="0"/>
              </a:rPr>
              <a:t>Pelaku Bisnis Harus Siap Terperosok Saat Berdagang dengan Rusia</a:t>
            </a:r>
            <a:endParaRPr kumimoji="0" lang="id-ID" sz="20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mj-lt"/>
                <a:ea typeface="Times New Roman" pitchFamily="18" charset="0"/>
                <a:cs typeface="Times New Roman" pitchFamily="18" charset="0"/>
              </a:rPr>
              <a:t>Sebuah Perusahaan </a:t>
            </a:r>
            <a:r>
              <a:rPr kumimoji="0" lang="id-ID" sz="2000" b="0" i="1" u="none" strike="noStrike" cap="none" normalizeH="0" baseline="0" dirty="0" smtClean="0">
                <a:ln>
                  <a:noFill/>
                </a:ln>
                <a:solidFill>
                  <a:schemeClr val="tx1"/>
                </a:solidFill>
                <a:effectLst/>
                <a:latin typeface="+mj-lt"/>
                <a:ea typeface="Times New Roman" pitchFamily="18" charset="0"/>
                <a:cs typeface="Times New Roman" pitchFamily="18" charset="0"/>
              </a:rPr>
              <a:t>Seafood</a:t>
            </a:r>
            <a:r>
              <a:rPr kumimoji="0" lang="id-ID" sz="2000" b="0" i="0" u="none" strike="noStrike" cap="none" normalizeH="0" baseline="0" dirty="0" smtClean="0">
                <a:ln>
                  <a:noFill/>
                </a:ln>
                <a:solidFill>
                  <a:schemeClr val="tx1"/>
                </a:solidFill>
                <a:effectLst/>
                <a:latin typeface="+mj-lt"/>
                <a:ea typeface="Times New Roman" pitchFamily="18" charset="0"/>
                <a:cs typeface="Times New Roman" pitchFamily="18" charset="0"/>
              </a:rPr>
              <a:t> Terjebak Bersama 7 Juta pon Ikan Beku</a:t>
            </a:r>
            <a:endParaRPr kumimoji="0" lang="id-ID" sz="2000" b="0" i="0" u="none" strike="noStrike" cap="none" normalizeH="0" baseline="0" dirty="0" smtClean="0">
              <a:ln>
                <a:noFill/>
              </a:ln>
              <a:solidFill>
                <a:schemeClr val="tx1"/>
              </a:solidFill>
              <a:effectLst/>
              <a:latin typeface="+mj-lt"/>
              <a:cs typeface="Arial" pitchFamily="34" charset="0"/>
            </a:endParaRPr>
          </a:p>
        </p:txBody>
      </p:sp>
      <p:sp>
        <p:nvSpPr>
          <p:cNvPr id="41" name="Rectangle 4"/>
          <p:cNvSpPr>
            <a:spLocks noChangeArrowheads="1"/>
          </p:cNvSpPr>
          <p:nvPr/>
        </p:nvSpPr>
        <p:spPr bwMode="auto">
          <a:xfrm>
            <a:off x="3275856" y="2708920"/>
            <a:ext cx="280831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Tindakan tersebut mengakibatkan 16.000 ton ikan yang akan dikirimkan kepada</a:t>
            </a:r>
            <a:r>
              <a:rPr kumimoji="0" lang="id-ID"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Protec–pembeli </a:t>
            </a: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 Rusia berada dalam bahaya. Mr. Graham</a:t>
            </a:r>
            <a:r>
              <a:rPr kumimoji="0" lang="id-ID"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menumpuk ikan-ikan beku tersebut di Gulf Coast.</a:t>
            </a:r>
            <a:r>
              <a:rPr kumimoji="0" lang="id-ID"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Sebelumnya ia telah</a:t>
            </a: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membayar nelayan, distribusi, dan perusahaan-perusahaan penyimpanan ikan, dalam rangka memenuhi batas waktu pengiriman.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1"/>
          <p:cNvSpPr/>
          <p:nvPr/>
        </p:nvSpPr>
        <p:spPr>
          <a:xfrm>
            <a:off x="6372200" y="2708920"/>
            <a:ext cx="2160240" cy="3539430"/>
          </a:xfrm>
          <a:prstGeom prst="rect">
            <a:avLst/>
          </a:prstGeom>
        </p:spPr>
        <p:txBody>
          <a:bodyPr wrap="square">
            <a:spAutoFit/>
          </a:bodyPr>
          <a:lstStyle/>
          <a:p>
            <a:r>
              <a:rPr lang="id-ID" sz="1600" dirty="0" smtClean="0"/>
              <a:t>Mr. Graham tadinya mengasumsikan bahwa </a:t>
            </a:r>
            <a:r>
              <a:rPr lang="id-ID" sz="1600" i="1" dirty="0" smtClean="0"/>
              <a:t>letter of credit, </a:t>
            </a:r>
            <a:r>
              <a:rPr lang="id-ID" sz="1600" dirty="0" smtClean="0"/>
              <a:t>perangkat yang biasanya digunakan oleh para importir dan eksportir untuk membiayai transaksi-transaksi ekspor-impor, merupakan asuransi bahwa dia akan dibayar untuk ikan-ikan yangakan dikirimkannya.</a:t>
            </a:r>
            <a:endParaRPr lang="id-ID"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AutoShape 5"/>
          <p:cNvSpPr>
            <a:spLocks noChangeArrowheads="1"/>
          </p:cNvSpPr>
          <p:nvPr/>
        </p:nvSpPr>
        <p:spPr bwMode="blackWhite">
          <a:xfrm>
            <a:off x="827584" y="4221088"/>
            <a:ext cx="7560840" cy="2016224"/>
          </a:xfrm>
          <a:prstGeom prst="roundRect">
            <a:avLst>
              <a:gd name="adj" fmla="val 9106"/>
            </a:avLst>
          </a:prstGeom>
          <a:gradFill flip="none" rotWithShape="1">
            <a:gsLst>
              <a:gs pos="0">
                <a:srgbClr val="75B000">
                  <a:shade val="30000"/>
                  <a:satMod val="115000"/>
                </a:srgbClr>
              </a:gs>
              <a:gs pos="50000">
                <a:srgbClr val="75B000">
                  <a:shade val="67500"/>
                  <a:satMod val="115000"/>
                </a:srgbClr>
              </a:gs>
              <a:gs pos="100000">
                <a:srgbClr val="75B000">
                  <a:shade val="100000"/>
                  <a:satMod val="115000"/>
                </a:srgbClr>
              </a:gs>
            </a:gsLst>
            <a:lin ang="13500000" scaled="1"/>
            <a:tileRect/>
          </a:gra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eaLnBrk="0" hangingPunct="0"/>
            <a:endParaRPr lang="en-US" dirty="0">
              <a:solidFill>
                <a:schemeClr val="bg1"/>
              </a:solidFill>
            </a:endParaRPr>
          </a:p>
        </p:txBody>
      </p:sp>
      <p:sp>
        <p:nvSpPr>
          <p:cNvPr id="48134" name="AutoShape 6"/>
          <p:cNvSpPr>
            <a:spLocks noChangeArrowheads="1"/>
          </p:cNvSpPr>
          <p:nvPr/>
        </p:nvSpPr>
        <p:spPr bwMode="blackWhite">
          <a:xfrm>
            <a:off x="827584" y="1628800"/>
            <a:ext cx="7560840" cy="2232248"/>
          </a:xfrm>
          <a:prstGeom prst="roundRect">
            <a:avLst>
              <a:gd name="adj" fmla="val 9106"/>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eaLnBrk="0" hangingPunct="0"/>
            <a:endParaRPr lang="en-US" dirty="0">
              <a:solidFill>
                <a:schemeClr val="bg1"/>
              </a:solidFill>
            </a:endParaRPr>
          </a:p>
        </p:txBody>
      </p:sp>
      <p:sp>
        <p:nvSpPr>
          <p:cNvPr id="9" name="Oval 8"/>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11"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
        <p:nvSpPr>
          <p:cNvPr id="12" name="Title 1"/>
          <p:cNvSpPr>
            <a:spLocks noGrp="1"/>
          </p:cNvSpPr>
          <p:nvPr>
            <p:ph type="title"/>
          </p:nvPr>
        </p:nvSpPr>
        <p:spPr>
          <a:xfrm>
            <a:off x="2438400" y="0"/>
            <a:ext cx="5589984" cy="1096963"/>
          </a:xfrm>
        </p:spPr>
        <p:txBody>
          <a:bodyPr>
            <a:noAutofit/>
          </a:bodyPr>
          <a:lstStyle/>
          <a:p>
            <a:pPr lvl="0"/>
            <a:r>
              <a:rPr lang="id-ID" b="1" dirty="0" smtClean="0">
                <a:ea typeface="Times New Roman" pitchFamily="18" charset="0"/>
                <a:cs typeface="Times New Roman" pitchFamily="18" charset="0"/>
              </a:rPr>
              <a:t>KASUS: LETTER OF CREDIT DI RUSIA (Cont’d)</a:t>
            </a:r>
            <a:endParaRPr lang="id-ID" dirty="0" smtClean="0">
              <a:cs typeface="Arial" pitchFamily="34" charset="0"/>
            </a:endParaRPr>
          </a:p>
        </p:txBody>
      </p:sp>
      <p:sp>
        <p:nvSpPr>
          <p:cNvPr id="13" name="Rectangle 12"/>
          <p:cNvSpPr/>
          <p:nvPr/>
        </p:nvSpPr>
        <p:spPr>
          <a:xfrm>
            <a:off x="1043608" y="4365104"/>
            <a:ext cx="7056784" cy="1754326"/>
          </a:xfrm>
          <a:prstGeom prst="rect">
            <a:avLst/>
          </a:prstGeom>
        </p:spPr>
        <p:txBody>
          <a:bodyPr wrap="square">
            <a:spAutoFit/>
          </a:bodyPr>
          <a:lstStyle/>
          <a:p>
            <a:r>
              <a:rPr lang="id-ID" dirty="0" smtClean="0"/>
              <a:t>Selain masalah yang dihadapi Mr. Graham, wirausahawan-wirausahawan Amerika lain yang ingin melakukan bisnis di republik-republik bekas Uni Soviet menghadapi hambatan birokratif. Masalah yang dihadapi Mr. Graham hanyalah satu titik pada radar revolusi kapitalis yang tengah menyapu seluruh Rusia, dan republik-republik bekas Uni Soviet.</a:t>
            </a:r>
            <a:endParaRPr lang="id-ID" dirty="0"/>
          </a:p>
        </p:txBody>
      </p:sp>
      <p:sp>
        <p:nvSpPr>
          <p:cNvPr id="14" name="Rectangle 13"/>
          <p:cNvSpPr/>
          <p:nvPr/>
        </p:nvSpPr>
        <p:spPr>
          <a:xfrm>
            <a:off x="1043608" y="1720840"/>
            <a:ext cx="7128792" cy="2031325"/>
          </a:xfrm>
          <a:prstGeom prst="rect">
            <a:avLst/>
          </a:prstGeom>
        </p:spPr>
        <p:txBody>
          <a:bodyPr wrap="square">
            <a:spAutoFit/>
          </a:bodyPr>
          <a:lstStyle/>
          <a:p>
            <a:r>
              <a:rPr lang="id-ID" dirty="0" smtClean="0"/>
              <a:t>Dalam surat penjelasan yang disampaikan oleh chairman Rosvneshtorgbank, Velery Telegin mengatakan bahwa kesepakatan dengan Mr. Graham adalah suatu kekhilafan. Dia berkata bahwa banknya tidak memiliki wewenang untuk melakukan transaksi-transaksi komersial seperti kontrak antara Protec dengan Ocean Traders. Selain itu, katanya, Protec tidak memiliki devisa untuk memenuhi kewajiban-kewajibannya berdasarkan </a:t>
            </a:r>
            <a:r>
              <a:rPr lang="id-ID" i="1" dirty="0" smtClean="0"/>
              <a:t>letter of credit</a:t>
            </a:r>
            <a:r>
              <a:rPr lang="id-ID" dirty="0" smtClean="0"/>
              <a:t>.</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7"/>
          <p:cNvGrpSpPr>
            <a:grpSpLocks/>
          </p:cNvGrpSpPr>
          <p:nvPr/>
        </p:nvGrpSpPr>
        <p:grpSpPr bwMode="auto">
          <a:xfrm>
            <a:off x="539552" y="1916832"/>
            <a:ext cx="8087951" cy="968750"/>
            <a:chOff x="1440" y="1488"/>
            <a:chExt cx="3072" cy="288"/>
          </a:xfrm>
        </p:grpSpPr>
        <p:sp>
          <p:nvSpPr>
            <p:cNvPr id="34" name="Rectangle 3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id-ID"/>
            </a:p>
          </p:txBody>
        </p:sp>
        <p:sp>
          <p:nvSpPr>
            <p:cNvPr id="35"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sz="2400" dirty="0" smtClean="0">
                  <a:solidFill>
                    <a:schemeClr val="bg1"/>
                  </a:solidFill>
                </a:rPr>
                <a:t>1</a:t>
              </a:r>
              <a:endParaRPr lang="en-US" sz="2400" dirty="0">
                <a:solidFill>
                  <a:schemeClr val="bg1"/>
                </a:solidFill>
              </a:endParaRPr>
            </a:p>
          </p:txBody>
        </p:sp>
        <p:sp>
          <p:nvSpPr>
            <p:cNvPr id="36" name="Rectangle 40"/>
            <p:cNvSpPr>
              <a:spLocks noChangeArrowheads="1"/>
            </p:cNvSpPr>
            <p:nvPr/>
          </p:nvSpPr>
          <p:spPr bwMode="gray">
            <a:xfrm>
              <a:off x="1872" y="1504"/>
              <a:ext cx="2544" cy="247"/>
            </a:xfrm>
            <a:prstGeom prst="rect">
              <a:avLst/>
            </a:prstGeom>
            <a:noFill/>
            <a:ln w="9525" algn="ctr">
              <a:noFill/>
              <a:miter lim="800000"/>
              <a:headEnd/>
              <a:tailEnd/>
            </a:ln>
            <a:effectLst/>
          </p:spPr>
          <p:txBody>
            <a:bodyPr wrap="square">
              <a:spAutoFit/>
            </a:bodyPr>
            <a:lstStyle/>
            <a:p>
              <a:pPr eaLnBrk="1" hangingPunct="1"/>
              <a:r>
                <a:rPr lang="id-ID" sz="2400" dirty="0" smtClean="0"/>
                <a:t>Metode-metode Pembayaran Perdagangan Internasional</a:t>
              </a:r>
            </a:p>
          </p:txBody>
        </p:sp>
      </p:grpSp>
      <p:grpSp>
        <p:nvGrpSpPr>
          <p:cNvPr id="37" name="Group 41"/>
          <p:cNvGrpSpPr>
            <a:grpSpLocks/>
          </p:cNvGrpSpPr>
          <p:nvPr/>
        </p:nvGrpSpPr>
        <p:grpSpPr bwMode="auto">
          <a:xfrm>
            <a:off x="539552" y="3292730"/>
            <a:ext cx="8063001" cy="1504422"/>
            <a:chOff x="1440" y="1488"/>
            <a:chExt cx="3072" cy="423"/>
          </a:xfrm>
        </p:grpSpPr>
        <p:sp>
          <p:nvSpPr>
            <p:cNvPr id="38" name="Rectangle 4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id-ID"/>
            </a:p>
          </p:txBody>
        </p:sp>
        <p:sp>
          <p:nvSpPr>
            <p:cNvPr id="39"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sz="2400" dirty="0">
                  <a:solidFill>
                    <a:schemeClr val="bg1"/>
                  </a:solidFill>
                </a:rPr>
                <a:t>2</a:t>
              </a:r>
            </a:p>
          </p:txBody>
        </p:sp>
        <p:sp>
          <p:nvSpPr>
            <p:cNvPr id="40" name="Rectangle 44"/>
            <p:cNvSpPr>
              <a:spLocks noChangeArrowheads="1"/>
            </p:cNvSpPr>
            <p:nvPr/>
          </p:nvSpPr>
          <p:spPr bwMode="gray">
            <a:xfrm>
              <a:off x="1872" y="1504"/>
              <a:ext cx="2544" cy="407"/>
            </a:xfrm>
            <a:prstGeom prst="rect">
              <a:avLst/>
            </a:prstGeom>
            <a:noFill/>
            <a:ln w="9525" algn="ctr">
              <a:noFill/>
              <a:miter lim="800000"/>
              <a:headEnd/>
              <a:tailEnd/>
            </a:ln>
            <a:effectLst/>
          </p:spPr>
          <p:txBody>
            <a:bodyPr wrap="square">
              <a:spAutoFit/>
            </a:bodyPr>
            <a:lstStyle/>
            <a:p>
              <a:pPr eaLnBrk="1" hangingPunct="1"/>
              <a:r>
                <a:rPr lang="id-ID" sz="2400" dirty="0" smtClean="0"/>
                <a:t>Metode-metode Pembiayaan Perdagangan Internasional</a:t>
              </a:r>
            </a:p>
          </p:txBody>
        </p:sp>
      </p:grpSp>
      <p:grpSp>
        <p:nvGrpSpPr>
          <p:cNvPr id="41" name="Group 57"/>
          <p:cNvGrpSpPr>
            <a:grpSpLocks/>
          </p:cNvGrpSpPr>
          <p:nvPr/>
        </p:nvGrpSpPr>
        <p:grpSpPr bwMode="auto">
          <a:xfrm>
            <a:off x="539552" y="4725140"/>
            <a:ext cx="8064896" cy="918787"/>
            <a:chOff x="1440" y="1488"/>
            <a:chExt cx="3072" cy="288"/>
          </a:xfrm>
        </p:grpSpPr>
        <p:sp>
          <p:nvSpPr>
            <p:cNvPr id="42" name="Rectangle 5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id-ID"/>
            </a:p>
          </p:txBody>
        </p:sp>
        <p:sp>
          <p:nvSpPr>
            <p:cNvPr id="43"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sz="2400" dirty="0">
                  <a:solidFill>
                    <a:schemeClr val="bg1"/>
                  </a:solidFill>
                </a:rPr>
                <a:t>3</a:t>
              </a:r>
            </a:p>
          </p:txBody>
        </p:sp>
        <p:sp>
          <p:nvSpPr>
            <p:cNvPr id="44" name="Rectangle 60"/>
            <p:cNvSpPr>
              <a:spLocks noChangeArrowheads="1"/>
            </p:cNvSpPr>
            <p:nvPr/>
          </p:nvSpPr>
          <p:spPr bwMode="gray">
            <a:xfrm>
              <a:off x="1872" y="1504"/>
              <a:ext cx="2544" cy="260"/>
            </a:xfrm>
            <a:prstGeom prst="rect">
              <a:avLst/>
            </a:prstGeom>
            <a:noFill/>
            <a:ln w="9525" algn="ctr">
              <a:noFill/>
              <a:miter lim="800000"/>
              <a:headEnd/>
              <a:tailEnd/>
            </a:ln>
            <a:effectLst/>
          </p:spPr>
          <p:txBody>
            <a:bodyPr wrap="square">
              <a:spAutoFit/>
            </a:bodyPr>
            <a:lstStyle/>
            <a:p>
              <a:pPr eaLnBrk="1" hangingPunct="1"/>
              <a:r>
                <a:rPr lang="id-ID" sz="2400" dirty="0" smtClean="0"/>
                <a:t>Badan-badan yang Mendorong Pertumbuhan Perdagangan Internasional</a:t>
              </a:r>
            </a:p>
          </p:txBody>
        </p:sp>
      </p:grpSp>
      <p:sp>
        <p:nvSpPr>
          <p:cNvPr id="46" name="Title 1"/>
          <p:cNvSpPr>
            <a:spLocks noGrp="1"/>
          </p:cNvSpPr>
          <p:nvPr>
            <p:ph type="title"/>
          </p:nvPr>
        </p:nvSpPr>
        <p:spPr>
          <a:xfrm>
            <a:off x="2483768" y="0"/>
            <a:ext cx="5544616" cy="1124744"/>
          </a:xfrm>
        </p:spPr>
        <p:txBody>
          <a:bodyPr/>
          <a:lstStyle/>
          <a:p>
            <a:pPr eaLnBrk="1" hangingPunct="1"/>
            <a:r>
              <a:rPr lang="id-ID" b="1" dirty="0" smtClean="0"/>
              <a:t>Outlines</a:t>
            </a:r>
          </a:p>
        </p:txBody>
      </p:sp>
      <p:sp>
        <p:nvSpPr>
          <p:cNvPr id="19" name="Oval 18"/>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18"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4211960" y="2492896"/>
            <a:ext cx="3744416" cy="576064"/>
          </a:xfrm>
          <a:prstGeom prst="rect">
            <a:avLst/>
          </a:prstGeom>
        </p:spPr>
        <p:txBody>
          <a:bodyPr wrap="none" fromWordArt="1">
            <a:prstTxWarp prst="textDeflate">
              <a:avLst>
                <a:gd name="adj" fmla="val 0"/>
              </a:avLst>
            </a:prstTxWarp>
          </a:bodyPr>
          <a:lstStyle/>
          <a:p>
            <a:pPr algn="ctr"/>
            <a:r>
              <a:rPr lang="id-ID" sz="36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Tempus Sans ITC" panose="04020404030D07020202" pitchFamily="82" charset="0"/>
                <a:ea typeface="Verdana"/>
                <a:cs typeface="Verdana"/>
              </a:rPr>
              <a:t>Thank </a:t>
            </a:r>
            <a:r>
              <a:rPr lang="id-ID" sz="36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Tempus Sans ITC" panose="04020404030D07020202" pitchFamily="82" charset="0"/>
                <a:ea typeface="Verdana"/>
                <a:cs typeface="Verdana"/>
              </a:rPr>
              <a:t>You</a:t>
            </a:r>
            <a:endParaRPr lang="id-ID" sz="36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Tempus Sans ITC" panose="04020404030D07020202" pitchFamily="82" charset="0"/>
              <a:ea typeface="Verdana"/>
              <a:cs typeface="Verdana"/>
            </a:endParaRPr>
          </a:p>
        </p:txBody>
      </p:sp>
      <p:sp>
        <p:nvSpPr>
          <p:cNvPr id="5" name="Oval 4"/>
          <p:cNvSpPr/>
          <p:nvPr/>
        </p:nvSpPr>
        <p:spPr>
          <a:xfrm>
            <a:off x="179512" y="404664"/>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9395"/>
                                        </p:tgtEl>
                                        <p:attrNameLst>
                                          <p:attrName>style.visibility</p:attrName>
                                        </p:attrNameLst>
                                      </p:cBhvr>
                                      <p:to>
                                        <p:strVal val="visible"/>
                                      </p:to>
                                    </p:set>
                                    <p:anim by="(-#ppt_w*2)" calcmode="lin" valueType="num">
                                      <p:cBhvr rctx="PPT">
                                        <p:cTn id="7" dur="500" autoRev="1" fill="hold">
                                          <p:stCondLst>
                                            <p:cond delay="0"/>
                                          </p:stCondLst>
                                        </p:cTn>
                                        <p:tgtEl>
                                          <p:spTgt spid="59395"/>
                                        </p:tgtEl>
                                        <p:attrNameLst>
                                          <p:attrName>ppt_w</p:attrName>
                                        </p:attrNameLst>
                                      </p:cBhvr>
                                    </p:anim>
                                    <p:anim by="(#ppt_w*0.50)" calcmode="lin" valueType="num">
                                      <p:cBhvr>
                                        <p:cTn id="8" dur="500" decel="50000" autoRev="1" fill="hold">
                                          <p:stCondLst>
                                            <p:cond delay="0"/>
                                          </p:stCondLst>
                                        </p:cTn>
                                        <p:tgtEl>
                                          <p:spTgt spid="59395"/>
                                        </p:tgtEl>
                                        <p:attrNameLst>
                                          <p:attrName>ppt_x</p:attrName>
                                        </p:attrNameLst>
                                      </p:cBhvr>
                                    </p:anim>
                                    <p:anim from="(-#ppt_h/2)" to="(#ppt_y)" calcmode="lin" valueType="num">
                                      <p:cBhvr>
                                        <p:cTn id="9" dur="1000" fill="hold">
                                          <p:stCondLst>
                                            <p:cond delay="0"/>
                                          </p:stCondLst>
                                        </p:cTn>
                                        <p:tgtEl>
                                          <p:spTgt spid="59395"/>
                                        </p:tgtEl>
                                        <p:attrNameLst>
                                          <p:attrName>ppt_y</p:attrName>
                                        </p:attrNameLst>
                                      </p:cBhvr>
                                    </p:anim>
                                    <p:animRot by="21600000">
                                      <p:cBhvr>
                                        <p:cTn id="10" dur="1000" fill="hold">
                                          <p:stCondLst>
                                            <p:cond delay="0"/>
                                          </p:stCondLst>
                                        </p:cTn>
                                        <p:tgtEl>
                                          <p:spTgt spid="593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3"/>
          <p:cNvSpPr>
            <a:spLocks noChangeArrowheads="1"/>
          </p:cNvSpPr>
          <p:nvPr/>
        </p:nvSpPr>
        <p:spPr bwMode="gray">
          <a:xfrm rot="18216414">
            <a:off x="4916494" y="2442652"/>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id-ID"/>
          </a:p>
        </p:txBody>
      </p:sp>
      <p:sp>
        <p:nvSpPr>
          <p:cNvPr id="51204" name="AutoShape 4"/>
          <p:cNvSpPr>
            <a:spLocks noChangeArrowheads="1"/>
          </p:cNvSpPr>
          <p:nvPr/>
        </p:nvSpPr>
        <p:spPr bwMode="gray">
          <a:xfrm rot="5400000">
            <a:off x="4221359" y="4616648"/>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id-ID"/>
          </a:p>
        </p:txBody>
      </p:sp>
      <p:sp>
        <p:nvSpPr>
          <p:cNvPr id="51205" name="AutoShape 5"/>
          <p:cNvSpPr>
            <a:spLocks noChangeArrowheads="1"/>
          </p:cNvSpPr>
          <p:nvPr/>
        </p:nvSpPr>
        <p:spPr bwMode="gray">
          <a:xfrm rot="13630703">
            <a:off x="3398974" y="2449111"/>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id-ID"/>
          </a:p>
        </p:txBody>
      </p:sp>
      <p:sp>
        <p:nvSpPr>
          <p:cNvPr id="51207" name="AutoShape 7"/>
          <p:cNvSpPr>
            <a:spLocks noChangeArrowheads="1"/>
          </p:cNvSpPr>
          <p:nvPr/>
        </p:nvSpPr>
        <p:spPr bwMode="gray">
          <a:xfrm rot="1648857">
            <a:off x="5306233" y="391109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id-ID"/>
          </a:p>
        </p:txBody>
      </p:sp>
      <p:sp>
        <p:nvSpPr>
          <p:cNvPr id="51208" name="AutoShape 8"/>
          <p:cNvSpPr>
            <a:spLocks noChangeArrowheads="1"/>
          </p:cNvSpPr>
          <p:nvPr/>
        </p:nvSpPr>
        <p:spPr bwMode="gray">
          <a:xfrm rot="9361578">
            <a:off x="2967169" y="3913156"/>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endParaRPr lang="id-ID"/>
          </a:p>
        </p:txBody>
      </p:sp>
      <p:sp>
        <p:nvSpPr>
          <p:cNvPr id="51209" name="Oval 9"/>
          <p:cNvSpPr>
            <a:spLocks noChangeArrowheads="1"/>
          </p:cNvSpPr>
          <p:nvPr/>
        </p:nvSpPr>
        <p:spPr bwMode="gray">
          <a:xfrm>
            <a:off x="2692400" y="1700808"/>
            <a:ext cx="3743325" cy="3744912"/>
          </a:xfrm>
          <a:prstGeom prst="ellipse">
            <a:avLst/>
          </a:prstGeom>
          <a:noFill/>
          <a:ln w="38100" algn="ctr">
            <a:solidFill>
              <a:schemeClr val="tx2"/>
            </a:solidFill>
            <a:round/>
            <a:headEnd/>
            <a:tailEnd/>
          </a:ln>
          <a:effectLst/>
        </p:spPr>
        <p:txBody>
          <a:bodyPr anchor="ctr">
            <a:spAutoFit/>
          </a:bodyPr>
          <a:lstStyle/>
          <a:p>
            <a:endParaRPr lang="id-ID"/>
          </a:p>
        </p:txBody>
      </p:sp>
      <p:grpSp>
        <p:nvGrpSpPr>
          <p:cNvPr id="51210" name="Group 10"/>
          <p:cNvGrpSpPr>
            <a:grpSpLocks/>
          </p:cNvGrpSpPr>
          <p:nvPr/>
        </p:nvGrpSpPr>
        <p:grpSpPr bwMode="auto">
          <a:xfrm>
            <a:off x="3131840" y="1988517"/>
            <a:ext cx="360363" cy="360363"/>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endParaRPr lang="id-ID"/>
            </a:p>
          </p:txBody>
        </p:sp>
        <p:sp>
          <p:nvSpPr>
            <p:cNvPr id="51212" name="Oval 12"/>
            <p:cNvSpPr>
              <a:spLocks noChangeArrowheads="1"/>
            </p:cNvSpPr>
            <p:nvPr/>
          </p:nvSpPr>
          <p:spPr bwMode="gray">
            <a:xfrm>
              <a:off x="1983" y="1741"/>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r>
                <a:rPr lang="id-ID" dirty="0" smtClean="0"/>
                <a:t>1.</a:t>
              </a:r>
              <a:endParaRPr lang="id-ID" dirty="0"/>
            </a:p>
          </p:txBody>
        </p:sp>
      </p:grpSp>
      <p:grpSp>
        <p:nvGrpSpPr>
          <p:cNvPr id="51213" name="Group 13"/>
          <p:cNvGrpSpPr>
            <a:grpSpLocks/>
          </p:cNvGrpSpPr>
          <p:nvPr/>
        </p:nvGrpSpPr>
        <p:grpSpPr bwMode="auto">
          <a:xfrm>
            <a:off x="2627462" y="4077321"/>
            <a:ext cx="360362" cy="360362"/>
            <a:chOff x="1565" y="2614"/>
            <a:chExt cx="227" cy="227"/>
          </a:xfrm>
        </p:grpSpPr>
        <p:sp>
          <p:nvSpPr>
            <p:cNvPr id="51214" name="Oval 14"/>
            <p:cNvSpPr>
              <a:spLocks noChangeArrowheads="1"/>
            </p:cNvSpPr>
            <p:nvPr/>
          </p:nvSpPr>
          <p:spPr bwMode="gray">
            <a:xfrm>
              <a:off x="1565" y="2614"/>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endParaRPr lang="id-ID"/>
            </a:p>
          </p:txBody>
        </p:sp>
        <p:sp>
          <p:nvSpPr>
            <p:cNvPr id="51215" name="Oval 15"/>
            <p:cNvSpPr>
              <a:spLocks noChangeArrowheads="1"/>
            </p:cNvSpPr>
            <p:nvPr/>
          </p:nvSpPr>
          <p:spPr bwMode="gray">
            <a:xfrm>
              <a:off x="1575" y="2659"/>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r>
                <a:rPr lang="id-ID" dirty="0" smtClean="0"/>
                <a:t>2.</a:t>
              </a:r>
              <a:endParaRPr lang="id-ID" dirty="0"/>
            </a:p>
          </p:txBody>
        </p:sp>
      </p:grpSp>
      <p:grpSp>
        <p:nvGrpSpPr>
          <p:cNvPr id="51219" name="Group 19"/>
          <p:cNvGrpSpPr>
            <a:grpSpLocks/>
          </p:cNvGrpSpPr>
          <p:nvPr/>
        </p:nvGrpSpPr>
        <p:grpSpPr bwMode="auto">
          <a:xfrm>
            <a:off x="5579790" y="1988518"/>
            <a:ext cx="360362" cy="360362"/>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endParaRPr lang="id-ID"/>
            </a:p>
          </p:txBody>
        </p:sp>
        <p:sp>
          <p:nvSpPr>
            <p:cNvPr id="51221" name="Oval 21"/>
            <p:cNvSpPr>
              <a:spLocks noChangeArrowheads="1"/>
            </p:cNvSpPr>
            <p:nvPr/>
          </p:nvSpPr>
          <p:spPr bwMode="gray">
            <a:xfrm>
              <a:off x="3480" y="175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r>
                <a:rPr lang="id-ID" dirty="0" smtClean="0"/>
                <a:t>5.</a:t>
              </a:r>
              <a:endParaRPr lang="id-ID" dirty="0"/>
            </a:p>
          </p:txBody>
        </p:sp>
      </p:grpSp>
      <p:grpSp>
        <p:nvGrpSpPr>
          <p:cNvPr id="51222" name="Group 22"/>
          <p:cNvGrpSpPr>
            <a:grpSpLocks/>
          </p:cNvGrpSpPr>
          <p:nvPr/>
        </p:nvGrpSpPr>
        <p:grpSpPr bwMode="auto">
          <a:xfrm>
            <a:off x="6084168" y="4149080"/>
            <a:ext cx="360362" cy="360362"/>
            <a:chOff x="3923" y="2659"/>
            <a:chExt cx="227" cy="227"/>
          </a:xfrm>
        </p:grpSpPr>
        <p:sp>
          <p:nvSpPr>
            <p:cNvPr id="51223" name="Oval 23"/>
            <p:cNvSpPr>
              <a:spLocks noChangeArrowheads="1"/>
            </p:cNvSpPr>
            <p:nvPr/>
          </p:nvSpPr>
          <p:spPr bwMode="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endParaRPr lang="id-ID"/>
            </a:p>
          </p:txBody>
        </p:sp>
        <p:sp>
          <p:nvSpPr>
            <p:cNvPr id="51224" name="Oval 24"/>
            <p:cNvSpPr>
              <a:spLocks noChangeArrowheads="1"/>
            </p:cNvSpPr>
            <p:nvPr/>
          </p:nvSpPr>
          <p:spPr bwMode="gray">
            <a:xfrm>
              <a:off x="3933" y="2698"/>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r>
                <a:rPr lang="id-ID" dirty="0" smtClean="0"/>
                <a:t>4.</a:t>
              </a:r>
              <a:endParaRPr lang="id-ID" dirty="0"/>
            </a:p>
          </p:txBody>
        </p:sp>
      </p:grpSp>
      <p:grpSp>
        <p:nvGrpSpPr>
          <p:cNvPr id="51225" name="Group 25"/>
          <p:cNvGrpSpPr>
            <a:grpSpLocks/>
          </p:cNvGrpSpPr>
          <p:nvPr/>
        </p:nvGrpSpPr>
        <p:grpSpPr bwMode="auto">
          <a:xfrm>
            <a:off x="4427984" y="5229200"/>
            <a:ext cx="360363" cy="360362"/>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endParaRPr lang="id-ID"/>
            </a:p>
          </p:txBody>
        </p:sp>
        <p:sp>
          <p:nvSpPr>
            <p:cNvPr id="51227" name="Oval 27"/>
            <p:cNvSpPr>
              <a:spLocks noChangeArrowheads="1"/>
            </p:cNvSpPr>
            <p:nvPr/>
          </p:nvSpPr>
          <p:spPr bwMode="gray">
            <a:xfrm>
              <a:off x="3525" y="356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r>
                <a:rPr lang="id-ID" dirty="0" smtClean="0"/>
                <a:t>3.</a:t>
              </a:r>
              <a:endParaRPr lang="id-ID" dirty="0"/>
            </a:p>
          </p:txBody>
        </p:sp>
      </p:grpSp>
      <p:sp>
        <p:nvSpPr>
          <p:cNvPr id="51228" name="Oval 28"/>
          <p:cNvSpPr>
            <a:spLocks noChangeArrowheads="1"/>
          </p:cNvSpPr>
          <p:nvPr/>
        </p:nvSpPr>
        <p:spPr bwMode="gray">
          <a:xfrm>
            <a:off x="3624263" y="26431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id-ID"/>
          </a:p>
        </p:txBody>
      </p:sp>
      <p:sp>
        <p:nvSpPr>
          <p:cNvPr id="51229" name="Oval 29"/>
          <p:cNvSpPr>
            <a:spLocks noChangeArrowheads="1"/>
          </p:cNvSpPr>
          <p:nvPr/>
        </p:nvSpPr>
        <p:spPr bwMode="gray">
          <a:xfrm>
            <a:off x="3617913" y="2627313"/>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id-ID"/>
          </a:p>
        </p:txBody>
      </p:sp>
      <p:sp>
        <p:nvSpPr>
          <p:cNvPr id="51230" name="Oval 30"/>
          <p:cNvSpPr>
            <a:spLocks noChangeArrowheads="1"/>
          </p:cNvSpPr>
          <p:nvPr/>
        </p:nvSpPr>
        <p:spPr bwMode="gray">
          <a:xfrm>
            <a:off x="3751263" y="27701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id-ID"/>
          </a:p>
        </p:txBody>
      </p:sp>
      <p:sp>
        <p:nvSpPr>
          <p:cNvPr id="51231" name="Oval 31"/>
          <p:cNvSpPr>
            <a:spLocks noChangeArrowheads="1"/>
          </p:cNvSpPr>
          <p:nvPr/>
        </p:nvSpPr>
        <p:spPr bwMode="gray">
          <a:xfrm>
            <a:off x="3733800" y="27432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id-ID"/>
          </a:p>
        </p:txBody>
      </p:sp>
      <p:grpSp>
        <p:nvGrpSpPr>
          <p:cNvPr id="51244" name="Group 44"/>
          <p:cNvGrpSpPr>
            <a:grpSpLocks/>
          </p:cNvGrpSpPr>
          <p:nvPr/>
        </p:nvGrpSpPr>
        <p:grpSpPr bwMode="auto">
          <a:xfrm>
            <a:off x="3835400" y="2854325"/>
            <a:ext cx="1522413" cy="1522413"/>
            <a:chOff x="2416" y="1798"/>
            <a:chExt cx="959" cy="959"/>
          </a:xfrm>
        </p:grpSpPr>
        <p:sp>
          <p:nvSpPr>
            <p:cNvPr id="51232" name="Oval 32"/>
            <p:cNvSpPr>
              <a:spLocks noChangeArrowheads="1"/>
            </p:cNvSpPr>
            <p:nvPr/>
          </p:nvSpPr>
          <p:spPr bwMode="gray">
            <a:xfrm>
              <a:off x="2416" y="1798"/>
              <a:ext cx="959" cy="959"/>
            </a:xfrm>
            <a:prstGeom prst="ellipse">
              <a:avLst/>
            </a:prstGeom>
            <a:solidFill>
              <a:srgbClr val="333333"/>
            </a:solidFill>
            <a:ln w="38100" algn="ctr">
              <a:noFill/>
              <a:round/>
              <a:headEnd/>
              <a:tailEnd/>
            </a:ln>
            <a:effectLst/>
          </p:spPr>
          <p:txBody>
            <a:bodyPr anchor="ctr">
              <a:spAutoFit/>
            </a:bodyPr>
            <a:lstStyle/>
            <a:p>
              <a:endParaRPr lang="id-ID"/>
            </a:p>
          </p:txBody>
        </p:sp>
        <p:sp>
          <p:nvSpPr>
            <p:cNvPr id="51233" name="Oval 33"/>
            <p:cNvSpPr>
              <a:spLocks noChangeArrowheads="1"/>
            </p:cNvSpPr>
            <p:nvPr/>
          </p:nvSpPr>
          <p:spPr bwMode="gray">
            <a:xfrm>
              <a:off x="2430" y="1810"/>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id-ID"/>
            </a:p>
          </p:txBody>
        </p:sp>
        <p:sp>
          <p:nvSpPr>
            <p:cNvPr id="51234" name="Oval 34"/>
            <p:cNvSpPr>
              <a:spLocks noChangeArrowheads="1"/>
            </p:cNvSpPr>
            <p:nvPr/>
          </p:nvSpPr>
          <p:spPr bwMode="gray">
            <a:xfrm>
              <a:off x="2441" y="1816"/>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id-ID"/>
            </a:p>
          </p:txBody>
        </p:sp>
        <p:sp>
          <p:nvSpPr>
            <p:cNvPr id="51235" name="Oval 35"/>
            <p:cNvSpPr>
              <a:spLocks noChangeArrowheads="1"/>
            </p:cNvSpPr>
            <p:nvPr/>
          </p:nvSpPr>
          <p:spPr bwMode="gray">
            <a:xfrm>
              <a:off x="2451" y="1825"/>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id-ID"/>
            </a:p>
          </p:txBody>
        </p:sp>
        <p:sp>
          <p:nvSpPr>
            <p:cNvPr id="51236" name="Oval 36"/>
            <p:cNvSpPr>
              <a:spLocks noChangeArrowheads="1"/>
            </p:cNvSpPr>
            <p:nvPr/>
          </p:nvSpPr>
          <p:spPr bwMode="gray">
            <a:xfrm>
              <a:off x="2502" y="1848"/>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id-ID"/>
            </a:p>
          </p:txBody>
        </p:sp>
      </p:grpSp>
      <p:sp>
        <p:nvSpPr>
          <p:cNvPr id="51237" name="Text Box 37"/>
          <p:cNvSpPr txBox="1">
            <a:spLocks noChangeArrowheads="1"/>
          </p:cNvSpPr>
          <p:nvPr/>
        </p:nvSpPr>
        <p:spPr bwMode="auto">
          <a:xfrm>
            <a:off x="3851920" y="3194973"/>
            <a:ext cx="1512168" cy="954107"/>
          </a:xfrm>
          <a:prstGeom prst="rect">
            <a:avLst/>
          </a:prstGeom>
          <a:noFill/>
          <a:ln w="9525" algn="ctr">
            <a:noFill/>
            <a:miter lim="800000"/>
            <a:headEnd/>
            <a:tailEnd/>
          </a:ln>
          <a:effectLst/>
        </p:spPr>
        <p:txBody>
          <a:bodyPr wrap="square">
            <a:spAutoFit/>
          </a:bodyPr>
          <a:lstStyle/>
          <a:p>
            <a:pPr algn="ctr" eaLnBrk="0" hangingPunct="0"/>
            <a:r>
              <a:rPr lang="id-ID" sz="1400" dirty="0" smtClean="0"/>
              <a:t>Secara umum, ada 5 metode dasar yang digunakan:</a:t>
            </a:r>
            <a:endParaRPr lang="en-US" sz="1400" dirty="0"/>
          </a:p>
        </p:txBody>
      </p:sp>
      <p:sp>
        <p:nvSpPr>
          <p:cNvPr id="51238" name="Text Box 38"/>
          <p:cNvSpPr txBox="1">
            <a:spLocks noChangeArrowheads="1"/>
          </p:cNvSpPr>
          <p:nvPr/>
        </p:nvSpPr>
        <p:spPr bwMode="auto">
          <a:xfrm>
            <a:off x="6088683" y="1844824"/>
            <a:ext cx="2371749" cy="584775"/>
          </a:xfrm>
          <a:prstGeom prst="rect">
            <a:avLst/>
          </a:prstGeom>
          <a:noFill/>
          <a:ln w="9525" algn="ctr">
            <a:noFill/>
            <a:miter lim="800000"/>
            <a:headEnd/>
            <a:tailEnd/>
          </a:ln>
          <a:effectLst/>
        </p:spPr>
        <p:txBody>
          <a:bodyPr wrap="square">
            <a:spAutoFit/>
          </a:bodyPr>
          <a:lstStyle/>
          <a:p>
            <a:pPr marL="0" indent="0" eaLnBrk="1" hangingPunct="1">
              <a:buNone/>
              <a:tabLst>
                <a:tab pos="169863" algn="l"/>
              </a:tabLst>
            </a:pPr>
            <a:r>
              <a:rPr lang="id-ID" sz="1600" dirty="0" smtClean="0"/>
              <a:t>Pembayaran Kemudian (</a:t>
            </a:r>
            <a:r>
              <a:rPr lang="id-ID" sz="1600" i="1" dirty="0" smtClean="0"/>
              <a:t>Open Account</a:t>
            </a:r>
            <a:r>
              <a:rPr lang="id-ID" sz="1600" dirty="0" smtClean="0"/>
              <a:t>)</a:t>
            </a:r>
          </a:p>
        </p:txBody>
      </p:sp>
      <p:sp>
        <p:nvSpPr>
          <p:cNvPr id="51239" name="Text Box 39"/>
          <p:cNvSpPr txBox="1">
            <a:spLocks noChangeArrowheads="1"/>
          </p:cNvSpPr>
          <p:nvPr/>
        </p:nvSpPr>
        <p:spPr bwMode="auto">
          <a:xfrm>
            <a:off x="1043608" y="1700808"/>
            <a:ext cx="2016225" cy="584775"/>
          </a:xfrm>
          <a:prstGeom prst="rect">
            <a:avLst/>
          </a:prstGeom>
          <a:noFill/>
          <a:ln w="9525" algn="ctr">
            <a:noFill/>
            <a:miter lim="800000"/>
            <a:headEnd/>
            <a:tailEnd/>
          </a:ln>
          <a:effectLst/>
        </p:spPr>
        <p:txBody>
          <a:bodyPr wrap="square">
            <a:spAutoFit/>
          </a:bodyPr>
          <a:lstStyle/>
          <a:p>
            <a:pPr algn="r" eaLnBrk="1" hangingPunct="1"/>
            <a:r>
              <a:rPr lang="id-ID" sz="1600" dirty="0" smtClean="0"/>
              <a:t>Pembayaran di Muka (</a:t>
            </a:r>
            <a:r>
              <a:rPr lang="id-ID" sz="1600" i="1" dirty="0" smtClean="0"/>
              <a:t>Prepayment</a:t>
            </a:r>
            <a:r>
              <a:rPr lang="id-ID" sz="1600" dirty="0" smtClean="0"/>
              <a:t>)</a:t>
            </a:r>
          </a:p>
        </p:txBody>
      </p:sp>
      <p:sp>
        <p:nvSpPr>
          <p:cNvPr id="51240" name="Text Box 40"/>
          <p:cNvSpPr txBox="1">
            <a:spLocks noChangeArrowheads="1"/>
          </p:cNvSpPr>
          <p:nvPr/>
        </p:nvSpPr>
        <p:spPr bwMode="auto">
          <a:xfrm>
            <a:off x="6485805" y="4172892"/>
            <a:ext cx="1902619" cy="584775"/>
          </a:xfrm>
          <a:prstGeom prst="rect">
            <a:avLst/>
          </a:prstGeom>
          <a:noFill/>
          <a:ln w="9525" algn="ctr">
            <a:noFill/>
            <a:miter lim="800000"/>
            <a:headEnd/>
            <a:tailEnd/>
          </a:ln>
          <a:effectLst/>
        </p:spPr>
        <p:txBody>
          <a:bodyPr wrap="square">
            <a:spAutoFit/>
          </a:bodyPr>
          <a:lstStyle/>
          <a:p>
            <a:pPr marL="0" indent="0" eaLnBrk="1" hangingPunct="1">
              <a:buNone/>
              <a:tabLst>
                <a:tab pos="169863" algn="l"/>
              </a:tabLst>
            </a:pPr>
            <a:r>
              <a:rPr lang="id-ID" sz="1600" dirty="0" smtClean="0"/>
              <a:t>Konsinyasi (</a:t>
            </a:r>
            <a:r>
              <a:rPr lang="id-ID" sz="1600" i="1" dirty="0" smtClean="0"/>
              <a:t>Consignment</a:t>
            </a:r>
            <a:r>
              <a:rPr lang="id-ID" sz="1600" dirty="0" smtClean="0"/>
              <a:t>)</a:t>
            </a:r>
          </a:p>
        </p:txBody>
      </p:sp>
      <p:sp>
        <p:nvSpPr>
          <p:cNvPr id="51241" name="Text Box 41"/>
          <p:cNvSpPr txBox="1">
            <a:spLocks noChangeArrowheads="1"/>
          </p:cNvSpPr>
          <p:nvPr/>
        </p:nvSpPr>
        <p:spPr bwMode="auto">
          <a:xfrm>
            <a:off x="3770128" y="5756746"/>
            <a:ext cx="1737976" cy="338554"/>
          </a:xfrm>
          <a:prstGeom prst="rect">
            <a:avLst/>
          </a:prstGeom>
          <a:noFill/>
          <a:ln w="9525" algn="ctr">
            <a:noFill/>
            <a:miter lim="800000"/>
            <a:headEnd/>
            <a:tailEnd/>
          </a:ln>
          <a:effectLst/>
        </p:spPr>
        <p:txBody>
          <a:bodyPr wrap="none">
            <a:spAutoFit/>
          </a:bodyPr>
          <a:lstStyle/>
          <a:p>
            <a:pPr marL="0" indent="0" eaLnBrk="1" hangingPunct="1">
              <a:buNone/>
              <a:tabLst>
                <a:tab pos="169863" algn="l"/>
              </a:tabLst>
            </a:pPr>
            <a:r>
              <a:rPr lang="id-ID" sz="1600" i="1" dirty="0" smtClean="0"/>
              <a:t>Draft</a:t>
            </a:r>
            <a:r>
              <a:rPr lang="id-ID" sz="1600" dirty="0" smtClean="0"/>
              <a:t> (</a:t>
            </a:r>
            <a:r>
              <a:rPr lang="id-ID" sz="1600" i="1" dirty="0" smtClean="0"/>
              <a:t>Sight/time</a:t>
            </a:r>
            <a:r>
              <a:rPr lang="id-ID" sz="1600" dirty="0" smtClean="0"/>
              <a:t>)</a:t>
            </a:r>
          </a:p>
        </p:txBody>
      </p:sp>
      <p:sp>
        <p:nvSpPr>
          <p:cNvPr id="51242" name="Text Box 42"/>
          <p:cNvSpPr txBox="1">
            <a:spLocks noChangeArrowheads="1"/>
          </p:cNvSpPr>
          <p:nvPr/>
        </p:nvSpPr>
        <p:spPr bwMode="auto">
          <a:xfrm>
            <a:off x="611560" y="4170566"/>
            <a:ext cx="2058577" cy="338554"/>
          </a:xfrm>
          <a:prstGeom prst="rect">
            <a:avLst/>
          </a:prstGeom>
          <a:noFill/>
          <a:ln w="9525" algn="ctr">
            <a:noFill/>
            <a:miter lim="800000"/>
            <a:headEnd/>
            <a:tailEnd/>
          </a:ln>
          <a:effectLst/>
        </p:spPr>
        <p:txBody>
          <a:bodyPr wrap="none">
            <a:spAutoFit/>
          </a:bodyPr>
          <a:lstStyle/>
          <a:p>
            <a:pPr marL="0" indent="0" eaLnBrk="1" hangingPunct="1">
              <a:buNone/>
              <a:tabLst>
                <a:tab pos="169863" algn="l"/>
              </a:tabLst>
            </a:pPr>
            <a:r>
              <a:rPr lang="id-ID" sz="1600" i="1" dirty="0" smtClean="0"/>
              <a:t>Letter of Credit </a:t>
            </a:r>
            <a:r>
              <a:rPr lang="id-ID" sz="1600" dirty="0" smtClean="0"/>
              <a:t>(</a:t>
            </a:r>
            <a:r>
              <a:rPr lang="id-ID" sz="1600" i="1" dirty="0" smtClean="0"/>
              <a:t>L/C</a:t>
            </a:r>
            <a:r>
              <a:rPr lang="id-ID" sz="1600" dirty="0" smtClean="0"/>
              <a:t>)</a:t>
            </a:r>
          </a:p>
        </p:txBody>
      </p:sp>
      <p:sp>
        <p:nvSpPr>
          <p:cNvPr id="40" name="Title 1"/>
          <p:cNvSpPr>
            <a:spLocks noGrp="1"/>
          </p:cNvSpPr>
          <p:nvPr>
            <p:ph type="title"/>
          </p:nvPr>
        </p:nvSpPr>
        <p:spPr>
          <a:xfrm>
            <a:off x="2339752" y="0"/>
            <a:ext cx="5832648" cy="1115616"/>
          </a:xfrm>
        </p:spPr>
        <p:txBody>
          <a:bodyPr/>
          <a:lstStyle/>
          <a:p>
            <a:pPr eaLnBrk="1" hangingPunct="1"/>
            <a:r>
              <a:rPr lang="id-ID" sz="2600" b="1" dirty="0" smtClean="0"/>
              <a:t>METODE–METODE PEMBAYARAN PERDAGANGAN INTERNASIONAL</a:t>
            </a:r>
          </a:p>
        </p:txBody>
      </p:sp>
      <p:sp>
        <p:nvSpPr>
          <p:cNvPr id="41" name="Oval 40"/>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43"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0"/>
          <p:cNvSpPr>
            <a:spLocks noChangeArrowheads="1"/>
          </p:cNvSpPr>
          <p:nvPr/>
        </p:nvSpPr>
        <p:spPr bwMode="auto">
          <a:xfrm>
            <a:off x="539552" y="1556792"/>
            <a:ext cx="8136904" cy="489654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id-ID">
              <a:latin typeface="Verdana" pitchFamily="34" charset="0"/>
            </a:endParaRPr>
          </a:p>
        </p:txBody>
      </p:sp>
      <p:sp>
        <p:nvSpPr>
          <p:cNvPr id="7" name="Title 1"/>
          <p:cNvSpPr>
            <a:spLocks noGrp="1"/>
          </p:cNvSpPr>
          <p:nvPr>
            <p:ph type="title"/>
          </p:nvPr>
        </p:nvSpPr>
        <p:spPr>
          <a:xfrm>
            <a:off x="2483768" y="-27384"/>
            <a:ext cx="5544616" cy="1143000"/>
          </a:xfrm>
        </p:spPr>
        <p:txBody>
          <a:bodyPr/>
          <a:lstStyle/>
          <a:p>
            <a:pPr marL="361950" indent="-361950" eaLnBrk="1" hangingPunct="1">
              <a:buFont typeface="+mj-lt"/>
              <a:buAutoNum type="arabicPeriod"/>
            </a:pPr>
            <a:r>
              <a:rPr lang="id-ID" sz="2400" b="1" dirty="0" smtClean="0"/>
              <a:t>Pembayaran di Muka (</a:t>
            </a:r>
            <a:r>
              <a:rPr lang="id-ID" sz="2400" b="1" i="1" dirty="0" smtClean="0"/>
              <a:t>Prepayment</a:t>
            </a:r>
            <a:r>
              <a:rPr lang="id-ID" sz="2400" b="1" dirty="0" smtClean="0"/>
              <a:t>)</a:t>
            </a:r>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pic>
        <p:nvPicPr>
          <p:cNvPr id="8" name="Content Placeholder 3" descr="http://1.bp.blogspot.com/-dAjSbrgUNIY/TbgZgqiQLlI/AAAAAAAAABU/7DuG9k555o4/s1600/advance+payment+1.jpg"/>
          <p:cNvPicPr>
            <a:picLocks/>
          </p:cNvPicPr>
          <p:nvPr/>
        </p:nvPicPr>
        <p:blipFill>
          <a:blip r:embed="rId2" cstate="print"/>
          <a:srcRect t="13954"/>
          <a:stretch>
            <a:fillRect/>
          </a:stretch>
        </p:blipFill>
        <p:spPr bwMode="auto">
          <a:xfrm>
            <a:off x="1835696" y="3573016"/>
            <a:ext cx="5616624" cy="2664296"/>
          </a:xfrm>
          <a:prstGeom prst="rect">
            <a:avLst/>
          </a:prstGeom>
          <a:noFill/>
          <a:ln w="9525">
            <a:noFill/>
            <a:miter lim="800000"/>
            <a:headEnd/>
            <a:tailEnd/>
          </a:ln>
          <a:effectLst/>
        </p:spPr>
      </p:pic>
      <p:sp>
        <p:nvSpPr>
          <p:cNvPr id="17" name="Text Box 18"/>
          <p:cNvSpPr txBox="1">
            <a:spLocks noChangeArrowheads="1"/>
          </p:cNvSpPr>
          <p:nvPr/>
        </p:nvSpPr>
        <p:spPr bwMode="white">
          <a:xfrm>
            <a:off x="899592" y="1772816"/>
            <a:ext cx="7416824" cy="1477328"/>
          </a:xfrm>
          <a:prstGeom prst="rect">
            <a:avLst/>
          </a:prstGeom>
          <a:noFill/>
          <a:ln w="9525" algn="ctr">
            <a:noFill/>
            <a:miter lim="800000"/>
            <a:headEnd/>
            <a:tailEnd/>
          </a:ln>
        </p:spPr>
        <p:txBody>
          <a:bodyPr wrap="square">
            <a:spAutoFit/>
          </a:bodyPr>
          <a:lstStyle/>
          <a:p>
            <a:pPr marL="365125" indent="-365125">
              <a:buFont typeface="Wingdings" pitchFamily="2" charset="2"/>
              <a:buChar char="Ø"/>
            </a:pPr>
            <a:r>
              <a:rPr lang="id-ID" dirty="0" smtClean="0"/>
              <a:t>Pembayaran di muka (</a:t>
            </a:r>
            <a:r>
              <a:rPr lang="id-ID" i="1" dirty="0" smtClean="0"/>
              <a:t>prepayment</a:t>
            </a:r>
            <a:r>
              <a:rPr lang="id-ID" dirty="0" smtClean="0"/>
              <a:t>) adalah pembayaran yang dilakukan dalam bentuk transfer melalui kawat internasional ke rekening bank eksportir atau ke suatu </a:t>
            </a:r>
            <a:r>
              <a:rPr lang="id-ID" i="1" dirty="0" smtClean="0"/>
              <a:t>bank draft</a:t>
            </a:r>
            <a:r>
              <a:rPr lang="id-ID" dirty="0" smtClean="0"/>
              <a:t>. Berdasarkan metode ini, eksportir tidak akan mengirimkan barang sampai pembeli melakukan pembayaran kepada eksportir.</a:t>
            </a:r>
          </a:p>
        </p:txBody>
      </p:sp>
      <p:pic>
        <p:nvPicPr>
          <p:cNvPr id="19"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ekanisme letter of credit.jpg"/>
          <p:cNvPicPr>
            <a:picLocks noChangeAspect="1" noChangeArrowheads="1"/>
          </p:cNvPicPr>
          <p:nvPr/>
        </p:nvPicPr>
        <p:blipFill>
          <a:blip r:embed="rId2" cstate="print"/>
          <a:srcRect t="5357"/>
          <a:stretch>
            <a:fillRect/>
          </a:stretch>
        </p:blipFill>
        <p:spPr bwMode="auto">
          <a:xfrm>
            <a:off x="4071934" y="1857364"/>
            <a:ext cx="4172736" cy="3786214"/>
          </a:xfrm>
          <a:prstGeom prst="rect">
            <a:avLst/>
          </a:prstGeom>
          <a:noFill/>
          <a:ln>
            <a:solidFill>
              <a:schemeClr val="tx1"/>
            </a:solidFill>
          </a:ln>
        </p:spPr>
      </p:pic>
      <p:sp>
        <p:nvSpPr>
          <p:cNvPr id="8" name="AutoShape 10"/>
          <p:cNvSpPr>
            <a:spLocks noChangeArrowheads="1"/>
          </p:cNvSpPr>
          <p:nvPr/>
        </p:nvSpPr>
        <p:spPr bwMode="auto">
          <a:xfrm>
            <a:off x="539552" y="1556792"/>
            <a:ext cx="8136904" cy="489654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id-ID">
              <a:latin typeface="Verdana" pitchFamily="34" charset="0"/>
            </a:endParaRPr>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1"/>
          <p:cNvSpPr>
            <a:spLocks noGrp="1"/>
          </p:cNvSpPr>
          <p:nvPr>
            <p:ph type="title"/>
          </p:nvPr>
        </p:nvSpPr>
        <p:spPr>
          <a:xfrm>
            <a:off x="2483768" y="-27384"/>
            <a:ext cx="5544616" cy="1143000"/>
          </a:xfrm>
        </p:spPr>
        <p:txBody>
          <a:bodyPr/>
          <a:lstStyle/>
          <a:p>
            <a:pPr marL="361950" indent="-361950" eaLnBrk="1" hangingPunct="1"/>
            <a:r>
              <a:rPr lang="id-ID" sz="2400" b="1" dirty="0" smtClean="0"/>
              <a:t>2.	</a:t>
            </a:r>
            <a:r>
              <a:rPr lang="id-ID" sz="2400" b="1" i="1" dirty="0" smtClean="0"/>
              <a:t>Letter of Credit </a:t>
            </a:r>
            <a:r>
              <a:rPr lang="id-ID" sz="2400" b="1" dirty="0" smtClean="0"/>
              <a:t>(</a:t>
            </a:r>
            <a:r>
              <a:rPr lang="id-ID" sz="2400" b="1" i="1" dirty="0" smtClean="0"/>
              <a:t>L/C</a:t>
            </a:r>
            <a:r>
              <a:rPr lang="id-ID" sz="2400" b="1" dirty="0" smtClean="0"/>
              <a:t>)</a:t>
            </a:r>
          </a:p>
        </p:txBody>
      </p:sp>
      <p:sp>
        <p:nvSpPr>
          <p:cNvPr id="9" name="Content Placeholder 5"/>
          <p:cNvSpPr>
            <a:spLocks noGrp="1"/>
          </p:cNvSpPr>
          <p:nvPr>
            <p:ph idx="1"/>
          </p:nvPr>
        </p:nvSpPr>
        <p:spPr>
          <a:xfrm>
            <a:off x="899592" y="1772816"/>
            <a:ext cx="3100904" cy="3942200"/>
          </a:xfrm>
        </p:spPr>
        <p:txBody>
          <a:bodyPr>
            <a:noAutofit/>
          </a:bodyPr>
          <a:lstStyle/>
          <a:p>
            <a:pPr>
              <a:buFont typeface="Wingdings" pitchFamily="2" charset="2"/>
              <a:buChar char="Ø"/>
            </a:pPr>
            <a:r>
              <a:rPr lang="id-ID" sz="1800" i="1" dirty="0" smtClean="0"/>
              <a:t>Letter of credit (L/C) </a:t>
            </a:r>
            <a:r>
              <a:rPr lang="id-ID" sz="1800" dirty="0" smtClean="0"/>
              <a:t>adalah instrumen yang diterbitkan oleh sebuah bank atas nama importir (pembeli) yang berjanji untuk membayar eksportir (</a:t>
            </a:r>
            <a:r>
              <a:rPr lang="id-ID" sz="1800" i="1" dirty="0" smtClean="0"/>
              <a:t>beneficiary</a:t>
            </a:r>
            <a:r>
              <a:rPr lang="id-ID" sz="1800" dirty="0" smtClean="0"/>
              <a:t>) setelah dokumen-dokumen disajikan oleh eksportir sesuai dengan ketentuan-ketentuan yang terdapat dalam </a:t>
            </a:r>
            <a:r>
              <a:rPr lang="id-ID" sz="1800" i="1" dirty="0" smtClean="0"/>
              <a:t>letter of credit</a:t>
            </a:r>
            <a:r>
              <a:rPr lang="id-ID" sz="1800" dirty="0" smtClean="0"/>
              <a:t>. </a:t>
            </a:r>
            <a:endParaRPr lang="id-ID" sz="1800" dirty="0"/>
          </a:p>
        </p:txBody>
      </p:sp>
      <p:pic>
        <p:nvPicPr>
          <p:cNvPr id="6" name="Picture 3" descr="023"/>
          <p:cNvPicPr>
            <a:picLocks noChangeAspect="1" noChangeArrowheads="1"/>
          </p:cNvPicPr>
          <p:nvPr/>
        </p:nvPicPr>
        <p:blipFill>
          <a:blip r:embed="rId3"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a:spLocks noChangeArrowheads="1"/>
          </p:cNvSpPr>
          <p:nvPr/>
        </p:nvSpPr>
        <p:spPr bwMode="auto">
          <a:xfrm>
            <a:off x="539552" y="1556792"/>
            <a:ext cx="8136904" cy="489654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id-ID">
              <a:latin typeface="Verdana" pitchFamily="34" charset="0"/>
            </a:endParaRPr>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1"/>
          <p:cNvSpPr>
            <a:spLocks noGrp="1"/>
          </p:cNvSpPr>
          <p:nvPr>
            <p:ph type="title"/>
          </p:nvPr>
        </p:nvSpPr>
        <p:spPr>
          <a:xfrm>
            <a:off x="2483768" y="-27384"/>
            <a:ext cx="5544616" cy="1143000"/>
          </a:xfrm>
        </p:spPr>
        <p:txBody>
          <a:bodyPr/>
          <a:lstStyle/>
          <a:p>
            <a:pPr marL="361950" indent="-361950"/>
            <a:r>
              <a:rPr lang="id-ID" sz="2400" b="1" dirty="0" smtClean="0"/>
              <a:t>3.	</a:t>
            </a:r>
            <a:r>
              <a:rPr lang="id-ID" sz="2400" b="1" i="1" dirty="0" smtClean="0"/>
              <a:t>Draft</a:t>
            </a:r>
            <a:r>
              <a:rPr lang="id-ID" sz="2400" b="1" dirty="0" smtClean="0"/>
              <a:t> (</a:t>
            </a:r>
            <a:r>
              <a:rPr lang="id-ID" sz="2400" b="1" i="1" dirty="0" smtClean="0"/>
              <a:t>Sight/time</a:t>
            </a:r>
            <a:r>
              <a:rPr lang="id-ID" sz="2400" b="1" dirty="0" smtClean="0"/>
              <a:t>)</a:t>
            </a:r>
          </a:p>
        </p:txBody>
      </p:sp>
      <p:sp>
        <p:nvSpPr>
          <p:cNvPr id="8" name="Content Placeholder 5"/>
          <p:cNvSpPr>
            <a:spLocks noGrp="1"/>
          </p:cNvSpPr>
          <p:nvPr>
            <p:ph idx="1"/>
          </p:nvPr>
        </p:nvSpPr>
        <p:spPr>
          <a:xfrm>
            <a:off x="899592" y="1772816"/>
            <a:ext cx="7488832" cy="4176464"/>
          </a:xfrm>
        </p:spPr>
        <p:txBody>
          <a:bodyPr>
            <a:noAutofit/>
          </a:bodyPr>
          <a:lstStyle/>
          <a:p>
            <a:pPr>
              <a:buFont typeface="Wingdings" pitchFamily="2" charset="2"/>
              <a:buChar char="Ø"/>
            </a:pPr>
            <a:r>
              <a:rPr lang="id-ID" sz="1800" i="1" dirty="0" smtClean="0"/>
              <a:t>Draft</a:t>
            </a:r>
            <a:r>
              <a:rPr lang="id-ID" sz="1800" dirty="0" smtClean="0"/>
              <a:t> (atau </a:t>
            </a:r>
            <a:r>
              <a:rPr lang="id-ID" sz="1800" i="1" dirty="0" smtClean="0"/>
              <a:t>bill of exchange</a:t>
            </a:r>
            <a:r>
              <a:rPr lang="id-ID" sz="1800" dirty="0" smtClean="0"/>
              <a:t>) atau dalam bahasa Indonesianya wesel, adalah janji tak bersyarat yang ditarik oleh salah satu pihak, biasanya eksportir, yang meminta pembeli untuk membayar </a:t>
            </a:r>
            <a:r>
              <a:rPr lang="id-ID" sz="1800" i="1" dirty="0" smtClean="0"/>
              <a:t>face amount </a:t>
            </a:r>
            <a:r>
              <a:rPr lang="id-ID" sz="1800" dirty="0" smtClean="0"/>
              <a:t>dari </a:t>
            </a:r>
            <a:r>
              <a:rPr lang="id-ID" sz="1800" i="1" dirty="0" smtClean="0"/>
              <a:t>draft</a:t>
            </a:r>
            <a:r>
              <a:rPr lang="id-ID" sz="1800" dirty="0" smtClean="0"/>
              <a:t>.</a:t>
            </a:r>
          </a:p>
          <a:p>
            <a:pPr>
              <a:buFont typeface="Wingdings" pitchFamily="2" charset="2"/>
              <a:buChar char="Ø"/>
            </a:pPr>
            <a:endParaRPr lang="id-ID" sz="1800" dirty="0" smtClean="0"/>
          </a:p>
          <a:p>
            <a:pPr>
              <a:buFont typeface="Wingdings" pitchFamily="2" charset="2"/>
              <a:buChar char="Ø"/>
            </a:pPr>
            <a:r>
              <a:rPr lang="id-ID" sz="1800" dirty="0" smtClean="0"/>
              <a:t>Jika pengiriman dilakukan berdasarkan </a:t>
            </a:r>
            <a:r>
              <a:rPr lang="id-ID" sz="1800" i="1" dirty="0" smtClean="0"/>
              <a:t>sight draft</a:t>
            </a:r>
            <a:r>
              <a:rPr lang="id-ID" sz="1800" dirty="0" smtClean="0"/>
              <a:t>, eksportir dibayar setelah pengiriman dilakukan dan </a:t>
            </a:r>
            <a:r>
              <a:rPr lang="id-ID" sz="1800" i="1" dirty="0" smtClean="0"/>
              <a:t>draft </a:t>
            </a:r>
            <a:r>
              <a:rPr lang="id-ID" sz="1800" dirty="0" smtClean="0"/>
              <a:t>disajikan kepada pembeli untuk melakukan pembayaran. Metode ini dikenal dengan nama </a:t>
            </a:r>
            <a:r>
              <a:rPr lang="id-ID" sz="1800" b="1" i="1" dirty="0" smtClean="0"/>
              <a:t>document against payment</a:t>
            </a:r>
            <a:r>
              <a:rPr lang="id-ID" sz="1800" b="1" dirty="0" smtClean="0"/>
              <a:t> (</a:t>
            </a:r>
            <a:r>
              <a:rPr lang="id-ID" sz="1800" b="1" i="1" dirty="0" smtClean="0"/>
              <a:t>D/P</a:t>
            </a:r>
            <a:r>
              <a:rPr lang="id-ID" sz="1800" b="1" dirty="0" smtClean="0"/>
              <a:t>)</a:t>
            </a:r>
            <a:r>
              <a:rPr lang="id-ID" sz="1800" dirty="0" smtClean="0"/>
              <a:t>.</a:t>
            </a:r>
          </a:p>
          <a:p>
            <a:pPr>
              <a:buFont typeface="Wingdings" pitchFamily="2" charset="2"/>
              <a:buChar char="Ø"/>
            </a:pPr>
            <a:endParaRPr lang="id-ID" sz="1800" dirty="0" smtClean="0"/>
          </a:p>
          <a:p>
            <a:pPr>
              <a:buFont typeface="Wingdings" pitchFamily="2" charset="2"/>
              <a:buChar char="Ø"/>
            </a:pPr>
            <a:r>
              <a:rPr lang="id-ID" sz="1800" dirty="0" smtClean="0"/>
              <a:t>Jika pengiriman dilakukan berdasarkan </a:t>
            </a:r>
            <a:r>
              <a:rPr lang="id-ID" sz="1800" i="1" dirty="0" smtClean="0"/>
              <a:t>time draft</a:t>
            </a:r>
            <a:r>
              <a:rPr lang="id-ID" sz="1800" dirty="0" smtClean="0"/>
              <a:t>, eksportir memberikan instruksi kepada bank pembeli untuk mengeluarkan dokumen pengiriman setelah pembeli menerima (menandatangani) </a:t>
            </a:r>
            <a:r>
              <a:rPr lang="id-ID" sz="1800" i="1" dirty="0" smtClean="0"/>
              <a:t>draft</a:t>
            </a:r>
            <a:r>
              <a:rPr lang="id-ID" sz="1800" dirty="0" smtClean="0"/>
              <a:t>. Metode ini dikenal dengan nama </a:t>
            </a:r>
            <a:r>
              <a:rPr lang="id-ID" sz="1800" b="1" i="1" dirty="0" smtClean="0"/>
              <a:t>document against acceptance </a:t>
            </a:r>
            <a:r>
              <a:rPr lang="id-ID" sz="1800" b="1" dirty="0" smtClean="0"/>
              <a:t>(</a:t>
            </a:r>
            <a:r>
              <a:rPr lang="id-ID" sz="1800" b="1" i="1" dirty="0" smtClean="0"/>
              <a:t>D/A</a:t>
            </a:r>
            <a:r>
              <a:rPr lang="id-ID" sz="1800" b="1" dirty="0" smtClean="0"/>
              <a:t>)</a:t>
            </a:r>
            <a:r>
              <a:rPr lang="id-ID" sz="1800" dirty="0" smtClean="0"/>
              <a:t>.</a:t>
            </a:r>
            <a:endParaRPr lang="id-ID" sz="1800" dirty="0"/>
          </a:p>
        </p:txBody>
      </p:sp>
      <p:pic>
        <p:nvPicPr>
          <p:cNvPr id="9"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a:spLocks noChangeArrowheads="1"/>
          </p:cNvSpPr>
          <p:nvPr/>
        </p:nvSpPr>
        <p:spPr bwMode="auto">
          <a:xfrm>
            <a:off x="539552" y="1556792"/>
            <a:ext cx="8136904" cy="489654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id-ID">
              <a:latin typeface="Verdana" pitchFamily="34" charset="0"/>
            </a:endParaRPr>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1"/>
          <p:cNvSpPr>
            <a:spLocks noGrp="1"/>
          </p:cNvSpPr>
          <p:nvPr>
            <p:ph type="title"/>
          </p:nvPr>
        </p:nvSpPr>
        <p:spPr>
          <a:xfrm>
            <a:off x="2483768" y="-27384"/>
            <a:ext cx="5544616" cy="1143000"/>
          </a:xfrm>
        </p:spPr>
        <p:txBody>
          <a:bodyPr/>
          <a:lstStyle/>
          <a:p>
            <a:pPr marL="361950" indent="-361950"/>
            <a:r>
              <a:rPr lang="id-ID" sz="2400" b="1" dirty="0" smtClean="0"/>
              <a:t>4.	Konsinyasi (</a:t>
            </a:r>
            <a:r>
              <a:rPr lang="id-ID" sz="2400" b="1" i="1" dirty="0" smtClean="0"/>
              <a:t>Consignment</a:t>
            </a:r>
            <a:r>
              <a:rPr lang="id-ID" sz="2400" b="1" dirty="0" smtClean="0"/>
              <a:t>)</a:t>
            </a:r>
          </a:p>
        </p:txBody>
      </p:sp>
      <p:sp>
        <p:nvSpPr>
          <p:cNvPr id="8" name="Content Placeholder 5"/>
          <p:cNvSpPr>
            <a:spLocks noGrp="1"/>
          </p:cNvSpPr>
          <p:nvPr>
            <p:ph idx="1"/>
          </p:nvPr>
        </p:nvSpPr>
        <p:spPr>
          <a:xfrm>
            <a:off x="899592" y="1772816"/>
            <a:ext cx="7488832" cy="1368152"/>
          </a:xfrm>
        </p:spPr>
        <p:txBody>
          <a:bodyPr>
            <a:normAutofit lnSpcReduction="10000"/>
          </a:bodyPr>
          <a:lstStyle/>
          <a:p>
            <a:pPr>
              <a:buFont typeface="Wingdings" pitchFamily="2" charset="2"/>
              <a:buChar char="Ø"/>
            </a:pPr>
            <a:r>
              <a:rPr lang="id-ID" sz="1800" dirty="0" smtClean="0"/>
              <a:t>Berdasarkan metode konsinyasi (</a:t>
            </a:r>
            <a:r>
              <a:rPr lang="id-ID" sz="1800" i="1" dirty="0" smtClean="0"/>
              <a:t>consignment</a:t>
            </a:r>
            <a:r>
              <a:rPr lang="id-ID" sz="1800" dirty="0" smtClean="0"/>
              <a:t>), eksportir mengirimkan barang kepada importir tetapi tetap memegang hak kepemilikan atas barang. Importir memiliki akses terhadap barang, tetapi tidak perlu melakukan pembayaran barang sampai terjual kepada pihak lain.</a:t>
            </a:r>
            <a:endParaRPr lang="id-ID" sz="1800" dirty="0"/>
          </a:p>
        </p:txBody>
      </p:sp>
      <p:pic>
        <p:nvPicPr>
          <p:cNvPr id="9"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pic>
        <p:nvPicPr>
          <p:cNvPr id="12" name="Picture 11"/>
          <p:cNvPicPr/>
          <p:nvPr/>
        </p:nvPicPr>
        <p:blipFill>
          <a:blip r:embed="rId3" cstate="print"/>
          <a:srcRect/>
          <a:stretch>
            <a:fillRect/>
          </a:stretch>
        </p:blipFill>
        <p:spPr bwMode="auto">
          <a:xfrm>
            <a:off x="2051720" y="3284984"/>
            <a:ext cx="5112568" cy="2893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a:spLocks noChangeArrowheads="1"/>
          </p:cNvSpPr>
          <p:nvPr/>
        </p:nvSpPr>
        <p:spPr bwMode="auto">
          <a:xfrm>
            <a:off x="539552" y="1556792"/>
            <a:ext cx="8136904" cy="4896544"/>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id-ID">
              <a:latin typeface="Verdana" pitchFamily="34" charset="0"/>
            </a:endParaRPr>
          </a:p>
        </p:txBody>
      </p:sp>
      <p:sp>
        <p:nvSpPr>
          <p:cNvPr id="5" name="Oval 4"/>
          <p:cNvSpPr/>
          <p:nvPr/>
        </p:nvSpPr>
        <p:spPr>
          <a:xfrm>
            <a:off x="7992888" y="260648"/>
            <a:ext cx="1187624" cy="720080"/>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smtClean="0"/>
              <a:t>Financing</a:t>
            </a:r>
            <a:endParaRPr lang="id-ID" sz="800" b="1" dirty="0" smtClean="0"/>
          </a:p>
          <a:p>
            <a:pPr algn="ctr"/>
            <a:r>
              <a:rPr lang="en-US" sz="800" b="1" i="1" dirty="0" smtClean="0"/>
              <a:t>International Trade</a:t>
            </a:r>
            <a:endParaRPr lang="id-ID" sz="800" b="1" dirty="0"/>
          </a:p>
        </p:txBody>
      </p:sp>
      <p:sp>
        <p:nvSpPr>
          <p:cNvPr id="7" name="Title 1"/>
          <p:cNvSpPr>
            <a:spLocks noGrp="1"/>
          </p:cNvSpPr>
          <p:nvPr>
            <p:ph type="title"/>
          </p:nvPr>
        </p:nvSpPr>
        <p:spPr>
          <a:xfrm>
            <a:off x="2483768" y="-27384"/>
            <a:ext cx="5544616" cy="1143000"/>
          </a:xfrm>
        </p:spPr>
        <p:txBody>
          <a:bodyPr/>
          <a:lstStyle/>
          <a:p>
            <a:pPr marL="361950" indent="-361950"/>
            <a:r>
              <a:rPr lang="id-ID" sz="2400" b="1" dirty="0" smtClean="0"/>
              <a:t>5.	Pembayaran Kemudian</a:t>
            </a:r>
            <a:br>
              <a:rPr lang="id-ID" sz="2400" b="1" dirty="0" smtClean="0"/>
            </a:br>
            <a:r>
              <a:rPr lang="id-ID" sz="2400" b="1" dirty="0" smtClean="0"/>
              <a:t>(</a:t>
            </a:r>
            <a:r>
              <a:rPr lang="id-ID" sz="2400" b="1" i="1" dirty="0" smtClean="0"/>
              <a:t>Open Account</a:t>
            </a:r>
            <a:r>
              <a:rPr lang="id-ID" sz="2400" b="1" dirty="0" smtClean="0"/>
              <a:t>)</a:t>
            </a:r>
          </a:p>
        </p:txBody>
      </p:sp>
      <p:sp>
        <p:nvSpPr>
          <p:cNvPr id="8" name="Content Placeholder 5"/>
          <p:cNvSpPr>
            <a:spLocks noGrp="1"/>
          </p:cNvSpPr>
          <p:nvPr>
            <p:ph idx="1"/>
          </p:nvPr>
        </p:nvSpPr>
        <p:spPr>
          <a:xfrm>
            <a:off x="899592" y="1772816"/>
            <a:ext cx="7416824" cy="1224136"/>
          </a:xfrm>
        </p:spPr>
        <p:txBody>
          <a:bodyPr>
            <a:normAutofit/>
          </a:bodyPr>
          <a:lstStyle/>
          <a:p>
            <a:pPr>
              <a:buFont typeface="Wingdings" pitchFamily="2" charset="2"/>
              <a:buChar char="Ø"/>
            </a:pPr>
            <a:r>
              <a:rPr lang="id-ID" sz="1800" i="1" dirty="0" smtClean="0"/>
              <a:t>Open account </a:t>
            </a:r>
            <a:r>
              <a:rPr lang="id-ID" sz="1800" dirty="0" smtClean="0"/>
              <a:t>merupakan kebalikan dari metode </a:t>
            </a:r>
            <a:r>
              <a:rPr lang="id-ID" sz="1800" i="1" dirty="0" smtClean="0"/>
              <a:t>prepayment</a:t>
            </a:r>
            <a:r>
              <a:rPr lang="id-ID" sz="1800" dirty="0" smtClean="0"/>
              <a:t>, di mana eksportir mengirim barang dan mengharapkan pembeli untuk melakukan pembayaran sesuai dengan syarat-syarat yang disetujui bersama.</a:t>
            </a:r>
            <a:endParaRPr lang="id-ID" sz="1800" dirty="0"/>
          </a:p>
        </p:txBody>
      </p:sp>
      <p:pic>
        <p:nvPicPr>
          <p:cNvPr id="9" name="Picture 3" descr="023"/>
          <p:cNvPicPr>
            <a:picLocks noChangeAspect="1" noChangeArrowheads="1"/>
          </p:cNvPicPr>
          <p:nvPr/>
        </p:nvPicPr>
        <p:blipFill>
          <a:blip r:embed="rId2" cstate="print"/>
          <a:srcRect/>
          <a:stretch>
            <a:fillRect/>
          </a:stretch>
        </p:blipFill>
        <p:spPr bwMode="auto">
          <a:xfrm>
            <a:off x="7812360" y="5733256"/>
            <a:ext cx="1282208" cy="1124744"/>
          </a:xfrm>
          <a:prstGeom prst="rect">
            <a:avLst/>
          </a:prstGeom>
          <a:noFill/>
        </p:spPr>
      </p:pic>
      <p:pic>
        <p:nvPicPr>
          <p:cNvPr id="11" name="Picture 10"/>
          <p:cNvPicPr/>
          <p:nvPr/>
        </p:nvPicPr>
        <p:blipFill>
          <a:blip r:embed="rId3" cstate="print"/>
          <a:srcRect/>
          <a:stretch>
            <a:fillRect/>
          </a:stretch>
        </p:blipFill>
        <p:spPr bwMode="auto">
          <a:xfrm>
            <a:off x="2051720" y="3356992"/>
            <a:ext cx="525658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67l">
  <a:themeElements>
    <a:clrScheme name="Office Them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Office Them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Office Them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cdb2004167l</Template>
  <TotalTime>2438</TotalTime>
  <Words>2398</Words>
  <Application>Microsoft Office PowerPoint</Application>
  <PresentationFormat>On-screen Show (4:3)</PresentationFormat>
  <Paragraphs>274</Paragraphs>
  <Slides>30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Tempus Sans ITC</vt:lpstr>
      <vt:lpstr>Times New Roman</vt:lpstr>
      <vt:lpstr>Verdana</vt:lpstr>
      <vt:lpstr>Wingdings</vt:lpstr>
      <vt:lpstr>cdb2004167l</vt:lpstr>
      <vt:lpstr>Image</vt:lpstr>
      <vt:lpstr>PowerPoint Presentation</vt:lpstr>
      <vt:lpstr>Pendahuluan</vt:lpstr>
      <vt:lpstr>Outlines</vt:lpstr>
      <vt:lpstr>METODE–METODE PEMBAYARAN PERDAGANGAN INTERNASIONAL</vt:lpstr>
      <vt:lpstr>Pembayaran di Muka (Prepayment)</vt:lpstr>
      <vt:lpstr>2. Letter of Credit (L/C)</vt:lpstr>
      <vt:lpstr>3. Draft (Sight/time)</vt:lpstr>
      <vt:lpstr>4. Konsinyasi (Consignment)</vt:lpstr>
      <vt:lpstr>5. Pembayaran Kemudian (Open Account)</vt:lpstr>
      <vt:lpstr>Perbandingan Berbagai Metode Pembayaran Perdagangan Internasional</vt:lpstr>
      <vt:lpstr>METODE–METODE PEMBIAYAAN PERDAGANGAN INTERNASIONAL</vt:lpstr>
      <vt:lpstr>1. Pembiayaan Piutang</vt:lpstr>
      <vt:lpstr>2. Anjak Piutang (Factoring)</vt:lpstr>
      <vt:lpstr>3. Letter of Credit (L/C)</vt:lpstr>
      <vt:lpstr>4. Banker’s Acceptance</vt:lpstr>
      <vt:lpstr>4. Banker’s Acceptance (Cont’d)</vt:lpstr>
      <vt:lpstr>5. Kredit Perbankan Jangka Pendek</vt:lpstr>
      <vt:lpstr>6. Forfaiting</vt:lpstr>
      <vt:lpstr>7. Countertrade</vt:lpstr>
      <vt:lpstr>BADAN–BADAN YANG MENDORONG PERTUMBUHAN PERDAGANGAN INTERNASIONAL </vt:lpstr>
      <vt:lpstr>1. Bank Ekspor-Impor AS (Bank Exim)</vt:lpstr>
      <vt:lpstr>2. Foreign Credit Insurance Association (FCIA)</vt:lpstr>
      <vt:lpstr>3. Private Export Funding Corporation (PEFCO)</vt:lpstr>
      <vt:lpstr>4. Overseas Private Investment Corporation (OPIC)</vt:lpstr>
      <vt:lpstr>5. Penunjang-penunjang Lainnya</vt:lpstr>
      <vt:lpstr>LEMBAGA PEMBIAYAAN EKSPOR INDONESIA (LPEI) – INDONESIA EXIMBANK (IEB)</vt:lpstr>
      <vt:lpstr>LEMBAGA PEMBIAYAAN EKSPOR INDONESIA (LPEI) – INDONESIA EXIMBANK (IEB) (Cont’d)</vt:lpstr>
      <vt:lpstr>KASUS: LETTER OF CREDIT DI RUSIA</vt:lpstr>
      <vt:lpstr>KASUS: LETTER OF CREDIT DI RUSIA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ACER</dc:creator>
  <cp:lastModifiedBy>Bidik Misi 19</cp:lastModifiedBy>
  <cp:revision>181</cp:revision>
  <dcterms:created xsi:type="dcterms:W3CDTF">2013-12-09T13:46:52Z</dcterms:created>
  <dcterms:modified xsi:type="dcterms:W3CDTF">2020-07-23T03:15:37Z</dcterms:modified>
</cp:coreProperties>
</file>