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8" r:id="rId1"/>
  </p:sldMasterIdLst>
  <p:sldIdLst>
    <p:sldId id="293" r:id="rId2"/>
    <p:sldId id="294" r:id="rId3"/>
    <p:sldId id="257" r:id="rId4"/>
    <p:sldId id="274" r:id="rId5"/>
    <p:sldId id="264" r:id="rId6"/>
    <p:sldId id="258" r:id="rId7"/>
    <p:sldId id="259" r:id="rId8"/>
    <p:sldId id="275" r:id="rId9"/>
    <p:sldId id="276" r:id="rId10"/>
    <p:sldId id="260" r:id="rId11"/>
    <p:sldId id="281" r:id="rId12"/>
    <p:sldId id="277" r:id="rId13"/>
    <p:sldId id="261" r:id="rId14"/>
    <p:sldId id="270" r:id="rId15"/>
    <p:sldId id="262" r:id="rId16"/>
    <p:sldId id="263" r:id="rId17"/>
    <p:sldId id="265" r:id="rId18"/>
    <p:sldId id="271" r:id="rId19"/>
    <p:sldId id="266" r:id="rId20"/>
    <p:sldId id="267" r:id="rId21"/>
    <p:sldId id="268" r:id="rId22"/>
    <p:sldId id="269" r:id="rId23"/>
    <p:sldId id="282" r:id="rId24"/>
    <p:sldId id="272" r:id="rId25"/>
    <p:sldId id="283" r:id="rId26"/>
    <p:sldId id="278" r:id="rId27"/>
    <p:sldId id="273" r:id="rId28"/>
    <p:sldId id="284" r:id="rId29"/>
    <p:sldId id="285" r:id="rId30"/>
    <p:sldId id="286" r:id="rId31"/>
    <p:sldId id="287" r:id="rId32"/>
    <p:sldId id="288" r:id="rId33"/>
    <p:sldId id="289" r:id="rId34"/>
    <p:sldId id="290" r:id="rId35"/>
    <p:sldId id="291" r:id="rId36"/>
    <p:sldId id="279" r:id="rId37"/>
    <p:sldId id="292" r:id="rId38"/>
    <p:sldId id="280" r:id="rId39"/>
    <p:sldId id="295"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p:normalViewPr>
  <p:slideViewPr>
    <p:cSldViewPr>
      <p:cViewPr>
        <p:scale>
          <a:sx n="75" d="100"/>
          <a:sy n="75" d="100"/>
        </p:scale>
        <p:origin x="1816" y="9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3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14340" name="Rectangle 4"/>
          <p:cNvSpPr>
            <a:spLocks noGrp="1" noChangeArrowheads="1"/>
          </p:cNvSpPr>
          <p:nvPr>
            <p:ph type="subTitle" idx="1"/>
          </p:nvPr>
        </p:nvSpPr>
        <p:spPr>
          <a:xfrm>
            <a:off x="849313" y="3049588"/>
            <a:ext cx="6248400" cy="2362200"/>
          </a:xfrm>
        </p:spPr>
        <p:txBody>
          <a:bodyPr/>
          <a:lstStyle>
            <a:lvl1pPr marL="0" indent="0" algn="r">
              <a:buFont typeface="Wingdings" charset="2"/>
              <a:buNone/>
              <a:defRPr sz="3200"/>
            </a:lvl1pPr>
          </a:lstStyle>
          <a:p>
            <a:pPr lvl="0"/>
            <a:r>
              <a:rPr lang="en-US" altLang="en-US" noProof="0" smtClean="0"/>
              <a:t>Click to edit Master subtitle style</a:t>
            </a:r>
          </a:p>
        </p:txBody>
      </p:sp>
      <p:sp>
        <p:nvSpPr>
          <p:cNvPr id="14341" name="Rectangle 5"/>
          <p:cNvSpPr>
            <a:spLocks noGrp="1" noChangeArrowheads="1"/>
          </p:cNvSpPr>
          <p:nvPr>
            <p:ph type="dt" sz="half" idx="2"/>
          </p:nvPr>
        </p:nvSpPr>
        <p:spPr/>
        <p:txBody>
          <a:bodyPr/>
          <a:lstStyle>
            <a:lvl1pPr>
              <a:defRPr/>
            </a:lvl1pPr>
          </a:lstStyle>
          <a:p>
            <a:endParaRPr lang="en-US" altLang="en-US"/>
          </a:p>
        </p:txBody>
      </p:sp>
      <p:sp>
        <p:nvSpPr>
          <p:cNvPr id="14342" name="Rectangle 6"/>
          <p:cNvSpPr>
            <a:spLocks noGrp="1" noChangeArrowheads="1"/>
          </p:cNvSpPr>
          <p:nvPr>
            <p:ph type="ftr" sz="quarter" idx="3"/>
          </p:nvPr>
        </p:nvSpPr>
        <p:spPr/>
        <p:txBody>
          <a:bodyPr/>
          <a:lstStyle>
            <a:lvl1pPr>
              <a:defRPr/>
            </a:lvl1pPr>
          </a:lstStyle>
          <a:p>
            <a:endParaRPr lang="en-US" altLang="en-US"/>
          </a:p>
        </p:txBody>
      </p:sp>
      <p:sp>
        <p:nvSpPr>
          <p:cNvPr id="14343" name="Rectangle 7"/>
          <p:cNvSpPr>
            <a:spLocks noGrp="1" noChangeArrowheads="1"/>
          </p:cNvSpPr>
          <p:nvPr>
            <p:ph type="sldNum" sz="quarter" idx="4"/>
          </p:nvPr>
        </p:nvSpPr>
        <p:spPr/>
        <p:txBody>
          <a:bodyPr/>
          <a:lstStyle>
            <a:lvl1pPr>
              <a:defRPr/>
            </a:lvl1pPr>
          </a:lstStyle>
          <a:p>
            <a:fld id="{DDB960CF-1498-654C-A4B8-21CA9B254BA7}" type="slidenum">
              <a:rPr lang="en-US" altLang="en-US"/>
              <a:pPr/>
              <a:t>‹#›</a:t>
            </a:fld>
            <a:endParaRPr lang="en-US" altLang="en-US"/>
          </a:p>
        </p:txBody>
      </p:sp>
      <p:grpSp>
        <p:nvGrpSpPr>
          <p:cNvPr id="14344" name="Group 8"/>
          <p:cNvGrpSpPr>
            <a:grpSpLocks/>
          </p:cNvGrpSpPr>
          <p:nvPr/>
        </p:nvGrpSpPr>
        <p:grpSpPr bwMode="auto">
          <a:xfrm>
            <a:off x="7493000" y="2992438"/>
            <a:ext cx="1338263" cy="2189162"/>
            <a:chOff x="4704" y="1885"/>
            <a:chExt cx="843" cy="1379"/>
          </a:xfrm>
        </p:grpSpPr>
        <p:sp>
          <p:nvSpPr>
            <p:cNvPr id="1434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7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37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BF73BD-BF55-094E-9665-D4721AD97D74}" type="slidenum">
              <a:rPr lang="en-US" altLang="en-US"/>
              <a:pPr/>
              <a:t>‹#›</a:t>
            </a:fld>
            <a:endParaRPr lang="en-US" altLang="en-US"/>
          </a:p>
        </p:txBody>
      </p:sp>
    </p:spTree>
    <p:extLst>
      <p:ext uri="{BB962C8B-B14F-4D97-AF65-F5344CB8AC3E}">
        <p14:creationId xmlns:p14="http://schemas.microsoft.com/office/powerpoint/2010/main" val="15241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79E401-2828-CC46-91CC-AC2C41D8F3C6}" type="slidenum">
              <a:rPr lang="en-US" altLang="en-US"/>
              <a:pPr/>
              <a:t>‹#›</a:t>
            </a:fld>
            <a:endParaRPr lang="en-US" altLang="en-US"/>
          </a:p>
        </p:txBody>
      </p:sp>
    </p:spTree>
    <p:extLst>
      <p:ext uri="{BB962C8B-B14F-4D97-AF65-F5344CB8AC3E}">
        <p14:creationId xmlns:p14="http://schemas.microsoft.com/office/powerpoint/2010/main" val="144411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D9E84AE-34EF-D745-838C-05E2DE5A0195}" type="slidenum">
              <a:rPr lang="en-US" altLang="en-US"/>
              <a:pPr/>
              <a:t>‹#›</a:t>
            </a:fld>
            <a:endParaRPr lang="en-US" altLang="en-US"/>
          </a:p>
        </p:txBody>
      </p:sp>
    </p:spTree>
    <p:extLst>
      <p:ext uri="{BB962C8B-B14F-4D97-AF65-F5344CB8AC3E}">
        <p14:creationId xmlns:p14="http://schemas.microsoft.com/office/powerpoint/2010/main" val="33934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578587-347D-794B-89F6-42616FDCCB19}" type="slidenum">
              <a:rPr lang="en-US" altLang="en-US"/>
              <a:pPr/>
              <a:t>‹#›</a:t>
            </a:fld>
            <a:endParaRPr lang="en-US" altLang="en-US"/>
          </a:p>
        </p:txBody>
      </p:sp>
    </p:spTree>
    <p:extLst>
      <p:ext uri="{BB962C8B-B14F-4D97-AF65-F5344CB8AC3E}">
        <p14:creationId xmlns:p14="http://schemas.microsoft.com/office/powerpoint/2010/main" val="83717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DC4E41-3DBA-884A-B76A-335AFA951058}" type="slidenum">
              <a:rPr lang="en-US" altLang="en-US"/>
              <a:pPr/>
              <a:t>‹#›</a:t>
            </a:fld>
            <a:endParaRPr lang="en-US" altLang="en-US"/>
          </a:p>
        </p:txBody>
      </p:sp>
    </p:spTree>
    <p:extLst>
      <p:ext uri="{BB962C8B-B14F-4D97-AF65-F5344CB8AC3E}">
        <p14:creationId xmlns:p14="http://schemas.microsoft.com/office/powerpoint/2010/main" val="3873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C1E0B4-13C2-BE47-BC3D-6451ED85E7A6}" type="slidenum">
              <a:rPr lang="en-US" altLang="en-US"/>
              <a:pPr/>
              <a:t>‹#›</a:t>
            </a:fld>
            <a:endParaRPr lang="en-US" altLang="en-US"/>
          </a:p>
        </p:txBody>
      </p:sp>
    </p:spTree>
    <p:extLst>
      <p:ext uri="{BB962C8B-B14F-4D97-AF65-F5344CB8AC3E}">
        <p14:creationId xmlns:p14="http://schemas.microsoft.com/office/powerpoint/2010/main" val="25425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4744869-945A-6942-A21A-BA6BD6F99111}" type="slidenum">
              <a:rPr lang="en-US" altLang="en-US"/>
              <a:pPr/>
              <a:t>‹#›</a:t>
            </a:fld>
            <a:endParaRPr lang="en-US" altLang="en-US"/>
          </a:p>
        </p:txBody>
      </p:sp>
    </p:spTree>
    <p:extLst>
      <p:ext uri="{BB962C8B-B14F-4D97-AF65-F5344CB8AC3E}">
        <p14:creationId xmlns:p14="http://schemas.microsoft.com/office/powerpoint/2010/main" val="190444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6920575-394A-CB45-A6DA-9858A326EAE4}" type="slidenum">
              <a:rPr lang="en-US" altLang="en-US"/>
              <a:pPr/>
              <a:t>‹#›</a:t>
            </a:fld>
            <a:endParaRPr lang="en-US" altLang="en-US"/>
          </a:p>
        </p:txBody>
      </p:sp>
    </p:spTree>
    <p:extLst>
      <p:ext uri="{BB962C8B-B14F-4D97-AF65-F5344CB8AC3E}">
        <p14:creationId xmlns:p14="http://schemas.microsoft.com/office/powerpoint/2010/main" val="184583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28A085E-E240-3645-8C40-C68D8ACDBB9B}" type="slidenum">
              <a:rPr lang="en-US" altLang="en-US"/>
              <a:pPr/>
              <a:t>‹#›</a:t>
            </a:fld>
            <a:endParaRPr lang="en-US" altLang="en-US"/>
          </a:p>
        </p:txBody>
      </p:sp>
    </p:spTree>
    <p:extLst>
      <p:ext uri="{BB962C8B-B14F-4D97-AF65-F5344CB8AC3E}">
        <p14:creationId xmlns:p14="http://schemas.microsoft.com/office/powerpoint/2010/main" val="32673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DEEBF5-51BB-E840-BFCF-64574AE8E004}" type="slidenum">
              <a:rPr lang="en-US" altLang="en-US"/>
              <a:pPr/>
              <a:t>‹#›</a:t>
            </a:fld>
            <a:endParaRPr lang="en-US" altLang="en-US"/>
          </a:p>
        </p:txBody>
      </p:sp>
    </p:spTree>
    <p:extLst>
      <p:ext uri="{BB962C8B-B14F-4D97-AF65-F5344CB8AC3E}">
        <p14:creationId xmlns:p14="http://schemas.microsoft.com/office/powerpoint/2010/main" val="31424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084368-94B2-AE4E-AA76-15A21D2C7936}" type="slidenum">
              <a:rPr lang="en-US" altLang="en-US"/>
              <a:pPr/>
              <a:t>‹#›</a:t>
            </a:fld>
            <a:endParaRPr lang="en-US" altLang="en-US"/>
          </a:p>
        </p:txBody>
      </p:sp>
    </p:spTree>
    <p:extLst>
      <p:ext uri="{BB962C8B-B14F-4D97-AF65-F5344CB8AC3E}">
        <p14:creationId xmlns:p14="http://schemas.microsoft.com/office/powerpoint/2010/main" val="928234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1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6"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331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331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8CE5C03C-39DC-2B4C-8D26-F6DCCFAF27C4}" type="slidenum">
              <a:rPr lang="en-US" altLang="en-US"/>
              <a:pPr/>
              <a:t>‹#›</a:t>
            </a:fld>
            <a:endParaRPr lang="en-US" altLang="en-US"/>
          </a:p>
        </p:txBody>
      </p:sp>
      <p:grpSp>
        <p:nvGrpSpPr>
          <p:cNvPr id="13320" name="Group 8"/>
          <p:cNvGrpSpPr>
            <a:grpSpLocks/>
          </p:cNvGrpSpPr>
          <p:nvPr/>
        </p:nvGrpSpPr>
        <p:grpSpPr bwMode="auto">
          <a:xfrm>
            <a:off x="8153400" y="152400"/>
            <a:ext cx="792163" cy="1295400"/>
            <a:chOff x="5136" y="960"/>
            <a:chExt cx="528" cy="864"/>
          </a:xfrm>
        </p:grpSpPr>
        <p:sp>
          <p:nvSpPr>
            <p:cNvPr id="1332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3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5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5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mukomputer.org/wp-content/uploads/2006/09/bse-kmiptek.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mukomputer.org/wp-content/uploads/2006/09/bse-kmiptek.pdf" TargetMode="Externa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mukomputer.org/wp-content/uploads/2006/09/bse-kmiptek.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id.wikipedia.org/wiki/Organisasi" TargetMode="External"/><Relationship Id="rId4" Type="http://schemas.openxmlformats.org/officeDocument/2006/relationships/hyperlink" Target="http://id.wikipedia.org/wiki/Pengetahuan" TargetMode="External"/><Relationship Id="rId5" Type="http://schemas.openxmlformats.org/officeDocument/2006/relationships/hyperlink" Target="http://id.wikipedia.org/wiki/Manajemen_pengetahuan" TargetMode="External"/><Relationship Id="rId1" Type="http://schemas.openxmlformats.org/officeDocument/2006/relationships/slideLayout" Target="../slideLayouts/slideLayout2.xml"/><Relationship Id="rId2" Type="http://schemas.openxmlformats.org/officeDocument/2006/relationships/hyperlink" Target="http://id.wikipedia.org/wiki/Bahasa_Inggri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id.wikipedia.org/wiki/Bahasa_Yunan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mukomputer.org/wp-content/uploads/2006/09/bse-kmiptek.pdf" TargetMode="Externa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mukomputer.org/wp-content/uploads/2006/09/bse-kmiptek.pdf" TargetMode="Externa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685087" cy="2133600"/>
          </a:xfrm>
        </p:spPr>
        <p:txBody>
          <a:bodyPr/>
          <a:lstStyle/>
          <a:p>
            <a:r>
              <a:rPr lang="en-US" dirty="0" err="1" smtClean="0"/>
              <a:t>Mengelola</a:t>
            </a:r>
            <a:r>
              <a:rPr lang="en-US" dirty="0" smtClean="0"/>
              <a:t> / </a:t>
            </a:r>
            <a:r>
              <a:rPr lang="en-US" dirty="0" err="1" smtClean="0"/>
              <a:t>Manajemen</a:t>
            </a:r>
            <a:r>
              <a:rPr lang="en-US" dirty="0" smtClean="0"/>
              <a:t/>
            </a:r>
            <a:br>
              <a:rPr lang="en-US" dirty="0" smtClean="0"/>
            </a:br>
            <a:r>
              <a:rPr lang="en-US" dirty="0" smtClean="0"/>
              <a:t> </a:t>
            </a:r>
            <a:r>
              <a:rPr lang="en-US" dirty="0" err="1" smtClean="0"/>
              <a:t>Pengetahuan</a:t>
            </a:r>
            <a:endParaRPr lang="en-US" dirty="0"/>
          </a:p>
        </p:txBody>
      </p:sp>
      <p:sp>
        <p:nvSpPr>
          <p:cNvPr id="3" name="Subtitle 2"/>
          <p:cNvSpPr>
            <a:spLocks noGrp="1"/>
          </p:cNvSpPr>
          <p:nvPr>
            <p:ph type="subTitle" idx="1"/>
          </p:nvPr>
        </p:nvSpPr>
        <p:spPr/>
        <p:txBody>
          <a:bodyPr/>
          <a:lstStyle/>
          <a:p>
            <a:r>
              <a:rPr lang="en-US" dirty="0" smtClean="0"/>
              <a:t>Kristina </a:t>
            </a:r>
            <a:r>
              <a:rPr lang="en-US" dirty="0" err="1" smtClean="0"/>
              <a:t>Wardhani</a:t>
            </a:r>
            <a:r>
              <a:rPr lang="en-US" dirty="0" smtClean="0"/>
              <a:t> ,S.E. ,M.M.</a:t>
            </a:r>
            <a:endParaRPr lang="en-US" dirty="0"/>
          </a:p>
        </p:txBody>
      </p:sp>
    </p:spTree>
    <p:extLst>
      <p:ext uri="{BB962C8B-B14F-4D97-AF65-F5344CB8AC3E}">
        <p14:creationId xmlns:p14="http://schemas.microsoft.com/office/powerpoint/2010/main" val="175199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x-none"/>
              <a:t>STRATEGI MENGELOLA PENGETAHUAN</a:t>
            </a:r>
            <a:endParaRPr lang="en-US" altLang="x-none" b="0"/>
          </a:p>
        </p:txBody>
      </p:sp>
      <p:sp>
        <p:nvSpPr>
          <p:cNvPr id="18435" name="Rectangle 3"/>
          <p:cNvSpPr>
            <a:spLocks noGrp="1" noChangeArrowheads="1"/>
          </p:cNvSpPr>
          <p:nvPr>
            <p:ph type="body" idx="1"/>
          </p:nvPr>
        </p:nvSpPr>
        <p:spPr>
          <a:xfrm>
            <a:off x="457200" y="2209800"/>
            <a:ext cx="8229600" cy="4411663"/>
          </a:xfrm>
        </p:spPr>
        <p:txBody>
          <a:bodyPr/>
          <a:lstStyle/>
          <a:p>
            <a:pPr marL="571500" indent="-571500">
              <a:lnSpc>
                <a:spcPct val="90000"/>
              </a:lnSpc>
            </a:pPr>
            <a:r>
              <a:rPr lang="en-US" altLang="x-none"/>
              <a:t>Peran perpustakaan,dokumentasi informasi</a:t>
            </a:r>
          </a:p>
          <a:p>
            <a:pPr marL="839788" lvl="1" indent="-495300">
              <a:lnSpc>
                <a:spcPct val="90000"/>
              </a:lnSpc>
            </a:pPr>
            <a:r>
              <a:rPr lang="en-US" altLang="x-none" b="1"/>
              <a:t>Akses pada informasi.</a:t>
            </a:r>
            <a:endParaRPr lang="en-US" altLang="x-none"/>
          </a:p>
          <a:p>
            <a:pPr marL="839788" lvl="1" indent="-495300">
              <a:lnSpc>
                <a:spcPct val="90000"/>
              </a:lnSpc>
            </a:pPr>
            <a:r>
              <a:rPr lang="en-US" altLang="x-none" b="1"/>
              <a:t>Refleksi atas tindakan masa lalu</a:t>
            </a:r>
          </a:p>
          <a:p>
            <a:pPr marL="839788" lvl="1" indent="-495300">
              <a:lnSpc>
                <a:spcPct val="90000"/>
              </a:lnSpc>
            </a:pPr>
            <a:r>
              <a:rPr lang="en-US" altLang="x-none" b="1"/>
              <a:t>Kemampuan menyerap</a:t>
            </a:r>
          </a:p>
          <a:p>
            <a:pPr marL="839788" lvl="1" indent="-495300">
              <a:lnSpc>
                <a:spcPct val="90000"/>
              </a:lnSpc>
            </a:pPr>
            <a:r>
              <a:rPr lang="en-US" altLang="x-none" b="1"/>
              <a:t>Kemampuan belajar</a:t>
            </a:r>
          </a:p>
          <a:p>
            <a:pPr marL="839788" lvl="1" indent="-495300">
              <a:lnSpc>
                <a:spcPct val="90000"/>
              </a:lnSpc>
            </a:pPr>
            <a:r>
              <a:rPr lang="en-US" altLang="x-none" b="1"/>
              <a:t>Persepsi bahwa kegiatan pertukaran dan kombinasi pengetahuan adalah Berharga </a:t>
            </a:r>
          </a:p>
          <a:p>
            <a:pPr marL="839788" lvl="1" indent="-495300">
              <a:lnSpc>
                <a:spcPct val="90000"/>
              </a:lnSpc>
              <a:buFont typeface="Wingdings" charset="2"/>
              <a:buNone/>
            </a:pPr>
            <a:r>
              <a:rPr lang="en-US" altLang="x-none">
                <a:latin typeface="Trebuchet MS" charset="0"/>
              </a:rPr>
              <a:t>[</a:t>
            </a:r>
            <a:r>
              <a:rPr lang="en-US" altLang="x-none" sz="1600">
                <a:latin typeface="Trebuchet MS" charset="0"/>
              </a:rPr>
              <a:t>Ilmu Komputer.com, Bambang Setiarso, </a:t>
            </a:r>
            <a:r>
              <a:rPr lang="en-US" altLang="x-none" sz="1600" i="1"/>
              <a:t>Manjemen Pengetahuan(Knowledge Management) dan ProsesPenciptaan Pengetahuan), </a:t>
            </a:r>
            <a:r>
              <a:rPr lang="en-US" altLang="x-none" sz="1600" i="1">
                <a:hlinkClick r:id="rId2"/>
              </a:rPr>
              <a:t>http://www.ilmukomputer.org/wp-content/uploads/2006/09/bse-kmiptek.pdf</a:t>
            </a:r>
            <a:r>
              <a:rPr lang="en-US" altLang="x-none" sz="1600" i="1"/>
              <a:t>, 2008</a:t>
            </a:r>
            <a:r>
              <a:rPr lang="en-US" altLang="x-none"/>
              <a:t>]</a:t>
            </a:r>
            <a:endParaRPr lang="en-US" altLang="x-none">
              <a:latin typeface="Trebuchet MS" charset="0"/>
            </a:endParaRPr>
          </a:p>
          <a:p>
            <a:pPr marL="839788" lvl="1" indent="-495300">
              <a:lnSpc>
                <a:spcPct val="90000"/>
              </a:lnSpc>
              <a:buFont typeface="Wingdings" charset="2"/>
              <a:buNone/>
            </a:pPr>
            <a:endParaRPr lang="en-US" altLang="x-none"/>
          </a:p>
          <a:p>
            <a:pPr marL="839788" lvl="1" indent="-495300">
              <a:lnSpc>
                <a:spcPct val="90000"/>
              </a:lnSpc>
            </a:pPr>
            <a:endParaRPr lang="en-US" altLang="x-none"/>
          </a:p>
          <a:p>
            <a:pPr marL="839788" lvl="1" indent="-495300">
              <a:lnSpc>
                <a:spcPct val="90000"/>
              </a:lnSpc>
            </a:pPr>
            <a:endParaRPr lang="en-US" altLang="x-none"/>
          </a:p>
        </p:txBody>
      </p:sp>
      <p:sp>
        <p:nvSpPr>
          <p:cNvPr id="18436" name="Rectangle 4"/>
          <p:cNvSpPr>
            <a:spLocks noChangeArrowheads="1"/>
          </p:cNvSpPr>
          <p:nvPr/>
        </p:nvSpPr>
        <p:spPr bwMode="auto">
          <a:xfrm>
            <a:off x="381000" y="1447800"/>
            <a:ext cx="7543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a:solidFill>
                  <a:srgbClr val="0000FF"/>
                </a:solidFill>
                <a:latin typeface="Trebuchet MS" charset="0"/>
              </a:rPr>
              <a:t>Hansen, Nohria dan Tierney (1999) mengemukakan pada dasarnya bagaimana strategi organisasi mengelola pengetahuan terbagi atas dua ekstrim : strategi kodifikasi (</a:t>
            </a:r>
            <a:r>
              <a:rPr lang="en-US" altLang="x-none" sz="1400" i="1">
                <a:solidFill>
                  <a:srgbClr val="0000FF"/>
                </a:solidFill>
                <a:latin typeface="Trebuchet MS" charset="0"/>
              </a:rPr>
              <a:t>codification strategy) </a:t>
            </a:r>
            <a:r>
              <a:rPr lang="en-US" altLang="x-none" sz="1400">
                <a:solidFill>
                  <a:srgbClr val="0000FF"/>
                </a:solidFill>
                <a:latin typeface="Trebuchet MS" charset="0"/>
              </a:rPr>
              <a:t>dan strategi personalisasi (</a:t>
            </a:r>
            <a:r>
              <a:rPr lang="en-US" altLang="x-none" sz="1400" i="1">
                <a:solidFill>
                  <a:srgbClr val="0000FF"/>
                </a:solidFill>
                <a:latin typeface="Trebuchet MS" charset="0"/>
              </a:rPr>
              <a:t>personalization strategy).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381000"/>
            <a:ext cx="7543800" cy="1219200"/>
          </a:xfrm>
        </p:spPr>
        <p:txBody>
          <a:bodyPr/>
          <a:lstStyle/>
          <a:p>
            <a:r>
              <a:rPr lang="en-US" altLang="x-none" sz="3500" b="0" i="1"/>
              <a:t>Expert System </a:t>
            </a:r>
            <a:r>
              <a:rPr lang="en-US" altLang="x-none" sz="3500" b="0"/>
              <a:t>dalam suatu organisasi :</a:t>
            </a:r>
          </a:p>
        </p:txBody>
      </p:sp>
      <p:grpSp>
        <p:nvGrpSpPr>
          <p:cNvPr id="49158" name="Group 6"/>
          <p:cNvGrpSpPr>
            <a:grpSpLocks noChangeAspect="1"/>
          </p:cNvGrpSpPr>
          <p:nvPr/>
        </p:nvGrpSpPr>
        <p:grpSpPr bwMode="auto">
          <a:xfrm>
            <a:off x="609600" y="685800"/>
            <a:ext cx="8077200" cy="5880100"/>
            <a:chOff x="288" y="97"/>
            <a:chExt cx="5184" cy="3744"/>
          </a:xfrm>
        </p:grpSpPr>
        <p:sp>
          <p:nvSpPr>
            <p:cNvPr id="49157" name="AutoShape 5"/>
            <p:cNvSpPr>
              <a:spLocks noChangeAspect="1" noChangeArrowheads="1" noTextEdit="1"/>
            </p:cNvSpPr>
            <p:nvPr/>
          </p:nvSpPr>
          <p:spPr bwMode="auto">
            <a:xfrm>
              <a:off x="288" y="97"/>
              <a:ext cx="5184"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59" name="_s49159"/>
            <p:cNvSpPr>
              <a:spLocks noChangeArrowheads="1"/>
            </p:cNvSpPr>
            <p:nvPr/>
          </p:nvSpPr>
          <p:spPr bwMode="auto">
            <a:xfrm flipV="1">
              <a:off x="2435" y="428"/>
              <a:ext cx="890" cy="77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99">
              <a:solidFill>
                <a:schemeClr val="tx1"/>
              </a:solidFill>
              <a:miter lim="800000"/>
              <a:headEnd/>
              <a:tailEnd/>
            </a:ln>
          </p:spPr>
          <p:txBody>
            <a:bodyPr rot="10800000" wrap="none" lIns="0" tIns="0" rIns="0" bIns="0" anchor="ctr"/>
            <a:lstStyle/>
            <a:p>
              <a:pPr algn="ctr"/>
              <a:r>
                <a:rPr lang="en-US" altLang="x-none" sz="1200" i="1"/>
                <a:t>Constraint</a:t>
              </a:r>
            </a:p>
            <a:p>
              <a:pPr algn="ctr"/>
              <a:r>
                <a:rPr lang="en-US" altLang="x-none" sz="1200" i="1"/>
                <a:t>satisfaction</a:t>
              </a:r>
            </a:p>
            <a:p>
              <a:pPr algn="ctr"/>
              <a:r>
                <a:rPr lang="en-US" altLang="x-none" sz="1200" i="1"/>
                <a:t> reasoning</a:t>
              </a:r>
              <a:endParaRPr lang="en-US" altLang="x-none" sz="1200"/>
            </a:p>
          </p:txBody>
        </p:sp>
        <p:sp>
          <p:nvSpPr>
            <p:cNvPr id="49162" name="_s49162"/>
            <p:cNvSpPr>
              <a:spLocks noChangeArrowheads="1"/>
            </p:cNvSpPr>
            <p:nvPr/>
          </p:nvSpPr>
          <p:spPr bwMode="auto">
            <a:xfrm flipV="1">
              <a:off x="1990" y="1198"/>
              <a:ext cx="1780" cy="77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altLang="x-none" sz="1700" b="1" i="1"/>
                <a:t>model-based </a:t>
              </a:r>
            </a:p>
            <a:p>
              <a:pPr algn="ctr"/>
              <a:r>
                <a:rPr lang="en-US" altLang="x-none" sz="1700" b="1" i="1"/>
                <a:t>reasoning </a:t>
              </a:r>
              <a:r>
                <a:rPr lang="en-US" altLang="x-none" sz="1700"/>
                <a:t>(MBR)</a:t>
              </a:r>
            </a:p>
          </p:txBody>
        </p:sp>
        <p:sp>
          <p:nvSpPr>
            <p:cNvPr id="49160" name="_s49160"/>
            <p:cNvSpPr>
              <a:spLocks noChangeArrowheads="1"/>
            </p:cNvSpPr>
            <p:nvPr/>
          </p:nvSpPr>
          <p:spPr bwMode="auto">
            <a:xfrm flipV="1">
              <a:off x="1546" y="1969"/>
              <a:ext cx="2668" cy="770"/>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altLang="x-none" sz="2000" b="1" i="1"/>
                <a:t>rule-based reasoning (RBR)</a:t>
              </a:r>
              <a:endParaRPr lang="en-US" altLang="x-none" sz="2000" b="1"/>
            </a:p>
          </p:txBody>
        </p:sp>
        <p:sp>
          <p:nvSpPr>
            <p:cNvPr id="49161" name="_s49161"/>
            <p:cNvSpPr>
              <a:spLocks noChangeArrowheads="1"/>
            </p:cNvSpPr>
            <p:nvPr/>
          </p:nvSpPr>
          <p:spPr bwMode="auto">
            <a:xfrm flipV="1">
              <a:off x="1101" y="2739"/>
              <a:ext cx="3558" cy="770"/>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altLang="x-none" i="1"/>
                <a:t>case-based reasoning </a:t>
              </a:r>
              <a:r>
                <a:rPr lang="en-US" altLang="x-none"/>
                <a:t>(CBR)</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304800" y="533400"/>
            <a:ext cx="8001000" cy="1295400"/>
          </a:xfrm>
        </p:spPr>
        <p:txBody>
          <a:bodyPr/>
          <a:lstStyle/>
          <a:p>
            <a:r>
              <a:rPr lang="en-US" altLang="x-none" sz="3500"/>
              <a:t>MANAJEMEN PENGETAHUAN (</a:t>
            </a:r>
            <a:r>
              <a:rPr lang="en-US" altLang="x-none" sz="3500" i="1"/>
              <a:t>KNOWLEDGE MANAGEMENT) </a:t>
            </a:r>
            <a:br>
              <a:rPr lang="en-US" altLang="x-none" sz="3500" i="1"/>
            </a:br>
            <a:r>
              <a:rPr lang="en-US" altLang="x-none" sz="3500"/>
              <a:t>yang DINAMIS</a:t>
            </a:r>
            <a:endParaRPr lang="en-US" altLang="x-none" sz="3500" b="0"/>
          </a:p>
        </p:txBody>
      </p:sp>
      <p:sp>
        <p:nvSpPr>
          <p:cNvPr id="19461" name="Rectangle 5"/>
          <p:cNvSpPr>
            <a:spLocks noChangeArrowheads="1"/>
          </p:cNvSpPr>
          <p:nvPr/>
        </p:nvSpPr>
        <p:spPr bwMode="auto">
          <a:xfrm>
            <a:off x="381000" y="1828800"/>
            <a:ext cx="8305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800">
                <a:latin typeface="Trebuchet MS" charset="0"/>
              </a:rPr>
              <a:t>Merebaknya fenomena manajemen pengetahuan merupakan kritik langsung kesalahpahaman karena ‘pengetahuan” tidak diartikan sebagai benda mati, sebagaimana kalimat berikut ini tentang “pengetahuan”:</a:t>
            </a:r>
          </a:p>
          <a:p>
            <a:endParaRPr lang="en-US" altLang="x-none" sz="1800">
              <a:latin typeface="Trebuchet MS" charset="0"/>
            </a:endParaRPr>
          </a:p>
          <a:p>
            <a:r>
              <a:rPr lang="en-US" altLang="x-none" sz="1800" b="1">
                <a:latin typeface="Gill Sans MT" charset="0"/>
              </a:rPr>
              <a:t>“ </a:t>
            </a:r>
            <a:r>
              <a:rPr lang="en-US" altLang="x-none" sz="1800" b="1" i="1">
                <a:latin typeface="Gill Sans MT" charset="0"/>
              </a:rPr>
              <a:t>the potentiality of values as it exists in various components or flows of overall “capital” in a firm, the relationships and synergistic modulations that can augment the value of that capital, and the application of its potential to real business tasks…(it) includes an organization’s unrefined knowledge assets as well as wealth generating assets whose main component is knowledge” </a:t>
            </a:r>
            <a:r>
              <a:rPr lang="en-US" altLang="x-none" sz="1800" b="1">
                <a:latin typeface="Gill Sans MT" charset="0"/>
              </a:rPr>
              <a:t>(Society of Management Accountants of Canada,1999).</a:t>
            </a:r>
          </a:p>
          <a:p>
            <a:endParaRPr lang="en-US" altLang="x-none" sz="1800" b="1">
              <a:latin typeface="Gill Sans MT" charset="0"/>
            </a:endParaRPr>
          </a:p>
          <a:p>
            <a:r>
              <a:rPr lang="en-US" altLang="x-none" sz="1800" i="1">
                <a:latin typeface="Gill Sans MT" charset="0"/>
              </a:rPr>
              <a:t>Potensi nilai yang ada pada berbagi komponen atau proses (aliran) keseluruhan</a:t>
            </a:r>
          </a:p>
          <a:p>
            <a:r>
              <a:rPr lang="en-US" altLang="x-none" sz="1800" i="1">
                <a:latin typeface="Gill Sans MT" charset="0"/>
              </a:rPr>
              <a:t>“modal” dalam sebuah perusahaan, antar hubungan dan penyesuian-penyesuian</a:t>
            </a:r>
          </a:p>
          <a:p>
            <a:r>
              <a:rPr lang="en-US" altLang="x-none" sz="1800" i="1">
                <a:latin typeface="Gill Sans MT" charset="0"/>
              </a:rPr>
              <a:t>sinergis yang bisa meningkatkan nilai modal tersebut, dan penerapan potensi tersebut pada tugas-tugas bisnis yang sesungguhnya… (ini) mencakup pula modal pengetahuan organisasi yang belum diolah, dan modal yang mendatangkan keuntungan dan yang komponen utamanya adalah pengetahuan.</a:t>
            </a:r>
          </a:p>
          <a:p>
            <a:endParaRPr lang="en-US" altLang="x-none" sz="1800" i="1">
              <a:latin typeface="Gill Sans MT"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685800"/>
            <a:ext cx="7543800" cy="1295400"/>
          </a:xfrm>
        </p:spPr>
        <p:txBody>
          <a:bodyPr/>
          <a:lstStyle/>
          <a:p>
            <a:r>
              <a:rPr lang="en-US" altLang="x-none"/>
              <a:t>Metode pengubahan Informasi </a:t>
            </a:r>
            <a:r>
              <a:rPr lang="en-US" altLang="x-none">
                <a:sym typeface="Wingdings" charset="2"/>
              </a:rPr>
              <a:t>menjadi  Pengetahuan:</a:t>
            </a:r>
            <a:endParaRPr lang="en-US" altLang="x-none"/>
          </a:p>
        </p:txBody>
      </p:sp>
      <p:sp>
        <p:nvSpPr>
          <p:cNvPr id="33795" name="Rectangle 3"/>
          <p:cNvSpPr>
            <a:spLocks noGrp="1" noChangeArrowheads="1"/>
          </p:cNvSpPr>
          <p:nvPr>
            <p:ph type="body" idx="4294967295"/>
          </p:nvPr>
        </p:nvSpPr>
        <p:spPr>
          <a:xfrm>
            <a:off x="609600" y="2590800"/>
            <a:ext cx="6019800" cy="3124200"/>
          </a:xfrm>
        </p:spPr>
        <p:txBody>
          <a:bodyPr/>
          <a:lstStyle/>
          <a:p>
            <a:r>
              <a:rPr lang="en-US" altLang="x-none" b="1" i="1"/>
              <a:t>comparation, </a:t>
            </a:r>
          </a:p>
          <a:p>
            <a:r>
              <a:rPr lang="en-US" altLang="x-none" b="1" i="1"/>
              <a:t>consequences, </a:t>
            </a:r>
          </a:p>
          <a:p>
            <a:r>
              <a:rPr lang="en-US" altLang="x-none" b="1" i="1"/>
              <a:t>connections </a:t>
            </a:r>
            <a:r>
              <a:rPr lang="en-US" altLang="x-none"/>
              <a:t>dan </a:t>
            </a:r>
          </a:p>
          <a:p>
            <a:r>
              <a:rPr lang="en-US" altLang="x-none" b="1" i="1"/>
              <a:t>conversation.</a:t>
            </a:r>
            <a:endParaRPr lang="en-US" altLang="x-none"/>
          </a:p>
          <a:p>
            <a:pPr>
              <a:buFont typeface="Wingdings" charset="2"/>
              <a:buNone/>
            </a:pPr>
            <a:endParaRPr lang="en-US" altLang="x-none"/>
          </a:p>
        </p:txBody>
      </p:sp>
      <p:pic>
        <p:nvPicPr>
          <p:cNvPr id="33814" name="Picture 22" descr="j0430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04800"/>
            <a:ext cx="7543800" cy="1295400"/>
          </a:xfrm>
        </p:spPr>
        <p:txBody>
          <a:bodyPr/>
          <a:lstStyle/>
          <a:p>
            <a:r>
              <a:rPr lang="en-US" altLang="x-none"/>
              <a:t>Respon terhadap Lingkungan bercirikan 2 hal:</a:t>
            </a:r>
          </a:p>
        </p:txBody>
      </p:sp>
      <p:sp>
        <p:nvSpPr>
          <p:cNvPr id="21507" name="Rectangle 3"/>
          <p:cNvSpPr>
            <a:spLocks noGrp="1" noChangeArrowheads="1"/>
          </p:cNvSpPr>
          <p:nvPr>
            <p:ph type="body" idx="1"/>
          </p:nvPr>
        </p:nvSpPr>
        <p:spPr>
          <a:xfrm>
            <a:off x="533400" y="1828800"/>
            <a:ext cx="8229600" cy="3192463"/>
          </a:xfrm>
        </p:spPr>
        <p:txBody>
          <a:bodyPr/>
          <a:lstStyle/>
          <a:p>
            <a:r>
              <a:rPr lang="en-US" altLang="x-none" sz="2600" b="1"/>
              <a:t>Kerumitan </a:t>
            </a:r>
            <a:r>
              <a:rPr lang="en-US" altLang="x-none" sz="2600"/>
              <a:t>atau </a:t>
            </a:r>
            <a:r>
              <a:rPr lang="en-US" altLang="x-none" sz="2600" b="1"/>
              <a:t>kompleksitas, </a:t>
            </a:r>
            <a:r>
              <a:rPr lang="en-US" altLang="x-none" sz="2600"/>
              <a:t>disebabkan oleh peningkatan jumlah, keragaman</a:t>
            </a:r>
          </a:p>
          <a:p>
            <a:r>
              <a:rPr lang="en-US" altLang="x-none" sz="2600" b="1"/>
              <a:t>Gejolak lingkungan </a:t>
            </a:r>
            <a:r>
              <a:rPr lang="en-US" altLang="x-none" sz="2600"/>
              <a:t>atau </a:t>
            </a:r>
            <a:r>
              <a:rPr lang="en-US" altLang="x-none" sz="2600" b="1"/>
              <a:t>turbulensi, </a:t>
            </a:r>
            <a:r>
              <a:rPr lang="en-US" altLang="x-none" sz="2600"/>
              <a:t>ditentukan oleh semakin cepatnya siklus (</a:t>
            </a:r>
            <a:r>
              <a:rPr lang="en-US" altLang="x-none" sz="2600" i="1"/>
              <a:t>cycle-time) </a:t>
            </a:r>
            <a:r>
              <a:rPr lang="en-US" altLang="x-none" sz="2600"/>
              <a:t>dari setiap kejadian atau peristiwa</a:t>
            </a:r>
            <a:r>
              <a:rPr lang="en-US" altLang="x-none" sz="2600" i="1"/>
              <a:t>. (Malhotra, 2000) </a:t>
            </a:r>
            <a:r>
              <a:rPr lang="en-US" altLang="x-none" sz="1400">
                <a:latin typeface="Trebuchet MS" charset="0"/>
              </a:rPr>
              <a:t>[Ilmu Komputer.com, Bambang Setiarso, </a:t>
            </a:r>
            <a:r>
              <a:rPr lang="en-US" altLang="x-none" sz="1400" i="1"/>
              <a:t>Manjemen Pengetahuan(Knowledge Management) dan ProsesPenciptaan Pengetahuan), </a:t>
            </a:r>
            <a:r>
              <a:rPr lang="en-US" altLang="x-none" sz="1400" i="1">
                <a:hlinkClick r:id="rId2"/>
              </a:rPr>
              <a:t>http://www.ilmukomputer.org/wp-content/uploads/2006/09/bse-kmiptek.pdf</a:t>
            </a:r>
            <a:r>
              <a:rPr lang="en-US" altLang="x-none" sz="1400" i="1"/>
              <a:t>, 2008</a:t>
            </a:r>
            <a:r>
              <a:rPr lang="en-US" altLang="x-none" sz="1400"/>
              <a:t>]</a:t>
            </a:r>
            <a:endParaRPr lang="en-US" altLang="x-none" sz="1400">
              <a:latin typeface="Trebuchet MS" charset="0"/>
            </a:endParaRPr>
          </a:p>
          <a:p>
            <a:endParaRPr lang="en-US" altLang="x-none" sz="2600" i="1"/>
          </a:p>
          <a:p>
            <a:pPr>
              <a:buFont typeface="Wingdings" charset="2"/>
              <a:buNone/>
            </a:pPr>
            <a:endParaRPr lang="en-US" altLang="x-none" sz="2600" i="1"/>
          </a:p>
        </p:txBody>
      </p:sp>
      <p:pic>
        <p:nvPicPr>
          <p:cNvPr id="21509" name="Picture 5" descr="j04373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2209800" cy="220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7543800" cy="1295400"/>
          </a:xfrm>
        </p:spPr>
        <p:txBody>
          <a:bodyPr/>
          <a:lstStyle/>
          <a:p>
            <a:r>
              <a:rPr lang="en-US" altLang="x-none" sz="3500" b="0"/>
              <a:t>Persoalan pada Lingkungan yang Kompleks dan Bergejolak menyebabkan:</a:t>
            </a:r>
          </a:p>
        </p:txBody>
      </p:sp>
      <p:sp>
        <p:nvSpPr>
          <p:cNvPr id="22531" name="Rectangle 3"/>
          <p:cNvSpPr>
            <a:spLocks noGrp="1" noChangeArrowheads="1"/>
          </p:cNvSpPr>
          <p:nvPr>
            <p:ph type="body" idx="1"/>
          </p:nvPr>
        </p:nvSpPr>
        <p:spPr>
          <a:xfrm>
            <a:off x="381000" y="1981200"/>
            <a:ext cx="8229600" cy="4411663"/>
          </a:xfrm>
        </p:spPr>
        <p:txBody>
          <a:bodyPr/>
          <a:lstStyle/>
          <a:p>
            <a:pPr>
              <a:lnSpc>
                <a:spcPct val="90000"/>
              </a:lnSpc>
            </a:pPr>
            <a:r>
              <a:rPr lang="en-US" altLang="x-none" sz="2600">
                <a:latin typeface="Trebuchet MS" charset="0"/>
              </a:rPr>
              <a:t>Organisasi tidak punya pengetahuan yang memadai. </a:t>
            </a:r>
            <a:r>
              <a:rPr lang="en-US" altLang="x-none" sz="2600" i="1">
                <a:latin typeface="Trebuchet MS" charset="0"/>
              </a:rPr>
              <a:t>Sistem informasi cenderung menyimpan pengetahuan yang tidak selalu sesuai dengan perubahan dilingkungan eksternal</a:t>
            </a:r>
            <a:r>
              <a:rPr lang="en-US" altLang="x-none" sz="2600">
                <a:latin typeface="Trebuchet MS" charset="0"/>
              </a:rPr>
              <a:t>.</a:t>
            </a:r>
          </a:p>
          <a:p>
            <a:pPr>
              <a:lnSpc>
                <a:spcPct val="90000"/>
              </a:lnSpc>
            </a:pPr>
            <a:r>
              <a:rPr lang="en-US" altLang="x-none" sz="2600">
                <a:latin typeface="Trebuchet MS" charset="0"/>
              </a:rPr>
              <a:t>Pola penyebaran pengetahuan oleh manajemen informasi cenderung terpusat dan statis.</a:t>
            </a:r>
          </a:p>
          <a:p>
            <a:pPr>
              <a:lnSpc>
                <a:spcPct val="90000"/>
              </a:lnSpc>
            </a:pPr>
            <a:r>
              <a:rPr lang="en-US" altLang="x-none" sz="2600"/>
              <a:t>Sistem informasi cenderung mendukung kegiatan kemampuan menduga berdasarkan satu interpretasi tentang bagaimana mengantisipasi masalah dan bukan dengan multi interpretasi. </a:t>
            </a:r>
            <a:r>
              <a:rPr lang="en-US" altLang="x-none" sz="1400">
                <a:latin typeface="Trebuchet MS" charset="0"/>
              </a:rPr>
              <a:t>Ilmu Komputer.com, Bambang Setiarso, </a:t>
            </a:r>
            <a:r>
              <a:rPr lang="en-US" altLang="x-none" sz="1400" i="1"/>
              <a:t>Manjemen Pengetahuan(Knowledge Management) dan ProsesPenciptaan Pengetahuan), </a:t>
            </a:r>
            <a:r>
              <a:rPr lang="en-US" altLang="x-none" sz="1400" i="1">
                <a:hlinkClick r:id="rId2"/>
              </a:rPr>
              <a:t>http://www.ilmukomputer.org/wp-content/uploads/2006/09/bse-kmiptek.pdf</a:t>
            </a:r>
            <a:r>
              <a:rPr lang="en-US" altLang="x-none" sz="1400" i="1"/>
              <a:t>, 2008</a:t>
            </a:r>
            <a:r>
              <a:rPr lang="en-US" altLang="x-none" sz="1400"/>
              <a:t>]</a:t>
            </a:r>
            <a:endParaRPr lang="en-US" altLang="x-none" sz="1400">
              <a:latin typeface="Trebuchet MS" charset="0"/>
            </a:endParaRPr>
          </a:p>
          <a:p>
            <a:pPr>
              <a:lnSpc>
                <a:spcPct val="90000"/>
              </a:lnSpc>
            </a:pPr>
            <a:endParaRPr lang="en-US" altLang="x-none" sz="2600"/>
          </a:p>
          <a:p>
            <a:pPr>
              <a:lnSpc>
                <a:spcPct val="90000"/>
              </a:lnSpc>
            </a:pPr>
            <a:endParaRPr lang="en-US" altLang="x-none" sz="2600">
              <a:latin typeface="Trebuchet MS" charset="0"/>
            </a:endParaRPr>
          </a:p>
          <a:p>
            <a:pPr>
              <a:lnSpc>
                <a:spcPct val="90000"/>
              </a:lnSpc>
              <a:buFont typeface="Wingdings" charset="2"/>
              <a:buNone/>
            </a:pPr>
            <a:endParaRPr lang="en-US" altLang="x-none" sz="2600">
              <a:latin typeface="Trebuchet M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122238"/>
            <a:ext cx="7543800" cy="944562"/>
          </a:xfrm>
        </p:spPr>
        <p:txBody>
          <a:bodyPr/>
          <a:lstStyle/>
          <a:p>
            <a:r>
              <a:rPr lang="en-US" altLang="x-none"/>
              <a:t>Where the Information Goes?</a:t>
            </a:r>
          </a:p>
        </p:txBody>
      </p:sp>
      <p:sp>
        <p:nvSpPr>
          <p:cNvPr id="24591" name="Rectangle 15"/>
          <p:cNvSpPr>
            <a:spLocks noChangeArrowheads="1"/>
          </p:cNvSpPr>
          <p:nvPr/>
        </p:nvSpPr>
        <p:spPr bwMode="auto">
          <a:xfrm>
            <a:off x="304800" y="5638800"/>
            <a:ext cx="8458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a:latin typeface="Trebuchet MS" charset="0"/>
              </a:rPr>
              <a:t>Cara kita mengartikan “</a:t>
            </a:r>
            <a:r>
              <a:rPr lang="en-US" altLang="x-none" sz="1400" b="1">
                <a:latin typeface="Trebuchet MS" charset="0"/>
              </a:rPr>
              <a:t>mengelola informasi</a:t>
            </a:r>
            <a:r>
              <a:rPr lang="en-US" altLang="x-none" sz="1400">
                <a:latin typeface="Trebuchet MS" charset="0"/>
              </a:rPr>
              <a:t>” memerlukan </a:t>
            </a:r>
            <a:r>
              <a:rPr lang="en-US" altLang="x-none" sz="1400" b="1" i="1">
                <a:latin typeface="Trebuchet MS" charset="0"/>
              </a:rPr>
              <a:t>perubahan </a:t>
            </a:r>
            <a:r>
              <a:rPr lang="en-US" altLang="x-none" sz="1400">
                <a:latin typeface="Trebuchet MS" charset="0"/>
              </a:rPr>
              <a:t>fundamental agar sejalan</a:t>
            </a:r>
          </a:p>
          <a:p>
            <a:r>
              <a:rPr lang="en-US" altLang="x-none" sz="1400">
                <a:latin typeface="Trebuchet MS" charset="0"/>
              </a:rPr>
              <a:t>dengan perubahan fundamental dalam kehidupan berorganisasi, terutama dalam cara organisasi menyesuaikan dirinya dengan lingkungan. (Malhotra, 2000)</a:t>
            </a:r>
          </a:p>
        </p:txBody>
      </p:sp>
      <p:pic>
        <p:nvPicPr>
          <p:cNvPr id="24663" name="Picture 87" descr="j043958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371600"/>
            <a:ext cx="5532438" cy="4411663"/>
          </a:xfrm>
        </p:spPr>
      </p:pic>
      <p:sp>
        <p:nvSpPr>
          <p:cNvPr id="24664" name="Rectangle 88"/>
          <p:cNvSpPr>
            <a:spLocks noChangeArrowheads="1"/>
          </p:cNvSpPr>
          <p:nvPr/>
        </p:nvSpPr>
        <p:spPr bwMode="auto">
          <a:xfrm>
            <a:off x="3886200" y="2743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latin typeface="Trebuchet MS" charset="0"/>
              </a:rPr>
              <a:t>ORGANISASI</a:t>
            </a:r>
          </a:p>
        </p:txBody>
      </p:sp>
      <p:sp>
        <p:nvSpPr>
          <p:cNvPr id="24665" name="Rectangle 89"/>
          <p:cNvSpPr>
            <a:spLocks noChangeArrowheads="1"/>
          </p:cNvSpPr>
          <p:nvPr/>
        </p:nvSpPr>
        <p:spPr bwMode="auto">
          <a:xfrm rot="7813950">
            <a:off x="4999038" y="4144962"/>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latin typeface="Trebuchet MS" charset="0"/>
              </a:rPr>
              <a:t>INFORMASI</a:t>
            </a:r>
          </a:p>
        </p:txBody>
      </p:sp>
      <p:sp>
        <p:nvSpPr>
          <p:cNvPr id="24666" name="Rectangle 90"/>
          <p:cNvSpPr>
            <a:spLocks noChangeArrowheads="1"/>
          </p:cNvSpPr>
          <p:nvPr/>
        </p:nvSpPr>
        <p:spPr bwMode="auto">
          <a:xfrm rot="2265328">
            <a:off x="5562600" y="2362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latin typeface="Trebuchet MS" charset="0"/>
              </a:rPr>
              <a:t>INFORMASI</a:t>
            </a:r>
          </a:p>
        </p:txBody>
      </p:sp>
      <p:sp>
        <p:nvSpPr>
          <p:cNvPr id="24667" name="Rectangle 91"/>
          <p:cNvSpPr>
            <a:spLocks noChangeArrowheads="1"/>
          </p:cNvSpPr>
          <p:nvPr/>
        </p:nvSpPr>
        <p:spPr bwMode="auto">
          <a:xfrm rot="13014111">
            <a:off x="2362200" y="39624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latin typeface="Trebuchet MS" charset="0"/>
              </a:rPr>
              <a:t>INFORMASI</a:t>
            </a:r>
          </a:p>
        </p:txBody>
      </p:sp>
      <p:sp>
        <p:nvSpPr>
          <p:cNvPr id="24668" name="Rectangle 92"/>
          <p:cNvSpPr>
            <a:spLocks noChangeArrowheads="1"/>
          </p:cNvSpPr>
          <p:nvPr/>
        </p:nvSpPr>
        <p:spPr bwMode="auto">
          <a:xfrm rot="-1862503">
            <a:off x="2133600" y="2362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bg1"/>
                </a:solidFill>
                <a:latin typeface="Trebuchet MS" charset="0"/>
              </a:rPr>
              <a:t>INFORMASI</a:t>
            </a:r>
          </a:p>
        </p:txBody>
      </p:sp>
      <p:sp>
        <p:nvSpPr>
          <p:cNvPr id="24669" name="Rectangle 93"/>
          <p:cNvSpPr>
            <a:spLocks noChangeArrowheads="1"/>
          </p:cNvSpPr>
          <p:nvPr/>
        </p:nvSpPr>
        <p:spPr bwMode="auto">
          <a:xfrm>
            <a:off x="3886200" y="1524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bg1"/>
                </a:solidFill>
                <a:latin typeface="Trebuchet MS" charset="0"/>
              </a:rPr>
              <a:t>INFORMASI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6" name="Group 6"/>
          <p:cNvGrpSpPr>
            <a:grpSpLocks noChangeAspect="1"/>
          </p:cNvGrpSpPr>
          <p:nvPr/>
        </p:nvGrpSpPr>
        <p:grpSpPr bwMode="auto">
          <a:xfrm>
            <a:off x="990600" y="1828800"/>
            <a:ext cx="7239000" cy="5229225"/>
            <a:chOff x="288" y="97"/>
            <a:chExt cx="5184" cy="3744"/>
          </a:xfrm>
        </p:grpSpPr>
        <p:sp>
          <p:nvSpPr>
            <p:cNvPr id="35845" name="AutoShape 5"/>
            <p:cNvSpPr>
              <a:spLocks noChangeAspect="1" noChangeArrowheads="1" noTextEdit="1"/>
            </p:cNvSpPr>
            <p:nvPr/>
          </p:nvSpPr>
          <p:spPr bwMode="auto">
            <a:xfrm>
              <a:off x="288" y="97"/>
              <a:ext cx="5184"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3" name="_s35853"/>
            <p:cNvSpPr>
              <a:spLocks noChangeShapeType="1"/>
            </p:cNvSpPr>
            <p:nvPr/>
          </p:nvSpPr>
          <p:spPr bwMode="auto">
            <a:xfrm flipH="1">
              <a:off x="2109" y="2190"/>
              <a:ext cx="386" cy="2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35852" name="_s35852"/>
            <p:cNvSpPr>
              <a:spLocks noChangeArrowheads="1"/>
            </p:cNvSpPr>
            <p:nvPr/>
          </p:nvSpPr>
          <p:spPr bwMode="auto">
            <a:xfrm>
              <a:off x="1280" y="2192"/>
              <a:ext cx="889" cy="889"/>
            </a:xfrm>
            <a:prstGeom prst="ellipse">
              <a:avLst/>
            </a:prstGeom>
            <a:solidFill>
              <a:schemeClr val="accent1"/>
            </a:solidFill>
            <a:ln w="9525">
              <a:solidFill>
                <a:schemeClr val="tx1"/>
              </a:solidFill>
              <a:round/>
              <a:headEnd/>
              <a:tailEnd/>
            </a:ln>
          </p:spPr>
          <p:txBody>
            <a:bodyPr wrap="none" lIns="0" tIns="0" rIns="0" bIns="0" anchor="ctr"/>
            <a:lstStyle/>
            <a:p>
              <a:pPr algn="ctr"/>
              <a:endParaRPr lang="en-US" altLang="x-none" sz="1200" b="1"/>
            </a:p>
            <a:p>
              <a:pPr algn="ctr"/>
              <a:r>
                <a:rPr lang="en-US" altLang="x-none" sz="1200" b="1"/>
                <a:t>penyempurnaan </a:t>
              </a:r>
            </a:p>
            <a:p>
              <a:pPr algn="ctr"/>
              <a:r>
                <a:rPr lang="en-US" altLang="x-none" sz="1200" b="1"/>
                <a:t>proses</a:t>
              </a:r>
            </a:p>
            <a:p>
              <a:pPr algn="ctr"/>
              <a:endParaRPr lang="en-US" altLang="x-none" sz="1200" b="1"/>
            </a:p>
          </p:txBody>
        </p:sp>
        <p:sp>
          <p:nvSpPr>
            <p:cNvPr id="35851" name="_s35851"/>
            <p:cNvSpPr>
              <a:spLocks noChangeShapeType="1"/>
            </p:cNvSpPr>
            <p:nvPr/>
          </p:nvSpPr>
          <p:spPr bwMode="auto">
            <a:xfrm>
              <a:off x="3264" y="2191"/>
              <a:ext cx="38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35850" name="_s35850"/>
            <p:cNvSpPr>
              <a:spLocks noChangeArrowheads="1"/>
            </p:cNvSpPr>
            <p:nvPr/>
          </p:nvSpPr>
          <p:spPr bwMode="auto">
            <a:xfrm>
              <a:off x="3592" y="2192"/>
              <a:ext cx="889" cy="889"/>
            </a:xfrm>
            <a:prstGeom prst="ellipse">
              <a:avLst/>
            </a:prstGeom>
            <a:solidFill>
              <a:schemeClr val="accent1"/>
            </a:solidFill>
            <a:ln w="9525">
              <a:solidFill>
                <a:schemeClr val="tx1"/>
              </a:solidFill>
              <a:round/>
              <a:headEnd/>
              <a:tailEnd/>
            </a:ln>
          </p:spPr>
          <p:txBody>
            <a:bodyPr wrap="none" lIns="0" tIns="0" rIns="0" bIns="0" anchor="ctr"/>
            <a:lstStyle/>
            <a:p>
              <a:pPr algn="ctr"/>
              <a:endParaRPr lang="en-US" altLang="x-none" sz="1200" b="1"/>
            </a:p>
            <a:p>
              <a:pPr algn="ctr"/>
              <a:r>
                <a:rPr lang="en-US" altLang="x-none" sz="1200" b="1"/>
                <a:t>pengembangan </a:t>
              </a:r>
            </a:p>
            <a:p>
              <a:pPr algn="ctr"/>
              <a:r>
                <a:rPr lang="en-US" altLang="x-none" sz="1200" b="1"/>
                <a:t>strategi</a:t>
              </a:r>
            </a:p>
            <a:p>
              <a:pPr algn="ctr"/>
              <a:endParaRPr lang="en-US" altLang="x-none" sz="1200" b="1"/>
            </a:p>
          </p:txBody>
        </p:sp>
        <p:sp>
          <p:nvSpPr>
            <p:cNvPr id="35849" name="_s35849"/>
            <p:cNvSpPr>
              <a:spLocks noChangeShapeType="1"/>
            </p:cNvSpPr>
            <p:nvPr/>
          </p:nvSpPr>
          <p:spPr bwMode="auto">
            <a:xfrm flipV="1">
              <a:off x="2880" y="1078"/>
              <a:ext cx="0" cy="4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35848" name="_s35848"/>
            <p:cNvSpPr>
              <a:spLocks noChangeArrowheads="1"/>
            </p:cNvSpPr>
            <p:nvPr/>
          </p:nvSpPr>
          <p:spPr bwMode="auto">
            <a:xfrm>
              <a:off x="2436" y="190"/>
              <a:ext cx="889" cy="889"/>
            </a:xfrm>
            <a:prstGeom prst="ellipse">
              <a:avLst/>
            </a:prstGeom>
            <a:solidFill>
              <a:schemeClr val="accent1"/>
            </a:solidFill>
            <a:ln w="9525">
              <a:solidFill>
                <a:schemeClr val="tx1"/>
              </a:solidFill>
              <a:round/>
              <a:headEnd/>
              <a:tailEnd/>
            </a:ln>
          </p:spPr>
          <p:txBody>
            <a:bodyPr wrap="none" lIns="0" tIns="0" rIns="0" bIns="0" anchor="ctr"/>
            <a:lstStyle/>
            <a:p>
              <a:pPr algn="ctr"/>
              <a:endParaRPr lang="en-US" altLang="x-none" sz="1600" b="1"/>
            </a:p>
            <a:p>
              <a:pPr algn="ctr"/>
              <a:r>
                <a:rPr lang="en-US" altLang="x-none" sz="1600" b="1"/>
                <a:t>penerapan </a:t>
              </a:r>
            </a:p>
            <a:p>
              <a:pPr algn="ctr"/>
              <a:r>
                <a:rPr lang="en-US" altLang="x-none" sz="1600" b="1"/>
                <a:t>teknologi</a:t>
              </a:r>
            </a:p>
            <a:p>
              <a:pPr algn="ctr"/>
              <a:endParaRPr lang="en-US" altLang="x-none" sz="1600" b="1"/>
            </a:p>
          </p:txBody>
        </p:sp>
        <p:sp>
          <p:nvSpPr>
            <p:cNvPr id="35847" name="_s35847"/>
            <p:cNvSpPr>
              <a:spLocks noChangeArrowheads="1"/>
            </p:cNvSpPr>
            <p:nvPr/>
          </p:nvSpPr>
          <p:spPr bwMode="auto">
            <a:xfrm>
              <a:off x="2436" y="1525"/>
              <a:ext cx="889" cy="889"/>
            </a:xfrm>
            <a:prstGeom prst="ellipse">
              <a:avLst/>
            </a:prstGeom>
            <a:solidFill>
              <a:schemeClr val="accent1"/>
            </a:solidFill>
            <a:ln w="9525">
              <a:solidFill>
                <a:schemeClr val="tx1"/>
              </a:solidFill>
              <a:round/>
              <a:headEnd/>
              <a:tailEnd/>
            </a:ln>
          </p:spPr>
          <p:txBody>
            <a:bodyPr wrap="none" lIns="0" tIns="0" rIns="0" bIns="0" anchor="ctr"/>
            <a:lstStyle/>
            <a:p>
              <a:pPr algn="ctr"/>
              <a:r>
                <a:rPr lang="en-US" altLang="x-none" sz="1300" b="1"/>
                <a:t>Manajemen</a:t>
              </a:r>
            </a:p>
            <a:p>
              <a:pPr algn="ctr"/>
              <a:r>
                <a:rPr lang="en-US" altLang="x-none" sz="1300" b="1"/>
                <a:t>Perubahan</a:t>
              </a:r>
            </a:p>
            <a:p>
              <a:pPr algn="ctr"/>
              <a:r>
                <a:rPr lang="en-US" altLang="x-none" sz="1300" b="1"/>
                <a:t>Organisasi</a:t>
              </a:r>
            </a:p>
          </p:txBody>
        </p:sp>
      </p:grpSp>
      <p:sp>
        <p:nvSpPr>
          <p:cNvPr id="35854" name="Rectangle 14"/>
          <p:cNvSpPr>
            <a:spLocks noChangeArrowheads="1"/>
          </p:cNvSpPr>
          <p:nvPr/>
        </p:nvSpPr>
        <p:spPr bwMode="auto">
          <a:xfrm>
            <a:off x="685800" y="228600"/>
            <a:ext cx="65532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3500">
                <a:latin typeface="Trebuchet MS" charset="0"/>
              </a:rPr>
              <a:t>Komponen penting dalam upaya perubahan </a:t>
            </a:r>
          </a:p>
          <a:p>
            <a:r>
              <a:rPr lang="en-US" altLang="x-none" sz="3500" i="1">
                <a:latin typeface="Trebuchet MS" charset="0"/>
              </a:rPr>
              <a:t>Organizational:</a:t>
            </a:r>
          </a:p>
        </p:txBody>
      </p:sp>
      <p:pic>
        <p:nvPicPr>
          <p:cNvPr id="35856" name="Picture 16" descr="j0435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04800"/>
            <a:ext cx="7543800" cy="1295400"/>
          </a:xfrm>
        </p:spPr>
        <p:txBody>
          <a:bodyPr/>
          <a:lstStyle/>
          <a:p>
            <a:r>
              <a:rPr lang="en-US" altLang="x-none"/>
              <a:t>Manajemen Perubahan (</a:t>
            </a:r>
            <a:r>
              <a:rPr lang="en-US" altLang="x-none" i="1"/>
              <a:t>change management)</a:t>
            </a:r>
            <a:r>
              <a:rPr lang="en-US" altLang="x-none"/>
              <a:t> </a:t>
            </a:r>
          </a:p>
        </p:txBody>
      </p:sp>
      <p:sp>
        <p:nvSpPr>
          <p:cNvPr id="26627" name="Rectangle 3"/>
          <p:cNvSpPr>
            <a:spLocks noGrp="1" noChangeArrowheads="1"/>
          </p:cNvSpPr>
          <p:nvPr>
            <p:ph type="body" sz="half" idx="1"/>
          </p:nvPr>
        </p:nvSpPr>
        <p:spPr/>
        <p:txBody>
          <a:bodyPr/>
          <a:lstStyle/>
          <a:p>
            <a:pPr>
              <a:lnSpc>
                <a:spcPct val="90000"/>
              </a:lnSpc>
              <a:buFont typeface="Wingdings" charset="2"/>
              <a:buNone/>
            </a:pPr>
            <a:r>
              <a:rPr lang="en-US" altLang="x-none" sz="2200">
                <a:latin typeface="Gill Sans MT" charset="0"/>
              </a:rPr>
              <a:t>Cakupan:</a:t>
            </a:r>
          </a:p>
          <a:p>
            <a:pPr>
              <a:lnSpc>
                <a:spcPct val="90000"/>
              </a:lnSpc>
            </a:pPr>
            <a:r>
              <a:rPr lang="en-US" altLang="x-none" sz="2200">
                <a:latin typeface="Gill Sans MT" charset="0"/>
              </a:rPr>
              <a:t>Pengembangan organisasi (</a:t>
            </a:r>
            <a:r>
              <a:rPr lang="en-US" altLang="x-none" sz="2200" i="1">
                <a:latin typeface="Gill Sans MT" charset="0"/>
              </a:rPr>
              <a:t>organizational development) </a:t>
            </a:r>
            <a:r>
              <a:rPr lang="en-US" altLang="x-none" sz="2200">
                <a:latin typeface="Gill Sans MT" charset="0"/>
              </a:rPr>
              <a:t>dalam</a:t>
            </a:r>
            <a:r>
              <a:rPr lang="en-US" altLang="x-none" sz="2200" i="1">
                <a:latin typeface="Gill Sans MT" charset="0"/>
              </a:rPr>
              <a:t> </a:t>
            </a:r>
            <a:r>
              <a:rPr lang="en-US" altLang="x-none" sz="2200">
                <a:latin typeface="Gill Sans MT" charset="0"/>
              </a:rPr>
              <a:t>Sistem, struktur &amp; Proses kerja </a:t>
            </a:r>
            <a:endParaRPr lang="en-US" altLang="x-none" sz="2200" i="1">
              <a:latin typeface="Gill Sans MT" charset="0"/>
            </a:endParaRPr>
          </a:p>
          <a:p>
            <a:pPr>
              <a:lnSpc>
                <a:spcPct val="90000"/>
              </a:lnSpc>
            </a:pPr>
            <a:r>
              <a:rPr lang="en-US" altLang="x-none" sz="2200">
                <a:latin typeface="Gill Sans MT" charset="0"/>
              </a:rPr>
              <a:t>Peningkatan fungsi individu sbg sumber daya manusia </a:t>
            </a:r>
            <a:r>
              <a:rPr lang="en-US" altLang="x-none" sz="2200" i="1">
                <a:latin typeface="Gill Sans MT" charset="0"/>
              </a:rPr>
              <a:t>(human resources</a:t>
            </a:r>
            <a:r>
              <a:rPr lang="en-US" altLang="x-none" sz="2200">
                <a:latin typeface="Gill Sans MT" charset="0"/>
              </a:rPr>
              <a:t>)</a:t>
            </a:r>
            <a:r>
              <a:rPr lang="en-US" altLang="x-none" sz="2200" i="1">
                <a:latin typeface="Gill Sans MT" charset="0"/>
              </a:rPr>
              <a:t>,</a:t>
            </a:r>
            <a:r>
              <a:rPr lang="en-US" altLang="x-none" sz="2200">
                <a:latin typeface="Gill Sans MT" charset="0"/>
              </a:rPr>
              <a:t> </a:t>
            </a:r>
          </a:p>
          <a:p>
            <a:pPr>
              <a:lnSpc>
                <a:spcPct val="90000"/>
              </a:lnSpc>
            </a:pPr>
            <a:r>
              <a:rPr lang="en-US" altLang="x-none" sz="2200">
                <a:latin typeface="Gill Sans MT" charset="0"/>
              </a:rPr>
              <a:t>Manajemen proyek (</a:t>
            </a:r>
            <a:r>
              <a:rPr lang="en-US" altLang="x-none" sz="2200" i="1">
                <a:latin typeface="Gill Sans MT" charset="0"/>
              </a:rPr>
              <a:t>project management), </a:t>
            </a:r>
            <a:r>
              <a:rPr lang="en-US" altLang="x-none" sz="2200">
                <a:latin typeface="Gill Sans MT" charset="0"/>
              </a:rPr>
              <a:t>dan</a:t>
            </a:r>
          </a:p>
          <a:p>
            <a:pPr>
              <a:lnSpc>
                <a:spcPct val="90000"/>
              </a:lnSpc>
            </a:pPr>
            <a:r>
              <a:rPr lang="en-US" altLang="x-none" sz="2200">
                <a:latin typeface="Gill Sans MT" charset="0"/>
              </a:rPr>
              <a:t>Teori Perubahan strategi organisasi (</a:t>
            </a:r>
            <a:r>
              <a:rPr lang="en-US" altLang="x-none" sz="2200" i="1">
                <a:latin typeface="Gill Sans MT" charset="0"/>
              </a:rPr>
              <a:t>Change of Organization strategy</a:t>
            </a:r>
            <a:r>
              <a:rPr lang="en-US" altLang="x-none" sz="2200">
                <a:latin typeface="Gill Sans MT" charset="0"/>
              </a:rPr>
              <a:t>).</a:t>
            </a:r>
          </a:p>
          <a:p>
            <a:pPr>
              <a:lnSpc>
                <a:spcPct val="90000"/>
              </a:lnSpc>
              <a:buFont typeface="Wingdings" charset="2"/>
              <a:buNone/>
            </a:pPr>
            <a:endParaRPr lang="en-US" altLang="x-none" sz="2200">
              <a:latin typeface="Gill Sans MT" charset="0"/>
            </a:endParaRPr>
          </a:p>
        </p:txBody>
      </p:sp>
      <p:sp>
        <p:nvSpPr>
          <p:cNvPr id="26628" name="Rectangle 4"/>
          <p:cNvSpPr>
            <a:spLocks noGrp="1" noChangeArrowheads="1"/>
          </p:cNvSpPr>
          <p:nvPr>
            <p:ph type="body" sz="half" idx="2"/>
          </p:nvPr>
        </p:nvSpPr>
        <p:spPr/>
        <p:txBody>
          <a:bodyPr/>
          <a:lstStyle/>
          <a:p>
            <a:pPr>
              <a:lnSpc>
                <a:spcPct val="90000"/>
              </a:lnSpc>
              <a:buFont typeface="Wingdings" charset="2"/>
              <a:buNone/>
            </a:pPr>
            <a:endParaRPr lang="x-none" altLang="x-none" sz="2200"/>
          </a:p>
        </p:txBody>
      </p:sp>
      <p:pic>
        <p:nvPicPr>
          <p:cNvPr id="26631" name="Picture 7" descr="j0439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3307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Kriteria</a:t>
            </a:r>
            <a:r>
              <a:rPr lang="en-US" dirty="0" smtClean="0"/>
              <a:t> </a:t>
            </a:r>
            <a:r>
              <a:rPr lang="en-US" dirty="0" err="1" smtClean="0"/>
              <a:t>Indikator</a:t>
            </a:r>
            <a:r>
              <a:rPr lang="en-US" dirty="0" smtClean="0"/>
              <a:t> </a:t>
            </a:r>
            <a:r>
              <a:rPr lang="en-US" dirty="0" err="1" smtClean="0"/>
              <a:t>dan</a:t>
            </a:r>
            <a:r>
              <a:rPr lang="en-US" dirty="0" smtClean="0"/>
              <a:t> </a:t>
            </a:r>
            <a:r>
              <a:rPr lang="en-US" dirty="0" err="1" smtClean="0"/>
              <a:t>Penilaian</a:t>
            </a:r>
            <a:endParaRPr lang="en-US" dirty="0"/>
          </a:p>
        </p:txBody>
      </p:sp>
      <p:sp>
        <p:nvSpPr>
          <p:cNvPr id="3" name="Content Placeholder 2"/>
          <p:cNvSpPr>
            <a:spLocks noGrp="1"/>
          </p:cNvSpPr>
          <p:nvPr>
            <p:ph idx="1"/>
          </p:nvPr>
        </p:nvSpPr>
        <p:spPr/>
        <p:txBody>
          <a:bodyPr/>
          <a:lstStyle/>
          <a:p>
            <a:r>
              <a:rPr lang="en-US" dirty="0" err="1" smtClean="0"/>
              <a:t>Mahasiswa</a:t>
            </a:r>
            <a:r>
              <a:rPr lang="en-US" dirty="0" smtClean="0"/>
              <a:t> </a:t>
            </a:r>
            <a:r>
              <a:rPr lang="en-US" dirty="0" err="1" smtClean="0"/>
              <a:t>mampu</a:t>
            </a:r>
            <a:r>
              <a:rPr lang="en-US" dirty="0" smtClean="0"/>
              <a:t> </a:t>
            </a:r>
            <a:r>
              <a:rPr lang="en-US" dirty="0" err="1" smtClean="0"/>
              <a:t>mengerjakan</a:t>
            </a:r>
            <a:r>
              <a:rPr lang="en-US" dirty="0" smtClean="0"/>
              <a:t> </a:t>
            </a:r>
            <a:r>
              <a:rPr lang="en-US" dirty="0" err="1" smtClean="0"/>
              <a:t>soal</a:t>
            </a:r>
            <a:r>
              <a:rPr lang="en-US" dirty="0" smtClean="0"/>
              <a:t> yang </a:t>
            </a:r>
            <a:r>
              <a:rPr lang="en-US" dirty="0" err="1" smtClean="0"/>
              <a:t>diberikan</a:t>
            </a:r>
            <a:r>
              <a:rPr lang="en-US" dirty="0" smtClean="0"/>
              <a:t> </a:t>
            </a:r>
            <a:r>
              <a:rPr lang="en-US" dirty="0" err="1" smtClean="0"/>
              <a:t>mengenai</a:t>
            </a:r>
            <a:r>
              <a:rPr lang="en-US" dirty="0" smtClean="0"/>
              <a:t> </a:t>
            </a:r>
            <a:r>
              <a:rPr lang="en-US" dirty="0" err="1" smtClean="0"/>
              <a:t>jenis</a:t>
            </a:r>
            <a:r>
              <a:rPr lang="en-US" dirty="0" smtClean="0"/>
              <a:t> </a:t>
            </a:r>
            <a:r>
              <a:rPr lang="en-US" dirty="0" err="1" smtClean="0"/>
              <a:t>pengetahuan</a:t>
            </a:r>
            <a:endParaRPr lang="en-US" dirty="0" smtClean="0"/>
          </a:p>
          <a:p>
            <a:r>
              <a:rPr lang="en-US" dirty="0" err="1" smtClean="0"/>
              <a:t>Mahasiswa</a:t>
            </a:r>
            <a:r>
              <a:rPr lang="en-US" dirty="0" smtClean="0"/>
              <a:t> </a:t>
            </a:r>
            <a:r>
              <a:rPr lang="en-US" dirty="0" err="1" smtClean="0"/>
              <a:t>mampu</a:t>
            </a:r>
            <a:r>
              <a:rPr lang="en-US" dirty="0" smtClean="0"/>
              <a:t> </a:t>
            </a:r>
            <a:r>
              <a:rPr lang="en-US" dirty="0" err="1" smtClean="0"/>
              <a:t>mengerjakan</a:t>
            </a:r>
            <a:r>
              <a:rPr lang="en-US" dirty="0" smtClean="0"/>
              <a:t> </a:t>
            </a:r>
            <a:r>
              <a:rPr lang="en-US" dirty="0" err="1" smtClean="0"/>
              <a:t>soal</a:t>
            </a:r>
            <a:r>
              <a:rPr lang="en-US" dirty="0" smtClean="0"/>
              <a:t> yang </a:t>
            </a:r>
            <a:r>
              <a:rPr lang="en-US" dirty="0" err="1" smtClean="0"/>
              <a:t>diberikan</a:t>
            </a:r>
            <a:r>
              <a:rPr lang="en-US" dirty="0" smtClean="0"/>
              <a:t> </a:t>
            </a:r>
            <a:r>
              <a:rPr lang="en-US" dirty="0" err="1" smtClean="0"/>
              <a:t>mengenai</a:t>
            </a:r>
            <a:r>
              <a:rPr lang="en-US" dirty="0" smtClean="0"/>
              <a:t> </a:t>
            </a:r>
            <a:r>
              <a:rPr lang="en-US" dirty="0" err="1" smtClean="0"/>
              <a:t>contoh</a:t>
            </a:r>
            <a:r>
              <a:rPr lang="en-US" dirty="0" smtClean="0"/>
              <a:t> </a:t>
            </a:r>
            <a:r>
              <a:rPr lang="en-US" dirty="0" err="1" smtClean="0"/>
              <a:t>aplikasi</a:t>
            </a:r>
            <a:r>
              <a:rPr lang="en-US" dirty="0" smtClean="0"/>
              <a:t> yang </a:t>
            </a:r>
            <a:r>
              <a:rPr lang="en-US" dirty="0" err="1" smtClean="0"/>
              <a:t>berbasis</a:t>
            </a:r>
            <a:r>
              <a:rPr lang="en-US" dirty="0" smtClean="0"/>
              <a:t> </a:t>
            </a:r>
            <a:r>
              <a:rPr lang="en-US" dirty="0" err="1" smtClean="0"/>
              <a:t>pengetahuan</a:t>
            </a:r>
            <a:r>
              <a:rPr lang="en-US" dirty="0" smtClean="0"/>
              <a:t> </a:t>
            </a:r>
          </a:p>
          <a:p>
            <a:endParaRPr lang="en-US" dirty="0" smtClean="0"/>
          </a:p>
          <a:p>
            <a:endParaRPr lang="en-US" dirty="0"/>
          </a:p>
        </p:txBody>
      </p:sp>
    </p:spTree>
    <p:extLst>
      <p:ext uri="{BB962C8B-B14F-4D97-AF65-F5344CB8AC3E}">
        <p14:creationId xmlns:p14="http://schemas.microsoft.com/office/powerpoint/2010/main" val="58747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x-none"/>
              <a:t>Modal Sosial</a:t>
            </a:r>
          </a:p>
        </p:txBody>
      </p:sp>
      <p:sp>
        <p:nvSpPr>
          <p:cNvPr id="29699" name="Rectangle 3"/>
          <p:cNvSpPr>
            <a:spLocks noGrp="1" noChangeArrowheads="1"/>
          </p:cNvSpPr>
          <p:nvPr>
            <p:ph type="body" idx="1"/>
          </p:nvPr>
        </p:nvSpPr>
        <p:spPr>
          <a:xfrm>
            <a:off x="4572000" y="1676400"/>
            <a:ext cx="4114800" cy="4800600"/>
          </a:xfrm>
        </p:spPr>
        <p:txBody>
          <a:bodyPr/>
          <a:lstStyle/>
          <a:p>
            <a:pPr>
              <a:lnSpc>
                <a:spcPct val="80000"/>
              </a:lnSpc>
            </a:pPr>
            <a:r>
              <a:rPr lang="en-US" altLang="x-none" sz="1900">
                <a:latin typeface="Trebuchet MS" charset="0"/>
              </a:rPr>
              <a:t>Jaringan hubungan pribadi antar lintas, yang berkembang perlahan-lahan sebagai landasan bagi saling percaya, kerjasama, dan tindakan kolektif dari sebuah komunitas;</a:t>
            </a:r>
          </a:p>
          <a:p>
            <a:pPr>
              <a:lnSpc>
                <a:spcPct val="80000"/>
              </a:lnSpc>
            </a:pPr>
            <a:r>
              <a:rPr lang="en-US" altLang="x-none" sz="1900">
                <a:latin typeface="Trebuchet MS" charset="0"/>
              </a:rPr>
              <a:t>Merupakan jaringan saling mengenal dan saling menghargai;</a:t>
            </a:r>
          </a:p>
          <a:p>
            <a:pPr>
              <a:lnSpc>
                <a:spcPct val="80000"/>
              </a:lnSpc>
            </a:pPr>
            <a:r>
              <a:rPr lang="en-US" altLang="x-none" sz="1900">
                <a:latin typeface="Trebuchet MS" charset="0"/>
              </a:rPr>
              <a:t>Mengandung kewajiban pada diri anggota yang timbul karena rasa terima kasih, respek, dan persahabatan, atau adanya hak yang dijamin secara institusional;</a:t>
            </a:r>
          </a:p>
          <a:p>
            <a:pPr>
              <a:lnSpc>
                <a:spcPct val="80000"/>
              </a:lnSpc>
            </a:pPr>
            <a:r>
              <a:rPr lang="en-US" altLang="x-none" sz="1900">
                <a:latin typeface="Trebuchet MS" charset="0"/>
              </a:rPr>
              <a:t>Anggota jaringan memiliki akses ke informasi dan kesempatan</a:t>
            </a:r>
          </a:p>
          <a:p>
            <a:pPr>
              <a:lnSpc>
                <a:spcPct val="80000"/>
              </a:lnSpc>
            </a:pPr>
            <a:r>
              <a:rPr lang="en-US" altLang="x-none" sz="1900"/>
              <a:t>Status sosial atau reputasi keanggotaannya terbatas.</a:t>
            </a:r>
          </a:p>
          <a:p>
            <a:pPr>
              <a:lnSpc>
                <a:spcPct val="80000"/>
              </a:lnSpc>
              <a:buFont typeface="Wingdings" charset="2"/>
              <a:buNone/>
            </a:pPr>
            <a:endParaRPr lang="en-US" altLang="x-none" sz="1900">
              <a:latin typeface="Trebuchet MS" charset="0"/>
            </a:endParaRPr>
          </a:p>
        </p:txBody>
      </p:sp>
      <p:pic>
        <p:nvPicPr>
          <p:cNvPr id="29700" name="Picture 4" descr="j0439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4572000" cy="325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x-none"/>
              <a:t>Perbedaan Fokus Perhatian</a:t>
            </a:r>
            <a:endParaRPr lang="en-US" altLang="x-none" b="0"/>
          </a:p>
        </p:txBody>
      </p:sp>
      <p:sp>
        <p:nvSpPr>
          <p:cNvPr id="30724" name="Rectangle 4"/>
          <p:cNvSpPr>
            <a:spLocks noGrp="1" noChangeArrowheads="1"/>
          </p:cNvSpPr>
          <p:nvPr>
            <p:ph type="body" sz="half" idx="1"/>
          </p:nvPr>
        </p:nvSpPr>
        <p:spPr>
          <a:xfrm>
            <a:off x="457200" y="1719263"/>
            <a:ext cx="4038600" cy="5138737"/>
          </a:xfrm>
        </p:spPr>
        <p:txBody>
          <a:bodyPr/>
          <a:lstStyle/>
          <a:p>
            <a:pPr>
              <a:lnSpc>
                <a:spcPct val="80000"/>
              </a:lnSpc>
              <a:buFont typeface="Wingdings" charset="2"/>
              <a:buNone/>
            </a:pPr>
            <a:r>
              <a:rPr lang="en-US" altLang="x-none" sz="1700" b="1"/>
              <a:t>Manajemen Informasi dan Record:</a:t>
            </a:r>
          </a:p>
          <a:p>
            <a:pPr>
              <a:lnSpc>
                <a:spcPct val="80000"/>
              </a:lnSpc>
            </a:pPr>
            <a:r>
              <a:rPr lang="en-US" altLang="x-none" sz="1700"/>
              <a:t>Menentukan apakah sebuah dokumen patut dikategorikan sebagai record</a:t>
            </a:r>
          </a:p>
          <a:p>
            <a:pPr>
              <a:lnSpc>
                <a:spcPct val="80000"/>
              </a:lnSpc>
            </a:pPr>
            <a:r>
              <a:rPr lang="en-US" altLang="x-none" sz="1700"/>
              <a:t>Menentukan lokasi fisik dan sistem pencegahan akses bagi yang tidak berhak</a:t>
            </a:r>
          </a:p>
          <a:p>
            <a:pPr>
              <a:lnSpc>
                <a:spcPct val="80000"/>
              </a:lnSpc>
            </a:pPr>
            <a:r>
              <a:rPr lang="en-US" altLang="x-none" sz="1700"/>
              <a:t>Membentuk kerangka waktu untuk memindahkan record dari suatu lokasi ke lokasi lain maupun dari status (aktif,statis,arsip) ke status lainnya</a:t>
            </a:r>
          </a:p>
          <a:p>
            <a:pPr>
              <a:lnSpc>
                <a:spcPct val="80000"/>
              </a:lnSpc>
            </a:pPr>
            <a:r>
              <a:rPr lang="en-US" altLang="x-none" sz="1700"/>
              <a:t>Mengembangkan dan mengelola kebijakan Pemusnahan dokumen</a:t>
            </a:r>
          </a:p>
          <a:p>
            <a:pPr>
              <a:lnSpc>
                <a:spcPct val="80000"/>
              </a:lnSpc>
              <a:buFont typeface="Wingdings" charset="2"/>
              <a:buNone/>
            </a:pPr>
            <a:endParaRPr lang="en-US" altLang="x-none" sz="1700"/>
          </a:p>
          <a:p>
            <a:pPr>
              <a:lnSpc>
                <a:spcPct val="80000"/>
              </a:lnSpc>
            </a:pPr>
            <a:endParaRPr lang="en-US" altLang="x-none" sz="1700"/>
          </a:p>
          <a:p>
            <a:pPr>
              <a:lnSpc>
                <a:spcPct val="80000"/>
              </a:lnSpc>
              <a:buFont typeface="Wingdings" charset="2"/>
              <a:buNone/>
            </a:pPr>
            <a:endParaRPr lang="en-US" altLang="x-none" sz="1700"/>
          </a:p>
        </p:txBody>
      </p:sp>
      <p:sp>
        <p:nvSpPr>
          <p:cNvPr id="30725" name="Rectangle 5"/>
          <p:cNvSpPr>
            <a:spLocks noGrp="1" noChangeArrowheads="1"/>
          </p:cNvSpPr>
          <p:nvPr>
            <p:ph type="body" sz="half" idx="2"/>
          </p:nvPr>
        </p:nvSpPr>
        <p:spPr/>
        <p:txBody>
          <a:bodyPr/>
          <a:lstStyle/>
          <a:p>
            <a:pPr>
              <a:lnSpc>
                <a:spcPct val="80000"/>
              </a:lnSpc>
              <a:buFont typeface="Wingdings" charset="2"/>
              <a:buNone/>
            </a:pPr>
            <a:r>
              <a:rPr lang="en-US" altLang="x-none" sz="1700" b="1"/>
              <a:t>Manajemen Pengetahuan</a:t>
            </a:r>
            <a:endParaRPr lang="en-US" altLang="x-none" sz="1700"/>
          </a:p>
          <a:p>
            <a:pPr>
              <a:lnSpc>
                <a:spcPct val="80000"/>
              </a:lnSpc>
            </a:pPr>
            <a:r>
              <a:rPr lang="en-US" altLang="x-none" sz="1700"/>
              <a:t>Menyediakan kerangka kerja untuk konsolidasi pengetahuan sebuah organisasi</a:t>
            </a:r>
          </a:p>
          <a:p>
            <a:pPr>
              <a:lnSpc>
                <a:spcPct val="80000"/>
              </a:lnSpc>
            </a:pPr>
            <a:r>
              <a:rPr lang="en-US" altLang="x-none" sz="1700"/>
              <a:t>Memfasilitasi lokalisasi dan penggunaan bersama berbagai pengetahuan yang sebelumnya tersembunyi</a:t>
            </a:r>
          </a:p>
          <a:p>
            <a:pPr>
              <a:lnSpc>
                <a:spcPct val="80000"/>
              </a:lnSpc>
            </a:pPr>
            <a:r>
              <a:rPr lang="en-US" altLang="x-none" sz="1700"/>
              <a:t>Kodifikasi pengetahuan, menyediakan petunjuk ke lokasi pengetahuan </a:t>
            </a:r>
            <a:r>
              <a:rPr lang="en-US" altLang="x-none" sz="1700" i="1"/>
              <a:t>tacit</a:t>
            </a:r>
            <a:endParaRPr lang="en-US" altLang="x-none" sz="1700"/>
          </a:p>
          <a:p>
            <a:pPr>
              <a:lnSpc>
                <a:spcPct val="80000"/>
              </a:lnSpc>
            </a:pPr>
            <a:r>
              <a:rPr lang="en-US" altLang="x-none" sz="1700"/>
              <a:t>Mendorong inovasi dan kolaborasi dengan memanfaatkan pengetahuan yang ada dan memaksimalkan nilai informasi dengan memusatkan perhatian pada isi</a:t>
            </a:r>
          </a:p>
          <a:p>
            <a:pPr>
              <a:lnSpc>
                <a:spcPct val="80000"/>
              </a:lnSpc>
              <a:buFont typeface="Wingdings" charset="2"/>
              <a:buNone/>
            </a:pPr>
            <a:endParaRPr lang="en-US" altLang="x-none" sz="1700"/>
          </a:p>
          <a:p>
            <a:pPr>
              <a:lnSpc>
                <a:spcPct val="80000"/>
              </a:lnSpc>
            </a:pPr>
            <a:endParaRPr lang="en-US" altLang="x-none" sz="17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838200"/>
            <a:ext cx="7543800" cy="1295400"/>
          </a:xfrm>
        </p:spPr>
        <p:txBody>
          <a:bodyPr/>
          <a:lstStyle/>
          <a:p>
            <a:r>
              <a:rPr lang="en-US" altLang="x-none" sz="3500"/>
              <a:t>“Manajemen pengetahuan merupakan ‘kegiatan lama’ dengan bungkus baru’, yaitu:</a:t>
            </a:r>
          </a:p>
        </p:txBody>
      </p:sp>
      <p:sp>
        <p:nvSpPr>
          <p:cNvPr id="32771" name="Rectangle 3"/>
          <p:cNvSpPr>
            <a:spLocks noGrp="1" noChangeArrowheads="1"/>
          </p:cNvSpPr>
          <p:nvPr>
            <p:ph type="body" idx="1"/>
          </p:nvPr>
        </p:nvSpPr>
        <p:spPr>
          <a:xfrm>
            <a:off x="457200" y="2446338"/>
            <a:ext cx="8229600" cy="4411662"/>
          </a:xfrm>
        </p:spPr>
        <p:txBody>
          <a:bodyPr/>
          <a:lstStyle/>
          <a:p>
            <a:r>
              <a:rPr lang="en-US" altLang="x-none" sz="2600"/>
              <a:t>Pengelolaan pengetahuan sudah berlangsung sejak awal berdirinya sebuah organisasi.</a:t>
            </a:r>
          </a:p>
          <a:p>
            <a:r>
              <a:rPr lang="en-US" altLang="x-none" sz="2600"/>
              <a:t>Manajemen pengetahuan merupakan proses panjang dan lama, yang mencakup perubahan perilaku semua anggota sebuah organisasi.</a:t>
            </a:r>
          </a:p>
          <a:p>
            <a:r>
              <a:rPr lang="en-US" altLang="x-none" sz="2600"/>
              <a:t>Beberapa teknik manajemen pengetahuan sudah dilakukan sejak dulu</a:t>
            </a:r>
          </a:p>
          <a:p>
            <a:pPr algn="r">
              <a:buFont typeface="Wingdings" charset="2"/>
              <a:buNone/>
            </a:pPr>
            <a:r>
              <a:rPr lang="en-US" altLang="x-none" sz="2600"/>
              <a:t>Birkinsaw (2001)</a:t>
            </a:r>
          </a:p>
          <a:p>
            <a:pPr>
              <a:buFont typeface="Wingdings" charset="2"/>
              <a:buNone/>
            </a:pPr>
            <a:endParaRPr lang="en-US" altLang="x-none" sz="2600"/>
          </a:p>
          <a:p>
            <a:pPr>
              <a:buFont typeface="Wingdings" charset="2"/>
              <a:buNone/>
            </a:pPr>
            <a:endParaRPr lang="en-US" altLang="x-none" sz="2600"/>
          </a:p>
          <a:p>
            <a:endParaRPr lang="en-US" altLang="x-none" sz="2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7315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1500"/>
            <a:ext cx="7162800"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3213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t="6787"/>
          <a:stretch>
            <a:fillRect/>
          </a:stretch>
        </p:blipFill>
        <p:spPr bwMode="auto">
          <a:xfrm>
            <a:off x="381000" y="1219200"/>
            <a:ext cx="73914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05" name="Rectangle 5"/>
          <p:cNvSpPr>
            <a:spLocks noChangeArrowheads="1"/>
          </p:cNvSpPr>
          <p:nvPr/>
        </p:nvSpPr>
        <p:spPr bwMode="auto">
          <a:xfrm>
            <a:off x="533400" y="609600"/>
            <a:ext cx="754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500"/>
              <a:t>Konversi Pengetahuan: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7543800" cy="914400"/>
          </a:xfrm>
        </p:spPr>
        <p:txBody>
          <a:bodyPr/>
          <a:lstStyle/>
          <a:p>
            <a:r>
              <a:rPr lang="en-US" altLang="x-none" sz="2500">
                <a:latin typeface="Gill Sans MT" charset="0"/>
              </a:rPr>
              <a:t>Menggambarkan Pengetahuan melalui “MODEL SKANDIA”</a:t>
            </a:r>
            <a:endParaRPr lang="en-US" altLang="x-none" sz="2500" b="0">
              <a:latin typeface="Gill Sans MT" charset="0"/>
            </a:endParaRPr>
          </a:p>
        </p:txBody>
      </p:sp>
      <p:pic>
        <p:nvPicPr>
          <p:cNvPr id="389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90600"/>
            <a:ext cx="7010400" cy="1100138"/>
          </a:xfrm>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8" name="Rectangle 6"/>
          <p:cNvSpPr>
            <a:spLocks noChangeArrowheads="1"/>
          </p:cNvSpPr>
          <p:nvPr/>
        </p:nvSpPr>
        <p:spPr bwMode="auto">
          <a:xfrm>
            <a:off x="457200" y="4210050"/>
            <a:ext cx="8153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200" b="1" i="1">
                <a:latin typeface="Trebuchet MS" charset="0"/>
              </a:rPr>
              <a:t>Human Capital</a:t>
            </a:r>
            <a:r>
              <a:rPr lang="en-US" altLang="x-none" sz="1200" b="1">
                <a:latin typeface="Trebuchet MS" charset="0"/>
              </a:rPr>
              <a:t>:</a:t>
            </a:r>
            <a:r>
              <a:rPr lang="en-US" altLang="x-none" sz="1200">
                <a:latin typeface="Trebuchet MS" charset="0"/>
              </a:rPr>
              <a:t> pengetahuan, keterampilan, kemampuan melahirkan inovasi, dan kemampuan anggota organisasi melakukan tugasnya, termasuk didalamnya nilai, kultur, dan filosofi. Juga termasuk pengetahuan, kebijakan (wisdom), keahlian, intuisi, dan kemampuan perorangan untuk mewujudkan tugas dan tujuan; merupakan milik perorangan dan tidak bisa dimiliki oleh organisasi.</a:t>
            </a:r>
          </a:p>
          <a:p>
            <a:r>
              <a:rPr lang="en-US" altLang="x-none" sz="1200" b="1" i="1">
                <a:latin typeface="Trebuchet MS" charset="0"/>
              </a:rPr>
              <a:t>Structural Capital </a:t>
            </a:r>
            <a:r>
              <a:rPr lang="en-US" altLang="x-none" sz="1200" b="1">
                <a:latin typeface="Trebuchet MS" charset="0"/>
              </a:rPr>
              <a:t>:</a:t>
            </a:r>
            <a:r>
              <a:rPr lang="en-US" altLang="x-none" sz="1200">
                <a:latin typeface="Trebuchet MS" charset="0"/>
              </a:rPr>
              <a:t> pengetahuan yang menetap di sebuah organisasi di luar modal Manusia.</a:t>
            </a:r>
          </a:p>
          <a:p>
            <a:r>
              <a:rPr lang="en-US" altLang="x-none" sz="1200" b="1" i="1">
                <a:latin typeface="Trebuchet MS" charset="0"/>
              </a:rPr>
              <a:t>Market Capital</a:t>
            </a:r>
            <a:r>
              <a:rPr lang="en-US" altLang="x-none" sz="1200" b="1">
                <a:latin typeface="Trebuchet MS" charset="0"/>
              </a:rPr>
              <a:t>:</a:t>
            </a:r>
            <a:r>
              <a:rPr lang="en-US" altLang="x-none" sz="1200">
                <a:latin typeface="Trebuchet MS" charset="0"/>
              </a:rPr>
              <a:t> nilai dalam hubungan sebuah organisasi dengan klien.</a:t>
            </a:r>
          </a:p>
          <a:p>
            <a:r>
              <a:rPr lang="en-US" altLang="x-none" sz="1200" b="1" i="1">
                <a:latin typeface="Trebuchet MS" charset="0"/>
              </a:rPr>
              <a:t>Organizational Capital</a:t>
            </a:r>
            <a:r>
              <a:rPr lang="en-US" altLang="x-none" sz="1200" i="1">
                <a:latin typeface="Trebuchet MS" charset="0"/>
              </a:rPr>
              <a:t> </a:t>
            </a:r>
            <a:r>
              <a:rPr lang="en-US" altLang="x-none" sz="1200">
                <a:latin typeface="Trebuchet MS" charset="0"/>
              </a:rPr>
              <a:t>: perangkat keras, perangkat lunak, pangkalan data, struktur organisasi, paten, merek dagang, dan segala sesuatu yang mendukung produktifitas perorangan melalui penggunaan bersama dan penyebarannya.</a:t>
            </a:r>
          </a:p>
          <a:p>
            <a:r>
              <a:rPr lang="en-US" altLang="x-none" sz="1200" b="1" i="1">
                <a:latin typeface="Trebuchet MS" charset="0"/>
              </a:rPr>
              <a:t>Process Capital </a:t>
            </a:r>
            <a:r>
              <a:rPr lang="en-US" altLang="x-none" sz="1200" b="1">
                <a:latin typeface="Trebuchet MS" charset="0"/>
              </a:rPr>
              <a:t>:</a:t>
            </a:r>
            <a:r>
              <a:rPr lang="en-US" altLang="x-none" sz="1200">
                <a:latin typeface="Trebuchet MS" charset="0"/>
              </a:rPr>
              <a:t> proses, aktifitas, dan infrastuktur untuk penciptaan, pemakaian bersama, pemindahan, dn penyebaran pengetahuan yang dapat memberikan sumbangan kepada produktifitas organisasi.</a:t>
            </a:r>
          </a:p>
          <a:p>
            <a:r>
              <a:rPr lang="en-US" altLang="x-none" sz="1200" b="1" i="1">
                <a:latin typeface="Trebuchet MS" charset="0"/>
              </a:rPr>
              <a:t>Renewal and Development Capital </a:t>
            </a:r>
            <a:r>
              <a:rPr lang="en-US" altLang="x-none" sz="1200" b="1">
                <a:latin typeface="Trebuchet MS" charset="0"/>
              </a:rPr>
              <a:t>:</a:t>
            </a:r>
            <a:r>
              <a:rPr lang="en-US" altLang="x-none" sz="1200">
                <a:latin typeface="Trebuchet MS" charset="0"/>
              </a:rPr>
              <a:t> kemampuan dan investasi aktual untuk masa depan, seperti : pembelajaran, penelitian dan pengembangan, paten, merek dagang.</a:t>
            </a:r>
          </a:p>
          <a:p>
            <a:endParaRPr lang="en-US" altLang="x-none" sz="1200">
              <a:latin typeface="Trebuchet M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481513"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704850"/>
            <a:ext cx="62103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57200"/>
            <a:ext cx="7543800" cy="1295400"/>
          </a:xfrm>
        </p:spPr>
        <p:txBody>
          <a:bodyPr/>
          <a:lstStyle/>
          <a:p>
            <a:r>
              <a:rPr lang="en-US" altLang="x-none"/>
              <a:t>Pengertian </a:t>
            </a:r>
            <a:r>
              <a:rPr lang="en-US" altLang="x-none" i="1"/>
              <a:t>Knowldege Management</a:t>
            </a:r>
            <a:endParaRPr lang="en-US" altLang="x-none"/>
          </a:p>
        </p:txBody>
      </p:sp>
      <p:sp>
        <p:nvSpPr>
          <p:cNvPr id="15363" name="Rectangle 3"/>
          <p:cNvSpPr>
            <a:spLocks noGrp="1" noChangeArrowheads="1"/>
          </p:cNvSpPr>
          <p:nvPr>
            <p:ph type="body" idx="1"/>
          </p:nvPr>
        </p:nvSpPr>
        <p:spPr>
          <a:xfrm>
            <a:off x="457200" y="2133600"/>
            <a:ext cx="8229600" cy="4411663"/>
          </a:xfrm>
        </p:spPr>
        <p:txBody>
          <a:bodyPr/>
          <a:lstStyle/>
          <a:p>
            <a:pPr>
              <a:lnSpc>
                <a:spcPct val="90000"/>
              </a:lnSpc>
              <a:buFont typeface="Wingdings" charset="2"/>
              <a:buNone/>
            </a:pPr>
            <a:r>
              <a:rPr lang="en-US" altLang="x-none" sz="2600" b="1">
                <a:latin typeface="Trebuchet MS" charset="0"/>
              </a:rPr>
              <a:t>Manajemen pengetahuan</a:t>
            </a:r>
            <a:r>
              <a:rPr lang="en-US" altLang="x-none" sz="2600">
                <a:latin typeface="Trebuchet MS" charset="0"/>
              </a:rPr>
              <a:t> (</a:t>
            </a:r>
            <a:r>
              <a:rPr lang="en-US" altLang="x-none" sz="2600">
                <a:latin typeface="Trebuchet MS" charset="0"/>
                <a:hlinkClick r:id="rId2" tooltip="Bahasa Inggris"/>
              </a:rPr>
              <a:t>Bahasa Inggris</a:t>
            </a:r>
            <a:r>
              <a:rPr lang="en-US" altLang="x-none" sz="2600">
                <a:latin typeface="Trebuchet MS" charset="0"/>
              </a:rPr>
              <a:t>: </a:t>
            </a:r>
            <a:r>
              <a:rPr lang="en-US" altLang="x-none" sz="2600" i="1">
                <a:latin typeface="Trebuchet MS" charset="0"/>
              </a:rPr>
              <a:t>knowledge management</a:t>
            </a:r>
            <a:r>
              <a:rPr lang="en-US" altLang="x-none" sz="2600">
                <a:latin typeface="Trebuchet MS" charset="0"/>
              </a:rPr>
              <a:t>) adalah suatu rangkaian kegiatan yang digunakan oleh </a:t>
            </a:r>
            <a:r>
              <a:rPr lang="en-US" altLang="x-none" sz="2600">
                <a:latin typeface="Trebuchet MS" charset="0"/>
                <a:hlinkClick r:id="rId3" tooltip="Organisasi"/>
              </a:rPr>
              <a:t>organisasi</a:t>
            </a:r>
            <a:r>
              <a:rPr lang="en-US" altLang="x-none" sz="2600">
                <a:latin typeface="Trebuchet MS" charset="0"/>
              </a:rPr>
              <a:t> untuk mengidentifikasi, menciptakan, menjelaskan, dan mendistribusikan </a:t>
            </a:r>
            <a:r>
              <a:rPr lang="en-US" altLang="x-none" sz="2600">
                <a:latin typeface="Trebuchet MS" charset="0"/>
                <a:hlinkClick r:id="rId4" tooltip="Pengetahuan"/>
              </a:rPr>
              <a:t>pengetahuan</a:t>
            </a:r>
            <a:r>
              <a:rPr lang="en-US" altLang="x-none" sz="2600">
                <a:latin typeface="Trebuchet MS" charset="0"/>
              </a:rPr>
              <a:t> untuk digunakan kembali, diketahui, dan dipelajari di dalam organisasi. Kegiatan ini biasanya terkait dengan objektif organisasi dan ditujukan untuk mencapai suatu hasil tertentu seperti pengetahuan bersama, peningkatan kinerja, keunggulan kompetitif, atau tingkat inovasi yang lebih tinggi. </a:t>
            </a:r>
            <a:r>
              <a:rPr lang="en-US" altLang="x-none" sz="1400">
                <a:latin typeface="Trebuchet MS" charset="0"/>
              </a:rPr>
              <a:t>(</a:t>
            </a:r>
            <a:r>
              <a:rPr lang="en-US" altLang="x-none" sz="1400" i="1">
                <a:latin typeface="Trebuchet MS" charset="0"/>
              </a:rPr>
              <a:t>Wikipedia, </a:t>
            </a:r>
            <a:r>
              <a:rPr lang="en-US" altLang="x-none" sz="1400" i="1">
                <a:latin typeface="Trebuchet MS" charset="0"/>
                <a:hlinkClick r:id="rId5"/>
              </a:rPr>
              <a:t>http://id.wikipedia.org/wiki/Manajemen_pengetahuan</a:t>
            </a:r>
            <a:r>
              <a:rPr lang="en-US" altLang="x-none" sz="1400" i="1">
                <a:latin typeface="Trebuchet MS" charset="0"/>
              </a:rPr>
              <a:t>  2008)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304800" y="457200"/>
            <a:ext cx="7464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800" b="1">
                <a:solidFill>
                  <a:schemeClr val="tx2"/>
                </a:solidFill>
                <a:latin typeface="Gill Sans MT" charset="0"/>
              </a:rPr>
              <a:t>Tahapan Knowledge-Based Organization (I)</a:t>
            </a: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22238"/>
            <a:ext cx="7543800" cy="1173162"/>
          </a:xfrm>
        </p:spPr>
        <p:txBody>
          <a:bodyPr/>
          <a:lstStyle/>
          <a:p>
            <a:r>
              <a:rPr lang="en-US" altLang="x-none" sz="3200"/>
              <a:t>Tahapan Knowledge-Based Organization (II)</a:t>
            </a:r>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739188"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61722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6781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4" name="Rectangle 6"/>
          <p:cNvSpPr>
            <a:spLocks noChangeArrowheads="1"/>
          </p:cNvSpPr>
          <p:nvPr/>
        </p:nvSpPr>
        <p:spPr bwMode="auto">
          <a:xfrm>
            <a:off x="457200" y="122238"/>
            <a:ext cx="7543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200"/>
              <a:t>Tahapan Knowledge-Based Organization (III-IV)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2009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17" name="Rectangle 5"/>
          <p:cNvSpPr>
            <a:spLocks noChangeArrowheads="1"/>
          </p:cNvSpPr>
          <p:nvPr/>
        </p:nvSpPr>
        <p:spPr bwMode="auto">
          <a:xfrm>
            <a:off x="457200" y="381000"/>
            <a:ext cx="7543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200"/>
              <a:t>Tahapan Knowledge-Based Organization (V)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541" name="Rectangle 5"/>
          <p:cNvSpPr>
            <a:spLocks noChangeArrowheads="1"/>
          </p:cNvSpPr>
          <p:nvPr/>
        </p:nvSpPr>
        <p:spPr bwMode="auto">
          <a:xfrm>
            <a:off x="457200" y="381000"/>
            <a:ext cx="7543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200"/>
              <a:t>Tahapan Knowledge-Based Organization (VI)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8771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65" name="Rectangle 5"/>
          <p:cNvSpPr>
            <a:spLocks noChangeArrowheads="1"/>
          </p:cNvSpPr>
          <p:nvPr/>
        </p:nvSpPr>
        <p:spPr bwMode="auto">
          <a:xfrm>
            <a:off x="457200" y="381000"/>
            <a:ext cx="7543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3200"/>
              <a:t>Tahapan Knowledge-Based Organization (VII)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x-none" b="0">
                <a:latin typeface="Gill Sans MT" charset="0"/>
              </a:rPr>
              <a:t>PENUTUP</a:t>
            </a:r>
          </a:p>
        </p:txBody>
      </p:sp>
      <p:sp>
        <p:nvSpPr>
          <p:cNvPr id="52227" name="Rectangle 3"/>
          <p:cNvSpPr>
            <a:spLocks noGrp="1" noChangeArrowheads="1"/>
          </p:cNvSpPr>
          <p:nvPr>
            <p:ph type="body" idx="1"/>
          </p:nvPr>
        </p:nvSpPr>
        <p:spPr>
          <a:xfrm>
            <a:off x="228600" y="1447800"/>
            <a:ext cx="8229600" cy="4411663"/>
          </a:xfrm>
        </p:spPr>
        <p:txBody>
          <a:bodyPr/>
          <a:lstStyle/>
          <a:p>
            <a:pPr>
              <a:lnSpc>
                <a:spcPct val="80000"/>
              </a:lnSpc>
            </a:pPr>
            <a:endParaRPr lang="en-US" altLang="x-none" sz="1600" b="1">
              <a:latin typeface="Trebuchet MS" charset="0"/>
            </a:endParaRPr>
          </a:p>
          <a:p>
            <a:pPr>
              <a:lnSpc>
                <a:spcPct val="80000"/>
              </a:lnSpc>
            </a:pPr>
            <a:r>
              <a:rPr lang="en-US" altLang="x-none" sz="1600">
                <a:latin typeface="Trebuchet MS" charset="0"/>
              </a:rPr>
              <a:t>KM sebagai suatu spirit yaitu pendekatan dari hati ke hati,</a:t>
            </a:r>
          </a:p>
          <a:p>
            <a:pPr>
              <a:lnSpc>
                <a:spcPct val="80000"/>
              </a:lnSpc>
            </a:pPr>
            <a:r>
              <a:rPr lang="en-US" altLang="x-none" sz="1600">
                <a:latin typeface="Trebuchet MS" charset="0"/>
              </a:rPr>
              <a:t>Ide harus fleksibel,</a:t>
            </a:r>
          </a:p>
          <a:p>
            <a:pPr>
              <a:lnSpc>
                <a:spcPct val="80000"/>
              </a:lnSpc>
            </a:pPr>
            <a:r>
              <a:rPr lang="en-US" altLang="x-none" sz="1600">
                <a:latin typeface="Trebuchet MS" charset="0"/>
              </a:rPr>
              <a:t>Kita semua menjadi pemain,</a:t>
            </a:r>
          </a:p>
          <a:p>
            <a:pPr>
              <a:lnSpc>
                <a:spcPct val="80000"/>
              </a:lnSpc>
            </a:pPr>
            <a:r>
              <a:rPr lang="en-US" altLang="x-none" sz="1600">
                <a:latin typeface="Trebuchet MS" charset="0"/>
              </a:rPr>
              <a:t>Jangan membuat border sendiri, harus borderless,</a:t>
            </a:r>
          </a:p>
          <a:p>
            <a:pPr>
              <a:lnSpc>
                <a:spcPct val="80000"/>
              </a:lnSpc>
            </a:pPr>
            <a:r>
              <a:rPr lang="en-US" altLang="x-none" sz="1600">
                <a:latin typeface="Trebuchet MS" charset="0"/>
              </a:rPr>
              <a:t>Buat dari data </a:t>
            </a:r>
            <a:r>
              <a:rPr lang="en-US" altLang="x-none" sz="1600">
                <a:latin typeface="Trebuchet MS" charset="0"/>
                <a:sym typeface="Wingdings" charset="2"/>
              </a:rPr>
              <a:t></a:t>
            </a:r>
            <a:r>
              <a:rPr lang="en-US" altLang="x-none" sz="1600">
                <a:latin typeface="Trebuchet MS" charset="0"/>
              </a:rPr>
              <a:t>informasi </a:t>
            </a:r>
            <a:r>
              <a:rPr lang="en-US" altLang="x-none" sz="1600" i="1">
                <a:latin typeface="Trebuchet MS" charset="0"/>
              </a:rPr>
              <a:t>knowledge</a:t>
            </a:r>
            <a:r>
              <a:rPr lang="en-US" altLang="x-none" sz="1600" i="1">
                <a:latin typeface="Trebuchet MS" charset="0"/>
                <a:sym typeface="Wingdings" charset="2"/>
              </a:rPr>
              <a:t></a:t>
            </a:r>
            <a:r>
              <a:rPr lang="en-US" altLang="x-none" sz="1600" i="1">
                <a:latin typeface="Trebuchet MS" charset="0"/>
              </a:rPr>
              <a:t> </a:t>
            </a:r>
            <a:r>
              <a:rPr lang="en-US" altLang="x-none" sz="1600">
                <a:latin typeface="Trebuchet MS" charset="0"/>
              </a:rPr>
              <a:t>menjadi </a:t>
            </a:r>
            <a:r>
              <a:rPr lang="en-US" altLang="x-none" sz="1600" i="1">
                <a:latin typeface="Trebuchet MS" charset="0"/>
              </a:rPr>
              <a:t>knowledgeable </a:t>
            </a:r>
            <a:r>
              <a:rPr lang="en-US" altLang="x-none" sz="1600">
                <a:latin typeface="Trebuchet MS" charset="0"/>
                <a:sym typeface="Wingdings" charset="2"/>
              </a:rPr>
              <a:t></a:t>
            </a:r>
            <a:r>
              <a:rPr lang="en-US" altLang="x-none" sz="1600">
                <a:latin typeface="Trebuchet MS" charset="0"/>
              </a:rPr>
              <a:t> </a:t>
            </a:r>
            <a:r>
              <a:rPr lang="en-US" altLang="x-none" sz="1600" i="1">
                <a:latin typeface="Trebuchet MS" charset="0"/>
              </a:rPr>
              <a:t>knowledge </a:t>
            </a:r>
          </a:p>
          <a:p>
            <a:pPr>
              <a:lnSpc>
                <a:spcPct val="80000"/>
              </a:lnSpc>
            </a:pPr>
            <a:r>
              <a:rPr lang="en-US" altLang="x-none" sz="1600" i="1">
                <a:latin typeface="Trebuchet MS" charset="0"/>
              </a:rPr>
              <a:t>creator/creating</a:t>
            </a:r>
            <a:r>
              <a:rPr lang="en-US" altLang="x-none" sz="1600">
                <a:latin typeface="Trebuchet MS" charset="0"/>
              </a:rPr>
              <a:t>,</a:t>
            </a:r>
          </a:p>
          <a:p>
            <a:pPr>
              <a:lnSpc>
                <a:spcPct val="80000"/>
              </a:lnSpc>
            </a:pPr>
            <a:r>
              <a:rPr lang="en-US" altLang="x-none" sz="1600">
                <a:latin typeface="Trebuchet MS" charset="0"/>
              </a:rPr>
              <a:t>langkah pertama adalah merubah mindset di seluruh jajaran organisasi mengenai pentingnya </a:t>
            </a:r>
            <a:r>
              <a:rPr lang="en-US" altLang="x-none" sz="1600" i="1">
                <a:latin typeface="Trebuchet MS" charset="0"/>
              </a:rPr>
              <a:t>share </a:t>
            </a:r>
            <a:r>
              <a:rPr lang="en-US" altLang="x-none" sz="1600">
                <a:latin typeface="Trebuchet MS" charset="0"/>
              </a:rPr>
              <a:t>data, informasi dan aplikasi KM,</a:t>
            </a:r>
          </a:p>
          <a:p>
            <a:pPr>
              <a:lnSpc>
                <a:spcPct val="80000"/>
              </a:lnSpc>
            </a:pPr>
            <a:r>
              <a:rPr lang="en-US" altLang="x-none" sz="1600">
                <a:latin typeface="Trebuchet MS" charset="0"/>
              </a:rPr>
              <a:t>mampu interkoneksi (globalisasi) di lokal atau di organisasi dulu baru bicara globalisasi, mau diakses dan perlu Visi yang tajam,</a:t>
            </a:r>
          </a:p>
          <a:p>
            <a:pPr>
              <a:lnSpc>
                <a:spcPct val="80000"/>
              </a:lnSpc>
            </a:pPr>
            <a:r>
              <a:rPr lang="en-US" altLang="x-none" sz="1600">
                <a:latin typeface="Trebuchet MS" charset="0"/>
              </a:rPr>
              <a:t>ingin tahu lebih dominant </a:t>
            </a:r>
            <a:r>
              <a:rPr lang="en-US" altLang="x-none" sz="1600">
                <a:latin typeface="Trebuchet MS" charset="0"/>
                <a:sym typeface="Wingdings" charset="2"/>
              </a:rPr>
              <a:t></a:t>
            </a:r>
            <a:r>
              <a:rPr lang="en-US" altLang="x-none" sz="1600">
                <a:latin typeface="Trebuchet MS" charset="0"/>
              </a:rPr>
              <a:t> unggul di iptek dan </a:t>
            </a:r>
            <a:r>
              <a:rPr lang="en-US" altLang="x-none" sz="1600" i="1">
                <a:latin typeface="Trebuchet MS" charset="0"/>
              </a:rPr>
              <a:t>sharing </a:t>
            </a:r>
            <a:r>
              <a:rPr lang="en-US" altLang="x-none" sz="1600">
                <a:latin typeface="Trebuchet MS" charset="0"/>
              </a:rPr>
              <a:t>data,informasi dan </a:t>
            </a:r>
            <a:r>
              <a:rPr lang="en-US" altLang="x-none" sz="1600" i="1">
                <a:latin typeface="Trebuchet MS" charset="0"/>
              </a:rPr>
              <a:t>knowledge </a:t>
            </a:r>
            <a:r>
              <a:rPr lang="en-US" altLang="x-none" sz="1600">
                <a:latin typeface="Trebuchet MS" charset="0"/>
              </a:rPr>
              <a:t>menuju ke </a:t>
            </a:r>
            <a:r>
              <a:rPr lang="en-US" altLang="x-none" sz="1600" i="1">
                <a:latin typeface="Trebuchet MS" charset="0"/>
              </a:rPr>
              <a:t>wisdom</a:t>
            </a:r>
            <a:r>
              <a:rPr lang="en-US" altLang="x-none" sz="1600">
                <a:latin typeface="Trebuchet MS" charset="0"/>
              </a:rPr>
              <a:t>,</a:t>
            </a:r>
          </a:p>
          <a:p>
            <a:pPr>
              <a:lnSpc>
                <a:spcPct val="80000"/>
              </a:lnSpc>
            </a:pPr>
            <a:r>
              <a:rPr lang="en-US" altLang="x-none" sz="1600">
                <a:latin typeface="Trebuchet MS" charset="0"/>
              </a:rPr>
              <a:t>budaya “</a:t>
            </a:r>
            <a:r>
              <a:rPr lang="en-US" altLang="x-none" sz="1600" i="1">
                <a:latin typeface="Trebuchet MS" charset="0"/>
              </a:rPr>
              <a:t>learning and sharing </a:t>
            </a:r>
            <a:r>
              <a:rPr lang="en-US" altLang="x-none" sz="1600">
                <a:latin typeface="Trebuchet MS" charset="0"/>
              </a:rPr>
              <a:t>“ ditumbuhkan dan dimulai dari yang sangat kecil, diri sendiri, dan sekarang, serta didukung dengan system ICT yang </a:t>
            </a:r>
            <a:r>
              <a:rPr lang="en-US" altLang="x-none" sz="1600" i="1">
                <a:latin typeface="Trebuchet MS" charset="0"/>
              </a:rPr>
              <a:t>integrated</a:t>
            </a:r>
            <a:r>
              <a:rPr lang="en-US" altLang="x-none" sz="1600">
                <a:latin typeface="Trebuchet MS" charset="0"/>
              </a:rPr>
              <a:t>.</a:t>
            </a:r>
          </a:p>
          <a:p>
            <a:pPr>
              <a:lnSpc>
                <a:spcPct val="80000"/>
              </a:lnSpc>
            </a:pPr>
            <a:r>
              <a:rPr lang="en-US" altLang="x-none" sz="1600" i="1">
                <a:latin typeface="Trebuchet MS" charset="0"/>
              </a:rPr>
              <a:t>Knowledge worker </a:t>
            </a:r>
            <a:r>
              <a:rPr lang="en-US" altLang="x-none" sz="1600">
                <a:latin typeface="Trebuchet MS" charset="0"/>
                <a:sym typeface="Wingdings" charset="2"/>
              </a:rPr>
              <a:t></a:t>
            </a:r>
            <a:r>
              <a:rPr lang="en-US" altLang="x-none" sz="1600">
                <a:latin typeface="Trebuchet MS" charset="0"/>
              </a:rPr>
              <a:t> inti dasar adalah </a:t>
            </a:r>
            <a:r>
              <a:rPr lang="en-US" altLang="x-none" sz="1600" i="1">
                <a:latin typeface="Trebuchet MS" charset="0"/>
              </a:rPr>
              <a:t>knowledge.</a:t>
            </a:r>
          </a:p>
          <a:p>
            <a:pPr>
              <a:lnSpc>
                <a:spcPct val="80000"/>
              </a:lnSpc>
            </a:pPr>
            <a:r>
              <a:rPr lang="en-US" altLang="x-none" sz="1600">
                <a:latin typeface="Trebuchet MS" charset="0"/>
              </a:rPr>
              <a:t>Tetap memelihara intelektual dengan banyak membaca perkembangan di bidangnya masing-masing dan menghasilkan suatu </a:t>
            </a:r>
            <a:r>
              <a:rPr lang="en-US" altLang="x-none" sz="1600" i="1">
                <a:latin typeface="Trebuchet MS" charset="0"/>
              </a:rPr>
              <a:t>knowledge.</a:t>
            </a:r>
          </a:p>
          <a:p>
            <a:pPr>
              <a:lnSpc>
                <a:spcPct val="80000"/>
              </a:lnSpc>
            </a:pPr>
            <a:r>
              <a:rPr lang="en-US" altLang="x-none" sz="1600">
                <a:latin typeface="Trebuchet MS" charset="0"/>
              </a:rPr>
              <a:t>Memelihara spirit dengan cara </a:t>
            </a:r>
            <a:r>
              <a:rPr lang="en-US" altLang="x-none" sz="1600" i="1">
                <a:latin typeface="Trebuchet MS" charset="0"/>
              </a:rPr>
              <a:t>voluntary </a:t>
            </a:r>
            <a:r>
              <a:rPr lang="en-US" altLang="x-none" sz="1600">
                <a:latin typeface="Trebuchet MS" charset="0"/>
              </a:rPr>
              <a:t>(sukarela) jangan paksaan, atau perintah.</a:t>
            </a:r>
          </a:p>
          <a:p>
            <a:pPr>
              <a:lnSpc>
                <a:spcPct val="80000"/>
              </a:lnSpc>
            </a:pPr>
            <a:r>
              <a:rPr lang="en-US" altLang="x-none" sz="1600">
                <a:latin typeface="Trebuchet MS" charset="0"/>
              </a:rPr>
              <a:t>Mengembangkan </a:t>
            </a:r>
            <a:r>
              <a:rPr lang="en-US" altLang="x-none" sz="1600" i="1">
                <a:latin typeface="Trebuchet MS" charset="0"/>
              </a:rPr>
              <a:t>knowledge based system </a:t>
            </a:r>
            <a:r>
              <a:rPr lang="en-US" altLang="x-none" sz="1600">
                <a:latin typeface="Trebuchet MS" charset="0"/>
              </a:rPr>
              <a:t>(KBS) secara korporasi.</a:t>
            </a:r>
          </a:p>
          <a:p>
            <a:pPr>
              <a:lnSpc>
                <a:spcPct val="80000"/>
              </a:lnSpc>
            </a:pPr>
            <a:r>
              <a:rPr lang="en-US" altLang="x-none" sz="1600">
                <a:latin typeface="Trebuchet MS" charset="0"/>
              </a:rPr>
              <a:t>Jadi kunci </a:t>
            </a:r>
            <a:r>
              <a:rPr lang="en-US" altLang="x-none" sz="1600" b="1" i="1">
                <a:latin typeface="Trebuchet MS" charset="0"/>
              </a:rPr>
              <a:t>knowledge management </a:t>
            </a:r>
            <a:r>
              <a:rPr lang="en-US" altLang="x-none" sz="1600">
                <a:latin typeface="Trebuchet MS" charset="0"/>
              </a:rPr>
              <a:t>adalah </a:t>
            </a:r>
            <a:r>
              <a:rPr lang="en-US" altLang="x-none" sz="1600" b="1">
                <a:latin typeface="Trebuchet MS" charset="0"/>
              </a:rPr>
              <a:t>LEARNING AND SHARING</a:t>
            </a:r>
            <a:endParaRPr lang="en-US" altLang="x-none" sz="1600">
              <a:latin typeface="Trebuchet MS" charset="0"/>
            </a:endParaRPr>
          </a:p>
        </p:txBody>
      </p:sp>
      <p:pic>
        <p:nvPicPr>
          <p:cNvPr id="52229" name="Picture 5" descr="j0439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2590800" cy="225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x-none"/>
              <a:t>PUSTAKA</a:t>
            </a:r>
          </a:p>
        </p:txBody>
      </p:sp>
      <p:sp>
        <p:nvSpPr>
          <p:cNvPr id="67587" name="Rectangle 3"/>
          <p:cNvSpPr>
            <a:spLocks noGrp="1" noChangeArrowheads="1"/>
          </p:cNvSpPr>
          <p:nvPr>
            <p:ph type="body" idx="1"/>
          </p:nvPr>
        </p:nvSpPr>
        <p:spPr>
          <a:xfrm>
            <a:off x="457200" y="1719263"/>
            <a:ext cx="8229600" cy="1862137"/>
          </a:xfrm>
        </p:spPr>
        <p:txBody>
          <a:bodyPr/>
          <a:lstStyle/>
          <a:p>
            <a:r>
              <a:rPr lang="en-US" altLang="x-none"/>
              <a:t>Wikipedia</a:t>
            </a:r>
          </a:p>
          <a:p>
            <a:r>
              <a:rPr lang="en-US" altLang="x-none"/>
              <a:t>Ilmukomputer.com (Knowledge Management)</a:t>
            </a:r>
          </a:p>
          <a:p>
            <a:r>
              <a:rPr lang="en-US" altLang="x-none"/>
              <a:t>Wordpress.com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914400" y="2971800"/>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900" b="1">
                <a:solidFill>
                  <a:schemeClr val="tx2"/>
                </a:solidFill>
                <a:latin typeface="Arial" charset="0"/>
              </a:defRPr>
            </a:lvl1pPr>
            <a:lvl2pPr>
              <a:defRPr sz="3900" b="1">
                <a:solidFill>
                  <a:schemeClr val="tx2"/>
                </a:solidFill>
                <a:latin typeface="Arial" charset="0"/>
              </a:defRPr>
            </a:lvl2pPr>
            <a:lvl3pPr>
              <a:defRPr sz="3900" b="1">
                <a:solidFill>
                  <a:schemeClr val="tx2"/>
                </a:solidFill>
                <a:latin typeface="Arial" charset="0"/>
              </a:defRPr>
            </a:lvl3pPr>
            <a:lvl4pPr>
              <a:defRPr sz="3900" b="1">
                <a:solidFill>
                  <a:schemeClr val="tx2"/>
                </a:solidFill>
                <a:latin typeface="Arial" charset="0"/>
              </a:defRPr>
            </a:lvl4pPr>
            <a:lvl5pPr>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pPr algn="ctr"/>
            <a:r>
              <a:rPr lang="en-US" altLang="x-none"/>
              <a:t>“It is the end of page, but not the end of our share”… </a:t>
            </a:r>
            <a:br>
              <a:rPr lang="en-US" altLang="x-none"/>
            </a:br>
            <a:r>
              <a:rPr lang="en-US" altLang="x-none"/>
              <a:t>***Thank You***</a:t>
            </a:r>
            <a:endParaRPr lang="en-US" altLang="x-none" b="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Kristina </a:t>
            </a:r>
            <a:r>
              <a:rPr lang="en-US" dirty="0" err="1" smtClean="0"/>
              <a:t>Wardhani</a:t>
            </a:r>
            <a:r>
              <a:rPr lang="en-US" dirty="0" smtClean="0"/>
              <a:t> ,S.E. ,M.M.</a:t>
            </a:r>
            <a:endParaRPr lang="en-US" dirty="0"/>
          </a:p>
        </p:txBody>
      </p:sp>
    </p:spTree>
    <p:extLst>
      <p:ext uri="{BB962C8B-B14F-4D97-AF65-F5344CB8AC3E}">
        <p14:creationId xmlns:p14="http://schemas.microsoft.com/office/powerpoint/2010/main" val="98163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x-none"/>
              <a:t>Manajemen Pengetahuan:</a:t>
            </a:r>
          </a:p>
        </p:txBody>
      </p:sp>
      <p:sp>
        <p:nvSpPr>
          <p:cNvPr id="39939" name="Rectangle 3"/>
          <p:cNvSpPr>
            <a:spLocks noGrp="1" noChangeArrowheads="1"/>
          </p:cNvSpPr>
          <p:nvPr>
            <p:ph type="body" idx="1"/>
          </p:nvPr>
        </p:nvSpPr>
        <p:spPr/>
        <p:txBody>
          <a:bodyPr/>
          <a:lstStyle/>
          <a:p>
            <a:pPr>
              <a:lnSpc>
                <a:spcPct val="90000"/>
              </a:lnSpc>
              <a:buFont typeface="Wingdings" charset="2"/>
              <a:buNone/>
            </a:pPr>
            <a:r>
              <a:rPr lang="en-US" altLang="x-none">
                <a:latin typeface="Trebuchet MS" charset="0"/>
              </a:rPr>
              <a:t>Carl Davidson dan Philip Voss (2003) mengatakan bahwa mengelola </a:t>
            </a:r>
            <a:r>
              <a:rPr lang="en-US" altLang="x-none" i="1">
                <a:latin typeface="Trebuchet MS" charset="0"/>
              </a:rPr>
              <a:t>knowledge </a:t>
            </a:r>
            <a:r>
              <a:rPr lang="en-US" altLang="x-none">
                <a:latin typeface="Trebuchet MS" charset="0"/>
              </a:rPr>
              <a:t>sebenarnya merupakan </a:t>
            </a:r>
            <a:r>
              <a:rPr lang="en-US" altLang="x-none" b="1">
                <a:latin typeface="Trebuchet MS" charset="0"/>
              </a:rPr>
              <a:t>bagaimana organisasi mengelola staf </a:t>
            </a:r>
            <a:r>
              <a:rPr lang="en-US" altLang="x-none">
                <a:latin typeface="Trebuchet MS" charset="0"/>
              </a:rPr>
              <a:t>mereka dari pada berapa lama mereka menghabiskan waktu untuk teknologi informasi. Sebenarnya menurut mereka bahwa “ </a:t>
            </a:r>
            <a:r>
              <a:rPr lang="en-US" altLang="x-none" i="1">
                <a:latin typeface="Trebuchet MS" charset="0"/>
              </a:rPr>
              <a:t>knowledge management” </a:t>
            </a:r>
            <a:r>
              <a:rPr lang="en-US" altLang="x-none">
                <a:latin typeface="Trebuchet MS" charset="0"/>
              </a:rPr>
              <a:t>adalah bagaimana </a:t>
            </a:r>
            <a:r>
              <a:rPr lang="en-US" altLang="x-none" b="1">
                <a:latin typeface="Trebuchet MS" charset="0"/>
              </a:rPr>
              <a:t>orang-orang dari berbagai tempat yang berbeda mulai saling berbicara</a:t>
            </a:r>
            <a:r>
              <a:rPr lang="en-US" altLang="x-none">
                <a:latin typeface="Trebuchet MS" charset="0"/>
              </a:rPr>
              <a:t>.</a:t>
            </a:r>
          </a:p>
          <a:p>
            <a:pPr>
              <a:lnSpc>
                <a:spcPct val="90000"/>
              </a:lnSpc>
              <a:buFont typeface="Wingdings" charset="2"/>
              <a:buNone/>
            </a:pPr>
            <a:endParaRPr lang="en-US" altLang="x-none">
              <a:latin typeface="Trebuchet M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x-none"/>
              <a:t>Pengertian Organisasi</a:t>
            </a:r>
          </a:p>
        </p:txBody>
      </p:sp>
      <p:sp>
        <p:nvSpPr>
          <p:cNvPr id="23555" name="Rectangle 3"/>
          <p:cNvSpPr>
            <a:spLocks noGrp="1" noChangeArrowheads="1"/>
          </p:cNvSpPr>
          <p:nvPr>
            <p:ph type="body" idx="1"/>
          </p:nvPr>
        </p:nvSpPr>
        <p:spPr/>
        <p:txBody>
          <a:bodyPr/>
          <a:lstStyle/>
          <a:p>
            <a:pPr>
              <a:buFont typeface="Wingdings" charset="2"/>
              <a:buNone/>
            </a:pPr>
            <a:r>
              <a:rPr lang="en-US" altLang="x-none" b="1"/>
              <a:t>Organisasi</a:t>
            </a:r>
            <a:r>
              <a:rPr lang="en-US" altLang="x-none"/>
              <a:t> (</a:t>
            </a:r>
            <a:r>
              <a:rPr lang="en-US" altLang="x-none">
                <a:hlinkClick r:id="rId2" tooltip="Bahasa Yunani"/>
              </a:rPr>
              <a:t>Yunani</a:t>
            </a:r>
            <a:r>
              <a:rPr lang="en-US" altLang="x-none"/>
              <a:t>: </a:t>
            </a:r>
            <a:r>
              <a:rPr lang="en-US" altLang="x-none" i="1"/>
              <a:t>ὄργανον</a:t>
            </a:r>
            <a:r>
              <a:rPr lang="en-US" altLang="x-none"/>
              <a:t>, </a:t>
            </a:r>
            <a:r>
              <a:rPr lang="en-US" altLang="x-none" i="1"/>
              <a:t>organon</a:t>
            </a:r>
            <a:r>
              <a:rPr lang="en-US" altLang="x-none"/>
              <a:t> - alat) adalah suatu kelompok orang yang memiliki tujuan yang sama. Baik dalam penggunaan sehari-hari maupun ilmiah, istilah ini digunakan dengan banyak cara. </a:t>
            </a:r>
            <a:r>
              <a:rPr lang="en-US" altLang="x-none" sz="1400">
                <a:latin typeface="Trebuchet MS" charset="0"/>
              </a:rPr>
              <a:t>(Wikipedia, http://id.wikipedia.org/wiki/Organisasi ,2008)</a:t>
            </a:r>
          </a:p>
        </p:txBody>
      </p:sp>
      <p:pic>
        <p:nvPicPr>
          <p:cNvPr id="23556" name="Picture 4" descr="j0439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24384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j0439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37050"/>
            <a:ext cx="2533650" cy="220662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j0439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495800"/>
            <a:ext cx="3200400" cy="186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7543800" cy="792163"/>
          </a:xfrm>
        </p:spPr>
        <p:txBody>
          <a:bodyPr/>
          <a:lstStyle/>
          <a:p>
            <a:r>
              <a:rPr lang="en-US" altLang="x-none"/>
              <a:t>Pengertian Pengetahuan</a:t>
            </a:r>
          </a:p>
        </p:txBody>
      </p:sp>
      <p:sp>
        <p:nvSpPr>
          <p:cNvPr id="16387" name="Rectangle 3"/>
          <p:cNvSpPr>
            <a:spLocks noGrp="1" noChangeArrowheads="1"/>
          </p:cNvSpPr>
          <p:nvPr>
            <p:ph type="body" idx="1"/>
          </p:nvPr>
        </p:nvSpPr>
        <p:spPr>
          <a:xfrm>
            <a:off x="457200" y="2555875"/>
            <a:ext cx="8229600" cy="4302125"/>
          </a:xfrm>
        </p:spPr>
        <p:txBody>
          <a:bodyPr/>
          <a:lstStyle/>
          <a:p>
            <a:pPr>
              <a:lnSpc>
                <a:spcPct val="90000"/>
              </a:lnSpc>
            </a:pPr>
            <a:r>
              <a:rPr lang="en-US" altLang="x-none" sz="2100">
                <a:latin typeface="Trebuchet MS" charset="0"/>
              </a:rPr>
              <a:t>Data is a set of discrete, objective facts about events.</a:t>
            </a:r>
          </a:p>
          <a:p>
            <a:pPr>
              <a:lnSpc>
                <a:spcPct val="90000"/>
              </a:lnSpc>
            </a:pPr>
            <a:r>
              <a:rPr lang="en-US" altLang="x-none" sz="2100">
                <a:latin typeface="Trebuchet MS" charset="0"/>
              </a:rPr>
              <a:t>Information is data that makes a difference.</a:t>
            </a:r>
          </a:p>
          <a:p>
            <a:pPr>
              <a:lnSpc>
                <a:spcPct val="90000"/>
              </a:lnSpc>
            </a:pPr>
            <a:r>
              <a:rPr lang="en-US" altLang="x-none" sz="2100">
                <a:latin typeface="Trebuchet MS" charset="0"/>
              </a:rPr>
              <a:t>Knowledge is a fluid mix of framed experience, values, contextual information,and expert insight that provides a framework for evaluating and incorporating new experiences and information. It originates and is applied in the minds of knowers. In organizations, it often becomes embedded not only in documents or repositories but also in organizational routines, processes, practices, and norms. [</a:t>
            </a:r>
            <a:r>
              <a:rPr lang="en-US" altLang="x-none" sz="1400">
                <a:latin typeface="Trebuchet MS" charset="0"/>
              </a:rPr>
              <a:t>Ilmu Komputer.com, Bambang Setiarso, </a:t>
            </a:r>
            <a:r>
              <a:rPr lang="en-US" altLang="x-none" sz="1400" i="1"/>
              <a:t>Manjemen Pengetahuan(Knowledge Management) dan ProsesPenciptaan Pengetahuan), </a:t>
            </a:r>
            <a:r>
              <a:rPr lang="en-US" altLang="x-none" sz="1400" i="1">
                <a:hlinkClick r:id="rId2"/>
              </a:rPr>
              <a:t>http://www.ilmukomputer.org/wp-content/uploads/2006/09/bse-kmiptek.pdf</a:t>
            </a:r>
            <a:r>
              <a:rPr lang="en-US" altLang="x-none" sz="1400" i="1"/>
              <a:t>, 2008</a:t>
            </a:r>
            <a:r>
              <a:rPr lang="en-US" altLang="x-none" sz="2100"/>
              <a:t>]</a:t>
            </a:r>
          </a:p>
          <a:p>
            <a:pPr>
              <a:lnSpc>
                <a:spcPct val="90000"/>
              </a:lnSpc>
            </a:pPr>
            <a:endParaRPr lang="en-US" altLang="x-none" sz="2100">
              <a:latin typeface="Trebuchet MS" charset="0"/>
            </a:endParaRPr>
          </a:p>
          <a:p>
            <a:pPr>
              <a:lnSpc>
                <a:spcPct val="90000"/>
              </a:lnSpc>
            </a:pPr>
            <a:endParaRPr lang="en-US" altLang="x-none" sz="2100">
              <a:latin typeface="Trebuchet MS" charset="0"/>
            </a:endParaRPr>
          </a:p>
          <a:p>
            <a:pPr>
              <a:lnSpc>
                <a:spcPct val="90000"/>
              </a:lnSpc>
            </a:pPr>
            <a:endParaRPr lang="en-US" altLang="x-none" sz="2100">
              <a:latin typeface="Trebuchet MS" charset="0"/>
            </a:endParaRPr>
          </a:p>
          <a:p>
            <a:pPr>
              <a:lnSpc>
                <a:spcPct val="90000"/>
              </a:lnSpc>
            </a:pPr>
            <a:endParaRPr lang="en-US" altLang="x-none" sz="2100">
              <a:latin typeface="Trebuchet MS" charset="0"/>
            </a:endParaRPr>
          </a:p>
          <a:p>
            <a:pPr>
              <a:lnSpc>
                <a:spcPct val="90000"/>
              </a:lnSpc>
            </a:pPr>
            <a:endParaRPr lang="en-US" altLang="x-none" sz="2100">
              <a:latin typeface="Trebuchet MS" charset="0"/>
            </a:endParaRPr>
          </a:p>
        </p:txBody>
      </p:sp>
      <p:sp>
        <p:nvSpPr>
          <p:cNvPr id="16388" name="Rectangle 4"/>
          <p:cNvSpPr>
            <a:spLocks noChangeArrowheads="1"/>
          </p:cNvSpPr>
          <p:nvPr/>
        </p:nvSpPr>
        <p:spPr bwMode="auto">
          <a:xfrm>
            <a:off x="533400" y="1371600"/>
            <a:ext cx="723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500">
                <a:solidFill>
                  <a:schemeClr val="tx2"/>
                </a:solidFill>
                <a:latin typeface="Trebuchet MS" charset="0"/>
              </a:rPr>
              <a:t>Davenport dan Prusak (1998) membedakan pengertian antara data, informasi dan</a:t>
            </a:r>
          </a:p>
          <a:p>
            <a:r>
              <a:rPr lang="en-US" altLang="x-none" sz="1500">
                <a:solidFill>
                  <a:schemeClr val="tx2"/>
                </a:solidFill>
                <a:latin typeface="Trebuchet MS" charset="0"/>
              </a:rPr>
              <a:t>pengetahuan yaitu : </a:t>
            </a:r>
            <a:r>
              <a:rPr lang="en-US" altLang="x-none" sz="1500" i="1">
                <a:solidFill>
                  <a:schemeClr val="tx2"/>
                </a:solidFill>
                <a:latin typeface="Trebuchet MS" charset="0"/>
              </a:rPr>
              <a:t>“knowledge is neither data nor information, though it related to both, and the differences between these terms are often a matter of degree”.</a:t>
            </a:r>
          </a:p>
        </p:txBody>
      </p:sp>
      <p:pic>
        <p:nvPicPr>
          <p:cNvPr id="16389" name="Picture 5" descr="j0435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038" y="1600200"/>
            <a:ext cx="1731962"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22238"/>
            <a:ext cx="7543800" cy="792162"/>
          </a:xfrm>
        </p:spPr>
        <p:txBody>
          <a:bodyPr/>
          <a:lstStyle/>
          <a:p>
            <a:r>
              <a:rPr lang="en-US" altLang="x-none"/>
              <a:t>Pengertian Pengetahuan (2)</a:t>
            </a:r>
          </a:p>
        </p:txBody>
      </p:sp>
      <p:sp>
        <p:nvSpPr>
          <p:cNvPr id="17411" name="Rectangle 3"/>
          <p:cNvSpPr>
            <a:spLocks noGrp="1" noChangeArrowheads="1"/>
          </p:cNvSpPr>
          <p:nvPr>
            <p:ph type="body" idx="1"/>
          </p:nvPr>
        </p:nvSpPr>
        <p:spPr>
          <a:xfrm>
            <a:off x="457200" y="1905000"/>
            <a:ext cx="8229600" cy="4411663"/>
          </a:xfrm>
        </p:spPr>
        <p:txBody>
          <a:bodyPr/>
          <a:lstStyle/>
          <a:p>
            <a:pPr marL="495300" indent="-495300">
              <a:lnSpc>
                <a:spcPct val="80000"/>
              </a:lnSpc>
            </a:pPr>
            <a:r>
              <a:rPr lang="en-US" altLang="x-none" sz="2100">
                <a:latin typeface="Trebuchet MS" charset="0"/>
              </a:rPr>
              <a:t>pengetahuan merupakan </a:t>
            </a:r>
            <a:r>
              <a:rPr lang="en-US" altLang="x-none" sz="2100" i="1">
                <a:latin typeface="Trebuchet MS" charset="0"/>
              </a:rPr>
              <a:t>justified true believe.</a:t>
            </a:r>
          </a:p>
          <a:p>
            <a:pPr marL="495300" indent="-495300">
              <a:lnSpc>
                <a:spcPct val="80000"/>
              </a:lnSpc>
            </a:pPr>
            <a:r>
              <a:rPr lang="en-US" altLang="x-none" sz="2100">
                <a:latin typeface="Trebuchet MS" charset="0"/>
              </a:rPr>
              <a:t>pengetahuan merupakan sesuatu yang eksplisit sekaligus terbatinkan (tacit).</a:t>
            </a:r>
          </a:p>
          <a:p>
            <a:pPr marL="495300" indent="-495300">
              <a:lnSpc>
                <a:spcPct val="80000"/>
              </a:lnSpc>
            </a:pPr>
            <a:r>
              <a:rPr lang="en-US" altLang="x-none" sz="2100">
                <a:latin typeface="Trebuchet MS" charset="0"/>
              </a:rPr>
              <a:t>penciptaan pengetahuan secara efektif bergantung pada konteks yang memungkinkan terjadinya penciptaan tersebut.</a:t>
            </a:r>
          </a:p>
          <a:p>
            <a:pPr marL="495300" indent="-495300">
              <a:lnSpc>
                <a:spcPct val="80000"/>
              </a:lnSpc>
            </a:pPr>
            <a:r>
              <a:rPr lang="en-US" altLang="x-none" sz="2100">
                <a:latin typeface="Trebuchet MS" charset="0"/>
              </a:rPr>
              <a:t>penciptaan pengetahuan melibatkan lima langkah utama:</a:t>
            </a:r>
          </a:p>
          <a:p>
            <a:pPr marL="763588" lvl="1" indent="-419100">
              <a:lnSpc>
                <a:spcPct val="80000"/>
              </a:lnSpc>
              <a:buFont typeface="Wingdings" charset="2"/>
              <a:buAutoNum type="arabicPeriod"/>
            </a:pPr>
            <a:r>
              <a:rPr lang="en-US" altLang="x-none" sz="2000">
                <a:latin typeface="Trebuchet MS" charset="0"/>
              </a:rPr>
              <a:t>berbagi pengetahuan terbatinkan;</a:t>
            </a:r>
          </a:p>
          <a:p>
            <a:pPr marL="763588" lvl="1" indent="-419100">
              <a:lnSpc>
                <a:spcPct val="80000"/>
              </a:lnSpc>
              <a:buFont typeface="Wingdings" charset="2"/>
              <a:buAutoNum type="arabicPeriod"/>
            </a:pPr>
            <a:r>
              <a:rPr lang="en-US" altLang="x-none" sz="2000">
                <a:latin typeface="Trebuchet MS" charset="0"/>
              </a:rPr>
              <a:t>menciptakan konsep;</a:t>
            </a:r>
          </a:p>
          <a:p>
            <a:pPr marL="763588" lvl="1" indent="-419100">
              <a:lnSpc>
                <a:spcPct val="80000"/>
              </a:lnSpc>
              <a:buFont typeface="Wingdings" charset="2"/>
              <a:buAutoNum type="arabicPeriod"/>
            </a:pPr>
            <a:r>
              <a:rPr lang="en-US" altLang="x-none" sz="2000">
                <a:latin typeface="Trebuchet MS" charset="0"/>
              </a:rPr>
              <a:t>membenarkan konsep;</a:t>
            </a:r>
          </a:p>
          <a:p>
            <a:pPr marL="763588" lvl="1" indent="-419100">
              <a:lnSpc>
                <a:spcPct val="80000"/>
              </a:lnSpc>
              <a:buFont typeface="Wingdings" charset="2"/>
              <a:buAutoNum type="arabicPeriod"/>
            </a:pPr>
            <a:r>
              <a:rPr lang="en-US" altLang="x-none" sz="2000">
                <a:latin typeface="Trebuchet MS" charset="0"/>
              </a:rPr>
              <a:t>membangun prototype; dan</a:t>
            </a:r>
          </a:p>
          <a:p>
            <a:pPr marL="763588" lvl="1" indent="-419100">
              <a:lnSpc>
                <a:spcPct val="80000"/>
              </a:lnSpc>
              <a:buFont typeface="Wingdings" charset="2"/>
              <a:buAutoNum type="arabicPeriod"/>
            </a:pPr>
            <a:r>
              <a:rPr lang="en-US" altLang="x-none" sz="2000">
                <a:latin typeface="Trebuchet MS" charset="0"/>
              </a:rPr>
              <a:t>melakukan penyebaran pengetahuan di berbagai fungsi dan tingkat di organisasi. [</a:t>
            </a:r>
            <a:r>
              <a:rPr lang="en-US" altLang="x-none" sz="1300">
                <a:latin typeface="Trebuchet MS" charset="0"/>
              </a:rPr>
              <a:t>Ilmu Komputer.com, Bambang Setiarso, </a:t>
            </a:r>
            <a:r>
              <a:rPr lang="en-US" altLang="x-none" sz="1300" i="1"/>
              <a:t>Manjemen Pengetahuan(Knowledge Management) dan ProsesPenciptaan Pengetahuan), </a:t>
            </a:r>
            <a:r>
              <a:rPr lang="en-US" altLang="x-none" sz="1300" i="1">
                <a:hlinkClick r:id="rId2"/>
              </a:rPr>
              <a:t>http://www.ilmukomputer.org/wp-content/uploads/2006/09/bse-kmiptek.pdf</a:t>
            </a:r>
            <a:r>
              <a:rPr lang="en-US" altLang="x-none" sz="1300" i="1"/>
              <a:t>, 2008</a:t>
            </a:r>
            <a:r>
              <a:rPr lang="en-US" altLang="x-none" sz="2000"/>
              <a:t>]</a:t>
            </a:r>
            <a:endParaRPr lang="en-US" altLang="x-none" sz="2000">
              <a:latin typeface="Trebuchet MS" charset="0"/>
            </a:endParaRPr>
          </a:p>
          <a:p>
            <a:pPr marL="763588" lvl="1" indent="-419100">
              <a:lnSpc>
                <a:spcPct val="80000"/>
              </a:lnSpc>
            </a:pPr>
            <a:endParaRPr lang="en-US" altLang="x-none" sz="2000">
              <a:latin typeface="Trebuchet MS" charset="0"/>
            </a:endParaRPr>
          </a:p>
          <a:p>
            <a:pPr marL="763588" lvl="1" indent="-419100">
              <a:lnSpc>
                <a:spcPct val="80000"/>
              </a:lnSpc>
              <a:buFont typeface="Wingdings" charset="2"/>
              <a:buAutoNum type="arabicPeriod"/>
            </a:pPr>
            <a:endParaRPr lang="en-US" altLang="x-none" sz="2000">
              <a:latin typeface="Trebuchet MS" charset="0"/>
            </a:endParaRPr>
          </a:p>
          <a:p>
            <a:pPr marL="495300" indent="-495300">
              <a:lnSpc>
                <a:spcPct val="80000"/>
              </a:lnSpc>
            </a:pPr>
            <a:endParaRPr lang="en-US" altLang="x-none" sz="2100">
              <a:latin typeface="Trebuchet MS" charset="0"/>
            </a:endParaRPr>
          </a:p>
          <a:p>
            <a:pPr marL="495300" indent="-495300">
              <a:lnSpc>
                <a:spcPct val="80000"/>
              </a:lnSpc>
            </a:pPr>
            <a:endParaRPr lang="en-US" altLang="x-none" sz="2100">
              <a:latin typeface="Trebuchet MS" charset="0"/>
            </a:endParaRPr>
          </a:p>
        </p:txBody>
      </p:sp>
      <p:sp>
        <p:nvSpPr>
          <p:cNvPr id="17412" name="Rectangle 4"/>
          <p:cNvSpPr>
            <a:spLocks noChangeArrowheads="1"/>
          </p:cNvSpPr>
          <p:nvPr/>
        </p:nvSpPr>
        <p:spPr bwMode="auto">
          <a:xfrm>
            <a:off x="533400" y="914400"/>
            <a:ext cx="746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600">
                <a:solidFill>
                  <a:srgbClr val="0000FF"/>
                </a:solidFill>
                <a:latin typeface="Trebuchet MS" charset="0"/>
              </a:rPr>
              <a:t>Dalam buku yang ditulis oleh Von Krogh, Ichiyo, serta Nonaka 2000,disampaikan ringkasan gagasan yang mendasari pengertian mengenai pengetahuan:</a:t>
            </a:r>
          </a:p>
        </p:txBody>
      </p:sp>
      <p:pic>
        <p:nvPicPr>
          <p:cNvPr id="17413" name="Picture 5" descr="j02977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860425" cy="1058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1066800"/>
            <a:ext cx="7543800" cy="1295400"/>
          </a:xfrm>
        </p:spPr>
        <p:txBody>
          <a:bodyPr/>
          <a:lstStyle/>
          <a:p>
            <a:r>
              <a:rPr lang="en-US" altLang="x-none" b="0" i="1"/>
              <a:t>Knowledge </a:t>
            </a:r>
            <a:r>
              <a:rPr lang="en-US" altLang="x-none" b="0"/>
              <a:t>dalam organisasi tersimpan dengan struktur :</a:t>
            </a:r>
          </a:p>
        </p:txBody>
      </p:sp>
      <p:sp>
        <p:nvSpPr>
          <p:cNvPr id="41987" name="Rectangle 3"/>
          <p:cNvSpPr>
            <a:spLocks noGrp="1" noChangeArrowheads="1"/>
          </p:cNvSpPr>
          <p:nvPr>
            <p:ph type="body" idx="1"/>
          </p:nvPr>
        </p:nvSpPr>
        <p:spPr>
          <a:xfrm>
            <a:off x="609600" y="2971800"/>
            <a:ext cx="8229600" cy="3309938"/>
          </a:xfrm>
        </p:spPr>
        <p:txBody>
          <a:bodyPr/>
          <a:lstStyle/>
          <a:p>
            <a:r>
              <a:rPr lang="en-US" altLang="x-none"/>
              <a:t>42 % dipikiran (otak) karyawan;</a:t>
            </a:r>
          </a:p>
          <a:p>
            <a:r>
              <a:rPr lang="en-US" altLang="x-none"/>
              <a:t>26 % dokumen kertas;</a:t>
            </a:r>
          </a:p>
          <a:p>
            <a:r>
              <a:rPr lang="en-US" altLang="x-none"/>
              <a:t>20 % dokumen elektronik;</a:t>
            </a:r>
          </a:p>
          <a:p>
            <a:r>
              <a:rPr lang="en-US" altLang="x-none"/>
              <a:t>12% </a:t>
            </a:r>
            <a:r>
              <a:rPr lang="en-US" altLang="x-none" i="1"/>
              <a:t>knowledge base </a:t>
            </a:r>
            <a:r>
              <a:rPr lang="en-US" altLang="x-none"/>
              <a:t>elektronik.</a:t>
            </a:r>
          </a:p>
          <a:p>
            <a:pPr algn="r">
              <a:buFont typeface="Wingdings" charset="2"/>
              <a:buNone/>
            </a:pPr>
            <a:r>
              <a:rPr lang="en-US" altLang="x-none" i="1">
                <a:solidFill>
                  <a:schemeClr val="accent1"/>
                </a:solidFill>
              </a:rPr>
              <a:t>Riset Delphi Group</a:t>
            </a:r>
          </a:p>
          <a:p>
            <a:pPr algn="r">
              <a:buFont typeface="Wingdings" charset="2"/>
              <a:buNone/>
            </a:pPr>
            <a:endParaRPr lang="en-US" altLang="x-none"/>
          </a:p>
          <a:p>
            <a:pPr>
              <a:buFont typeface="Wingdings" charset="2"/>
              <a:buNone/>
            </a:pPr>
            <a:endParaRPr lang="en-US" altLang="x-none"/>
          </a:p>
        </p:txBody>
      </p:sp>
      <p:pic>
        <p:nvPicPr>
          <p:cNvPr id="41988" name="Picture 4" descr="j0299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590800"/>
            <a:ext cx="1100138" cy="180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a:xfrm>
            <a:off x="228600" y="762000"/>
            <a:ext cx="7543800" cy="1295400"/>
          </a:xfrm>
        </p:spPr>
        <p:txBody>
          <a:bodyPr/>
          <a:lstStyle/>
          <a:p>
            <a:r>
              <a:rPr lang="en-US" altLang="x-none" sz="3500" b="0"/>
              <a:t>“asset </a:t>
            </a:r>
            <a:r>
              <a:rPr lang="en-US" altLang="x-none" sz="3500" b="0" i="1"/>
              <a:t>knowledge </a:t>
            </a:r>
            <a:r>
              <a:rPr lang="en-US" altLang="x-none" sz="3500" b="0"/>
              <a:t>sebagian</a:t>
            </a:r>
            <a:br>
              <a:rPr lang="en-US" altLang="x-none" sz="3500" b="0"/>
            </a:br>
            <a:r>
              <a:rPr lang="en-US" altLang="x-none" sz="3500" b="0"/>
              <a:t>besar tersimpan dalam pikiran kita, yang disebut </a:t>
            </a:r>
            <a:r>
              <a:rPr lang="en-US" altLang="x-none" sz="3500" b="0" i="1"/>
              <a:t>tacit knowledge</a:t>
            </a:r>
            <a:r>
              <a:rPr lang="en-US" altLang="x-none" sz="3500" b="0"/>
              <a:t>“</a:t>
            </a:r>
          </a:p>
        </p:txBody>
      </p:sp>
      <p:sp>
        <p:nvSpPr>
          <p:cNvPr id="45064" name="Rectangle 8"/>
          <p:cNvSpPr>
            <a:spLocks noChangeArrowheads="1"/>
          </p:cNvSpPr>
          <p:nvPr/>
        </p:nvSpPr>
        <p:spPr bwMode="auto">
          <a:xfrm>
            <a:off x="914400" y="2362200"/>
            <a:ext cx="7467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ltLang="x-none" sz="2000" i="1">
                <a:latin typeface="Trebuchet MS" charset="0"/>
              </a:rPr>
              <a:t>Tacit knowledge </a:t>
            </a:r>
            <a:r>
              <a:rPr lang="en-US" altLang="x-none" sz="2000">
                <a:latin typeface="Trebuchet MS" charset="0"/>
              </a:rPr>
              <a:t>adalah sesuatu yang kita ketahui dan alami, namun sulit untuk diungkapkan secara jelas dan lengkap. </a:t>
            </a:r>
          </a:p>
          <a:p>
            <a:pPr>
              <a:buFontTx/>
              <a:buChar char="•"/>
            </a:pPr>
            <a:r>
              <a:rPr lang="en-US" altLang="x-none" sz="2000" i="1">
                <a:latin typeface="Trebuchet MS" charset="0"/>
              </a:rPr>
              <a:t>Tacit knowledge </a:t>
            </a:r>
            <a:r>
              <a:rPr lang="en-US" altLang="x-none" sz="2000">
                <a:latin typeface="Trebuchet MS" charset="0"/>
              </a:rPr>
              <a:t>sangat sulit dipindahkan kepada orang lain karena </a:t>
            </a:r>
            <a:r>
              <a:rPr lang="en-US" altLang="x-none" sz="2000" i="1">
                <a:latin typeface="Trebuchet MS" charset="0"/>
              </a:rPr>
              <a:t>knowledge </a:t>
            </a:r>
            <a:r>
              <a:rPr lang="en-US" altLang="x-none" sz="2000">
                <a:latin typeface="Trebuchet MS" charset="0"/>
              </a:rPr>
              <a:t>tersebut tersimpan pada pikiran masing-masing individu dalam organisasi. </a:t>
            </a:r>
          </a:p>
        </p:txBody>
      </p:sp>
      <p:sp>
        <p:nvSpPr>
          <p:cNvPr id="45065" name="Rectangle 9"/>
          <p:cNvSpPr>
            <a:spLocks noChangeArrowheads="1"/>
          </p:cNvSpPr>
          <p:nvPr/>
        </p:nvSpPr>
        <p:spPr bwMode="auto">
          <a:xfrm>
            <a:off x="609600" y="4572000"/>
            <a:ext cx="7813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i="1">
                <a:solidFill>
                  <a:srgbClr val="0000FF"/>
                </a:solidFill>
              </a:rPr>
              <a:t>Knowledge Management </a:t>
            </a:r>
            <a:r>
              <a:rPr lang="en-US" altLang="x-none" sz="2000" b="1">
                <a:solidFill>
                  <a:srgbClr val="0000FF"/>
                </a:solidFill>
              </a:rPr>
              <a:t>ada untuk menjawab persoalan ini, yaitu proses mengubah </a:t>
            </a:r>
            <a:r>
              <a:rPr lang="en-US" altLang="x-none" sz="2000" b="1" i="1">
                <a:solidFill>
                  <a:srgbClr val="0000FF"/>
                </a:solidFill>
              </a:rPr>
              <a:t>tacit knowledge </a:t>
            </a:r>
            <a:r>
              <a:rPr lang="en-US" altLang="x-none" sz="2000" b="1">
                <a:solidFill>
                  <a:srgbClr val="0000FF"/>
                </a:solidFill>
              </a:rPr>
              <a:t>menjadi </a:t>
            </a:r>
            <a:r>
              <a:rPr lang="en-US" altLang="x-none" sz="2000" b="1" i="1">
                <a:solidFill>
                  <a:srgbClr val="0000FF"/>
                </a:solidFill>
              </a:rPr>
              <a:t>knowledge </a:t>
            </a:r>
            <a:r>
              <a:rPr lang="en-US" altLang="x-none" sz="2000" b="1">
                <a:solidFill>
                  <a:srgbClr val="0000FF"/>
                </a:solidFill>
              </a:rPr>
              <a:t>yang mudah dikomunikasikan dan mudah didokumentasikan, yang disebut </a:t>
            </a:r>
            <a:r>
              <a:rPr lang="en-US" altLang="x-none" sz="2000" b="1" i="1">
                <a:solidFill>
                  <a:srgbClr val="0000FF"/>
                </a:solidFill>
              </a:rPr>
              <a:t>explicit knowledge</a:t>
            </a:r>
            <a:r>
              <a:rPr lang="en-US" altLang="x-none" sz="2000" b="1">
                <a:solidFill>
                  <a:srgbClr val="0000FF"/>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659</TotalTime>
  <Words>1784</Words>
  <Application>Microsoft Macintosh PowerPoint</Application>
  <PresentationFormat>On-screen Show (4:3)</PresentationFormat>
  <Paragraphs>172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Times New Roman</vt:lpstr>
      <vt:lpstr>Wingdings</vt:lpstr>
      <vt:lpstr>Trebuchet MS</vt:lpstr>
      <vt:lpstr>Gill Sans MT</vt:lpstr>
      <vt:lpstr>Network</vt:lpstr>
      <vt:lpstr>Mengelola / Manajemen  Pengetahuan</vt:lpstr>
      <vt:lpstr>Kriteria Indikator dan Penilaian</vt:lpstr>
      <vt:lpstr>Pengertian Knowldege Management</vt:lpstr>
      <vt:lpstr>Manajemen Pengetahuan:</vt:lpstr>
      <vt:lpstr>Pengertian Organisasi</vt:lpstr>
      <vt:lpstr>Pengertian Pengetahuan</vt:lpstr>
      <vt:lpstr>Pengertian Pengetahuan (2)</vt:lpstr>
      <vt:lpstr>Knowledge dalam organisasi tersimpan dengan struktur :</vt:lpstr>
      <vt:lpstr>“asset knowledge sebagian besar tersimpan dalam pikiran kita, yang disebut tacit knowledge“</vt:lpstr>
      <vt:lpstr>STRATEGI MENGELOLA PENGETAHUAN</vt:lpstr>
      <vt:lpstr>PowerPoint Presentation</vt:lpstr>
      <vt:lpstr>Expert System dalam suatu organisasi :</vt:lpstr>
      <vt:lpstr>MANAJEMEN PENGETAHUAN (KNOWLEDGE MANAGEMENT)  yang DINAMIS</vt:lpstr>
      <vt:lpstr>Metode pengubahan Informasi menjadi  Pengetahuan:</vt:lpstr>
      <vt:lpstr>Respon terhadap Lingkungan bercirikan 2 hal:</vt:lpstr>
      <vt:lpstr>Persoalan pada Lingkungan yang Kompleks dan Bergejolak menyebabkan:</vt:lpstr>
      <vt:lpstr>Where the Information Goes?</vt:lpstr>
      <vt:lpstr>PowerPoint Presentation</vt:lpstr>
      <vt:lpstr>Manajemen Perubahan (change management) </vt:lpstr>
      <vt:lpstr>Modal Sosial</vt:lpstr>
      <vt:lpstr>Perbedaan Fokus Perhatian</vt:lpstr>
      <vt:lpstr>“Manajemen pengetahuan merupakan ‘kegiatan lama’ dengan bungkus baru’, yaitu:</vt:lpstr>
      <vt:lpstr>PowerPoint Presentation</vt:lpstr>
      <vt:lpstr>PowerPoint Presentation</vt:lpstr>
      <vt:lpstr>PowerPoint Presentation</vt:lpstr>
      <vt:lpstr>PowerPoint Presentation</vt:lpstr>
      <vt:lpstr>Menggambarkan Pengetahuan melalui “MODEL SKANDIA”</vt:lpstr>
      <vt:lpstr>PowerPoint Presentation</vt:lpstr>
      <vt:lpstr>PowerPoint Presentation</vt:lpstr>
      <vt:lpstr>PowerPoint Presentation</vt:lpstr>
      <vt:lpstr>Tahapan Knowledge-Based Organization (II)</vt:lpstr>
      <vt:lpstr>PowerPoint Presentation</vt:lpstr>
      <vt:lpstr>PowerPoint Presentation</vt:lpstr>
      <vt:lpstr>PowerPoint Presentation</vt:lpstr>
      <vt:lpstr>PowerPoint Presentation</vt:lpstr>
      <vt:lpstr>PENUTUP</vt:lpstr>
      <vt:lpstr>PUSTAKA</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MANAGEMENT</dc:title>
  <dc:creator>Yuli</dc:creator>
  <cp:lastModifiedBy>Microsoft Office User</cp:lastModifiedBy>
  <cp:revision>9</cp:revision>
  <dcterms:created xsi:type="dcterms:W3CDTF">2008-10-24T12:09:12Z</dcterms:created>
  <dcterms:modified xsi:type="dcterms:W3CDTF">2020-07-24T02:28:21Z</dcterms:modified>
</cp:coreProperties>
</file>