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pPr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pPr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pPr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pPr/>
              <a:t>6/26/2020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pPr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pPr/>
              <a:t>6/26/2020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pPr/>
              <a:t>6/26/2020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pPr/>
              <a:t>6/26/2020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pPr/>
              <a:t>6/26/2020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pPr/>
              <a:t>6/26/2020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pPr/>
              <a:t>6/26/2020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pPr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1269" y="777922"/>
            <a:ext cx="8991600" cy="1091821"/>
          </a:xfrm>
          <a:solidFill>
            <a:schemeClr val="accent2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2400" b="1" dirty="0"/>
              <a:t>MANAJEMEN LABA PADA PT GARUDA INDONESIA (</a:t>
            </a:r>
            <a:r>
              <a:rPr lang="en-US" sz="2400" b="1" dirty="0" err="1"/>
              <a:t>Persero</a:t>
            </a:r>
            <a:r>
              <a:rPr lang="en-US" sz="2400" b="1" dirty="0"/>
              <a:t>) </a:t>
            </a:r>
            <a:r>
              <a:rPr lang="en-US" sz="2400" dirty="0"/>
              <a:t/>
            </a:r>
            <a:br>
              <a:rPr lang="en-US" sz="2400" dirty="0"/>
            </a:br>
            <a:endParaRPr lang="en-US" sz="105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66649428"/>
              </p:ext>
            </p:extLst>
          </p:nvPr>
        </p:nvGraphicFramePr>
        <p:xfrm>
          <a:off x="6582401" y="2572602"/>
          <a:ext cx="5609599" cy="428539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4089668">
                  <a:extLst>
                    <a:ext uri="{9D8B030D-6E8A-4147-A177-3AD203B41FA5}">
                      <a16:colId xmlns:a16="http://schemas.microsoft.com/office/drawing/2014/main" xmlns="" val="2686377679"/>
                    </a:ext>
                  </a:extLst>
                </a:gridCol>
                <a:gridCol w="1519931">
                  <a:extLst>
                    <a:ext uri="{9D8B030D-6E8A-4147-A177-3AD203B41FA5}">
                      <a16:colId xmlns:a16="http://schemas.microsoft.com/office/drawing/2014/main" xmlns="" val="2301232119"/>
                    </a:ext>
                  </a:extLst>
                </a:gridCol>
              </a:tblGrid>
              <a:tr h="6603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ESTI ISTIQOMAH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21116108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5772570"/>
                  </a:ext>
                </a:extLst>
              </a:tr>
              <a:tr h="7250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DELIA NOFIANDRIANI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21116111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9253285"/>
                  </a:ext>
                </a:extLst>
              </a:tr>
              <a:tr h="7250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MIA NUR ALIFA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21116119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5629362"/>
                  </a:ext>
                </a:extLst>
              </a:tr>
              <a:tr h="7250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ANDRY MAULANA HIDAYAT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21116123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5257470"/>
                  </a:ext>
                </a:extLst>
              </a:tr>
              <a:tr h="7250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LIEVIA ANGELIN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21116135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5686863"/>
                  </a:ext>
                </a:extLst>
              </a:tr>
              <a:tr h="7250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DESY NOVITA SARI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21116137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0114762"/>
                  </a:ext>
                </a:extLst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268036"/>
            <a:ext cx="1534066" cy="15899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flipH="1">
            <a:off x="1534066" y="5842337"/>
            <a:ext cx="35703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200" dirty="0" smtClean="0">
                <a:ln>
                  <a:solidFill>
                    <a:srgbClr val="5B5B5B"/>
                  </a:solidFill>
                </a:ln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PROGRAM STUDI AKUNTANSI</a:t>
            </a:r>
          </a:p>
          <a:p>
            <a:r>
              <a:rPr lang="en-ID" sz="1200" dirty="0" smtClean="0">
                <a:ln>
                  <a:solidFill>
                    <a:srgbClr val="5B5B5B"/>
                  </a:solidFill>
                </a:ln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FAKULTAS EKONOMI DAN BISNIS</a:t>
            </a:r>
            <a:br>
              <a:rPr lang="en-ID" sz="1200" dirty="0" smtClean="0">
                <a:ln>
                  <a:solidFill>
                    <a:srgbClr val="5B5B5B"/>
                  </a:solidFill>
                </a:ln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D" sz="1200" dirty="0" smtClean="0">
                <a:ln>
                  <a:solidFill>
                    <a:srgbClr val="5B5B5B"/>
                  </a:solidFill>
                </a:ln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UNIVERSITAS KOMPUTER INDONESIA</a:t>
            </a:r>
          </a:p>
          <a:p>
            <a:r>
              <a:rPr lang="en-ID" sz="1200" dirty="0" smtClean="0">
                <a:ln>
                  <a:solidFill>
                    <a:srgbClr val="5B5B5B"/>
                  </a:solidFill>
                </a:ln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BANDUNG</a:t>
            </a:r>
          </a:p>
          <a:p>
            <a:r>
              <a:rPr lang="en-ID" sz="1200" dirty="0" smtClean="0">
                <a:ln>
                  <a:solidFill>
                    <a:srgbClr val="5B5B5B"/>
                  </a:solidFill>
                </a:ln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en-US" sz="1200" dirty="0">
              <a:ln>
                <a:solidFill>
                  <a:srgbClr val="5B5B5B"/>
                </a:solidFill>
              </a:ln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186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2272" y="0"/>
            <a:ext cx="7729728" cy="846161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ID" dirty="0" smtClean="0"/>
              <a:t>LATAR BELAKANG MASALAH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8548"/>
            <a:ext cx="12192000" cy="3698543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just"/>
            <a:r>
              <a:rPr lang="en-US" dirty="0"/>
              <a:t>Indonesia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Negara yang </a:t>
            </a:r>
            <a:r>
              <a:rPr lang="en-US" dirty="0" err="1"/>
              <a:t>luas</a:t>
            </a:r>
            <a:r>
              <a:rPr lang="en-US" dirty="0"/>
              <a:t>,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pengembang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transportasi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.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transportasi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penunjang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tercapainya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memuaskan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pengembang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di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smtClean="0"/>
              <a:t>Negara </a:t>
            </a:r>
            <a:r>
              <a:rPr lang="en-US" dirty="0"/>
              <a:t>.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persaingan</a:t>
            </a:r>
            <a:r>
              <a:rPr lang="en-US" dirty="0"/>
              <a:t> </a:t>
            </a:r>
            <a:r>
              <a:rPr lang="en-US" dirty="0" err="1"/>
              <a:t>begitu</a:t>
            </a:r>
            <a:r>
              <a:rPr lang="en-US" dirty="0"/>
              <a:t> </a:t>
            </a:r>
            <a:r>
              <a:rPr lang="en-US" dirty="0" err="1"/>
              <a:t>ketat</a:t>
            </a:r>
            <a:r>
              <a:rPr lang="en-US" dirty="0"/>
              <a:t> pun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dihindarkan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presepsi</a:t>
            </a:r>
            <a:r>
              <a:rPr lang="en-US" dirty="0"/>
              <a:t> investor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saham</a:t>
            </a:r>
            <a:r>
              <a:rPr lang="en-US" dirty="0"/>
              <a:t>.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sejahtera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pemiliknya</a:t>
            </a:r>
            <a:r>
              <a:rPr lang="en-US" dirty="0"/>
              <a:t>.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kemakmuran</a:t>
            </a:r>
            <a:r>
              <a:rPr lang="en-US" dirty="0"/>
              <a:t> para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saham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para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saham</a:t>
            </a:r>
            <a:r>
              <a:rPr lang="en-US" dirty="0"/>
              <a:t> </a:t>
            </a:r>
            <a:r>
              <a:rPr lang="en-US" dirty="0" err="1"/>
              <a:t>menginvestasikan</a:t>
            </a:r>
            <a:r>
              <a:rPr lang="en-US" dirty="0"/>
              <a:t> </a:t>
            </a:r>
            <a:r>
              <a:rPr lang="en-US" dirty="0" err="1"/>
              <a:t>modalnya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diukur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internal </a:t>
            </a:r>
            <a:r>
              <a:rPr lang="en-US" dirty="0" err="1"/>
              <a:t>perusahaan</a:t>
            </a:r>
            <a:r>
              <a:rPr lang="en-US" dirty="0"/>
              <a:t>,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kelola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efisien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mewujudkan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direncanakan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diukur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yang </a:t>
            </a:r>
            <a:r>
              <a:rPr lang="en-US" dirty="0" err="1"/>
              <a:t>tercemin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 </a:t>
            </a:r>
            <a:r>
              <a:rPr lang="en-US" dirty="0" smtClean="0"/>
              <a:t>Garuda </a:t>
            </a:r>
            <a:r>
              <a:rPr lang="en-US" dirty="0"/>
              <a:t>Indonesia </a:t>
            </a:r>
            <a:r>
              <a:rPr lang="en-US" dirty="0" err="1"/>
              <a:t>sebagai</a:t>
            </a:r>
            <a:r>
              <a:rPr lang="en-US" dirty="0"/>
              <a:t> Perusahaan Go Public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Garuda </a:t>
            </a:r>
            <a:r>
              <a:rPr lang="en-US" dirty="0" err="1"/>
              <a:t>Indoneisa</a:t>
            </a:r>
            <a:r>
              <a:rPr lang="en-US" dirty="0"/>
              <a:t>,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kejanggalan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Garuda Indonesia.</a:t>
            </a:r>
          </a:p>
        </p:txBody>
      </p:sp>
    </p:spTree>
    <p:extLst>
      <p:ext uri="{BB962C8B-B14F-4D97-AF65-F5344CB8AC3E}">
        <p14:creationId xmlns:p14="http://schemas.microsoft.com/office/powerpoint/2010/main" xmlns="" val="2747991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2272" y="0"/>
            <a:ext cx="7729728" cy="118872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ID" dirty="0" smtClean="0"/>
              <a:t>PEMBAHASAN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88720"/>
            <a:ext cx="12050973" cy="5669280"/>
          </a:xfrm>
        </p:spPr>
        <p:txBody>
          <a:bodyPr/>
          <a:lstStyle/>
          <a:p>
            <a:r>
              <a:rPr lang="en-ID" dirty="0" smtClean="0"/>
              <a:t>                                 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297902"/>
            <a:ext cx="2497541" cy="9676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Schipper</a:t>
            </a:r>
            <a:r>
              <a:rPr lang="en-US" dirty="0">
                <a:solidFill>
                  <a:schemeClr val="tx1"/>
                </a:solidFill>
              </a:rPr>
              <a:t> (1989)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063923"/>
            <a:ext cx="3111690" cy="24497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mendefinisikan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manajemen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laba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intervensi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maksud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tertentu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terhadap</a:t>
            </a:r>
            <a:r>
              <a:rPr lang="en-US" dirty="0">
                <a:solidFill>
                  <a:schemeClr val="tx1"/>
                </a:solidFill>
              </a:rPr>
              <a:t> proses </a:t>
            </a:r>
            <a:r>
              <a:rPr lang="en-US" dirty="0" err="1">
                <a:solidFill>
                  <a:schemeClr val="tx1"/>
                </a:solidFill>
              </a:rPr>
              <a:t>pelaporan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keuangan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eksternal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sengaja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memperoleh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beberapa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keuntungan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pribadi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4" idx="2"/>
          </p:cNvCxnSpPr>
          <p:nvPr/>
        </p:nvCxnSpPr>
        <p:spPr>
          <a:xfrm flipH="1">
            <a:off x="1248770" y="2265528"/>
            <a:ext cx="1" cy="798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593075" y="1297902"/>
            <a:ext cx="2033516" cy="9676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Healy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Wahlen</a:t>
            </a:r>
            <a:r>
              <a:rPr lang="en-US" dirty="0">
                <a:solidFill>
                  <a:schemeClr val="tx1"/>
                </a:solidFill>
              </a:rPr>
              <a:t> (1999),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343701" y="2906973"/>
            <a:ext cx="8707271" cy="29615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menyatakan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bahwa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definisi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manajemen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laba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mengandung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beberapa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aspek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Pertama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intervensi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manajemen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laba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terhadap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pelaporan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keuangan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dilakukan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penggunaan</a:t>
            </a:r>
            <a:r>
              <a:rPr lang="en-US" dirty="0">
                <a:solidFill>
                  <a:schemeClr val="tx1"/>
                </a:solidFill>
              </a:rPr>
              <a:t> judgment, </a:t>
            </a:r>
            <a:r>
              <a:rPr lang="en-US" dirty="0" err="1">
                <a:solidFill>
                  <a:schemeClr val="tx1"/>
                </a:solidFill>
              </a:rPr>
              <a:t>misalnya</a:t>
            </a:r>
            <a:r>
              <a:rPr lang="en-US" dirty="0">
                <a:solidFill>
                  <a:schemeClr val="tx1"/>
                </a:solidFill>
              </a:rPr>
              <a:t> judgment yang </a:t>
            </a:r>
            <a:r>
              <a:rPr lang="en-US" dirty="0" err="1">
                <a:solidFill>
                  <a:schemeClr val="tx1"/>
                </a:solidFill>
              </a:rPr>
              <a:t>dibutuhkan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mengestimasi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sejumlah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peristiwa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ekonomi</a:t>
            </a:r>
            <a:r>
              <a:rPr lang="en-US" dirty="0">
                <a:solidFill>
                  <a:schemeClr val="tx1"/>
                </a:solidFill>
              </a:rPr>
              <a:t> di masa </a:t>
            </a:r>
            <a:r>
              <a:rPr lang="en-US" dirty="0" err="1">
                <a:solidFill>
                  <a:schemeClr val="tx1"/>
                </a:solidFill>
              </a:rPr>
              <a:t>depan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ditunjukan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laporan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keuangan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seperti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perkiraan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umur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ekonomis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nilai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residu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aktiva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tetap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tanggungjawab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pensiun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pajak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ditangguhkan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kerugian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piutang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penurunan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nilai</a:t>
            </a:r>
            <a:r>
              <a:rPr lang="en-US" dirty="0">
                <a:solidFill>
                  <a:schemeClr val="tx1"/>
                </a:solidFill>
              </a:rPr>
              <a:t> asset.  </a:t>
            </a:r>
            <a:r>
              <a:rPr lang="en-US" dirty="0" err="1">
                <a:solidFill>
                  <a:schemeClr val="tx1"/>
                </a:solidFill>
              </a:rPr>
              <a:t>Disamping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manajer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memiliki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pilihan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metode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akuntansi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seperti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metode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penyusutan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metode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biaya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Kedua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tujuan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manajemen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laba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menyesatkan</a:t>
            </a:r>
            <a:r>
              <a:rPr lang="en-US" dirty="0">
                <a:solidFill>
                  <a:schemeClr val="tx1"/>
                </a:solidFill>
              </a:rPr>
              <a:t> stakeholders </a:t>
            </a:r>
            <a:r>
              <a:rPr lang="en-US" dirty="0" err="1">
                <a:solidFill>
                  <a:schemeClr val="tx1"/>
                </a:solidFill>
              </a:rPr>
              <a:t>mengenai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kinerja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ekonomi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perusahaan</a:t>
            </a:r>
            <a:r>
              <a:rPr lang="en-US" dirty="0">
                <a:solidFill>
                  <a:schemeClr val="tx1"/>
                </a:solidFill>
              </a:rPr>
              <a:t>. Hal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muncul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ketika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manajemen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memiliki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akses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terhadap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informasi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diakses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pihak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luar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953301" y="2108578"/>
            <a:ext cx="1" cy="798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05279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14462"/>
            <a:ext cx="12191999" cy="5243538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462463" y="0"/>
            <a:ext cx="7729537" cy="1189038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ID" dirty="0" smtClean="0"/>
              <a:t>PEMBAHASAN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9182" y="1723642"/>
            <a:ext cx="4353281" cy="11287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Ayres (1994:27-29) </a:t>
            </a:r>
            <a:r>
              <a:rPr lang="en-US" dirty="0" err="1" smtClean="0">
                <a:solidFill>
                  <a:schemeClr val="tx1"/>
                </a:solidFill>
              </a:rPr>
              <a:t>terdapat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unsur-unsur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laporan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keuangan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dijadikan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sasaran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dilakukan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manajemen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laba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yaitu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09182" y="2852381"/>
            <a:ext cx="1" cy="7983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09182" y="3650776"/>
            <a:ext cx="2497541" cy="620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Kebijakan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Akuntansi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9181" y="4769893"/>
            <a:ext cx="2497541" cy="6005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Pendapatan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09181" y="4271749"/>
            <a:ext cx="0" cy="4981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09181" y="5964073"/>
            <a:ext cx="2497541" cy="641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Biaya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09181" y="5370394"/>
            <a:ext cx="0" cy="5936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718711" y="1727666"/>
            <a:ext cx="2863758" cy="47153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Alasan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Dilakukan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Manajemen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Laba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Manajemen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laba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meningkatkan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kepercayaan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pemegang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saham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Manajemen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laba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memperbaiki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hubungan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pihak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kreditor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Manajemen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laba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menarik</a:t>
            </a:r>
            <a:r>
              <a:rPr lang="en-US" dirty="0">
                <a:solidFill>
                  <a:schemeClr val="tx1"/>
                </a:solidFill>
              </a:rPr>
              <a:t> investor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menanamkan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modalnya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838717" y="1723641"/>
            <a:ext cx="3830119" cy="11287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dirty="0">
                <a:solidFill>
                  <a:schemeClr val="tx1"/>
                </a:solidFill>
              </a:rPr>
              <a:t>Ada tiga cara yang dapat digunakan untuk melakukan manajemen laba pada laporan keuangan yaitu: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838717" y="3097217"/>
            <a:ext cx="2497541" cy="1078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Memanfaatkan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peluang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membuat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estimasi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akuntansi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838717" y="4549881"/>
            <a:ext cx="2497541" cy="806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Mengubah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metode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akuntansi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838717" y="5794744"/>
            <a:ext cx="2497541" cy="790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Menggeser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perioda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pendapatan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8980227" y="3097217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9" idx="2"/>
            <a:endCxn id="31" idx="0"/>
          </p:cNvCxnSpPr>
          <p:nvPr/>
        </p:nvCxnSpPr>
        <p:spPr>
          <a:xfrm flipH="1">
            <a:off x="9087488" y="2852380"/>
            <a:ext cx="666289" cy="2448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32" idx="0"/>
          </p:cNvCxnSpPr>
          <p:nvPr/>
        </p:nvCxnSpPr>
        <p:spPr>
          <a:xfrm>
            <a:off x="8980227" y="4176214"/>
            <a:ext cx="107261" cy="3736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8813042" y="5387454"/>
            <a:ext cx="274445" cy="3421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42412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2272" y="0"/>
            <a:ext cx="7729728" cy="118872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ID" dirty="0" smtClean="0"/>
              <a:t>KASUS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88720"/>
            <a:ext cx="12192000" cy="566928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188720"/>
            <a:ext cx="3739487" cy="68102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dirty="0" smtClean="0"/>
              <a:t>PT  GARUDA INDONESIA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2262" y="2344002"/>
            <a:ext cx="3739487" cy="1787857"/>
          </a:xfrm>
          <a:prstGeom prst="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Garuda Indonesia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dikenakan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non </a:t>
            </a:r>
            <a:r>
              <a:rPr lang="en-US" dirty="0" err="1"/>
              <a:t>pemerintah</a:t>
            </a:r>
            <a:r>
              <a:rPr lang="en-US" dirty="0"/>
              <a:t>. </a:t>
            </a:r>
            <a:r>
              <a:rPr lang="en-US" dirty="0" err="1"/>
              <a:t>Pasalnya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Garuda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kejanggalan</a:t>
            </a:r>
            <a:r>
              <a:rPr lang="en-US" dirty="0"/>
              <a:t>.</a:t>
            </a:r>
          </a:p>
        </p:txBody>
      </p:sp>
      <p:sp>
        <p:nvSpPr>
          <p:cNvPr id="6" name="Right Arrow 5"/>
          <p:cNvSpPr/>
          <p:nvPr/>
        </p:nvSpPr>
        <p:spPr>
          <a:xfrm>
            <a:off x="109182" y="2538484"/>
            <a:ext cx="368490" cy="27295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8276" y="2344001"/>
            <a:ext cx="5977719" cy="214611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berawal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hasil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laporan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keuangan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tahun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buku</a:t>
            </a:r>
            <a:r>
              <a:rPr lang="en-US" dirty="0">
                <a:solidFill>
                  <a:schemeClr val="tx1"/>
                </a:solidFill>
              </a:rPr>
              <a:t> 2018.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laporan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keuangan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tersebut</a:t>
            </a:r>
            <a:r>
              <a:rPr lang="en-US" dirty="0">
                <a:solidFill>
                  <a:schemeClr val="tx1"/>
                </a:solidFill>
              </a:rPr>
              <a:t>, Garuda Indonesia Group </a:t>
            </a:r>
            <a:r>
              <a:rPr lang="en-US" dirty="0" err="1">
                <a:solidFill>
                  <a:schemeClr val="tx1"/>
                </a:solidFill>
              </a:rPr>
              <a:t>membukukan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laba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bersih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sebesar</a:t>
            </a:r>
            <a:r>
              <a:rPr lang="en-US" dirty="0">
                <a:solidFill>
                  <a:schemeClr val="tx1"/>
                </a:solidFill>
              </a:rPr>
              <a:t> USD809,85 </a:t>
            </a:r>
            <a:r>
              <a:rPr lang="en-US" dirty="0" err="1">
                <a:solidFill>
                  <a:schemeClr val="tx1"/>
                </a:solidFill>
              </a:rPr>
              <a:t>ribu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setara</a:t>
            </a:r>
            <a:r>
              <a:rPr lang="en-US" dirty="0">
                <a:solidFill>
                  <a:schemeClr val="tx1"/>
                </a:solidFill>
              </a:rPr>
              <a:t> Rp11,33 </a:t>
            </a:r>
            <a:r>
              <a:rPr lang="en-US" dirty="0" err="1">
                <a:solidFill>
                  <a:schemeClr val="tx1"/>
                </a:solidFill>
              </a:rPr>
              <a:t>miliar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err="1">
                <a:solidFill>
                  <a:schemeClr val="tx1"/>
                </a:solidFill>
              </a:rPr>
              <a:t>asumsi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kurs</a:t>
            </a:r>
            <a:r>
              <a:rPr lang="en-US" dirty="0">
                <a:solidFill>
                  <a:schemeClr val="tx1"/>
                </a:solidFill>
              </a:rPr>
              <a:t> Rp14.000 per </a:t>
            </a:r>
            <a:r>
              <a:rPr lang="en-US" dirty="0" err="1">
                <a:solidFill>
                  <a:schemeClr val="tx1"/>
                </a:solidFill>
              </a:rPr>
              <a:t>dolar</a:t>
            </a:r>
            <a:r>
              <a:rPr lang="en-US" dirty="0">
                <a:solidFill>
                  <a:schemeClr val="tx1"/>
                </a:solidFill>
              </a:rPr>
              <a:t> AS). </a:t>
            </a:r>
            <a:r>
              <a:rPr lang="en-US" dirty="0" err="1">
                <a:solidFill>
                  <a:schemeClr val="tx1"/>
                </a:solidFill>
              </a:rPr>
              <a:t>Angka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melonjak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tajam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dibanding</a:t>
            </a:r>
            <a:r>
              <a:rPr lang="en-US" dirty="0">
                <a:solidFill>
                  <a:schemeClr val="tx1"/>
                </a:solidFill>
              </a:rPr>
              <a:t> 2017 yang </a:t>
            </a:r>
            <a:r>
              <a:rPr lang="en-US" dirty="0" err="1">
                <a:solidFill>
                  <a:schemeClr val="tx1"/>
                </a:solidFill>
              </a:rPr>
              <a:t>menderita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rugi</a:t>
            </a:r>
            <a:r>
              <a:rPr lang="en-US" dirty="0">
                <a:solidFill>
                  <a:schemeClr val="tx1"/>
                </a:solidFill>
              </a:rPr>
              <a:t> USD216,5 </a:t>
            </a:r>
            <a:r>
              <a:rPr lang="en-US" dirty="0" err="1">
                <a:solidFill>
                  <a:schemeClr val="tx1"/>
                </a:solidFill>
              </a:rPr>
              <a:t>juta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9" name="Right Arrow 8"/>
          <p:cNvSpPr/>
          <p:nvPr/>
        </p:nvSpPr>
        <p:spPr>
          <a:xfrm>
            <a:off x="4804011" y="2538483"/>
            <a:ext cx="368490" cy="27295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8276" y="5204572"/>
            <a:ext cx="5977719" cy="62097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D" dirty="0" err="1" smtClean="0">
                <a:solidFill>
                  <a:schemeClr val="tx1"/>
                </a:solidFill>
              </a:rPr>
              <a:t>Pemanggilan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Direksi</a:t>
            </a:r>
            <a:r>
              <a:rPr lang="en-ID" dirty="0" smtClean="0">
                <a:solidFill>
                  <a:schemeClr val="tx1"/>
                </a:solidFill>
              </a:rPr>
              <a:t> Garuda </a:t>
            </a:r>
            <a:r>
              <a:rPr lang="en-US" dirty="0">
                <a:solidFill>
                  <a:schemeClr val="tx1"/>
                </a:solidFill>
              </a:rPr>
              <a:t>Indonesia </a:t>
            </a:r>
            <a:r>
              <a:rPr lang="en-US" dirty="0" err="1">
                <a:solidFill>
                  <a:schemeClr val="tx1"/>
                </a:solidFill>
              </a:rPr>
              <a:t>terkait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kisruh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laporan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keuangan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tersebut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rot="5400000">
            <a:off x="8142890" y="4685618"/>
            <a:ext cx="368490" cy="27295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11569752" y="5378580"/>
            <a:ext cx="368490" cy="27295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491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2272" y="0"/>
            <a:ext cx="7729728" cy="118872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462272" y="0"/>
            <a:ext cx="7729728" cy="11887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D" smtClean="0"/>
              <a:t>KASUS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188720"/>
            <a:ext cx="3739487" cy="68102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dirty="0" smtClean="0"/>
              <a:t>PT  GARUDA INDONESIA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2262" y="2344003"/>
            <a:ext cx="3739487" cy="1218064"/>
          </a:xfrm>
          <a:prstGeom prst="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/>
              <a:t>Otoritas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(OJK) </a:t>
            </a:r>
            <a:r>
              <a:rPr lang="en-US" dirty="0" err="1"/>
              <a:t>Minta</a:t>
            </a:r>
            <a:r>
              <a:rPr lang="en-US" dirty="0"/>
              <a:t> BEI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Verifikasi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Garuda</a:t>
            </a:r>
          </a:p>
          <a:p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109182" y="2538484"/>
            <a:ext cx="368490" cy="27295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8276" y="2344001"/>
            <a:ext cx="5977719" cy="102699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</a:rPr>
              <a:t>Penjelasan</a:t>
            </a:r>
            <a:r>
              <a:rPr lang="en-US" dirty="0" smtClean="0">
                <a:solidFill>
                  <a:schemeClr val="tx1"/>
                </a:solidFill>
              </a:rPr>
              <a:t> Garuda Indonesia </a:t>
            </a:r>
            <a:r>
              <a:rPr lang="en-US" dirty="0" err="1" smtClean="0">
                <a:solidFill>
                  <a:schemeClr val="tx1"/>
                </a:solidFill>
              </a:rPr>
              <a:t>Terkait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Kisruh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Laporan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Keuangan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4804011" y="2538483"/>
            <a:ext cx="368490" cy="27295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8276" y="3905305"/>
            <a:ext cx="5977719" cy="62097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D" dirty="0" err="1" smtClean="0">
                <a:solidFill>
                  <a:schemeClr val="tx1"/>
                </a:solidFill>
              </a:rPr>
              <a:t>Pemanggilan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Direksi</a:t>
            </a:r>
            <a:r>
              <a:rPr lang="en-ID" dirty="0" smtClean="0">
                <a:solidFill>
                  <a:schemeClr val="tx1"/>
                </a:solidFill>
              </a:rPr>
              <a:t> Garuda </a:t>
            </a:r>
            <a:r>
              <a:rPr lang="en-US" dirty="0">
                <a:solidFill>
                  <a:schemeClr val="tx1"/>
                </a:solidFill>
              </a:rPr>
              <a:t>Indonesia </a:t>
            </a:r>
            <a:r>
              <a:rPr lang="en-US" dirty="0" err="1">
                <a:solidFill>
                  <a:schemeClr val="tx1"/>
                </a:solidFill>
              </a:rPr>
              <a:t>terkait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kisruh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laporan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keuangan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tersebut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rot="5400000">
            <a:off x="8142889" y="3518393"/>
            <a:ext cx="368490" cy="27295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 rot="10800000">
            <a:off x="4785541" y="4253323"/>
            <a:ext cx="368490" cy="27295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" y="1188720"/>
            <a:ext cx="12192000" cy="56692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32262" y="3872208"/>
            <a:ext cx="4069033" cy="12593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DPR </a:t>
            </a:r>
            <a:r>
              <a:rPr lang="en-US" dirty="0" err="1" smtClean="0">
                <a:solidFill>
                  <a:schemeClr val="tx1"/>
                </a:solidFill>
              </a:rPr>
              <a:t>memanggil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Management Garuda </a:t>
            </a:r>
            <a:r>
              <a:rPr lang="en-US" dirty="0" smtClean="0">
                <a:solidFill>
                  <a:schemeClr val="tx1"/>
                </a:solidFill>
              </a:rPr>
              <a:t>Indonesia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menjelaskan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keterangan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menjadi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kisruh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laporan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keuangan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tersebut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 rot="5400000">
            <a:off x="429904" y="5305222"/>
            <a:ext cx="368490" cy="27295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32261" y="5760367"/>
            <a:ext cx="4069033" cy="83457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Kemenkeu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Temukan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Dugaan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Laporan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Keuangan</a:t>
            </a:r>
            <a:r>
              <a:rPr lang="en-US" dirty="0">
                <a:solidFill>
                  <a:schemeClr val="tx1"/>
                </a:solidFill>
              </a:rPr>
              <a:t> Garuda </a:t>
            </a:r>
            <a:r>
              <a:rPr lang="en-US" dirty="0" err="1">
                <a:solidFill>
                  <a:schemeClr val="tx1"/>
                </a:solidFill>
              </a:rPr>
              <a:t>Tak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Sesuai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Standar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4810733" y="5749796"/>
            <a:ext cx="368490" cy="27295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351924" y="5151325"/>
            <a:ext cx="4069033" cy="17066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Garuda Indonesia </a:t>
            </a:r>
            <a:r>
              <a:rPr lang="en-US" dirty="0" err="1">
                <a:solidFill>
                  <a:schemeClr val="tx1"/>
                </a:solidFill>
              </a:rPr>
              <a:t>Kena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Sanksi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OJK, </a:t>
            </a:r>
            <a:r>
              <a:rPr lang="en-US" dirty="0" err="1">
                <a:solidFill>
                  <a:schemeClr val="tx1"/>
                </a:solidFill>
              </a:rPr>
              <a:t>Kemenkeu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BEI.</a:t>
            </a:r>
          </a:p>
          <a:p>
            <a:r>
              <a:rPr lang="en-US" dirty="0">
                <a:solidFill>
                  <a:schemeClr val="tx1"/>
                </a:solidFill>
              </a:rPr>
              <a:t>Garuda Indonesia </a:t>
            </a:r>
            <a:r>
              <a:rPr lang="en-US" dirty="0" err="1">
                <a:solidFill>
                  <a:schemeClr val="tx1"/>
                </a:solidFill>
              </a:rPr>
              <a:t>dikenakan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sanksi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pihak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Selain</a:t>
            </a:r>
            <a:r>
              <a:rPr lang="en-US" dirty="0">
                <a:solidFill>
                  <a:schemeClr val="tx1"/>
                </a:solidFill>
              </a:rPr>
              <a:t> Garuda, </a:t>
            </a:r>
            <a:r>
              <a:rPr lang="en-US" dirty="0" err="1">
                <a:solidFill>
                  <a:schemeClr val="tx1"/>
                </a:solidFill>
              </a:rPr>
              <a:t>sanksi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diterima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auditor </a:t>
            </a:r>
            <a:r>
              <a:rPr lang="en-US" dirty="0" err="1">
                <a:solidFill>
                  <a:schemeClr val="tx1"/>
                </a:solidFill>
              </a:rPr>
              <a:t>laporan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keuangan</a:t>
            </a:r>
            <a:r>
              <a:rPr lang="en-US" dirty="0">
                <a:solidFill>
                  <a:schemeClr val="tx1"/>
                </a:solidFill>
              </a:rPr>
              <a:t> Garuda Indonesia,</a:t>
            </a:r>
          </a:p>
        </p:txBody>
      </p:sp>
    </p:spTree>
    <p:extLst>
      <p:ext uri="{BB962C8B-B14F-4D97-AF65-F5344CB8AC3E}">
        <p14:creationId xmlns:p14="http://schemas.microsoft.com/office/powerpoint/2010/main" xmlns="" val="1261704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88720"/>
            <a:ext cx="12192000" cy="566928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462463" y="0"/>
            <a:ext cx="7729537" cy="1189038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ID" dirty="0" smtClean="0"/>
              <a:t>KESIMPULAN DAN SARAN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188720"/>
            <a:ext cx="12192000" cy="3820009"/>
          </a:xfrm>
          <a:prstGeom prst="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/>
              <a:t>keuangan</a:t>
            </a:r>
            <a:r>
              <a:rPr lang="en-US" dirty="0"/>
              <a:t> PT</a:t>
            </a:r>
            <a:r>
              <a:rPr lang="en-US" u="sng" dirty="0">
                <a:solidFill>
                  <a:schemeClr val="tx1"/>
                </a:solidFill>
              </a:rPr>
              <a:t> Garuda </a:t>
            </a:r>
            <a:r>
              <a:rPr lang="en-US" u="sng" dirty="0" smtClean="0">
                <a:solidFill>
                  <a:schemeClr val="tx1"/>
                </a:solidFill>
              </a:rPr>
              <a:t>Indonesia </a:t>
            </a:r>
            <a:r>
              <a:rPr lang="en-US" dirty="0" smtClean="0"/>
              <a:t>( </a:t>
            </a:r>
            <a:r>
              <a:rPr lang="en-US" dirty="0" err="1" smtClean="0"/>
              <a:t>Persero</a:t>
            </a:r>
            <a:r>
              <a:rPr lang="en-US" dirty="0"/>
              <a:t>) </a:t>
            </a:r>
            <a:r>
              <a:rPr lang="en-US" dirty="0" err="1"/>
              <a:t>menuai</a:t>
            </a:r>
            <a:r>
              <a:rPr lang="en-US" dirty="0"/>
              <a:t> </a:t>
            </a:r>
            <a:r>
              <a:rPr lang="en-US" dirty="0" err="1"/>
              <a:t>polemik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adanyapencatatan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penyediaan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konektivitas</a:t>
            </a:r>
            <a:r>
              <a:rPr lang="en-US" dirty="0"/>
              <a:t> (</a:t>
            </a:r>
            <a:r>
              <a:rPr lang="en-US" dirty="0" err="1"/>
              <a:t>wifi</a:t>
            </a:r>
            <a:r>
              <a:rPr lang="en-US" dirty="0"/>
              <a:t>) </a:t>
            </a:r>
            <a:r>
              <a:rPr lang="en-US" dirty="0" err="1"/>
              <a:t>dalampenerbangan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PT </a:t>
            </a:r>
            <a:r>
              <a:rPr lang="en-US" dirty="0" err="1"/>
              <a:t>Mahata</a:t>
            </a:r>
            <a:r>
              <a:rPr lang="en-US" dirty="0"/>
              <a:t> Aero </a:t>
            </a:r>
            <a:r>
              <a:rPr lang="en-US" dirty="0" err="1"/>
              <a:t>Teknologi</a:t>
            </a:r>
            <a:r>
              <a:rPr lang="en-US" dirty="0"/>
              <a:t> (</a:t>
            </a:r>
            <a:r>
              <a:rPr lang="en-US" dirty="0" err="1"/>
              <a:t>Mahata</a:t>
            </a:r>
            <a:r>
              <a:rPr lang="en-US" dirty="0"/>
              <a:t>)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pos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yangseharusnya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piutang.Dalam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PT Garuda Indonesia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melanggar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69 </a:t>
            </a:r>
            <a:r>
              <a:rPr lang="en-US" dirty="0" err="1"/>
              <a:t>Undang-UndangNomor</a:t>
            </a:r>
            <a:r>
              <a:rPr lang="en-US" dirty="0"/>
              <a:t> 8 </a:t>
            </a:r>
            <a:r>
              <a:rPr lang="en-US" dirty="0" err="1"/>
              <a:t>Tahun</a:t>
            </a:r>
            <a:r>
              <a:rPr lang="en-US" dirty="0"/>
              <a:t> 1995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Modal (UU PM) ,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Bapepam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LK NomorVIII.G.7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Penyajian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Pengungkapan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Emiten</a:t>
            </a:r>
            <a:r>
              <a:rPr lang="en-US" dirty="0"/>
              <a:t> </a:t>
            </a:r>
            <a:r>
              <a:rPr lang="en-US" dirty="0" err="1"/>
              <a:t>danPerusahaan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, </a:t>
            </a:r>
            <a:r>
              <a:rPr lang="en-US" dirty="0" err="1"/>
              <a:t>Interpretasi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(ISAK) 8 </a:t>
            </a:r>
            <a:r>
              <a:rPr lang="en-US" dirty="0" err="1"/>
              <a:t>tentangPenentuan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Sewa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 </a:t>
            </a:r>
            <a:r>
              <a:rPr lang="en-US" dirty="0" err="1"/>
              <a:t>Akuntansi</a:t>
            </a:r>
            <a:r>
              <a:rPr lang="en-US" dirty="0"/>
              <a:t> </a:t>
            </a:r>
            <a:r>
              <a:rPr lang="en-US" dirty="0" err="1"/>
              <a:t>Keuangan</a:t>
            </a:r>
            <a:r>
              <a:rPr lang="en-US" dirty="0"/>
              <a:t> (PSAK) 30 </a:t>
            </a:r>
            <a:r>
              <a:rPr lang="en-US" dirty="0" err="1"/>
              <a:t>tentang</a:t>
            </a:r>
            <a:r>
              <a:rPr lang="en-US" dirty="0"/>
              <a:t> </a:t>
            </a:r>
            <a:r>
              <a:rPr lang="en-US" dirty="0" err="1"/>
              <a:t>Sewa</a:t>
            </a:r>
            <a:r>
              <a:rPr lang="en-US" dirty="0"/>
              <a:t>. Dan </a:t>
            </a:r>
            <a:r>
              <a:rPr lang="en-US" dirty="0" err="1"/>
              <a:t>diberi</a:t>
            </a:r>
            <a:r>
              <a:rPr lang="en-US" dirty="0"/>
              <a:t> </a:t>
            </a:r>
            <a:r>
              <a:rPr lang="en-US" dirty="0" err="1"/>
              <a:t>sanksi</a:t>
            </a:r>
            <a:r>
              <a:rPr lang="en-US" dirty="0"/>
              <a:t> </a:t>
            </a:r>
            <a:r>
              <a:rPr lang="en-US" dirty="0" err="1"/>
              <a:t>sesuai</a:t>
            </a:r>
            <a:r>
              <a:rPr lang="en-US" dirty="0"/>
              <a:t>  </a:t>
            </a:r>
            <a:r>
              <a:rPr lang="en-US" dirty="0" err="1"/>
              <a:t>engan</a:t>
            </a:r>
            <a:r>
              <a:rPr lang="en-US" dirty="0"/>
              <a:t> </a:t>
            </a:r>
            <a:r>
              <a:rPr lang="en-US" dirty="0" err="1" smtClean="0"/>
              <a:t>UUyang</a:t>
            </a:r>
            <a:r>
              <a:rPr lang="en-US" dirty="0" smtClean="0"/>
              <a:t> </a:t>
            </a:r>
            <a:r>
              <a:rPr lang="en-US" dirty="0" err="1" smtClean="0"/>
              <a:t>dilanggar.Seharusnya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kerancuan</a:t>
            </a:r>
            <a:r>
              <a:rPr lang="en-US" dirty="0" smtClean="0"/>
              <a:t>, GIAA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tercatat</a:t>
            </a:r>
            <a:r>
              <a:rPr lang="en-US" dirty="0" smtClean="0"/>
              <a:t> </a:t>
            </a:r>
            <a:r>
              <a:rPr lang="en-US" dirty="0" err="1" smtClean="0"/>
              <a:t>dipasar</a:t>
            </a:r>
            <a:r>
              <a:rPr lang="en-US" dirty="0" smtClean="0"/>
              <a:t> modal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nature </a:t>
            </a:r>
            <a:r>
              <a:rPr lang="en-US" dirty="0" err="1" smtClean="0"/>
              <a:t>transaksi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poinpoinnya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eksis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.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public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di </a:t>
            </a:r>
            <a:r>
              <a:rPr lang="en-US" dirty="0" err="1" smtClean="0"/>
              <a:t>kuartal</a:t>
            </a:r>
            <a:r>
              <a:rPr lang="en-US" dirty="0" smtClean="0"/>
              <a:t> III-2018 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merugi</a:t>
            </a:r>
            <a:r>
              <a:rPr lang="en-US" dirty="0" smtClean="0"/>
              <a:t> </a:t>
            </a:r>
            <a:r>
              <a:rPr lang="en-US" dirty="0" err="1" smtClean="0"/>
              <a:t>tiba-tiba</a:t>
            </a:r>
            <a:r>
              <a:rPr lang="en-US" dirty="0" smtClean="0"/>
              <a:t> </a:t>
            </a:r>
            <a:r>
              <a:rPr lang="en-US" dirty="0" err="1" smtClean="0"/>
              <a:t>mengantongi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ditiga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apalagi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disahkan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RUPS.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1281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89609" y="3043451"/>
            <a:ext cx="5227093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smtClean="0">
                <a:solidFill>
                  <a:schemeClr val="tx1"/>
                </a:solidFill>
              </a:rPr>
              <a:t>TERIMAKASIH</a:t>
            </a:r>
            <a:r>
              <a:rPr lang="en-ID" dirty="0" smtClean="0"/>
              <a:t>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5489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74</TotalTime>
  <Words>537</Words>
  <Application>Microsoft Office PowerPoint</Application>
  <PresentationFormat>Custom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Parcel</vt:lpstr>
      <vt:lpstr>MANAJEMEN LABA PADA PT GARUDA INDONESIA (Persero)  </vt:lpstr>
      <vt:lpstr>LATAR BELAKANG MASALAH</vt:lpstr>
      <vt:lpstr>PEMBAHASAN</vt:lpstr>
      <vt:lpstr>PEMBAHASAN</vt:lpstr>
      <vt:lpstr>KASUS</vt:lpstr>
      <vt:lpstr>Slide 6</vt:lpstr>
      <vt:lpstr>KESIMPULAN DAN SARAN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LABA PADA PT GARUDA INDONESIA (Persero)</dc:title>
  <dc:creator>andry maulana hidayat</dc:creator>
  <cp:lastModifiedBy>win7</cp:lastModifiedBy>
  <cp:revision>9</cp:revision>
  <dcterms:created xsi:type="dcterms:W3CDTF">2020-05-01T08:33:59Z</dcterms:created>
  <dcterms:modified xsi:type="dcterms:W3CDTF">2020-06-26T12:38:11Z</dcterms:modified>
</cp:coreProperties>
</file>