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2" r:id="rId5"/>
    <p:sldId id="260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60" autoAdjust="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3968" y="278777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PRODUKTIVITAS KERJA</a:t>
            </a:r>
          </a:p>
        </p:txBody>
      </p:sp>
      <p:sp>
        <p:nvSpPr>
          <p:cNvPr id="2" name="Rectangle 1"/>
          <p:cNvSpPr/>
          <p:nvPr/>
        </p:nvSpPr>
        <p:spPr>
          <a:xfrm>
            <a:off x="4011176" y="2924170"/>
            <a:ext cx="144016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Faktor-faktor yang menentukan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id-ID" dirty="0" smtClean="0"/>
              <a:t>produktivitas </a:t>
            </a:r>
            <a:r>
              <a:rPr lang="id-ID" dirty="0"/>
              <a:t>kerja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059583"/>
            <a:ext cx="6912768" cy="360040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d-ID" dirty="0"/>
              <a:t>Pekerjaan yang </a:t>
            </a:r>
            <a:r>
              <a:rPr lang="id-ID" dirty="0" smtClean="0"/>
              <a:t>menarik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d-ID" dirty="0"/>
              <a:t>Upah yang </a:t>
            </a:r>
            <a:r>
              <a:rPr lang="id-ID" dirty="0" smtClean="0"/>
              <a:t>bai</a:t>
            </a:r>
            <a:r>
              <a:rPr lang="en-US" dirty="0" smtClean="0"/>
              <a:t>k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d-ID" dirty="0"/>
              <a:t>Keamana dan perlindungan dalam </a:t>
            </a:r>
            <a:r>
              <a:rPr lang="id-ID" dirty="0" smtClean="0"/>
              <a:t>pekerjaan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d-ID" dirty="0"/>
              <a:t>Penghayatan atas maksud dan makna </a:t>
            </a:r>
            <a:r>
              <a:rPr lang="id-ID" dirty="0" smtClean="0"/>
              <a:t>pekerjaan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d-ID" dirty="0"/>
              <a:t>Lingkungan atau suasana kerja yang baik 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d-ID" dirty="0"/>
              <a:t>Promosi dan perkembangan diri mereka sejalan dengan perkembangan </a:t>
            </a:r>
            <a:r>
              <a:rPr lang="id-ID" dirty="0" smtClean="0"/>
              <a:t>perusahaan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d-ID" dirty="0"/>
              <a:t>Merasa terlibat dalam kegiatan-kegiatan </a:t>
            </a:r>
            <a:r>
              <a:rPr lang="id-ID" dirty="0" smtClean="0"/>
              <a:t>organisasi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d-ID" dirty="0"/>
              <a:t>Pengertian dan simpati atas persoalan-persoalan pribadi 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i-FI" dirty="0"/>
              <a:t>Kesetiaan pimpinan pada diri si pekerja </a:t>
            </a:r>
            <a:endParaRPr lang="fi-FI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d-ID" dirty="0"/>
              <a:t>Disiplin kerja yang keras. </a:t>
            </a:r>
          </a:p>
        </p:txBody>
      </p:sp>
    </p:spTree>
    <p:extLst>
      <p:ext uri="{BB962C8B-B14F-4D97-AF65-F5344CB8AC3E}">
        <p14:creationId xmlns:p14="http://schemas.microsoft.com/office/powerpoint/2010/main" val="42425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Ranftl</a:t>
            </a:r>
            <a:r>
              <a:rPr lang="en-US" dirty="0" smtClean="0"/>
              <a:t> (</a:t>
            </a:r>
            <a:r>
              <a:rPr lang="en-US" dirty="0" err="1" smtClean="0"/>
              <a:t>Salinding</a:t>
            </a:r>
            <a:r>
              <a:rPr lang="en-US" dirty="0" smtClean="0"/>
              <a:t> 2011)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produktif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kualifikasi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Bermotivasi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Dewasa</a:t>
            </a:r>
            <a:r>
              <a:rPr lang="en-US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bergaul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52489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-13692"/>
            <a:ext cx="7524328" cy="884466"/>
          </a:xfrm>
        </p:spPr>
        <p:txBody>
          <a:bodyPr/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987574"/>
            <a:ext cx="7056784" cy="460648"/>
          </a:xfrm>
        </p:spPr>
        <p:txBody>
          <a:bodyPr/>
          <a:lstStyle/>
          <a:p>
            <a:pPr algn="just"/>
            <a:r>
              <a:rPr lang="en-US" sz="1600" dirty="0" smtClean="0"/>
              <a:t>Dewan </a:t>
            </a:r>
            <a:r>
              <a:rPr lang="en-US" sz="1600" dirty="0" err="1" smtClean="0"/>
              <a:t>produktivitas</a:t>
            </a:r>
            <a:r>
              <a:rPr lang="en-US" sz="1600" dirty="0" smtClean="0"/>
              <a:t> </a:t>
            </a:r>
            <a:r>
              <a:rPr lang="en-US" sz="1600" dirty="0" err="1" smtClean="0"/>
              <a:t>nasional</a:t>
            </a:r>
            <a:r>
              <a:rPr lang="en-US" sz="1600" dirty="0" smtClean="0"/>
              <a:t> 1983 yang di </a:t>
            </a:r>
            <a:r>
              <a:rPr lang="en-US" sz="1600" dirty="0" err="1" smtClean="0"/>
              <a:t>muat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produktivitas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</a:p>
          <a:p>
            <a:pPr algn="just"/>
            <a:r>
              <a:rPr lang="en-US" sz="1600" dirty="0" err="1" smtClean="0"/>
              <a:t>manajemen</a:t>
            </a:r>
            <a:r>
              <a:rPr lang="en-US" sz="1600" dirty="0" smtClean="0"/>
              <a:t> </a:t>
            </a:r>
            <a:r>
              <a:rPr lang="en-US" sz="1600" dirty="0" err="1" smtClean="0"/>
              <a:t>suntingan</a:t>
            </a:r>
            <a:r>
              <a:rPr lang="en-US" sz="1600" dirty="0" smtClean="0"/>
              <a:t> </a:t>
            </a:r>
            <a:r>
              <a:rPr lang="en-US" sz="1600" dirty="0" err="1" smtClean="0"/>
              <a:t>J.Rivanto</a:t>
            </a:r>
            <a:r>
              <a:rPr lang="en-US" sz="1600" dirty="0" smtClean="0"/>
              <a:t> </a:t>
            </a:r>
            <a:r>
              <a:rPr lang="en-US" sz="1600" dirty="0" err="1" smtClean="0"/>
              <a:t>mengmukakan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pengukuran</a:t>
            </a:r>
            <a:r>
              <a:rPr lang="en-US" sz="1600" dirty="0" smtClean="0"/>
              <a:t> </a:t>
            </a:r>
          </a:p>
          <a:p>
            <a:pPr algn="just"/>
            <a:r>
              <a:rPr lang="en-US" sz="1600" dirty="0" err="1" smtClean="0"/>
              <a:t>produktivitas</a:t>
            </a:r>
            <a:r>
              <a:rPr lang="en-US" sz="1600" dirty="0" smtClean="0"/>
              <a:t>.</a:t>
            </a:r>
            <a:endParaRPr lang="id-ID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d-ID" dirty="0"/>
              <a:t>Produktivitas kerja dapat digambarkan dengan rumusan sebagai </a:t>
            </a:r>
          </a:p>
          <a:p>
            <a:r>
              <a:rPr lang="id-ID" dirty="0"/>
              <a:t>berikut: </a:t>
            </a:r>
          </a:p>
          <a:p>
            <a:r>
              <a:rPr lang="id-ID" dirty="0"/>
              <a:t>Produktivitas Tenaga Kerja =                  Hasil sebenarrnya  </a:t>
            </a:r>
          </a:p>
          <a:p>
            <a:r>
              <a:rPr lang="en-US" dirty="0" smtClean="0"/>
              <a:t>			</a:t>
            </a:r>
            <a:r>
              <a:rPr lang="id-ID" dirty="0" smtClean="0"/>
              <a:t>Total </a:t>
            </a:r>
            <a:r>
              <a:rPr lang="id-ID" dirty="0"/>
              <a:t>hari kerja </a:t>
            </a:r>
            <a:r>
              <a:rPr lang="id-ID" dirty="0" smtClean="0"/>
              <a:t>sebenarnya </a:t>
            </a:r>
            <a:endParaRPr lang="en-US" dirty="0" smtClean="0"/>
          </a:p>
          <a:p>
            <a:r>
              <a:rPr lang="id-ID" dirty="0"/>
              <a:t>Keterangan:  </a:t>
            </a:r>
          </a:p>
          <a:p>
            <a:r>
              <a:rPr lang="id-ID" dirty="0"/>
              <a:t>1. Hasil sebenarnya adalah hasil actual per periode tertentu </a:t>
            </a:r>
          </a:p>
          <a:p>
            <a:r>
              <a:rPr lang="id-ID" dirty="0"/>
              <a:t>2. Total hari kerja sebenarnya adalah merupakan hasil perkalian antara </a:t>
            </a:r>
          </a:p>
          <a:p>
            <a:r>
              <a:rPr lang="id-ID" dirty="0"/>
              <a:t>jumlah karyawan pada suatu priode tertentu dengan hari kerja aktif </a:t>
            </a:r>
          </a:p>
          <a:p>
            <a:r>
              <a:rPr lang="id-ID" dirty="0"/>
              <a:t>dalam priode yang bersangkutan (Hasibuan, 1996).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076056" y="242773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087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1600" dirty="0"/>
              <a:t>Tujuan diadakannnya pengukuran produktivitas adalah </a:t>
            </a:r>
            <a:r>
              <a:rPr lang="id-ID" sz="1600" dirty="0" smtClean="0"/>
              <a:t>unt</a:t>
            </a:r>
            <a:r>
              <a:rPr lang="en-US" sz="1600" dirty="0" smtClean="0"/>
              <a:t>u</a:t>
            </a:r>
            <a:r>
              <a:rPr lang="id-ID" sz="1600" dirty="0" smtClean="0"/>
              <a:t>k membandingkan </a:t>
            </a:r>
            <a:r>
              <a:rPr lang="id-ID" sz="1600" dirty="0"/>
              <a:t>hasil: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id-ID" dirty="0"/>
              <a:t>1. Pertambahan produksi dari waktu ke waktu </a:t>
            </a:r>
          </a:p>
          <a:p>
            <a:pPr>
              <a:lnSpc>
                <a:spcPct val="200000"/>
              </a:lnSpc>
            </a:pPr>
            <a:r>
              <a:rPr lang="id-ID" dirty="0"/>
              <a:t>2. Pertambahan pendapatan dari waktu ke waktu </a:t>
            </a:r>
          </a:p>
          <a:p>
            <a:pPr>
              <a:lnSpc>
                <a:spcPct val="200000"/>
              </a:lnSpc>
            </a:pPr>
            <a:r>
              <a:rPr lang="id-ID" dirty="0"/>
              <a:t>3. Pertambahan kesempatan kerja dari waktu ke waktu </a:t>
            </a:r>
          </a:p>
          <a:p>
            <a:pPr>
              <a:lnSpc>
                <a:spcPct val="200000"/>
              </a:lnSpc>
            </a:pPr>
            <a:r>
              <a:rPr lang="id-ID" dirty="0"/>
              <a:t>4. Jumlah hasil sendiri dengan orang lain </a:t>
            </a:r>
          </a:p>
          <a:p>
            <a:pPr>
              <a:lnSpc>
                <a:spcPct val="200000"/>
              </a:lnSpc>
            </a:pPr>
            <a:r>
              <a:rPr lang="id-ID" dirty="0"/>
              <a:t>5. Komponen prestasi sendiri dengan komponen prestasi utama orang </a:t>
            </a:r>
            <a:r>
              <a:rPr lang="id-ID" dirty="0" smtClean="0"/>
              <a:t>lain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id-ID" dirty="0" smtClean="0"/>
              <a:t>(</a:t>
            </a:r>
            <a:r>
              <a:rPr lang="id-ID" dirty="0"/>
              <a:t>Syarif, 1991).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4112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771550"/>
            <a:ext cx="8496944" cy="460648"/>
          </a:xfrm>
        </p:spPr>
        <p:txBody>
          <a:bodyPr/>
          <a:lstStyle/>
          <a:p>
            <a:r>
              <a:rPr lang="en-US" altLang="ko-KR" b="1" dirty="0" err="1" smtClean="0"/>
              <a:t>Menurut</a:t>
            </a:r>
            <a:r>
              <a:rPr lang="en-US" altLang="ko-KR" b="1" dirty="0" smtClean="0"/>
              <a:t> Para Ahli: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95536" y="1131590"/>
            <a:ext cx="8496944" cy="2995737"/>
          </a:xfrm>
        </p:spPr>
        <p:txBody>
          <a:bodyPr/>
          <a:lstStyle/>
          <a:p>
            <a:pPr algn="just"/>
            <a:r>
              <a:rPr lang="id-ID" altLang="ko-KR" dirty="0"/>
              <a:t>The Liang Gie (1988: 31), mengatakan bahwa produktivitas adalah </a:t>
            </a:r>
            <a:r>
              <a:rPr lang="id-ID" altLang="ko-KR" dirty="0" smtClean="0"/>
              <a:t>perbandingan </a:t>
            </a:r>
            <a:r>
              <a:rPr lang="id-ID" altLang="ko-KR" dirty="0"/>
              <a:t>antara hasil kerja yang berupa barang- barang atau </a:t>
            </a:r>
            <a:r>
              <a:rPr lang="id-ID" altLang="ko-KR" dirty="0" smtClean="0"/>
              <a:t>jasa</a:t>
            </a:r>
            <a:r>
              <a:rPr lang="en-US" altLang="ko-KR" dirty="0"/>
              <a:t> </a:t>
            </a:r>
            <a:r>
              <a:rPr lang="en-US" altLang="ko-KR" dirty="0" err="1"/>
              <a:t>dengan</a:t>
            </a:r>
            <a:r>
              <a:rPr lang="en-US" altLang="ko-KR" dirty="0"/>
              <a:t> </a:t>
            </a:r>
            <a:r>
              <a:rPr lang="en-US" altLang="ko-KR" dirty="0" err="1"/>
              <a:t>sumber</a:t>
            </a:r>
            <a:r>
              <a:rPr lang="en-US" altLang="ko-KR" dirty="0"/>
              <a:t> </a:t>
            </a:r>
            <a:r>
              <a:rPr lang="en-US" altLang="ko-KR" dirty="0" err="1"/>
              <a:t>atau</a:t>
            </a:r>
            <a:r>
              <a:rPr lang="en-US" altLang="ko-KR" dirty="0"/>
              <a:t> </a:t>
            </a:r>
            <a:r>
              <a:rPr lang="en-US" altLang="ko-KR" dirty="0" err="1"/>
              <a:t>tenaga</a:t>
            </a:r>
            <a:r>
              <a:rPr lang="en-US" altLang="ko-KR" dirty="0"/>
              <a:t> yang </a:t>
            </a:r>
            <a:r>
              <a:rPr lang="en-US" altLang="ko-KR" dirty="0" err="1"/>
              <a:t>dipakai</a:t>
            </a:r>
            <a:r>
              <a:rPr lang="en-US" altLang="ko-KR" dirty="0"/>
              <a:t> </a:t>
            </a:r>
            <a:r>
              <a:rPr lang="en-US" altLang="ko-KR" dirty="0" err="1"/>
              <a:t>dalam</a:t>
            </a:r>
            <a:r>
              <a:rPr lang="en-US" altLang="ko-KR" dirty="0"/>
              <a:t> </a:t>
            </a:r>
            <a:r>
              <a:rPr lang="en-US" altLang="ko-KR" dirty="0" err="1"/>
              <a:t>suatu</a:t>
            </a:r>
            <a:r>
              <a:rPr lang="en-US" altLang="ko-KR" dirty="0"/>
              <a:t> </a:t>
            </a:r>
            <a:r>
              <a:rPr lang="en-US" altLang="ko-KR" dirty="0" smtClean="0"/>
              <a:t>proses </a:t>
            </a:r>
            <a:r>
              <a:rPr lang="en-US" altLang="ko-KR" dirty="0" err="1" smtClean="0"/>
              <a:t>produksi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tersebut</a:t>
            </a:r>
            <a:r>
              <a:rPr lang="en-US" altLang="ko-KR" dirty="0" smtClean="0"/>
              <a:t>.</a:t>
            </a:r>
          </a:p>
          <a:p>
            <a:pPr algn="just"/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altLang="ko-KR" dirty="0" err="1" smtClean="0"/>
              <a:t>Menurut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Hassibuan</a:t>
            </a:r>
            <a:r>
              <a:rPr lang="en-US" altLang="ko-KR" dirty="0" smtClean="0"/>
              <a:t> (2003)  </a:t>
            </a:r>
            <a:r>
              <a:rPr lang="en-US" altLang="ko-KR" dirty="0" err="1" smtClean="0"/>
              <a:t>produktivitas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adalah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perbandingan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antara</a:t>
            </a:r>
            <a:r>
              <a:rPr lang="en-US" altLang="ko-KR" dirty="0" smtClean="0"/>
              <a:t> output( </a:t>
            </a:r>
            <a:r>
              <a:rPr lang="en-US" altLang="ko-KR" dirty="0" err="1" smtClean="0"/>
              <a:t>hasil</a:t>
            </a:r>
            <a:r>
              <a:rPr lang="en-US" altLang="ko-KR" dirty="0" smtClean="0"/>
              <a:t>) </a:t>
            </a:r>
            <a:r>
              <a:rPr lang="en-US" altLang="ko-KR" dirty="0" err="1" smtClean="0"/>
              <a:t>dan</a:t>
            </a:r>
            <a:r>
              <a:rPr lang="en-US" altLang="ko-KR" dirty="0" smtClean="0"/>
              <a:t> input (</a:t>
            </a:r>
            <a:r>
              <a:rPr lang="en-US" altLang="ko-KR" dirty="0" err="1" smtClean="0"/>
              <a:t>masukan</a:t>
            </a:r>
            <a:r>
              <a:rPr lang="en-US" altLang="ko-KR" dirty="0" smtClean="0"/>
              <a:t>) . </a:t>
            </a:r>
            <a:r>
              <a:rPr lang="en-US" altLang="ko-KR" dirty="0" err="1" smtClean="0"/>
              <a:t>Jika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produktivitas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naik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ini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hanya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dimungkinkan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oleh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adanya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peningkatan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efisiensi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dan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sistem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kerja</a:t>
            </a:r>
            <a:r>
              <a:rPr lang="en-US" altLang="ko-KR" dirty="0" smtClean="0"/>
              <a:t> , </a:t>
            </a:r>
            <a:r>
              <a:rPr lang="en-US" altLang="ko-KR" dirty="0" err="1" smtClean="0"/>
              <a:t>teknik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produksi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dan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adanya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peningkatan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keterampilan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dari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tenaga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kerjanya</a:t>
            </a:r>
            <a:r>
              <a:rPr lang="en-US" altLang="ko-KR" dirty="0" smtClean="0"/>
              <a:t>.</a:t>
            </a:r>
          </a:p>
          <a:p>
            <a:pPr algn="just"/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altLang="ko-KR" dirty="0" smtClean="0"/>
              <a:t>International </a:t>
            </a:r>
            <a:r>
              <a:rPr lang="id-ID" altLang="ko-KR" dirty="0"/>
              <a:t>Labour Organization (ILO) yang dikutip </a:t>
            </a:r>
            <a:r>
              <a:rPr lang="id-ID" altLang="ko-KR" dirty="0" smtClean="0"/>
              <a:t>oleh</a:t>
            </a:r>
            <a:r>
              <a:rPr lang="en-US" altLang="ko-KR" dirty="0" smtClean="0"/>
              <a:t> </a:t>
            </a:r>
            <a:r>
              <a:rPr lang="id-ID" altLang="ko-KR" dirty="0" smtClean="0"/>
              <a:t>Malayu </a:t>
            </a:r>
            <a:r>
              <a:rPr lang="id-ID" altLang="ko-KR" dirty="0"/>
              <a:t>S.P Hasibuan (2005: 127) mengungkapkan bahwa secara </a:t>
            </a:r>
            <a:r>
              <a:rPr lang="id-ID" altLang="ko-KR" dirty="0" smtClean="0"/>
              <a:t>lebih</a:t>
            </a:r>
            <a:r>
              <a:rPr lang="en-US" altLang="ko-KR" dirty="0" smtClean="0"/>
              <a:t> </a:t>
            </a:r>
            <a:r>
              <a:rPr lang="id-ID" altLang="ko-KR" dirty="0" smtClean="0"/>
              <a:t>sederhana </a:t>
            </a:r>
            <a:r>
              <a:rPr lang="id-ID" altLang="ko-KR" dirty="0"/>
              <a:t>maksud dari produktivitas adalah perbandingan secara ilmu </a:t>
            </a:r>
            <a:r>
              <a:rPr lang="id-ID" altLang="ko-KR" dirty="0" smtClean="0"/>
              <a:t>hitung </a:t>
            </a:r>
            <a:r>
              <a:rPr lang="id-ID" altLang="ko-KR" dirty="0"/>
              <a:t>antara jumlah yang dihasilkan dan jumlah setiap sumber </a:t>
            </a:r>
            <a:r>
              <a:rPr lang="id-ID" altLang="ko-KR" dirty="0" smtClean="0"/>
              <a:t>yang</a:t>
            </a:r>
            <a:r>
              <a:rPr lang="en-US" altLang="ko-KR" dirty="0" smtClean="0"/>
              <a:t> </a:t>
            </a:r>
            <a:r>
              <a:rPr lang="id-ID" altLang="ko-KR" dirty="0" smtClean="0"/>
              <a:t>dipergunakan </a:t>
            </a:r>
            <a:r>
              <a:rPr lang="id-ID" altLang="ko-KR" dirty="0"/>
              <a:t>selama produksi berlangsung. Sumber tersebut dapat </a:t>
            </a:r>
            <a:r>
              <a:rPr lang="id-ID" altLang="ko-KR" dirty="0" smtClean="0"/>
              <a:t>berupa</a:t>
            </a:r>
            <a:r>
              <a:rPr lang="id-ID" altLang="ko-KR" dirty="0"/>
              <a:t>: </a:t>
            </a:r>
          </a:p>
          <a:p>
            <a:pPr algn="just"/>
            <a:r>
              <a:rPr lang="id-ID" altLang="ko-KR" dirty="0"/>
              <a:t>1) Tanah  </a:t>
            </a:r>
          </a:p>
          <a:p>
            <a:pPr algn="just"/>
            <a:r>
              <a:rPr lang="id-ID" altLang="ko-KR" dirty="0"/>
              <a:t>2) Bahan baku dan bahan pembantu </a:t>
            </a:r>
          </a:p>
          <a:p>
            <a:pPr algn="just"/>
            <a:r>
              <a:rPr lang="id-ID" altLang="ko-KR" dirty="0"/>
              <a:t>3) Pabrik, mesin-mesin dan alat-alat </a:t>
            </a:r>
          </a:p>
          <a:p>
            <a:pPr algn="just"/>
            <a:r>
              <a:rPr lang="id-ID" altLang="ko-KR" dirty="0"/>
              <a:t>4) Tenaga kerja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 err="1" smtClean="0"/>
              <a:t>Pengertian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Produktivitas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771550"/>
            <a:ext cx="8496944" cy="460648"/>
          </a:xfrm>
        </p:spPr>
        <p:txBody>
          <a:bodyPr/>
          <a:lstStyle/>
          <a:p>
            <a:r>
              <a:rPr lang="en-US" altLang="ko-KR" b="1" dirty="0" err="1" smtClean="0"/>
              <a:t>Menurut</a:t>
            </a:r>
            <a:r>
              <a:rPr lang="en-US" altLang="ko-KR" b="1" dirty="0" smtClean="0"/>
              <a:t> Para Ahli: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95536" y="1131590"/>
            <a:ext cx="8496944" cy="2995737"/>
          </a:xfrm>
        </p:spPr>
        <p:txBody>
          <a:bodyPr/>
          <a:lstStyle/>
          <a:p>
            <a:pPr algn="just"/>
            <a:r>
              <a:rPr lang="en-US" altLang="ko-KR" dirty="0" smtClean="0">
                <a:latin typeface="Arial" pitchFamily="34" charset="0"/>
                <a:cs typeface="Arial" pitchFamily="34" charset="0"/>
              </a:rPr>
              <a:t>Robbins (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Drossiotis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, 2004)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Produktivitas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kinerja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efektivitas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efisiensi.Efektivitas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mengacu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efisiensi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mengacu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tujuan-tujuan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minimum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mendapat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kan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output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maksimum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altLang="ko-KR" dirty="0"/>
          </a:p>
          <a:p>
            <a:pPr algn="just"/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Nasution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(2016)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Produktivitas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konse</a:t>
            </a:r>
            <a:r>
              <a:rPr lang="en-US" altLang="ko-KR" dirty="0" err="1" smtClean="0"/>
              <a:t>p</a:t>
            </a:r>
            <a:r>
              <a:rPr lang="en-US" altLang="ko-KR" dirty="0" smtClean="0"/>
              <a:t> yang </a:t>
            </a:r>
            <a:r>
              <a:rPr lang="en-US" altLang="ko-KR" dirty="0" err="1" smtClean="0"/>
              <a:t>menggambarkan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hubungan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antara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mereka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Jumlah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barang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dan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jasa</a:t>
            </a:r>
            <a:r>
              <a:rPr lang="en-US" altLang="ko-KR" dirty="0" smtClean="0"/>
              <a:t> yang </a:t>
            </a:r>
            <a:r>
              <a:rPr lang="en-US" altLang="ko-KR" dirty="0" err="1" smtClean="0"/>
              <a:t>diproduksi</a:t>
            </a:r>
            <a:r>
              <a:rPr lang="en-US" altLang="ko-KR" dirty="0" smtClean="0"/>
              <a:t>) </a:t>
            </a:r>
            <a:r>
              <a:rPr lang="en-US" altLang="ko-KR" dirty="0" err="1" smtClean="0"/>
              <a:t>dengan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sumber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Jumlah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tenaga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kerja</a:t>
            </a:r>
            <a:r>
              <a:rPr lang="en-US" altLang="ko-KR" dirty="0" smtClean="0"/>
              <a:t>, modal, </a:t>
            </a:r>
            <a:r>
              <a:rPr lang="en-US" altLang="ko-KR" dirty="0" err="1" smtClean="0"/>
              <a:t>tanah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energi,dll</a:t>
            </a:r>
            <a:r>
              <a:rPr lang="en-US" altLang="ko-KR" dirty="0" smtClean="0"/>
              <a:t>) yang </a:t>
            </a:r>
            <a:r>
              <a:rPr lang="en-US" altLang="ko-KR" dirty="0" err="1" smtClean="0"/>
              <a:t>digunakan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untuk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menghasilkan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hasil</a:t>
            </a:r>
            <a:r>
              <a:rPr lang="en-US" altLang="ko-KR" dirty="0" smtClean="0"/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 err="1" smtClean="0"/>
              <a:t>Pengertian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Produktivitas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altLang="ko-KR" dirty="0" err="1"/>
              <a:t>Pengertian</a:t>
            </a:r>
            <a:r>
              <a:rPr lang="en-US" altLang="ko-KR" dirty="0"/>
              <a:t> </a:t>
            </a:r>
            <a:r>
              <a:rPr lang="en-US" altLang="ko-KR" dirty="0" err="1"/>
              <a:t>Produktivitas</a:t>
            </a:r>
            <a:r>
              <a:rPr lang="en-US" altLang="ko-KR" dirty="0"/>
              <a:t> </a:t>
            </a:r>
            <a:r>
              <a:rPr lang="en-US" altLang="ko-KR" dirty="0" err="1"/>
              <a:t>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r>
              <a:rPr lang="en-US" dirty="0" smtClean="0"/>
              <a:t> :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1600" dirty="0" smtClean="0"/>
          </a:p>
          <a:p>
            <a:r>
              <a:rPr lang="en-US" sz="1600" dirty="0" err="1" smtClean="0"/>
              <a:t>Produktivitas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perbandingan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dicapai</a:t>
            </a:r>
            <a:r>
              <a:rPr lang="en-US" sz="1600" dirty="0" smtClean="0"/>
              <a:t> (output) </a:t>
            </a:r>
            <a:r>
              <a:rPr lang="en-US" sz="1600" dirty="0" err="1" smtClean="0"/>
              <a:t>dengan</a:t>
            </a:r>
            <a:r>
              <a:rPr lang="en-US" sz="1600" dirty="0"/>
              <a:t> 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keseluruhan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(input)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19542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Sumber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Produktivitas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Kerja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tenaga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jasmani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fisik</a:t>
            </a: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ko-KR" dirty="0" err="1" smtClean="0"/>
              <a:t>Penggunaan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waktu</a:t>
            </a:r>
            <a:endParaRPr lang="en-US" altLang="ko-KR" dirty="0" smtClean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Pengunaan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ruangan</a:t>
            </a: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ko-KR" dirty="0" err="1" smtClean="0"/>
              <a:t>Pengunaan</a:t>
            </a:r>
            <a:r>
              <a:rPr lang="en-US" altLang="ko-KR" dirty="0" smtClean="0"/>
              <a:t> material/</a:t>
            </a:r>
            <a:r>
              <a:rPr lang="en-US" altLang="ko-KR" dirty="0" err="1" smtClean="0"/>
              <a:t>bahan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dan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uang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Prinsip-prinsip</a:t>
            </a:r>
            <a:r>
              <a:rPr lang="en-US" sz="3200" dirty="0" smtClean="0"/>
              <a:t> </a:t>
            </a:r>
            <a:r>
              <a:rPr lang="en-US" sz="3200" dirty="0" err="1" smtClean="0"/>
              <a:t>Produktivitas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Adapun Prinsip-prinsip produktivitas kerja adalah sebagai </a:t>
            </a:r>
            <a:endParaRPr lang="en-US" dirty="0" smtClean="0"/>
          </a:p>
          <a:p>
            <a:r>
              <a:rPr lang="id-ID" dirty="0" smtClean="0"/>
              <a:t>berikut</a:t>
            </a:r>
            <a:r>
              <a:rPr lang="id-ID" dirty="0"/>
              <a:t>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id-ID" dirty="0"/>
              <a:t>1. Apabila input turun, output tetap maka produktivitas meningkat. </a:t>
            </a:r>
          </a:p>
          <a:p>
            <a:pPr algn="just">
              <a:lnSpc>
                <a:spcPct val="200000"/>
              </a:lnSpc>
            </a:pPr>
            <a:r>
              <a:rPr lang="id-ID" dirty="0"/>
              <a:t>2. Apabila input turun, output naik maka produktivitas meningkat. </a:t>
            </a:r>
          </a:p>
          <a:p>
            <a:pPr algn="just">
              <a:lnSpc>
                <a:spcPct val="200000"/>
              </a:lnSpc>
            </a:pPr>
            <a:r>
              <a:rPr lang="id-ID" dirty="0"/>
              <a:t>3. Apabila input tetap, output naik maka produktivitas naik </a:t>
            </a:r>
            <a:endParaRPr lang="en-US" dirty="0" smtClean="0"/>
          </a:p>
          <a:p>
            <a:pPr algn="just">
              <a:lnSpc>
                <a:spcPct val="200000"/>
              </a:lnSpc>
            </a:pPr>
            <a:r>
              <a:rPr lang="id-ID" dirty="0"/>
              <a:t>4. Apabila input naik, output naik dimana jumlah kenaikan output lebih </a:t>
            </a:r>
            <a:r>
              <a:rPr lang="id-ID" dirty="0" smtClean="0"/>
              <a:t>besar dari</a:t>
            </a:r>
            <a:r>
              <a:rPr lang="en-US" dirty="0" smtClean="0"/>
              <a:t> </a:t>
            </a:r>
            <a:r>
              <a:rPr lang="id-ID" dirty="0" smtClean="0"/>
              <a:t>kenaikan </a:t>
            </a:r>
            <a:r>
              <a:rPr lang="id-ID" dirty="0"/>
              <a:t>input. </a:t>
            </a:r>
          </a:p>
          <a:p>
            <a:pPr algn="just">
              <a:lnSpc>
                <a:spcPct val="200000"/>
              </a:lnSpc>
            </a:pPr>
            <a:r>
              <a:rPr lang="id-ID" dirty="0"/>
              <a:t>5. Apabila input turun, output turun dimana turunnya output lebih kecil </a:t>
            </a:r>
            <a:r>
              <a:rPr lang="id-ID" dirty="0" smtClean="0"/>
              <a:t>dari </a:t>
            </a:r>
            <a:endParaRPr lang="en-US" dirty="0" smtClean="0"/>
          </a:p>
          <a:p>
            <a:pPr algn="just">
              <a:lnSpc>
                <a:spcPct val="200000"/>
              </a:lnSpc>
            </a:pPr>
            <a:r>
              <a:rPr lang="id-ID" dirty="0" smtClean="0"/>
              <a:t>turun</a:t>
            </a:r>
            <a:r>
              <a:rPr lang="en-US" dirty="0" smtClean="0"/>
              <a:t>y</a:t>
            </a:r>
            <a:r>
              <a:rPr lang="id-ID" dirty="0" smtClean="0"/>
              <a:t>a </a:t>
            </a:r>
            <a:r>
              <a:rPr lang="id-ID" dirty="0"/>
              <a:t>input (Wahyudi, 2010)</a:t>
            </a:r>
          </a:p>
        </p:txBody>
      </p:sp>
    </p:spTree>
    <p:extLst>
      <p:ext uri="{BB962C8B-B14F-4D97-AF65-F5344CB8AC3E}">
        <p14:creationId xmlns:p14="http://schemas.microsoft.com/office/powerpoint/2010/main" val="34199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Wignjosubroto</a:t>
            </a:r>
            <a:r>
              <a:rPr lang="en-US" dirty="0" smtClean="0"/>
              <a:t> (</a:t>
            </a:r>
            <a:r>
              <a:rPr lang="en-US" dirty="0" err="1" smtClean="0"/>
              <a:t>Kusuma</a:t>
            </a:r>
            <a:r>
              <a:rPr lang="en-US" dirty="0" smtClean="0"/>
              <a:t>, 2012)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73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Memperngaruhi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Slamet</a:t>
            </a:r>
            <a:r>
              <a:rPr lang="en-US" dirty="0" smtClean="0"/>
              <a:t> </a:t>
            </a:r>
            <a:r>
              <a:rPr lang="en-US" dirty="0" err="1" smtClean="0"/>
              <a:t>Saksono</a:t>
            </a:r>
            <a:r>
              <a:rPr lang="en-US" dirty="0" smtClean="0"/>
              <a:t>(1997)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79712" y="1347614"/>
            <a:ext cx="7046440" cy="29957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1.  </a:t>
            </a:r>
            <a:r>
              <a:rPr lang="id-ID" dirty="0" smtClean="0"/>
              <a:t>Adanya </a:t>
            </a:r>
            <a:r>
              <a:rPr lang="id-ID" dirty="0"/>
              <a:t>etos kerja yang merupakan sikap hidup yang bersedia </a:t>
            </a:r>
            <a:r>
              <a:rPr lang="id-ID" dirty="0" smtClean="0"/>
              <a:t>bekerja </a:t>
            </a:r>
            <a:r>
              <a:rPr lang="id-ID" dirty="0"/>
              <a:t>keras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</a:t>
            </a:r>
            <a:r>
              <a:rPr lang="id-ID" dirty="0" smtClean="0"/>
              <a:t>emi </a:t>
            </a:r>
            <a:r>
              <a:rPr lang="id-ID" dirty="0"/>
              <a:t>masa depan yang lebih baik, semangat untuk mampu menolong dirinya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id-ID" dirty="0" smtClean="0"/>
              <a:t>sendiri</a:t>
            </a:r>
            <a:r>
              <a:rPr lang="id-ID" dirty="0"/>
              <a:t>, berpola hidup sederhana, </a:t>
            </a:r>
            <a:r>
              <a:rPr lang="id-ID" dirty="0" smtClean="0"/>
              <a:t>mampu </a:t>
            </a:r>
            <a:r>
              <a:rPr lang="id-ID" dirty="0"/>
              <a:t>bekerja sama dengan sesame manusia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id-ID" dirty="0" smtClean="0"/>
              <a:t>dan </a:t>
            </a:r>
            <a:r>
              <a:rPr lang="id-ID" dirty="0"/>
              <a:t>mampu berfikir </a:t>
            </a:r>
            <a:r>
              <a:rPr lang="id-ID" dirty="0" smtClean="0"/>
              <a:t>maju </a:t>
            </a:r>
            <a:r>
              <a:rPr lang="id-ID" dirty="0"/>
              <a:t>dan kreatif</a:t>
            </a:r>
            <a:r>
              <a:rPr lang="id-ID" dirty="0" smtClean="0"/>
              <a:t>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id-ID" dirty="0"/>
              <a:t>2. Mengembangkan sikap hidup disiplin terhadap waktu dan dirinya </a:t>
            </a:r>
            <a:r>
              <a:rPr lang="id-ID" dirty="0" smtClean="0"/>
              <a:t>sendiri </a:t>
            </a:r>
            <a:r>
              <a:rPr lang="id-ID" dirty="0"/>
              <a:t>dalam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id-ID" dirty="0" smtClean="0"/>
              <a:t>arti </a:t>
            </a:r>
            <a:r>
              <a:rPr lang="id-ID" dirty="0"/>
              <a:t>mampu melaksanakan pengendalian terhadap </a:t>
            </a:r>
            <a:r>
              <a:rPr lang="id-ID" dirty="0" smtClean="0"/>
              <a:t>peraturan</a:t>
            </a:r>
            <a:r>
              <a:rPr lang="id-ID" dirty="0"/>
              <a:t>, disiplin </a:t>
            </a:r>
            <a:r>
              <a:rPr lang="id-ID" dirty="0" smtClean="0"/>
              <a:t>terhadap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id-ID" dirty="0" smtClean="0"/>
              <a:t>tugas </a:t>
            </a:r>
            <a:r>
              <a:rPr lang="id-ID" dirty="0"/>
              <a:t>dan tanggung jawabnya sebagai </a:t>
            </a:r>
            <a:r>
              <a:rPr lang="id-ID" dirty="0" smtClean="0"/>
              <a:t>manusia.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id-ID" dirty="0"/>
              <a:t>3. Motivasi dan orientasi kemasa depan yang lebih baik, bekerja </a:t>
            </a:r>
            <a:r>
              <a:rPr lang="id-ID" dirty="0" smtClean="0"/>
              <a:t>dengan </a:t>
            </a:r>
            <a:r>
              <a:rPr lang="id-ID" dirty="0"/>
              <a:t>produktif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id-ID" dirty="0" smtClean="0"/>
              <a:t>oleh </a:t>
            </a:r>
            <a:r>
              <a:rPr lang="id-ID" dirty="0"/>
              <a:t>dorongan atau motivasi untuk mencapai </a:t>
            </a:r>
            <a:r>
              <a:rPr lang="id-ID" dirty="0" smtClean="0"/>
              <a:t>masa </a:t>
            </a:r>
            <a:r>
              <a:rPr lang="id-ID" dirty="0"/>
              <a:t>depan yang lebih baik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id-ID" dirty="0" smtClean="0"/>
              <a:t>(</a:t>
            </a:r>
            <a:r>
              <a:rPr lang="id-ID" dirty="0"/>
              <a:t>Saksono, 1997). </a:t>
            </a:r>
          </a:p>
        </p:txBody>
      </p:sp>
    </p:spTree>
    <p:extLst>
      <p:ext uri="{BB962C8B-B14F-4D97-AF65-F5344CB8AC3E}">
        <p14:creationId xmlns:p14="http://schemas.microsoft.com/office/powerpoint/2010/main" val="41192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Faktor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turunya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produktivitas</a:t>
            </a:r>
            <a:endParaRPr lang="id-ID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419621"/>
            <a:ext cx="6912768" cy="3240361"/>
          </a:xfrm>
        </p:spPr>
        <p:txBody>
          <a:bodyPr/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id-ID" dirty="0" smtClean="0"/>
              <a:t>Menurunnya </a:t>
            </a:r>
            <a:r>
              <a:rPr lang="id-ID" dirty="0"/>
              <a:t>presensi </a:t>
            </a:r>
            <a:endParaRPr lang="en-US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Labour</a:t>
            </a:r>
            <a:r>
              <a:rPr lang="en-US" dirty="0"/>
              <a:t> Turnover (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buruh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) </a:t>
            </a:r>
            <a:endParaRPr lang="en-US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endParaRPr lang="en-US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/>
              <a:t>kegelisahan</a:t>
            </a:r>
            <a:r>
              <a:rPr lang="en-US" dirty="0"/>
              <a:t>,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pemogokan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(</a:t>
            </a:r>
            <a:r>
              <a:rPr lang="en-US" dirty="0" err="1"/>
              <a:t>Saksono</a:t>
            </a:r>
            <a:r>
              <a:rPr lang="en-US" dirty="0"/>
              <a:t>, 1997). 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3858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727</Words>
  <Application>Microsoft Office PowerPoint</Application>
  <PresentationFormat>On-screen Show (16:9)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Malgun Gothic</vt:lpstr>
      <vt:lpstr>Arial</vt:lpstr>
      <vt:lpstr>Calibri</vt:lpstr>
      <vt:lpstr>Office Theme</vt:lpstr>
      <vt:lpstr>Custom Design</vt:lpstr>
      <vt:lpstr>PowerPoint Presentation</vt:lpstr>
      <vt:lpstr> Pengertian Produktivitas Kerja</vt:lpstr>
      <vt:lpstr> Pengertian Produktivitas Kerja</vt:lpstr>
      <vt:lpstr> Pengertian Produktivitas Kerja</vt:lpstr>
      <vt:lpstr>Sumber Produktivitas Kerja</vt:lpstr>
      <vt:lpstr>Prinsip-prinsip Produktivitas Kerja</vt:lpstr>
      <vt:lpstr>Aspek-aspek produktivitas kerja</vt:lpstr>
      <vt:lpstr>Faktor yang Memperngaruhi Produktivitas Kerja</vt:lpstr>
      <vt:lpstr>Faktor yang menyebabkan turunya produktivitas</vt:lpstr>
      <vt:lpstr>Faktor-faktor yang menentukan  produktivitas kerja </vt:lpstr>
      <vt:lpstr>Indikator Produktivitas Kerja</vt:lpstr>
      <vt:lpstr>Pengukuran Produktivitas Kerja</vt:lpstr>
      <vt:lpstr>Pengukuran Produktivitas Kerja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Kaprodi_Manajemen</cp:lastModifiedBy>
  <cp:revision>36</cp:revision>
  <dcterms:created xsi:type="dcterms:W3CDTF">2014-04-01T16:27:38Z</dcterms:created>
  <dcterms:modified xsi:type="dcterms:W3CDTF">2020-07-23T06:29:31Z</dcterms:modified>
</cp:coreProperties>
</file>