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9" r:id="rId3"/>
    <p:sldId id="289" r:id="rId4"/>
    <p:sldId id="290" r:id="rId5"/>
    <p:sldId id="277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316" r:id="rId32"/>
    <p:sldId id="317" r:id="rId33"/>
    <p:sldId id="318" r:id="rId34"/>
    <p:sldId id="276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0000"/>
    <a:srgbClr val="BD9E61"/>
    <a:srgbClr val="99CC00"/>
    <a:srgbClr val="1966B3"/>
    <a:srgbClr val="DDDDDD"/>
    <a:srgbClr val="C1D1D3"/>
    <a:srgbClr val="5AAB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 autoAdjust="0"/>
  </p:normalViewPr>
  <p:slideViewPr>
    <p:cSldViewPr>
      <p:cViewPr varScale="1">
        <p:scale>
          <a:sx n="71" d="100"/>
          <a:sy n="71" d="100"/>
        </p:scale>
        <p:origin x="738" y="2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0" name="Rectangle 78"/>
          <p:cNvSpPr>
            <a:spLocks noChangeArrowheads="1"/>
          </p:cNvSpPr>
          <p:nvPr/>
        </p:nvSpPr>
        <p:spPr bwMode="gray">
          <a:xfrm rot="5400000">
            <a:off x="7904162" y="1163638"/>
            <a:ext cx="2098675" cy="3810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54510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2057400"/>
            <a:ext cx="5791200" cy="1698625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990975"/>
            <a:ext cx="5791200" cy="4572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1800" b="1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grpSp>
        <p:nvGrpSpPr>
          <p:cNvPr id="3103" name="Group 31"/>
          <p:cNvGrpSpPr>
            <a:grpSpLocks/>
          </p:cNvGrpSpPr>
          <p:nvPr/>
        </p:nvGrpSpPr>
        <p:grpSpPr bwMode="auto">
          <a:xfrm rot="421294">
            <a:off x="971550" y="692150"/>
            <a:ext cx="1871663" cy="1944688"/>
            <a:chOff x="521" y="482"/>
            <a:chExt cx="1134" cy="1142"/>
          </a:xfrm>
        </p:grpSpPr>
        <p:sp>
          <p:nvSpPr>
            <p:cNvPr id="3104" name="Oval 32"/>
            <p:cNvSpPr>
              <a:spLocks noChangeArrowheads="1"/>
            </p:cNvSpPr>
            <p:nvPr userDrawn="1"/>
          </p:nvSpPr>
          <p:spPr bwMode="gray">
            <a:xfrm rot="-128649">
              <a:off x="851" y="811"/>
              <a:ext cx="479" cy="494"/>
            </a:xfrm>
            <a:prstGeom prst="ellipse">
              <a:avLst/>
            </a:prstGeom>
            <a:gradFill rotWithShape="1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05" name="Group 33"/>
            <p:cNvGrpSpPr>
              <a:grpSpLocks/>
            </p:cNvGrpSpPr>
            <p:nvPr userDrawn="1"/>
          </p:nvGrpSpPr>
          <p:grpSpPr bwMode="auto">
            <a:xfrm rot="56277">
              <a:off x="1311" y="1224"/>
              <a:ext cx="266" cy="218"/>
              <a:chOff x="3452" y="878"/>
              <a:chExt cx="402" cy="342"/>
            </a:xfrm>
          </p:grpSpPr>
          <p:sp>
            <p:nvSpPr>
              <p:cNvPr id="3106" name="Oval 34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7" name="Oval 35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8" name="Oval 36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09" name="Group 37"/>
            <p:cNvGrpSpPr>
              <a:grpSpLocks/>
            </p:cNvGrpSpPr>
            <p:nvPr userDrawn="1"/>
          </p:nvGrpSpPr>
          <p:grpSpPr bwMode="auto">
            <a:xfrm rot="-23983151">
              <a:off x="1390" y="942"/>
              <a:ext cx="265" cy="219"/>
              <a:chOff x="3452" y="878"/>
              <a:chExt cx="402" cy="342"/>
            </a:xfrm>
          </p:grpSpPr>
          <p:sp>
            <p:nvSpPr>
              <p:cNvPr id="3110" name="Oval 38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1" name="Oval 39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2" name="Oval 40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13" name="Group 41"/>
            <p:cNvGrpSpPr>
              <a:grpSpLocks/>
            </p:cNvGrpSpPr>
            <p:nvPr userDrawn="1"/>
          </p:nvGrpSpPr>
          <p:grpSpPr bwMode="auto">
            <a:xfrm rot="-4925197">
              <a:off x="1293" y="630"/>
              <a:ext cx="257" cy="226"/>
              <a:chOff x="3452" y="878"/>
              <a:chExt cx="402" cy="342"/>
            </a:xfrm>
          </p:grpSpPr>
          <p:sp>
            <p:nvSpPr>
              <p:cNvPr id="3114" name="Oval 42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5" name="Oval 43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6" name="Oval 44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17" name="Group 45"/>
            <p:cNvGrpSpPr>
              <a:grpSpLocks/>
            </p:cNvGrpSpPr>
            <p:nvPr userDrawn="1"/>
          </p:nvGrpSpPr>
          <p:grpSpPr bwMode="auto">
            <a:xfrm rot="3149186">
              <a:off x="985" y="1383"/>
              <a:ext cx="257" cy="226"/>
              <a:chOff x="3452" y="878"/>
              <a:chExt cx="402" cy="342"/>
            </a:xfrm>
          </p:grpSpPr>
          <p:sp>
            <p:nvSpPr>
              <p:cNvPr id="3118" name="Oval 46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9" name="Oval 47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0" name="Oval 48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21" name="Group 49"/>
            <p:cNvGrpSpPr>
              <a:grpSpLocks/>
            </p:cNvGrpSpPr>
            <p:nvPr userDrawn="1"/>
          </p:nvGrpSpPr>
          <p:grpSpPr bwMode="auto">
            <a:xfrm rot="-29276986">
              <a:off x="966" y="498"/>
              <a:ext cx="257" cy="226"/>
              <a:chOff x="3452" y="878"/>
              <a:chExt cx="402" cy="342"/>
            </a:xfrm>
          </p:grpSpPr>
          <p:sp>
            <p:nvSpPr>
              <p:cNvPr id="3122" name="Oval 50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3" name="Oval 51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4" name="Oval 52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25" name="Group 53"/>
            <p:cNvGrpSpPr>
              <a:grpSpLocks/>
            </p:cNvGrpSpPr>
            <p:nvPr userDrawn="1"/>
          </p:nvGrpSpPr>
          <p:grpSpPr bwMode="auto">
            <a:xfrm rot="-10348150">
              <a:off x="628" y="649"/>
              <a:ext cx="266" cy="219"/>
              <a:chOff x="3452" y="878"/>
              <a:chExt cx="402" cy="342"/>
            </a:xfrm>
          </p:grpSpPr>
          <p:sp>
            <p:nvSpPr>
              <p:cNvPr id="3126" name="Oval 54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7" name="Oval 55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8" name="Oval 56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29" name="Group 57"/>
            <p:cNvGrpSpPr>
              <a:grpSpLocks/>
            </p:cNvGrpSpPr>
            <p:nvPr userDrawn="1"/>
          </p:nvGrpSpPr>
          <p:grpSpPr bwMode="auto">
            <a:xfrm rot="-34593241">
              <a:off x="521" y="973"/>
              <a:ext cx="265" cy="218"/>
              <a:chOff x="3452" y="878"/>
              <a:chExt cx="402" cy="342"/>
            </a:xfrm>
          </p:grpSpPr>
          <p:sp>
            <p:nvSpPr>
              <p:cNvPr id="3130" name="Oval 58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1" name="Oval 59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2" name="Oval 60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33" name="Group 61"/>
            <p:cNvGrpSpPr>
              <a:grpSpLocks/>
            </p:cNvGrpSpPr>
            <p:nvPr userDrawn="1"/>
          </p:nvGrpSpPr>
          <p:grpSpPr bwMode="auto">
            <a:xfrm rot="-15320246">
              <a:off x="654" y="1263"/>
              <a:ext cx="257" cy="226"/>
              <a:chOff x="3452" y="878"/>
              <a:chExt cx="402" cy="342"/>
            </a:xfrm>
          </p:grpSpPr>
          <p:sp>
            <p:nvSpPr>
              <p:cNvPr id="3134" name="Oval 62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5" name="Oval 63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6" name="Oval 64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137" name="Rectangle 65"/>
          <p:cNvSpPr>
            <a:spLocks noChangeArrowheads="1"/>
          </p:cNvSpPr>
          <p:nvPr/>
        </p:nvSpPr>
        <p:spPr bwMode="gray">
          <a:xfrm>
            <a:off x="457200" y="0"/>
            <a:ext cx="7620000" cy="3048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2431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8" name="Rectangle 66"/>
          <p:cNvSpPr>
            <a:spLocks noChangeArrowheads="1"/>
          </p:cNvSpPr>
          <p:nvPr/>
        </p:nvSpPr>
        <p:spPr bwMode="gray">
          <a:xfrm>
            <a:off x="6664325" y="-7938"/>
            <a:ext cx="2098675" cy="312738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3333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0" name="Rectangle 68"/>
          <p:cNvSpPr>
            <a:spLocks noChangeArrowheads="1"/>
          </p:cNvSpPr>
          <p:nvPr/>
        </p:nvSpPr>
        <p:spPr bwMode="gray">
          <a:xfrm rot="10800000">
            <a:off x="2549525" y="6553200"/>
            <a:ext cx="6230938" cy="3175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3333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1" name="Rectangle 69"/>
          <p:cNvSpPr>
            <a:spLocks noChangeArrowheads="1"/>
          </p:cNvSpPr>
          <p:nvPr/>
        </p:nvSpPr>
        <p:spPr bwMode="gray">
          <a:xfrm>
            <a:off x="8763000" y="-7938"/>
            <a:ext cx="381000" cy="314326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24314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2" name="Rectangle 70"/>
          <p:cNvSpPr>
            <a:spLocks noChangeArrowheads="1"/>
          </p:cNvSpPr>
          <p:nvPr/>
        </p:nvSpPr>
        <p:spPr bwMode="gray">
          <a:xfrm>
            <a:off x="457200" y="6554788"/>
            <a:ext cx="2098675" cy="31750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36471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3" name="Rectangle 71"/>
          <p:cNvSpPr>
            <a:spLocks noChangeArrowheads="1"/>
          </p:cNvSpPr>
          <p:nvPr/>
        </p:nvSpPr>
        <p:spPr bwMode="gray">
          <a:xfrm>
            <a:off x="0" y="6553200"/>
            <a:ext cx="457200" cy="319088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4" name="Rectangle 72"/>
          <p:cNvSpPr>
            <a:spLocks noChangeArrowheads="1"/>
          </p:cNvSpPr>
          <p:nvPr/>
        </p:nvSpPr>
        <p:spPr bwMode="gray">
          <a:xfrm>
            <a:off x="0" y="0"/>
            <a:ext cx="457200" cy="3048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5" name="Rectangle 73"/>
          <p:cNvSpPr>
            <a:spLocks noChangeArrowheads="1"/>
          </p:cNvSpPr>
          <p:nvPr/>
        </p:nvSpPr>
        <p:spPr bwMode="gray">
          <a:xfrm rot="5400000">
            <a:off x="-2213769" y="2510631"/>
            <a:ext cx="4876800" cy="465138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3333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6" name="Rectangle 74"/>
          <p:cNvSpPr>
            <a:spLocks noChangeArrowheads="1"/>
          </p:cNvSpPr>
          <p:nvPr/>
        </p:nvSpPr>
        <p:spPr bwMode="gray">
          <a:xfrm rot="5400000">
            <a:off x="-575469" y="5520531"/>
            <a:ext cx="1600200" cy="465138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57647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7" name="Rectangle 75"/>
          <p:cNvSpPr>
            <a:spLocks noChangeArrowheads="1"/>
          </p:cNvSpPr>
          <p:nvPr/>
        </p:nvSpPr>
        <p:spPr bwMode="ltGray">
          <a:xfrm>
            <a:off x="8769350" y="6538913"/>
            <a:ext cx="374650" cy="3270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8824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8" name="Rectangle 76"/>
          <p:cNvSpPr>
            <a:spLocks noChangeArrowheads="1"/>
          </p:cNvSpPr>
          <p:nvPr/>
        </p:nvSpPr>
        <p:spPr bwMode="gray">
          <a:xfrm rot="5400000">
            <a:off x="6557962" y="3967163"/>
            <a:ext cx="4791075" cy="381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57647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9" name="Rectangle 77"/>
          <p:cNvSpPr>
            <a:spLocks noChangeArrowheads="1"/>
          </p:cNvSpPr>
          <p:nvPr/>
        </p:nvSpPr>
        <p:spPr bwMode="gray">
          <a:xfrm>
            <a:off x="8763000" y="1752600"/>
            <a:ext cx="381000" cy="1524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2549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2" name="Line 80"/>
          <p:cNvSpPr>
            <a:spLocks noChangeShapeType="1"/>
          </p:cNvSpPr>
          <p:nvPr/>
        </p:nvSpPr>
        <p:spPr bwMode="auto">
          <a:xfrm>
            <a:off x="0" y="304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3" name="Line 81"/>
          <p:cNvSpPr>
            <a:spLocks noChangeShapeType="1"/>
          </p:cNvSpPr>
          <p:nvPr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4" name="Line 82"/>
          <p:cNvSpPr>
            <a:spLocks noChangeShapeType="1"/>
          </p:cNvSpPr>
          <p:nvPr/>
        </p:nvSpPr>
        <p:spPr bwMode="auto">
          <a:xfrm>
            <a:off x="457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5" name="Line 83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6" name="Line 84"/>
          <p:cNvSpPr>
            <a:spLocks noChangeShapeType="1"/>
          </p:cNvSpPr>
          <p:nvPr/>
        </p:nvSpPr>
        <p:spPr bwMode="auto">
          <a:xfrm flipH="1">
            <a:off x="0" y="4953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7" name="Line 85"/>
          <p:cNvSpPr>
            <a:spLocks noChangeShapeType="1"/>
          </p:cNvSpPr>
          <p:nvPr/>
        </p:nvSpPr>
        <p:spPr bwMode="auto">
          <a:xfrm>
            <a:off x="8763000" y="1752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8" name="Line 86"/>
          <p:cNvSpPr>
            <a:spLocks noChangeShapeType="1"/>
          </p:cNvSpPr>
          <p:nvPr/>
        </p:nvSpPr>
        <p:spPr bwMode="auto">
          <a:xfrm>
            <a:off x="8763000" y="190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9" name="Line 87"/>
          <p:cNvSpPr>
            <a:spLocks noChangeShapeType="1"/>
          </p:cNvSpPr>
          <p:nvPr/>
        </p:nvSpPr>
        <p:spPr bwMode="auto">
          <a:xfrm>
            <a:off x="2543175" y="6553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0" name="Line 88"/>
          <p:cNvSpPr>
            <a:spLocks noChangeShapeType="1"/>
          </p:cNvSpPr>
          <p:nvPr/>
        </p:nvSpPr>
        <p:spPr bwMode="auto">
          <a:xfrm flipV="1">
            <a:off x="6672263" y="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1" name="Picture 60" descr="images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0"/>
            <a:ext cx="1752600" cy="1752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0B4C2E-880E-42F9-9765-2090C8D18E9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www.themegallery.com</a:t>
            </a: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 bwMode="gray">
          <a:xfrm>
            <a:off x="5105400" y="6629400"/>
            <a:ext cx="373380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Program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Studi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Teknik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Informatika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UNIKOM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7053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122238"/>
            <a:ext cx="2005012" cy="6027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22238"/>
            <a:ext cx="5865813" cy="6027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ABFEF6-F1FB-4D94-975D-07BD52C95FA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1672080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22238"/>
            <a:ext cx="6705600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228725"/>
            <a:ext cx="8023225" cy="492125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429000" y="6338888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DCDBEFCF-5E1C-40E8-BC27-692DA359CC1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3246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www.themegallery.com</a:t>
            </a: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 bwMode="gray">
          <a:xfrm>
            <a:off x="5105400" y="6629400"/>
            <a:ext cx="373380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Program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Studi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Teknik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Informatika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UNIKOM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669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 bwMode="gray">
          <a:xfrm>
            <a:off x="5105400" y="6629400"/>
            <a:ext cx="373380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Program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Studi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Teknik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Informatika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UNIKOM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8680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 bwMode="gray">
          <a:xfrm>
            <a:off x="5105400" y="6629400"/>
            <a:ext cx="373380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Program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Studi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Teknik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Informatika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UNIKOM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222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28725"/>
            <a:ext cx="3935413" cy="4921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7413" y="1228725"/>
            <a:ext cx="3935412" cy="4921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 bwMode="gray">
          <a:xfrm>
            <a:off x="5105400" y="6629400"/>
            <a:ext cx="373380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Program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Studi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Teknik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Informatika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UNIKOM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4180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 Logo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5DF21B-3B24-4D44-A6AC-D429706EE69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www.themegallery.com</a:t>
            </a:r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 bwMode="gray">
          <a:xfrm>
            <a:off x="5105400" y="6629400"/>
            <a:ext cx="373380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Program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Studi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Teknik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Informatika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UNIKOM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09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 bwMode="gray">
          <a:xfrm>
            <a:off x="5105400" y="6629400"/>
            <a:ext cx="373380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Program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Studi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Teknik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Informatika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UNIKOM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110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A27C48-84AC-4628-A7DE-F496C019414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www.themegallery.com</a:t>
            </a: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 bwMode="gray">
          <a:xfrm>
            <a:off x="5105400" y="6629400"/>
            <a:ext cx="373380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Program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Studi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Teknik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Informatika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UNIKOM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5175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 Logo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3D925E-D193-4010-AFEF-17476A6A463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www.themegallery.com</a:t>
            </a:r>
          </a:p>
        </p:txBody>
      </p:sp>
      <p:sp>
        <p:nvSpPr>
          <p:cNvPr id="5" name="Footer Placeholder 4"/>
          <p:cNvSpPr txBox="1">
            <a:spLocks/>
          </p:cNvSpPr>
          <p:nvPr userDrawn="1"/>
        </p:nvSpPr>
        <p:spPr bwMode="gray">
          <a:xfrm>
            <a:off x="5105400" y="6629400"/>
            <a:ext cx="373380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Program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Studi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Teknik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Informatika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UNIKOM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8885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293CA6-3AA3-493D-892B-F92BA021B32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www.themegallery.com</a:t>
            </a: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 bwMode="gray">
          <a:xfrm>
            <a:off x="5105400" y="6629400"/>
            <a:ext cx="373380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Program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Studi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Teknik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Informatika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UNIKOM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1570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Rectangle 69"/>
          <p:cNvSpPr>
            <a:spLocks noChangeArrowheads="1"/>
          </p:cNvSpPr>
          <p:nvPr/>
        </p:nvSpPr>
        <p:spPr bwMode="gray">
          <a:xfrm>
            <a:off x="457200" y="0"/>
            <a:ext cx="8477250" cy="76835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609600" y="1228725"/>
            <a:ext cx="8023225" cy="492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791200" y="6248400"/>
            <a:ext cx="28956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r>
              <a:rPr lang="en-US" altLang="en-US"/>
              <a:t>Company 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429000" y="6338888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BEA6B93-154D-428A-A7C2-F8F4F90B38D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0" y="0"/>
            <a:ext cx="457200" cy="76835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0" y="762000"/>
            <a:ext cx="457200" cy="152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0" y="914400"/>
            <a:ext cx="457200" cy="41910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42353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gray">
          <a:xfrm>
            <a:off x="0" y="5105400"/>
            <a:ext cx="457200" cy="1544638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42353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gray">
          <a:xfrm>
            <a:off x="0" y="6656388"/>
            <a:ext cx="457200" cy="2095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gray">
          <a:xfrm>
            <a:off x="457200" y="6650038"/>
            <a:ext cx="1304925" cy="21590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gray">
          <a:xfrm>
            <a:off x="1752600" y="6650038"/>
            <a:ext cx="7391400" cy="215900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tint val="54510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gray">
          <a:xfrm>
            <a:off x="8777288" y="6656388"/>
            <a:ext cx="366712" cy="2095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4706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7" name="Rectangle 63"/>
          <p:cNvSpPr>
            <a:spLocks noChangeArrowheads="1"/>
          </p:cNvSpPr>
          <p:nvPr/>
        </p:nvSpPr>
        <p:spPr bwMode="gray">
          <a:xfrm>
            <a:off x="8769350" y="6019800"/>
            <a:ext cx="374650" cy="642938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gray">
          <a:xfrm>
            <a:off x="8763000" y="914400"/>
            <a:ext cx="381000" cy="51054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51373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0" name="Rectangle 66"/>
          <p:cNvSpPr>
            <a:spLocks noChangeArrowheads="1"/>
          </p:cNvSpPr>
          <p:nvPr/>
        </p:nvSpPr>
        <p:spPr bwMode="gray">
          <a:xfrm>
            <a:off x="8763000" y="762000"/>
            <a:ext cx="381000" cy="1524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gray">
          <a:xfrm>
            <a:off x="8770938" y="0"/>
            <a:ext cx="373062" cy="762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gray">
          <a:xfrm>
            <a:off x="457200" y="762000"/>
            <a:ext cx="8315325" cy="1524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33333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990600" y="122238"/>
            <a:ext cx="67056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grpSp>
        <p:nvGrpSpPr>
          <p:cNvPr id="1128" name="Group 104"/>
          <p:cNvGrpSpPr>
            <a:grpSpLocks/>
          </p:cNvGrpSpPr>
          <p:nvPr/>
        </p:nvGrpSpPr>
        <p:grpSpPr bwMode="auto">
          <a:xfrm>
            <a:off x="8002588" y="69850"/>
            <a:ext cx="657225" cy="636588"/>
            <a:chOff x="5041" y="44"/>
            <a:chExt cx="414" cy="401"/>
          </a:xfrm>
        </p:grpSpPr>
        <p:sp>
          <p:nvSpPr>
            <p:cNvPr id="1129" name="Oval 105"/>
            <p:cNvSpPr>
              <a:spLocks noChangeArrowheads="1"/>
            </p:cNvSpPr>
            <p:nvPr userDrawn="1"/>
          </p:nvSpPr>
          <p:spPr bwMode="gray">
            <a:xfrm rot="149948">
              <a:off x="5161" y="161"/>
              <a:ext cx="175" cy="170"/>
            </a:xfrm>
            <a:prstGeom prst="ellipse">
              <a:avLst/>
            </a:prstGeom>
            <a:gradFill rotWithShape="1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30" name="Group 106"/>
            <p:cNvGrpSpPr>
              <a:grpSpLocks/>
            </p:cNvGrpSpPr>
            <p:nvPr userDrawn="1"/>
          </p:nvGrpSpPr>
          <p:grpSpPr bwMode="auto">
            <a:xfrm rot="334874">
              <a:off x="5321" y="313"/>
              <a:ext cx="98" cy="75"/>
              <a:chOff x="3452" y="878"/>
              <a:chExt cx="402" cy="342"/>
            </a:xfrm>
          </p:grpSpPr>
          <p:sp>
            <p:nvSpPr>
              <p:cNvPr id="1131" name="Oval 107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Oval 108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Oval 109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4" name="Group 110"/>
            <p:cNvGrpSpPr>
              <a:grpSpLocks/>
            </p:cNvGrpSpPr>
            <p:nvPr userDrawn="1"/>
          </p:nvGrpSpPr>
          <p:grpSpPr bwMode="auto">
            <a:xfrm rot="-23704554">
              <a:off x="5358" y="218"/>
              <a:ext cx="97" cy="75"/>
              <a:chOff x="3452" y="878"/>
              <a:chExt cx="402" cy="342"/>
            </a:xfrm>
          </p:grpSpPr>
          <p:sp>
            <p:nvSpPr>
              <p:cNvPr id="1135" name="Oval 111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" name="Oval 112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" name="Oval 113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8" name="Group 114"/>
            <p:cNvGrpSpPr>
              <a:grpSpLocks/>
            </p:cNvGrpSpPr>
            <p:nvPr userDrawn="1"/>
          </p:nvGrpSpPr>
          <p:grpSpPr bwMode="auto">
            <a:xfrm rot="-4646600">
              <a:off x="5335" y="107"/>
              <a:ext cx="88" cy="82"/>
              <a:chOff x="3452" y="878"/>
              <a:chExt cx="402" cy="342"/>
            </a:xfrm>
          </p:grpSpPr>
          <p:sp>
            <p:nvSpPr>
              <p:cNvPr id="1139" name="Oval 115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" name="Oval 116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" name="Oval 117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42" name="Group 118"/>
            <p:cNvGrpSpPr>
              <a:grpSpLocks/>
            </p:cNvGrpSpPr>
            <p:nvPr userDrawn="1"/>
          </p:nvGrpSpPr>
          <p:grpSpPr bwMode="auto">
            <a:xfrm rot="2913403">
              <a:off x="5210" y="359"/>
              <a:ext cx="88" cy="83"/>
              <a:chOff x="3452" y="878"/>
              <a:chExt cx="402" cy="342"/>
            </a:xfrm>
          </p:grpSpPr>
          <p:sp>
            <p:nvSpPr>
              <p:cNvPr id="1143" name="Oval 119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4" name="Oval 120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5" name="Oval 121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46" name="Group 122"/>
            <p:cNvGrpSpPr>
              <a:grpSpLocks/>
            </p:cNvGrpSpPr>
            <p:nvPr userDrawn="1"/>
          </p:nvGrpSpPr>
          <p:grpSpPr bwMode="auto">
            <a:xfrm rot="-29488389">
              <a:off x="5212" y="46"/>
              <a:ext cx="88" cy="83"/>
              <a:chOff x="3452" y="878"/>
              <a:chExt cx="402" cy="342"/>
            </a:xfrm>
          </p:grpSpPr>
          <p:sp>
            <p:nvSpPr>
              <p:cNvPr id="1147" name="Oval 123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8" name="Oval 124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9" name="Oval 125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50" name="Group 126"/>
            <p:cNvGrpSpPr>
              <a:grpSpLocks/>
            </p:cNvGrpSpPr>
            <p:nvPr userDrawn="1"/>
          </p:nvGrpSpPr>
          <p:grpSpPr bwMode="auto">
            <a:xfrm rot="-10069553">
              <a:off x="5089" y="95"/>
              <a:ext cx="97" cy="76"/>
              <a:chOff x="3452" y="878"/>
              <a:chExt cx="402" cy="342"/>
            </a:xfrm>
          </p:grpSpPr>
          <p:sp>
            <p:nvSpPr>
              <p:cNvPr id="1151" name="Oval 127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2" name="Oval 128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3" name="Oval 129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54" name="Group 130"/>
            <p:cNvGrpSpPr>
              <a:grpSpLocks/>
            </p:cNvGrpSpPr>
            <p:nvPr userDrawn="1"/>
          </p:nvGrpSpPr>
          <p:grpSpPr bwMode="auto">
            <a:xfrm rot="-34314642">
              <a:off x="5041" y="204"/>
              <a:ext cx="97" cy="75"/>
              <a:chOff x="3452" y="878"/>
              <a:chExt cx="402" cy="342"/>
            </a:xfrm>
          </p:grpSpPr>
          <p:sp>
            <p:nvSpPr>
              <p:cNvPr id="1155" name="Oval 131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6" name="Oval 132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7" name="Oval 133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58" name="Group 134"/>
            <p:cNvGrpSpPr>
              <a:grpSpLocks/>
            </p:cNvGrpSpPr>
            <p:nvPr userDrawn="1"/>
          </p:nvGrpSpPr>
          <p:grpSpPr bwMode="auto">
            <a:xfrm rot="-15041649">
              <a:off x="5085" y="304"/>
              <a:ext cx="88" cy="82"/>
              <a:chOff x="3452" y="878"/>
              <a:chExt cx="402" cy="342"/>
            </a:xfrm>
          </p:grpSpPr>
          <p:sp>
            <p:nvSpPr>
              <p:cNvPr id="1159" name="Oval 135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0" name="Oval 136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1" name="Oval 137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162" name="Rectangle 138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32460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n-lt"/>
              </a:defRPr>
            </a:lvl1pPr>
          </a:lstStyle>
          <a:p>
            <a:r>
              <a:rPr lang="en-US" altLang="en-US"/>
              <a:t>www.themegallery.com</a:t>
            </a:r>
          </a:p>
        </p:txBody>
      </p:sp>
      <p:sp>
        <p:nvSpPr>
          <p:cNvPr id="1175" name="Line 151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6" name="Line 152"/>
          <p:cNvSpPr>
            <a:spLocks noChangeShapeType="1"/>
          </p:cNvSpPr>
          <p:nvPr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" name="Line 153"/>
          <p:cNvSpPr>
            <a:spLocks noChangeShapeType="1"/>
          </p:cNvSpPr>
          <p:nvPr/>
        </p:nvSpPr>
        <p:spPr bwMode="auto">
          <a:xfrm>
            <a:off x="0" y="66484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8" name="Line 154"/>
          <p:cNvSpPr>
            <a:spLocks noChangeShapeType="1"/>
          </p:cNvSpPr>
          <p:nvPr/>
        </p:nvSpPr>
        <p:spPr bwMode="auto">
          <a:xfrm>
            <a:off x="457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9" name="Line 15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1" name="Line 157"/>
          <p:cNvSpPr>
            <a:spLocks noChangeShapeType="1"/>
          </p:cNvSpPr>
          <p:nvPr/>
        </p:nvSpPr>
        <p:spPr bwMode="auto">
          <a:xfrm flipH="1">
            <a:off x="0" y="5105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2" name="Line 158"/>
          <p:cNvSpPr>
            <a:spLocks noChangeShapeType="1"/>
          </p:cNvSpPr>
          <p:nvPr/>
        </p:nvSpPr>
        <p:spPr bwMode="auto">
          <a:xfrm>
            <a:off x="1752600" y="6648450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3" name="Line 159"/>
          <p:cNvSpPr>
            <a:spLocks noChangeShapeType="1"/>
          </p:cNvSpPr>
          <p:nvPr/>
        </p:nvSpPr>
        <p:spPr bwMode="auto">
          <a:xfrm>
            <a:off x="8763000" y="6019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5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i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anose="020B060403050404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anose="020B060403050404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anose="020B060403050404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anose="020B060403050404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anose="020B060403050404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anose="020B060403050404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anose="020B060403050404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5"/>
          <p:cNvSpPr>
            <a:spLocks noChangeArrowheads="1" noChangeShapeType="1" noTextEdit="1"/>
          </p:cNvSpPr>
          <p:nvPr/>
        </p:nvSpPr>
        <p:spPr bwMode="gray">
          <a:xfrm>
            <a:off x="1600200" y="3124200"/>
            <a:ext cx="5791200" cy="838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  <a:scene3d>
              <a:camera prst="perspectiveRelaxedModerately"/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3600" b="1" kern="10" dirty="0" smtClean="0">
                <a:ln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Heap Sort</a:t>
            </a:r>
            <a:endParaRPr lang="en-US" sz="3600" b="1" kern="10" dirty="0">
              <a:ln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68388" y="2224771"/>
            <a:ext cx="375936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err="1" smtClean="0">
                <a:ln w="9525">
                  <a:solidFill>
                    <a:srgbClr val="BD9E61"/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Struktur</a:t>
            </a:r>
            <a:r>
              <a:rPr lang="en-US" sz="4400" b="1" cap="none" spc="0" dirty="0" smtClean="0">
                <a:ln w="9525">
                  <a:solidFill>
                    <a:srgbClr val="BD9E61"/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Data</a:t>
            </a:r>
            <a:endParaRPr lang="en-US" sz="4400" b="1" cap="none" spc="0" dirty="0">
              <a:ln w="9525">
                <a:solidFill>
                  <a:srgbClr val="BD9E61"/>
                </a:solidFill>
                <a:prstDash val="solid"/>
              </a:ln>
              <a:solidFill>
                <a:schemeClr val="accent6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57199" y="122238"/>
            <a:ext cx="7306235" cy="563562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Pengurutan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 Heap (4)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114800" y="1219200"/>
            <a:ext cx="4495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2100" indent="-292100" algn="l"/>
            <a:r>
              <a:rPr lang="en-US" sz="2000" dirty="0" err="1" smtClean="0">
                <a:solidFill>
                  <a:srgbClr val="002060"/>
                </a:solidFill>
              </a:rPr>
              <a:t>Reorganisasi</a:t>
            </a:r>
            <a:r>
              <a:rPr lang="en-US" sz="2000" dirty="0" smtClean="0">
                <a:solidFill>
                  <a:srgbClr val="002060"/>
                </a:solidFill>
              </a:rPr>
              <a:t> Heap </a:t>
            </a:r>
            <a:r>
              <a:rPr lang="en-US" sz="2000" dirty="0" err="1" smtClean="0">
                <a:solidFill>
                  <a:srgbClr val="002060"/>
                </a:solidFill>
              </a:rPr>
              <a:t>kembali</a:t>
            </a:r>
            <a:endParaRPr lang="en-US" sz="2000" dirty="0" smtClean="0">
              <a:solidFill>
                <a:srgbClr val="002060"/>
              </a:solidFill>
            </a:endParaRPr>
          </a:p>
          <a:p>
            <a:pPr marL="292100" algn="l"/>
            <a:r>
              <a:rPr lang="en-US" sz="2000" dirty="0" smtClean="0">
                <a:solidFill>
                  <a:srgbClr val="002060"/>
                </a:solidFill>
              </a:rPr>
              <a:t>Tengah = N/2 = 3/2 = 1</a:t>
            </a:r>
          </a:p>
          <a:p>
            <a:pPr marL="292100" algn="l"/>
            <a:endParaRPr lang="en-US" sz="2000" dirty="0" smtClean="0">
              <a:solidFill>
                <a:srgbClr val="002060"/>
              </a:solidFill>
            </a:endParaRPr>
          </a:p>
          <a:p>
            <a:pPr marL="292100" algn="l"/>
            <a:endParaRPr lang="en-US" sz="2000" dirty="0" smtClean="0">
              <a:solidFill>
                <a:srgbClr val="002060"/>
              </a:solidFill>
            </a:endParaRPr>
          </a:p>
          <a:p>
            <a:pPr marL="457200" indent="-457200" algn="l">
              <a:buFont typeface="+mj-lt"/>
              <a:buAutoNum type="alphaLcPeriod" startAt="2"/>
            </a:pPr>
            <a:r>
              <a:rPr lang="en-US" sz="2000" dirty="0" smtClean="0">
                <a:solidFill>
                  <a:srgbClr val="002060"/>
                </a:solidFill>
              </a:rPr>
              <a:t>“</a:t>
            </a:r>
            <a:r>
              <a:rPr lang="en-US" sz="2000" dirty="0" err="1" smtClean="0">
                <a:solidFill>
                  <a:srgbClr val="002060"/>
                </a:solidFill>
              </a:rPr>
              <a:t>Pecat</a:t>
            </a:r>
            <a:r>
              <a:rPr lang="en-US" sz="2000" dirty="0" smtClean="0">
                <a:solidFill>
                  <a:srgbClr val="002060"/>
                </a:solidFill>
              </a:rPr>
              <a:t>” root </a:t>
            </a:r>
            <a:r>
              <a:rPr lang="en-US" sz="2000" dirty="0" err="1" smtClean="0">
                <a:solidFill>
                  <a:srgbClr val="002060"/>
                </a:solidFill>
              </a:rPr>
              <a:t>dan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tukarkan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dengan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simpul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pada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posisi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terakhir</a:t>
            </a:r>
            <a:endParaRPr lang="en-US" sz="2000" dirty="0" smtClean="0">
              <a:solidFill>
                <a:srgbClr val="002060"/>
              </a:solidFill>
            </a:endParaRPr>
          </a:p>
          <a:p>
            <a:pPr marL="292100" indent="-292100" algn="l">
              <a:buAutoNum type="alphaLcPeriod" startAt="2"/>
            </a:pPr>
            <a:r>
              <a:rPr lang="en-US" sz="2000" dirty="0" err="1" smtClean="0">
                <a:solidFill>
                  <a:srgbClr val="002060"/>
                </a:solidFill>
              </a:rPr>
              <a:t>Banyaknya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simpul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dikurangi</a:t>
            </a:r>
            <a:r>
              <a:rPr lang="en-US" sz="2000" dirty="0" smtClean="0">
                <a:solidFill>
                  <a:srgbClr val="002060"/>
                </a:solidFill>
              </a:rPr>
              <a:t> 1</a:t>
            </a:r>
          </a:p>
          <a:p>
            <a:pPr marL="292100" indent="-292100" algn="just">
              <a:buAutoNum type="alphaLcPeriod" startAt="2"/>
            </a:pPr>
            <a:r>
              <a:rPr lang="en-US" sz="2000" dirty="0" err="1" smtClean="0">
                <a:solidFill>
                  <a:srgbClr val="002060"/>
                </a:solidFill>
              </a:rPr>
              <a:t>Jika</a:t>
            </a:r>
            <a:r>
              <a:rPr lang="en-US" sz="2000" dirty="0" smtClean="0">
                <a:solidFill>
                  <a:srgbClr val="002060"/>
                </a:solidFill>
              </a:rPr>
              <a:t> N &gt; 1, </a:t>
            </a:r>
            <a:r>
              <a:rPr lang="en-US" sz="2000" dirty="0" err="1" smtClean="0">
                <a:solidFill>
                  <a:srgbClr val="002060"/>
                </a:solidFill>
              </a:rPr>
              <a:t>maka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lakukan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lagi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reorganisasi</a:t>
            </a:r>
            <a:r>
              <a:rPr lang="en-US" sz="2000" dirty="0" smtClean="0">
                <a:solidFill>
                  <a:srgbClr val="002060"/>
                </a:solidFill>
              </a:rPr>
              <a:t> heap</a:t>
            </a:r>
          </a:p>
          <a:p>
            <a:pPr marL="292100" indent="-292100" algn="just">
              <a:buAutoNum type="alphaLcPeriod" startAt="2"/>
            </a:pPr>
            <a:r>
              <a:rPr lang="en-US" sz="2000" dirty="0" err="1" smtClean="0">
                <a:solidFill>
                  <a:srgbClr val="002060"/>
                </a:solidFill>
              </a:rPr>
              <a:t>Lakukan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langkah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pada</a:t>
            </a:r>
            <a:r>
              <a:rPr lang="en-US" sz="2000" dirty="0" smtClean="0">
                <a:solidFill>
                  <a:srgbClr val="002060"/>
                </a:solidFill>
              </a:rPr>
              <a:t> point b </a:t>
            </a:r>
            <a:r>
              <a:rPr lang="en-US" sz="2000" dirty="0" err="1" smtClean="0">
                <a:solidFill>
                  <a:srgbClr val="002060"/>
                </a:solidFill>
              </a:rPr>
              <a:t>sampai</a:t>
            </a:r>
            <a:r>
              <a:rPr lang="en-US" sz="2000" dirty="0" smtClean="0">
                <a:solidFill>
                  <a:srgbClr val="002060"/>
                </a:solidFill>
              </a:rPr>
              <a:t> point d </a:t>
            </a:r>
            <a:r>
              <a:rPr lang="en-US" sz="2000" dirty="0" err="1" smtClean="0">
                <a:solidFill>
                  <a:srgbClr val="002060"/>
                </a:solidFill>
              </a:rPr>
              <a:t>hingga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simpul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habis</a:t>
            </a:r>
            <a:r>
              <a:rPr lang="en-US" sz="2000" dirty="0" smtClean="0">
                <a:solidFill>
                  <a:srgbClr val="002060"/>
                </a:solidFill>
              </a:rPr>
              <a:t> (N=0)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114800" y="1828800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err="1" smtClean="0">
                <a:solidFill>
                  <a:srgbClr val="002060"/>
                </a:solidFill>
              </a:rPr>
              <a:t>Lakukan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reorganisasi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pada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simpul</a:t>
            </a:r>
            <a:r>
              <a:rPr lang="en-US" sz="2000" dirty="0" smtClean="0">
                <a:solidFill>
                  <a:srgbClr val="002060"/>
                </a:solidFill>
              </a:rPr>
              <a:t> ke-1</a:t>
            </a:r>
          </a:p>
        </p:txBody>
      </p:sp>
      <p:cxnSp>
        <p:nvCxnSpPr>
          <p:cNvPr id="46" name="Straight Connector 45"/>
          <p:cNvCxnSpPr>
            <a:stCxn id="58" idx="3"/>
            <a:endCxn id="63" idx="0"/>
          </p:cNvCxnSpPr>
          <p:nvPr/>
        </p:nvCxnSpPr>
        <p:spPr bwMode="auto">
          <a:xfrm rot="5400000">
            <a:off x="1568726" y="1957154"/>
            <a:ext cx="254926" cy="8015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stCxn id="58" idx="5"/>
            <a:endCxn id="56" idx="0"/>
          </p:cNvCxnSpPr>
          <p:nvPr/>
        </p:nvCxnSpPr>
        <p:spPr bwMode="auto">
          <a:xfrm rot="16200000" flipH="1">
            <a:off x="2851052" y="1907458"/>
            <a:ext cx="254926" cy="9009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2143540" y="1371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1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43000" y="2186608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2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336236" y="2186608"/>
            <a:ext cx="397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3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3124200" y="2485406"/>
            <a:ext cx="609600" cy="609600"/>
          </a:xfrm>
          <a:prstGeom prst="ellips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2007704" y="1710154"/>
            <a:ext cx="609600" cy="609600"/>
          </a:xfrm>
          <a:prstGeom prst="ellips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990600" y="2485406"/>
            <a:ext cx="609600" cy="609600"/>
          </a:xfrm>
          <a:prstGeom prst="ellips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276600" y="2617304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5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133600" y="18288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2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129748" y="26024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3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09600" y="4629090"/>
            <a:ext cx="3657600" cy="781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 rot="5400000">
            <a:off x="2657029" y="5019229"/>
            <a:ext cx="780316" cy="16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5400000">
            <a:off x="3267045" y="5019645"/>
            <a:ext cx="78111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85800" y="53910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1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331844" y="53910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2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938132" y="53910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3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2557672" y="53910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4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918252" y="478149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5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3163956" y="478149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7</a:t>
            </a:r>
            <a:endParaRPr lang="en-US" sz="2400" b="1" dirty="0">
              <a:solidFill>
                <a:schemeClr val="tx2"/>
              </a:solidFill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 rot="5400000">
            <a:off x="2061097" y="5019645"/>
            <a:ext cx="78111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5400000">
            <a:off x="1452291" y="5018851"/>
            <a:ext cx="78111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rot="5400000">
            <a:off x="829836" y="5019248"/>
            <a:ext cx="78031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3163956" y="53910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5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776868" y="53910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6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2438400" y="478149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3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770244" y="478149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657600" y="4787348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14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3657600" y="4634948"/>
            <a:ext cx="609600" cy="775252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14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3147392" y="4774096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048000" y="477409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11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3064564" y="4634948"/>
            <a:ext cx="609600" cy="771940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11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219200" y="4782883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3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2524540" y="4775489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537792" y="4774096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7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699052" y="4774723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2451652" y="4634948"/>
            <a:ext cx="609600" cy="775252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7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2133600" y="18288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5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3276600" y="2617304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2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712304" y="4777408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5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931504" y="4782883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2133600" y="18288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2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1931504" y="4774096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5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712304" y="4782883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1842052" y="4634948"/>
            <a:ext cx="609600" cy="775252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5</a:t>
            </a:r>
          </a:p>
        </p:txBody>
      </p:sp>
      <p:pic>
        <p:nvPicPr>
          <p:cNvPr id="55" name="Picture 54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0724750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8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85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52" grpId="0"/>
      <p:bldP spid="49" grpId="0"/>
      <p:bldP spid="50" grpId="0"/>
      <p:bldP spid="51" grpId="0"/>
      <p:bldP spid="51" grpId="1"/>
      <p:bldP spid="56" grpId="0" animBg="1"/>
      <p:bldP spid="56" grpId="1" animBg="1"/>
      <p:bldP spid="58" grpId="0" animBg="1"/>
      <p:bldP spid="58" grpId="1" animBg="1"/>
      <p:bldP spid="63" grpId="0" animBg="1"/>
      <p:bldP spid="68" grpId="0"/>
      <p:bldP spid="68" grpId="1"/>
      <p:bldP spid="69" grpId="0"/>
      <p:bldP spid="69" grpId="1"/>
      <p:bldP spid="76" grpId="0"/>
      <p:bldP spid="83" grpId="0" animBg="1"/>
      <p:bldP spid="87" grpId="0"/>
      <p:bldP spid="88" grpId="0"/>
      <p:bldP spid="90" grpId="0"/>
      <p:bldP spid="91" grpId="0"/>
      <p:bldP spid="92" grpId="0"/>
      <p:bldP spid="92" grpId="1"/>
      <p:bldP spid="93" grpId="0"/>
      <p:bldP spid="97" grpId="0"/>
      <p:bldP spid="100" grpId="0"/>
      <p:bldP spid="101" grpId="0"/>
      <p:bldP spid="102" grpId="0"/>
      <p:bldP spid="106" grpId="0"/>
      <p:bldP spid="107" grpId="0" animBg="1"/>
      <p:bldP spid="110" grpId="0"/>
      <p:bldP spid="111" grpId="0"/>
      <p:bldP spid="113" grpId="0" animBg="1"/>
      <p:bldP spid="116" grpId="0"/>
      <p:bldP spid="117" grpId="0"/>
      <p:bldP spid="118" grpId="0"/>
      <p:bldP spid="119" grpId="0"/>
      <p:bldP spid="119" grpId="1"/>
      <p:bldP spid="120" grpId="0" animBg="1"/>
      <p:bldP spid="121" grpId="0"/>
      <p:bldP spid="121" grpId="1"/>
      <p:bldP spid="122" grpId="0"/>
      <p:bldP spid="122" grpId="1"/>
      <p:bldP spid="123" grpId="0"/>
      <p:bldP spid="123" grpId="1"/>
      <p:bldP spid="124" grpId="0"/>
      <p:bldP spid="124" grpId="1"/>
      <p:bldP spid="125" grpId="0"/>
      <p:bldP spid="133" grpId="0"/>
      <p:bldP spid="135" grpId="0"/>
      <p:bldP spid="8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162800" cy="563562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Pengurutan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 Heap (5)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114800" y="1219200"/>
            <a:ext cx="4495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2100" indent="-292100" algn="l"/>
            <a:r>
              <a:rPr lang="en-US" sz="2000" dirty="0" err="1" smtClean="0">
                <a:solidFill>
                  <a:srgbClr val="002060"/>
                </a:solidFill>
              </a:rPr>
              <a:t>Reorganisasi</a:t>
            </a:r>
            <a:r>
              <a:rPr lang="en-US" sz="2000" dirty="0" smtClean="0">
                <a:solidFill>
                  <a:srgbClr val="002060"/>
                </a:solidFill>
              </a:rPr>
              <a:t> Heap </a:t>
            </a:r>
            <a:r>
              <a:rPr lang="en-US" sz="2000" dirty="0" err="1" smtClean="0">
                <a:solidFill>
                  <a:srgbClr val="002060"/>
                </a:solidFill>
              </a:rPr>
              <a:t>kembali</a:t>
            </a:r>
            <a:endParaRPr lang="en-US" sz="2000" dirty="0" smtClean="0">
              <a:solidFill>
                <a:srgbClr val="002060"/>
              </a:solidFill>
            </a:endParaRPr>
          </a:p>
          <a:p>
            <a:pPr marL="292100" algn="l"/>
            <a:r>
              <a:rPr lang="en-US" sz="2000" dirty="0" smtClean="0">
                <a:solidFill>
                  <a:srgbClr val="002060"/>
                </a:solidFill>
              </a:rPr>
              <a:t>Tengah = N/2 = 2/2 = 1</a:t>
            </a:r>
          </a:p>
          <a:p>
            <a:pPr marL="292100" algn="l"/>
            <a:endParaRPr lang="en-US" sz="2000" dirty="0" smtClean="0">
              <a:solidFill>
                <a:srgbClr val="002060"/>
              </a:solidFill>
            </a:endParaRPr>
          </a:p>
          <a:p>
            <a:pPr marL="292100" algn="l"/>
            <a:endParaRPr lang="en-US" sz="2000" dirty="0" smtClean="0">
              <a:solidFill>
                <a:srgbClr val="002060"/>
              </a:solidFill>
            </a:endParaRPr>
          </a:p>
          <a:p>
            <a:pPr marL="457200" indent="-457200" algn="l">
              <a:buFont typeface="+mj-lt"/>
              <a:buAutoNum type="alphaLcPeriod" startAt="2"/>
            </a:pPr>
            <a:r>
              <a:rPr lang="en-US" sz="2000" dirty="0" smtClean="0">
                <a:solidFill>
                  <a:srgbClr val="002060"/>
                </a:solidFill>
              </a:rPr>
              <a:t>“</a:t>
            </a:r>
            <a:r>
              <a:rPr lang="en-US" sz="2000" dirty="0" err="1" smtClean="0">
                <a:solidFill>
                  <a:srgbClr val="002060"/>
                </a:solidFill>
              </a:rPr>
              <a:t>Pecat</a:t>
            </a:r>
            <a:r>
              <a:rPr lang="en-US" sz="2000" dirty="0" smtClean="0">
                <a:solidFill>
                  <a:srgbClr val="002060"/>
                </a:solidFill>
              </a:rPr>
              <a:t>” root </a:t>
            </a:r>
            <a:r>
              <a:rPr lang="en-US" sz="2000" dirty="0" err="1" smtClean="0">
                <a:solidFill>
                  <a:srgbClr val="002060"/>
                </a:solidFill>
              </a:rPr>
              <a:t>dan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tukarkan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dengan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simpul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pada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posisi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terakhir</a:t>
            </a:r>
            <a:endParaRPr lang="en-US" sz="2000" dirty="0" smtClean="0">
              <a:solidFill>
                <a:srgbClr val="002060"/>
              </a:solidFill>
            </a:endParaRPr>
          </a:p>
          <a:p>
            <a:pPr marL="292100" indent="-292100" algn="l">
              <a:buAutoNum type="alphaLcPeriod" startAt="2"/>
            </a:pPr>
            <a:r>
              <a:rPr lang="en-US" sz="2000" dirty="0" err="1" smtClean="0">
                <a:solidFill>
                  <a:srgbClr val="002060"/>
                </a:solidFill>
              </a:rPr>
              <a:t>Banyaknya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simpul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dikurangi</a:t>
            </a:r>
            <a:r>
              <a:rPr lang="en-US" sz="2000" dirty="0" smtClean="0">
                <a:solidFill>
                  <a:srgbClr val="002060"/>
                </a:solidFill>
              </a:rPr>
              <a:t> 1</a:t>
            </a:r>
          </a:p>
          <a:p>
            <a:pPr marL="292100" indent="-292100" algn="just">
              <a:buAutoNum type="alphaLcPeriod" startAt="2"/>
            </a:pPr>
            <a:r>
              <a:rPr lang="en-US" sz="2000" dirty="0" err="1" smtClean="0">
                <a:solidFill>
                  <a:srgbClr val="002060"/>
                </a:solidFill>
              </a:rPr>
              <a:t>Jika</a:t>
            </a:r>
            <a:r>
              <a:rPr lang="en-US" sz="2000" dirty="0" smtClean="0">
                <a:solidFill>
                  <a:srgbClr val="002060"/>
                </a:solidFill>
              </a:rPr>
              <a:t> N &gt; 1, </a:t>
            </a:r>
            <a:r>
              <a:rPr lang="en-US" sz="2000" dirty="0" err="1" smtClean="0">
                <a:solidFill>
                  <a:srgbClr val="002060"/>
                </a:solidFill>
              </a:rPr>
              <a:t>maka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lakukan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lagi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reorganisasi</a:t>
            </a:r>
            <a:r>
              <a:rPr lang="en-US" sz="2000" dirty="0" smtClean="0">
                <a:solidFill>
                  <a:srgbClr val="002060"/>
                </a:solidFill>
              </a:rPr>
              <a:t> heap</a:t>
            </a:r>
          </a:p>
          <a:p>
            <a:pPr marL="292100" indent="-292100" algn="just">
              <a:buAutoNum type="alphaLcPeriod" startAt="2"/>
            </a:pPr>
            <a:r>
              <a:rPr lang="en-US" sz="2000" dirty="0" err="1" smtClean="0">
                <a:solidFill>
                  <a:srgbClr val="002060"/>
                </a:solidFill>
              </a:rPr>
              <a:t>Lakukan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langkah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pada</a:t>
            </a:r>
            <a:r>
              <a:rPr lang="en-US" sz="2000" dirty="0" smtClean="0">
                <a:solidFill>
                  <a:srgbClr val="002060"/>
                </a:solidFill>
              </a:rPr>
              <a:t> point b </a:t>
            </a:r>
            <a:r>
              <a:rPr lang="en-US" sz="2000" dirty="0" err="1" smtClean="0">
                <a:solidFill>
                  <a:srgbClr val="002060"/>
                </a:solidFill>
              </a:rPr>
              <a:t>sampai</a:t>
            </a:r>
            <a:r>
              <a:rPr lang="en-US" sz="2000" dirty="0" smtClean="0">
                <a:solidFill>
                  <a:srgbClr val="002060"/>
                </a:solidFill>
              </a:rPr>
              <a:t> point d </a:t>
            </a:r>
            <a:r>
              <a:rPr lang="en-US" sz="2000" dirty="0" err="1" smtClean="0">
                <a:solidFill>
                  <a:srgbClr val="002060"/>
                </a:solidFill>
              </a:rPr>
              <a:t>hingga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simpul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habis</a:t>
            </a:r>
            <a:r>
              <a:rPr lang="en-US" sz="2000" dirty="0" smtClean="0">
                <a:solidFill>
                  <a:srgbClr val="002060"/>
                </a:solidFill>
              </a:rPr>
              <a:t> (N=0)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114800" y="1828800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err="1" smtClean="0">
                <a:solidFill>
                  <a:srgbClr val="002060"/>
                </a:solidFill>
              </a:rPr>
              <a:t>Lakukan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reorganisasi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pada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simpul</a:t>
            </a:r>
            <a:r>
              <a:rPr lang="en-US" sz="2000" dirty="0" smtClean="0">
                <a:solidFill>
                  <a:srgbClr val="002060"/>
                </a:solidFill>
              </a:rPr>
              <a:t> ke-1</a:t>
            </a:r>
          </a:p>
        </p:txBody>
      </p:sp>
      <p:cxnSp>
        <p:nvCxnSpPr>
          <p:cNvPr id="44" name="Straight Connector 43"/>
          <p:cNvCxnSpPr>
            <a:stCxn id="64" idx="3"/>
            <a:endCxn id="65" idx="0"/>
          </p:cNvCxnSpPr>
          <p:nvPr/>
        </p:nvCxnSpPr>
        <p:spPr bwMode="auto">
          <a:xfrm rot="5400000">
            <a:off x="1466022" y="1986348"/>
            <a:ext cx="254926" cy="8015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2040836" y="1400794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1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040296" y="22158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2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4" name="Oval 63"/>
          <p:cNvSpPr/>
          <p:nvPr/>
        </p:nvSpPr>
        <p:spPr bwMode="auto">
          <a:xfrm>
            <a:off x="1905000" y="1739348"/>
            <a:ext cx="609600" cy="609600"/>
          </a:xfrm>
          <a:prstGeom prst="ellips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887896" y="2514600"/>
            <a:ext cx="609600" cy="609600"/>
          </a:xfrm>
          <a:prstGeom prst="ellips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030896" y="1857994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2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027044" y="2631662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3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87188" y="4572000"/>
            <a:ext cx="3657600" cy="781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rot="5400000">
            <a:off x="2634617" y="4962139"/>
            <a:ext cx="780316" cy="16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>
            <a:off x="3244633" y="4962555"/>
            <a:ext cx="78111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63388" y="53340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1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309432" y="53340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2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915720" y="53340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3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535260" y="53340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4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895840" y="4724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5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141544" y="4724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7</a:t>
            </a:r>
            <a:endParaRPr lang="en-US" sz="2400" b="1" dirty="0">
              <a:solidFill>
                <a:schemeClr val="tx2"/>
              </a:solidFill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 rot="5400000">
            <a:off x="2038685" y="4962555"/>
            <a:ext cx="78111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>
            <a:off x="1429879" y="4961761"/>
            <a:ext cx="78111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>
            <a:off x="820676" y="4962158"/>
            <a:ext cx="78031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3141544" y="53340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5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754456" y="53340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6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415988" y="4724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3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3747832" y="4724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635188" y="4730258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14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3635188" y="4577858"/>
            <a:ext cx="609600" cy="775252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14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124980" y="4717006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025588" y="471700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11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3042152" y="4574546"/>
            <a:ext cx="609600" cy="775252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11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196788" y="4725793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3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2502128" y="4718399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515380" y="4717006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7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2429240" y="4577858"/>
            <a:ext cx="609600" cy="775252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7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1909092" y="4725793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909092" y="4717006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5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76640" y="4727712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1819640" y="4577858"/>
            <a:ext cx="609600" cy="775252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5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1027044" y="2630556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2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2044148" y="186366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3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587188" y="4724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3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1286240" y="47199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2030896" y="1868556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2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196788" y="4724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3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663388" y="4724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1210040" y="4572000"/>
            <a:ext cx="609600" cy="775252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3</a:t>
            </a:r>
          </a:p>
        </p:txBody>
      </p:sp>
      <p:pic>
        <p:nvPicPr>
          <p:cNvPr id="55" name="Picture 54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4268039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8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82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52" grpId="0"/>
      <p:bldP spid="59" grpId="0"/>
      <p:bldP spid="60" grpId="0"/>
      <p:bldP spid="60" grpId="1"/>
      <p:bldP spid="64" grpId="0" animBg="1"/>
      <p:bldP spid="64" grpId="1" animBg="1"/>
      <p:bldP spid="65" grpId="0" animBg="1"/>
      <p:bldP spid="65" grpId="1" animBg="1"/>
      <p:bldP spid="67" grpId="0"/>
      <p:bldP spid="67" grpId="1"/>
      <p:bldP spid="68" grpId="0"/>
      <p:bldP spid="68" grpId="1"/>
      <p:bldP spid="73" grpId="0" animBg="1"/>
      <p:bldP spid="77" grpId="0"/>
      <p:bldP spid="82" grpId="0"/>
      <p:bldP spid="83" grpId="0"/>
      <p:bldP spid="84" grpId="0"/>
      <p:bldP spid="85" grpId="0"/>
      <p:bldP spid="86" grpId="0"/>
      <p:bldP spid="90" grpId="0"/>
      <p:bldP spid="91" grpId="0"/>
      <p:bldP spid="92" grpId="0"/>
      <p:bldP spid="93" grpId="0"/>
      <p:bldP spid="94" grpId="0"/>
      <p:bldP spid="95" grpId="0" animBg="1"/>
      <p:bldP spid="96" grpId="0"/>
      <p:bldP spid="97" grpId="0"/>
      <p:bldP spid="99" grpId="0" animBg="1"/>
      <p:bldP spid="100" grpId="0"/>
      <p:bldP spid="100" grpId="1"/>
      <p:bldP spid="101" grpId="0"/>
      <p:bldP spid="102" grpId="0"/>
      <p:bldP spid="106" grpId="0" animBg="1"/>
      <p:bldP spid="108" grpId="0"/>
      <p:bldP spid="109" grpId="0"/>
      <p:bldP spid="110" grpId="0"/>
      <p:bldP spid="110" grpId="1"/>
      <p:bldP spid="111" grpId="0" animBg="1"/>
      <p:bldP spid="112" grpId="0"/>
      <p:bldP spid="112" grpId="1"/>
      <p:bldP spid="113" grpId="0"/>
      <p:bldP spid="113" grpId="1"/>
      <p:bldP spid="114" grpId="0"/>
      <p:bldP spid="114" grpId="1"/>
      <p:bldP spid="115" grpId="0"/>
      <p:bldP spid="115" grpId="1"/>
      <p:bldP spid="116" grpId="0"/>
      <p:bldP spid="117" grpId="0"/>
      <p:bldP spid="118" grpId="0"/>
      <p:bldP spid="6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391400" cy="563562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Pengurutan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 Heap (6)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114800" y="1066800"/>
            <a:ext cx="4724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err="1" smtClean="0">
                <a:solidFill>
                  <a:srgbClr val="002060"/>
                </a:solidFill>
              </a:rPr>
              <a:t>Karena</a:t>
            </a:r>
            <a:r>
              <a:rPr lang="en-US" sz="2000" dirty="0" smtClean="0">
                <a:solidFill>
                  <a:srgbClr val="002060"/>
                </a:solidFill>
              </a:rPr>
              <a:t> N = 1, </a:t>
            </a:r>
            <a:r>
              <a:rPr lang="en-US" sz="2000" dirty="0" err="1" smtClean="0">
                <a:solidFill>
                  <a:srgbClr val="002060"/>
                </a:solidFill>
              </a:rPr>
              <a:t>maka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tidak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terjadi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Reorganisasi</a:t>
            </a:r>
            <a:r>
              <a:rPr lang="en-US" sz="2000" dirty="0" smtClean="0">
                <a:solidFill>
                  <a:srgbClr val="002060"/>
                </a:solidFill>
              </a:rPr>
              <a:t> Heap</a:t>
            </a:r>
          </a:p>
          <a:p>
            <a:pPr marL="292100" algn="l"/>
            <a:endParaRPr lang="en-US" sz="2000" dirty="0" smtClean="0">
              <a:solidFill>
                <a:srgbClr val="002060"/>
              </a:solidFill>
            </a:endParaRPr>
          </a:p>
          <a:p>
            <a:pPr marL="457200" indent="-457200" algn="l">
              <a:buFont typeface="+mj-lt"/>
              <a:buAutoNum type="alphaLcPeriod" startAt="2"/>
            </a:pPr>
            <a:r>
              <a:rPr lang="en-US" sz="2000" dirty="0" smtClean="0">
                <a:solidFill>
                  <a:srgbClr val="002060"/>
                </a:solidFill>
              </a:rPr>
              <a:t>“</a:t>
            </a:r>
            <a:r>
              <a:rPr lang="en-US" sz="2000" dirty="0" err="1" smtClean="0">
                <a:solidFill>
                  <a:srgbClr val="002060"/>
                </a:solidFill>
              </a:rPr>
              <a:t>Pecat</a:t>
            </a:r>
            <a:r>
              <a:rPr lang="en-US" sz="2000" dirty="0" smtClean="0">
                <a:solidFill>
                  <a:srgbClr val="002060"/>
                </a:solidFill>
              </a:rPr>
              <a:t>” root</a:t>
            </a:r>
          </a:p>
          <a:p>
            <a:pPr marL="292100" indent="-292100" algn="l">
              <a:buAutoNum type="alphaLcPeriod" startAt="2"/>
            </a:pPr>
            <a:r>
              <a:rPr lang="en-US" sz="2000" dirty="0" err="1" smtClean="0">
                <a:solidFill>
                  <a:srgbClr val="002060"/>
                </a:solidFill>
              </a:rPr>
              <a:t>Banyaknya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simpul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dikurangi</a:t>
            </a:r>
            <a:r>
              <a:rPr lang="en-US" sz="2000" dirty="0" smtClean="0">
                <a:solidFill>
                  <a:srgbClr val="002060"/>
                </a:solidFill>
              </a:rPr>
              <a:t> 1</a:t>
            </a:r>
          </a:p>
          <a:p>
            <a:pPr marL="292100" indent="-292100" algn="l">
              <a:buAutoNum type="alphaLcPeriod" startAt="2"/>
            </a:pPr>
            <a:endParaRPr lang="en-US" sz="2000" dirty="0" smtClean="0">
              <a:solidFill>
                <a:srgbClr val="002060"/>
              </a:solidFill>
            </a:endParaRPr>
          </a:p>
          <a:p>
            <a:pPr algn="l"/>
            <a:r>
              <a:rPr lang="en-US" sz="2000" dirty="0" err="1" smtClean="0">
                <a:solidFill>
                  <a:srgbClr val="FF0000"/>
                </a:solidFill>
              </a:rPr>
              <a:t>Karena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harga</a:t>
            </a:r>
            <a:r>
              <a:rPr lang="en-US" sz="2000" dirty="0" smtClean="0">
                <a:solidFill>
                  <a:srgbClr val="FF0000"/>
                </a:solidFill>
              </a:rPr>
              <a:t> N </a:t>
            </a:r>
            <a:r>
              <a:rPr lang="en-US" sz="2000" dirty="0" err="1" smtClean="0">
                <a:solidFill>
                  <a:srgbClr val="FF0000"/>
                </a:solidFill>
              </a:rPr>
              <a:t>sudah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sama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dengan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nol</a:t>
            </a:r>
            <a:r>
              <a:rPr lang="en-US" sz="2000" dirty="0" smtClean="0">
                <a:solidFill>
                  <a:srgbClr val="FF0000"/>
                </a:solidFill>
              </a:rPr>
              <a:t> (0), </a:t>
            </a:r>
            <a:r>
              <a:rPr lang="en-US" sz="2000" dirty="0" err="1" smtClean="0">
                <a:solidFill>
                  <a:srgbClr val="FF0000"/>
                </a:solidFill>
              </a:rPr>
              <a:t>maka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proses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pengurutan</a:t>
            </a:r>
            <a:r>
              <a:rPr lang="en-US" sz="2000" dirty="0" smtClean="0">
                <a:solidFill>
                  <a:srgbClr val="FF0000"/>
                </a:solidFill>
              </a:rPr>
              <a:t> data </a:t>
            </a:r>
            <a:r>
              <a:rPr lang="en-US" sz="2000" dirty="0" err="1" smtClean="0">
                <a:solidFill>
                  <a:srgbClr val="FF0000"/>
                </a:solidFill>
              </a:rPr>
              <a:t>selesai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914940" y="1400794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1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1779104" y="1739348"/>
            <a:ext cx="609600" cy="609600"/>
          </a:xfrm>
          <a:prstGeom prst="ellips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905000" y="1857994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2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33400" y="4038600"/>
            <a:ext cx="3657600" cy="781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rot="5400000">
            <a:off x="2580829" y="4428739"/>
            <a:ext cx="780316" cy="16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3190845" y="4429155"/>
            <a:ext cx="78111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9600" y="48006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1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255644" y="48006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2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861932" y="48006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3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481472" y="48006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4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842052" y="4191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5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087756" y="4191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7</a:t>
            </a:r>
            <a:endParaRPr lang="en-US" sz="2400" b="1" dirty="0">
              <a:solidFill>
                <a:schemeClr val="tx2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 rot="5400000">
            <a:off x="1984897" y="4429155"/>
            <a:ext cx="78111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>
            <a:off x="1376091" y="4428361"/>
            <a:ext cx="78111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>
            <a:off x="766888" y="4428758"/>
            <a:ext cx="78031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087756" y="48006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5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700668" y="48006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6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362200" y="4191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3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694044" y="4191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581400" y="4196858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14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3581400" y="4044458"/>
            <a:ext cx="609600" cy="775252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14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071192" y="4183606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71800" y="418360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11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2988364" y="4041146"/>
            <a:ext cx="609600" cy="775252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11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143000" y="4192393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3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448340" y="4184999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461592" y="4183606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7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2375452" y="4044458"/>
            <a:ext cx="609600" cy="775252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7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855304" y="4192393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855304" y="4183606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5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22852" y="4194312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1765852" y="4044458"/>
            <a:ext cx="609600" cy="775252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5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232452" y="41865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143000" y="4191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3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1156252" y="4044458"/>
            <a:ext cx="609600" cy="769394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3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533400" y="4044458"/>
            <a:ext cx="623646" cy="769394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2</a:t>
            </a:r>
          </a:p>
        </p:txBody>
      </p:sp>
      <p:pic>
        <p:nvPicPr>
          <p:cNvPr id="45" name="Picture 44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3375823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3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3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5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3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3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5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4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7" grpId="0"/>
      <p:bldP spid="39" grpId="0" animBg="1"/>
      <p:bldP spid="39" grpId="1" animBg="1"/>
      <p:bldP spid="41" grpId="0"/>
      <p:bldP spid="41" grpId="1"/>
      <p:bldP spid="48" grpId="0" animBg="1"/>
      <p:bldP spid="51" grpId="0"/>
      <p:bldP spid="52" grpId="0"/>
      <p:bldP spid="59" grpId="0"/>
      <p:bldP spid="60" grpId="0"/>
      <p:bldP spid="61" grpId="0"/>
      <p:bldP spid="62" grpId="0"/>
      <p:bldP spid="67" grpId="0"/>
      <p:bldP spid="68" grpId="0"/>
      <p:bldP spid="70" grpId="0"/>
      <p:bldP spid="71" grpId="0"/>
      <p:bldP spid="72" grpId="0"/>
      <p:bldP spid="73" grpId="0" animBg="1"/>
      <p:bldP spid="74" grpId="0"/>
      <p:bldP spid="75" grpId="0"/>
      <p:bldP spid="76" grpId="0" animBg="1"/>
      <p:bldP spid="77" grpId="0"/>
      <p:bldP spid="82" grpId="0"/>
      <p:bldP spid="83" grpId="0"/>
      <p:bldP spid="84" grpId="0" animBg="1"/>
      <p:bldP spid="85" grpId="0"/>
      <p:bldP spid="86" grpId="0"/>
      <p:bldP spid="87" grpId="0"/>
      <p:bldP spid="87" grpId="1"/>
      <p:bldP spid="88" grpId="0" animBg="1"/>
      <p:bldP spid="90" grpId="0"/>
      <p:bldP spid="91" grpId="0"/>
      <p:bldP spid="93" grpId="0" animBg="1"/>
      <p:bldP spid="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4008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Latihan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71" name="Tab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773753"/>
              </p:ext>
            </p:extLst>
          </p:nvPr>
        </p:nvGraphicFramePr>
        <p:xfrm>
          <a:off x="3127512" y="1981200"/>
          <a:ext cx="2587488" cy="4059807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762000"/>
                <a:gridCol w="1825488"/>
              </a:tblGrid>
              <a:tr h="4022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No.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Nama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</a:schemeClr>
                    </a:solidFill>
                  </a:tcPr>
                </a:tc>
              </a:tr>
              <a:tr h="34484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2"/>
                          </a:solidFill>
                        </a:rPr>
                        <a:t>Rahmat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4484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2"/>
                          </a:solidFill>
                        </a:rPr>
                        <a:t>Didin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4484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Ahmad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4484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2"/>
                          </a:solidFill>
                        </a:rPr>
                        <a:t>Joned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4484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2"/>
                          </a:solidFill>
                        </a:rPr>
                        <a:t>Syahrul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4484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2"/>
                          </a:solidFill>
                        </a:rPr>
                        <a:t>Riki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4484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7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2"/>
                          </a:solidFill>
                        </a:rPr>
                        <a:t>Arif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4484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8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Susi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4484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9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2"/>
                          </a:solidFill>
                        </a:rPr>
                        <a:t>Donni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4484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2"/>
                          </a:solidFill>
                        </a:rPr>
                        <a:t>Asih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6" name="TextBox 75"/>
          <p:cNvSpPr txBox="1"/>
          <p:nvPr/>
        </p:nvSpPr>
        <p:spPr>
          <a:xfrm>
            <a:off x="533400" y="106680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002060"/>
                </a:solidFill>
              </a:rPr>
              <a:t>Urutkan</a:t>
            </a:r>
            <a:r>
              <a:rPr lang="en-US" sz="2000" b="1" dirty="0" smtClean="0">
                <a:solidFill>
                  <a:srgbClr val="002060"/>
                </a:solidFill>
              </a:rPr>
              <a:t> data </a:t>
            </a:r>
            <a:r>
              <a:rPr lang="en-US" sz="2000" b="1" dirty="0" err="1" smtClean="0">
                <a:solidFill>
                  <a:srgbClr val="002060"/>
                </a:solidFill>
              </a:rPr>
              <a:t>pada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tabel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di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bawah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ini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secara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descending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berdasarkan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Nama</a:t>
            </a:r>
            <a:r>
              <a:rPr lang="en-US" sz="2000" b="1" dirty="0" smtClean="0">
                <a:solidFill>
                  <a:srgbClr val="002060"/>
                </a:solidFill>
              </a:rPr>
              <a:t>, </a:t>
            </a:r>
            <a:r>
              <a:rPr lang="en-US" sz="2000" b="1" dirty="0" err="1" smtClean="0">
                <a:solidFill>
                  <a:srgbClr val="002060"/>
                </a:solidFill>
              </a:rPr>
              <a:t>menggunakan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metode</a:t>
            </a:r>
            <a:r>
              <a:rPr lang="en-US" sz="2000" b="1" dirty="0" smtClean="0">
                <a:solidFill>
                  <a:srgbClr val="002060"/>
                </a:solidFill>
              </a:rPr>
              <a:t> Heap Sort.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pic>
        <p:nvPicPr>
          <p:cNvPr id="10" name="Picture 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4427585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7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Pembentukan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CBT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93" name="Straight Connector 92"/>
          <p:cNvCxnSpPr>
            <a:stCxn id="163" idx="2"/>
            <a:endCxn id="171" idx="0"/>
          </p:cNvCxnSpPr>
          <p:nvPr/>
        </p:nvCxnSpPr>
        <p:spPr bwMode="auto">
          <a:xfrm flipH="1">
            <a:off x="3222713" y="1893332"/>
            <a:ext cx="1685561" cy="27881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>
            <a:stCxn id="163" idx="2"/>
            <a:endCxn id="170" idx="0"/>
          </p:cNvCxnSpPr>
          <p:nvPr/>
        </p:nvCxnSpPr>
        <p:spPr bwMode="auto">
          <a:xfrm>
            <a:off x="4908274" y="1893332"/>
            <a:ext cx="1461052" cy="28060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stCxn id="171" idx="2"/>
            <a:endCxn id="172" idx="0"/>
          </p:cNvCxnSpPr>
          <p:nvPr/>
        </p:nvCxnSpPr>
        <p:spPr bwMode="auto">
          <a:xfrm flipH="1">
            <a:off x="2025926" y="2541481"/>
            <a:ext cx="1196787" cy="35411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>
            <a:stCxn id="171" idx="2"/>
            <a:endCxn id="173" idx="0"/>
          </p:cNvCxnSpPr>
          <p:nvPr/>
        </p:nvCxnSpPr>
        <p:spPr bwMode="auto">
          <a:xfrm>
            <a:off x="3222713" y="2541481"/>
            <a:ext cx="1394013" cy="35411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170" idx="2"/>
            <a:endCxn id="174" idx="0"/>
          </p:cNvCxnSpPr>
          <p:nvPr/>
        </p:nvCxnSpPr>
        <p:spPr bwMode="auto">
          <a:xfrm flipH="1">
            <a:off x="5607326" y="2543273"/>
            <a:ext cx="762000" cy="35232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3" name="TextBox 162"/>
          <p:cNvSpPr txBox="1"/>
          <p:nvPr/>
        </p:nvSpPr>
        <p:spPr>
          <a:xfrm>
            <a:off x="4253948" y="1524000"/>
            <a:ext cx="1308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Rahmat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5715000" y="2173941"/>
            <a:ext cx="1308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Ahmad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2568387" y="2172149"/>
            <a:ext cx="1308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Didin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1371600" y="2895600"/>
            <a:ext cx="1308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Joned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3962400" y="2895600"/>
            <a:ext cx="1308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4953000" y="2895600"/>
            <a:ext cx="1308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Riki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6858000" y="2895600"/>
            <a:ext cx="1308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Arif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457200" y="3623846"/>
            <a:ext cx="1308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Susi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2057400" y="3623846"/>
            <a:ext cx="1308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Donni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cxnSp>
        <p:nvCxnSpPr>
          <p:cNvPr id="181" name="Straight Connector 180"/>
          <p:cNvCxnSpPr>
            <a:stCxn id="170" idx="2"/>
            <a:endCxn id="175" idx="0"/>
          </p:cNvCxnSpPr>
          <p:nvPr/>
        </p:nvCxnSpPr>
        <p:spPr bwMode="auto">
          <a:xfrm>
            <a:off x="6369326" y="2543273"/>
            <a:ext cx="1143000" cy="35232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3" name="Straight Connector 182"/>
          <p:cNvCxnSpPr>
            <a:stCxn id="172" idx="2"/>
            <a:endCxn id="176" idx="0"/>
          </p:cNvCxnSpPr>
          <p:nvPr/>
        </p:nvCxnSpPr>
        <p:spPr bwMode="auto">
          <a:xfrm flipH="1">
            <a:off x="1111526" y="3264932"/>
            <a:ext cx="914400" cy="3589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4" name="Straight Connector 183"/>
          <p:cNvCxnSpPr>
            <a:stCxn id="172" idx="2"/>
            <a:endCxn id="177" idx="0"/>
          </p:cNvCxnSpPr>
          <p:nvPr/>
        </p:nvCxnSpPr>
        <p:spPr bwMode="auto">
          <a:xfrm>
            <a:off x="2025926" y="3264932"/>
            <a:ext cx="685800" cy="3589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3" name="TextBox 192"/>
          <p:cNvSpPr txBox="1"/>
          <p:nvPr/>
        </p:nvSpPr>
        <p:spPr>
          <a:xfrm>
            <a:off x="3048000" y="3623846"/>
            <a:ext cx="1308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Asih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cxnSp>
        <p:nvCxnSpPr>
          <p:cNvPr id="196" name="Straight Connector 195"/>
          <p:cNvCxnSpPr>
            <a:stCxn id="173" idx="2"/>
            <a:endCxn id="193" idx="0"/>
          </p:cNvCxnSpPr>
          <p:nvPr/>
        </p:nvCxnSpPr>
        <p:spPr bwMode="auto">
          <a:xfrm flipH="1">
            <a:off x="3702326" y="3264932"/>
            <a:ext cx="914400" cy="3589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TextBox 201"/>
          <p:cNvSpPr txBox="1"/>
          <p:nvPr/>
        </p:nvSpPr>
        <p:spPr>
          <a:xfrm>
            <a:off x="3976205" y="4126468"/>
            <a:ext cx="2119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+mn-lt"/>
                <a:ea typeface="Tahoma" pitchFamily="34" charset="0"/>
                <a:cs typeface="Times New Roman" pitchFamily="18" charset="0"/>
              </a:rPr>
              <a:t>Bukan</a:t>
            </a:r>
            <a:r>
              <a:rPr lang="en-US" b="1" dirty="0" smtClean="0">
                <a:solidFill>
                  <a:srgbClr val="FF0000"/>
                </a:solidFill>
                <a:latin typeface="+mn-lt"/>
                <a:ea typeface="Tahoma" pitchFamily="34" charset="0"/>
                <a:cs typeface="Times New Roman" pitchFamily="18" charset="0"/>
              </a:rPr>
              <a:t> Heap</a:t>
            </a:r>
            <a:endParaRPr lang="en-US" b="1" dirty="0">
              <a:solidFill>
                <a:srgbClr val="FF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228599" y="1154668"/>
            <a:ext cx="4253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  <a:ea typeface="Tahoma" pitchFamily="34" charset="0"/>
                <a:cs typeface="Times New Roman" pitchFamily="18" charset="0"/>
              </a:rPr>
              <a:t>Complete Binary Tree</a:t>
            </a:r>
            <a:endParaRPr lang="en-US" b="1" dirty="0">
              <a:solidFill>
                <a:srgbClr val="FF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57200" y="4721423"/>
            <a:ext cx="806726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4008" y="4797623"/>
            <a:ext cx="861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Rahmat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263926" y="4721423"/>
            <a:ext cx="793474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219200" y="479762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Didin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057400" y="4721423"/>
            <a:ext cx="838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057400" y="479762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Ahmad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2895600" y="4721423"/>
            <a:ext cx="838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895600" y="479762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Joned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3733800" y="4721423"/>
            <a:ext cx="838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733800" y="479762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4572000" y="4721423"/>
            <a:ext cx="838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572000" y="479762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Riki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5410200" y="4721423"/>
            <a:ext cx="838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410200" y="479762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Arif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248400" y="4721423"/>
            <a:ext cx="838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248400" y="479762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Susi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086600" y="4721423"/>
            <a:ext cx="838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086600" y="479762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Donni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924800" y="4721423"/>
            <a:ext cx="838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924800" y="479762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Asih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9356" y="5178623"/>
            <a:ext cx="304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1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497496" y="5178623"/>
            <a:ext cx="304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2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322444" y="5178623"/>
            <a:ext cx="304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3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167268" y="5178623"/>
            <a:ext cx="304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4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015408" y="5178623"/>
            <a:ext cx="304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5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840356" y="5178623"/>
            <a:ext cx="304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6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678556" y="5178623"/>
            <a:ext cx="304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7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526696" y="5178623"/>
            <a:ext cx="304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8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351644" y="5178623"/>
            <a:ext cx="304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9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126896" y="5178623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10</a:t>
            </a:r>
            <a:endParaRPr lang="en-US" sz="1400" b="1" dirty="0">
              <a:solidFill>
                <a:srgbClr val="FF0000"/>
              </a:solidFill>
            </a:endParaRPr>
          </a:p>
        </p:txBody>
      </p:sp>
      <p:pic>
        <p:nvPicPr>
          <p:cNvPr id="60" name="Picture 5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1247352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8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9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63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7" grpId="0"/>
      <p:bldP spid="193" grpId="0"/>
      <p:bldP spid="202" grpId="0"/>
      <p:bldP spid="203" grpId="0"/>
      <p:bldP spid="41" grpId="0" animBg="1"/>
      <p:bldP spid="42" grpId="0"/>
      <p:bldP spid="43" grpId="0" animBg="1"/>
      <p:bldP spid="44" grpId="0"/>
      <p:bldP spid="45" grpId="0" animBg="1"/>
      <p:bldP spid="46" grpId="0"/>
      <p:bldP spid="47" grpId="0" animBg="1"/>
      <p:bldP spid="48" grpId="0"/>
      <p:bldP spid="49" grpId="0" animBg="1"/>
      <p:bldP spid="50" grpId="0"/>
      <p:bldP spid="51" grpId="0" animBg="1"/>
      <p:bldP spid="52" grpId="0"/>
      <p:bldP spid="53" grpId="0" animBg="1"/>
      <p:bldP spid="54" grpId="0"/>
      <p:bldP spid="55" grpId="0" animBg="1"/>
      <p:bldP spid="56" grpId="0"/>
      <p:bldP spid="57" grpId="0" animBg="1"/>
      <p:bldP spid="58" grpId="0"/>
      <p:bldP spid="59" grpId="0" animBg="1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roup 69"/>
          <p:cNvGrpSpPr/>
          <p:nvPr/>
        </p:nvGrpSpPr>
        <p:grpSpPr>
          <a:xfrm>
            <a:off x="457200" y="4876800"/>
            <a:ext cx="8305800" cy="764977"/>
            <a:chOff x="381000" y="4876800"/>
            <a:chExt cx="8382000" cy="764977"/>
          </a:xfrm>
        </p:grpSpPr>
        <p:sp>
          <p:nvSpPr>
            <p:cNvPr id="37" name="Rectangle 36"/>
            <p:cNvSpPr/>
            <p:nvPr/>
          </p:nvSpPr>
          <p:spPr bwMode="auto">
            <a:xfrm>
              <a:off x="3810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12192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0574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8956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37338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45720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54102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62484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70866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79248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493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49749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2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322444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3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167268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4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015408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5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8403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6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6785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7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52669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8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7351644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8126896" y="5334000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10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Pembentukan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Heap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93" name="Straight Connector 92"/>
          <p:cNvCxnSpPr>
            <a:stCxn id="163" idx="2"/>
            <a:endCxn id="171" idx="0"/>
          </p:cNvCxnSpPr>
          <p:nvPr/>
        </p:nvCxnSpPr>
        <p:spPr bwMode="auto">
          <a:xfrm flipH="1">
            <a:off x="3253410" y="1935778"/>
            <a:ext cx="1647950" cy="3396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>
            <a:stCxn id="163" idx="2"/>
            <a:endCxn id="170" idx="0"/>
          </p:cNvCxnSpPr>
          <p:nvPr/>
        </p:nvCxnSpPr>
        <p:spPr bwMode="auto">
          <a:xfrm>
            <a:off x="4901360" y="1935778"/>
            <a:ext cx="1555762" cy="3562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stCxn id="171" idx="2"/>
            <a:endCxn id="172" idx="0"/>
          </p:cNvCxnSpPr>
          <p:nvPr/>
        </p:nvCxnSpPr>
        <p:spPr bwMode="auto">
          <a:xfrm flipH="1">
            <a:off x="2189922" y="2644770"/>
            <a:ext cx="1063488" cy="36947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>
            <a:stCxn id="171" idx="2"/>
            <a:endCxn id="173" idx="0"/>
          </p:cNvCxnSpPr>
          <p:nvPr/>
        </p:nvCxnSpPr>
        <p:spPr bwMode="auto">
          <a:xfrm>
            <a:off x="3253410" y="2644770"/>
            <a:ext cx="1343583" cy="36947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170" idx="2"/>
            <a:endCxn id="174" idx="0"/>
          </p:cNvCxnSpPr>
          <p:nvPr/>
        </p:nvCxnSpPr>
        <p:spPr bwMode="auto">
          <a:xfrm flipH="1">
            <a:off x="5542722" y="2661334"/>
            <a:ext cx="914400" cy="35291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3" name="TextBox 162"/>
          <p:cNvSpPr txBox="1"/>
          <p:nvPr/>
        </p:nvSpPr>
        <p:spPr>
          <a:xfrm>
            <a:off x="4253948" y="1566446"/>
            <a:ext cx="1294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Rahmat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5867400" y="2292002"/>
            <a:ext cx="1179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Ahmad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2663688" y="2275438"/>
            <a:ext cx="1179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Didin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1600200" y="3014246"/>
            <a:ext cx="1179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Joned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3962399" y="3014246"/>
            <a:ext cx="1269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4953000" y="3014246"/>
            <a:ext cx="1179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Riki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6858000" y="3014246"/>
            <a:ext cx="1179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Arif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685800" y="3700046"/>
            <a:ext cx="1179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Susi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2362200" y="3700046"/>
            <a:ext cx="1179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Donni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cxnSp>
        <p:nvCxnSpPr>
          <p:cNvPr id="181" name="Straight Connector 180"/>
          <p:cNvCxnSpPr>
            <a:stCxn id="170" idx="2"/>
            <a:endCxn id="175" idx="0"/>
          </p:cNvCxnSpPr>
          <p:nvPr/>
        </p:nvCxnSpPr>
        <p:spPr bwMode="auto">
          <a:xfrm>
            <a:off x="6457122" y="2661334"/>
            <a:ext cx="990600" cy="35291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3" name="Straight Connector 182"/>
          <p:cNvCxnSpPr>
            <a:stCxn id="172" idx="2"/>
            <a:endCxn id="176" idx="0"/>
          </p:cNvCxnSpPr>
          <p:nvPr/>
        </p:nvCxnSpPr>
        <p:spPr bwMode="auto">
          <a:xfrm flipH="1">
            <a:off x="1275522" y="3383578"/>
            <a:ext cx="914400" cy="3164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4" name="Straight Connector 183"/>
          <p:cNvCxnSpPr>
            <a:stCxn id="172" idx="2"/>
            <a:endCxn id="177" idx="0"/>
          </p:cNvCxnSpPr>
          <p:nvPr/>
        </p:nvCxnSpPr>
        <p:spPr bwMode="auto">
          <a:xfrm>
            <a:off x="2189922" y="3383578"/>
            <a:ext cx="762000" cy="3164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3" name="TextBox 192"/>
          <p:cNvSpPr txBox="1"/>
          <p:nvPr/>
        </p:nvSpPr>
        <p:spPr>
          <a:xfrm>
            <a:off x="3272184" y="3700046"/>
            <a:ext cx="1179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Asih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cxnSp>
        <p:nvCxnSpPr>
          <p:cNvPr id="196" name="Straight Connector 195"/>
          <p:cNvCxnSpPr>
            <a:stCxn id="173" idx="2"/>
            <a:endCxn id="193" idx="0"/>
          </p:cNvCxnSpPr>
          <p:nvPr/>
        </p:nvCxnSpPr>
        <p:spPr bwMode="auto">
          <a:xfrm flipH="1">
            <a:off x="3861906" y="3383578"/>
            <a:ext cx="735087" cy="3164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TextBox 201"/>
          <p:cNvSpPr txBox="1"/>
          <p:nvPr/>
        </p:nvSpPr>
        <p:spPr>
          <a:xfrm>
            <a:off x="3733800" y="4191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  <a:ea typeface="Tahoma" pitchFamily="34" charset="0"/>
                <a:cs typeface="Times New Roman" pitchFamily="18" charset="0"/>
              </a:rPr>
              <a:t>Heap</a:t>
            </a:r>
            <a:endParaRPr lang="en-US" b="1" dirty="0">
              <a:solidFill>
                <a:srgbClr val="FF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348383" y="3707296"/>
            <a:ext cx="1376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12704" y="3021496"/>
            <a:ext cx="1179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Asih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335696" y="3707296"/>
            <a:ext cx="1179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Joned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83636" y="3021496"/>
            <a:ext cx="1179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Donni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62399" y="3021496"/>
            <a:ext cx="127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Didin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80252" y="2272748"/>
            <a:ext cx="1179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Asih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840895" y="2286000"/>
            <a:ext cx="1303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Rahmat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30756" y="1577008"/>
            <a:ext cx="1179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Ahmad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827644" y="2286000"/>
            <a:ext cx="1179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Arif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51376" y="3021496"/>
            <a:ext cx="1384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Rahmat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648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Ahmad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268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Asih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0650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Arif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9032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Donni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7414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Didin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5796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Riki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17819" y="4953000"/>
            <a:ext cx="876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Rahmat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2560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Susi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0942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Joned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875494" y="4953000"/>
            <a:ext cx="942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pic>
        <p:nvPicPr>
          <p:cNvPr id="71" name="Picture 70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4290610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8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6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3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7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8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9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9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0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6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7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3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4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5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0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1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7" dur="80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8" dur="80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9" dur="80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4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5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6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63" grpId="0"/>
      <p:bldP spid="163" grpId="1"/>
      <p:bldP spid="163" grpId="2"/>
      <p:bldP spid="170" grpId="0"/>
      <p:bldP spid="170" grpId="1"/>
      <p:bldP spid="170" grpId="2"/>
      <p:bldP spid="171" grpId="0"/>
      <p:bldP spid="171" grpId="1"/>
      <p:bldP spid="171" grpId="2"/>
      <p:bldP spid="172" grpId="0"/>
      <p:bldP spid="172" grpId="1"/>
      <p:bldP spid="172" grpId="2"/>
      <p:bldP spid="173" grpId="0"/>
      <p:bldP spid="173" grpId="1"/>
      <p:bldP spid="173" grpId="2"/>
      <p:bldP spid="174" grpId="0"/>
      <p:bldP spid="175" grpId="0"/>
      <p:bldP spid="175" grpId="1"/>
      <p:bldP spid="176" grpId="0"/>
      <p:bldP spid="177" grpId="0"/>
      <p:bldP spid="177" grpId="1"/>
      <p:bldP spid="193" grpId="0"/>
      <p:bldP spid="193" grpId="1"/>
      <p:bldP spid="202" grpId="0"/>
      <p:bldP spid="27" grpId="0"/>
      <p:bldP spid="28" grpId="0"/>
      <p:bldP spid="28" grpId="1"/>
      <p:bldP spid="30" grpId="0"/>
      <p:bldP spid="31" grpId="0"/>
      <p:bldP spid="33" grpId="0"/>
      <p:bldP spid="34" grpId="0"/>
      <p:bldP spid="35" grpId="0"/>
      <p:bldP spid="35" grpId="1"/>
      <p:bldP spid="36" grpId="0"/>
      <p:bldP spid="38" grpId="0"/>
      <p:bldP spid="39" grpId="0"/>
      <p:bldP spid="40" grpId="0"/>
      <p:bldP spid="42" grpId="0"/>
      <p:bldP spid="44" grpId="0"/>
      <p:bldP spid="46" grpId="0"/>
      <p:bldP spid="48" grpId="0"/>
      <p:bldP spid="50" grpId="0"/>
      <p:bldP spid="52" grpId="0"/>
      <p:bldP spid="54" grpId="0"/>
      <p:bldP spid="56" grpId="0"/>
      <p:bldP spid="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Pengurutan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Heap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93" name="Straight Connector 92"/>
          <p:cNvCxnSpPr>
            <a:stCxn id="40" idx="2"/>
            <a:endCxn id="34" idx="0"/>
          </p:cNvCxnSpPr>
          <p:nvPr/>
        </p:nvCxnSpPr>
        <p:spPr bwMode="auto">
          <a:xfrm flipH="1">
            <a:off x="3087679" y="1786354"/>
            <a:ext cx="1530628" cy="41951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>
            <a:stCxn id="36" idx="2"/>
            <a:endCxn id="38" idx="0"/>
          </p:cNvCxnSpPr>
          <p:nvPr/>
        </p:nvCxnSpPr>
        <p:spPr bwMode="auto">
          <a:xfrm>
            <a:off x="4621619" y="1789048"/>
            <a:ext cx="1547192" cy="40356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stCxn id="34" idx="2"/>
          </p:cNvCxnSpPr>
          <p:nvPr/>
        </p:nvCxnSpPr>
        <p:spPr bwMode="auto">
          <a:xfrm flipH="1">
            <a:off x="2057400" y="2544420"/>
            <a:ext cx="1030279" cy="3936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>
            <a:stCxn id="34" idx="2"/>
          </p:cNvCxnSpPr>
          <p:nvPr/>
        </p:nvCxnSpPr>
        <p:spPr bwMode="auto">
          <a:xfrm>
            <a:off x="3087679" y="2544420"/>
            <a:ext cx="1328609" cy="3936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38" idx="2"/>
            <a:endCxn id="174" idx="0"/>
          </p:cNvCxnSpPr>
          <p:nvPr/>
        </p:nvCxnSpPr>
        <p:spPr bwMode="auto">
          <a:xfrm flipH="1">
            <a:off x="5333923" y="2531168"/>
            <a:ext cx="834888" cy="40688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4" name="TextBox 173"/>
          <p:cNvSpPr txBox="1"/>
          <p:nvPr/>
        </p:nvSpPr>
        <p:spPr>
          <a:xfrm>
            <a:off x="4774185" y="2938050"/>
            <a:ext cx="11194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Riki</a:t>
            </a:r>
            <a:endParaRPr lang="en-US" sz="1600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506985" y="3623850"/>
            <a:ext cx="11194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Susi</a:t>
            </a:r>
            <a:endParaRPr lang="en-US" sz="1600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cxnSp>
        <p:nvCxnSpPr>
          <p:cNvPr id="181" name="Straight Connector 180"/>
          <p:cNvCxnSpPr>
            <a:stCxn id="38" idx="2"/>
            <a:endCxn id="39" idx="0"/>
          </p:cNvCxnSpPr>
          <p:nvPr/>
        </p:nvCxnSpPr>
        <p:spPr bwMode="auto">
          <a:xfrm>
            <a:off x="6168811" y="2531168"/>
            <a:ext cx="1020327" cy="40688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3" name="Straight Connector 182"/>
          <p:cNvCxnSpPr>
            <a:stCxn id="31" idx="2"/>
            <a:endCxn id="176" idx="0"/>
          </p:cNvCxnSpPr>
          <p:nvPr/>
        </p:nvCxnSpPr>
        <p:spPr bwMode="auto">
          <a:xfrm flipH="1">
            <a:off x="1066723" y="3276604"/>
            <a:ext cx="924340" cy="34724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4" name="Straight Connector 183"/>
          <p:cNvCxnSpPr>
            <a:stCxn id="31" idx="2"/>
          </p:cNvCxnSpPr>
          <p:nvPr/>
        </p:nvCxnSpPr>
        <p:spPr bwMode="auto">
          <a:xfrm>
            <a:off x="1991063" y="3276604"/>
            <a:ext cx="828337" cy="34724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Straight Connector 195"/>
          <p:cNvCxnSpPr>
            <a:stCxn id="33" idx="2"/>
            <a:endCxn id="27" idx="0"/>
          </p:cNvCxnSpPr>
          <p:nvPr/>
        </p:nvCxnSpPr>
        <p:spPr bwMode="auto">
          <a:xfrm flipH="1">
            <a:off x="3707462" y="3276604"/>
            <a:ext cx="635861" cy="34724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TextBox 201"/>
          <p:cNvSpPr txBox="1"/>
          <p:nvPr/>
        </p:nvSpPr>
        <p:spPr>
          <a:xfrm>
            <a:off x="3825240" y="4038600"/>
            <a:ext cx="1881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+mn-lt"/>
                <a:ea typeface="Tahoma" pitchFamily="34" charset="0"/>
                <a:cs typeface="Times New Roman" pitchFamily="18" charset="0"/>
              </a:rPr>
              <a:t>Bukan</a:t>
            </a:r>
            <a:r>
              <a:rPr lang="en-US" b="1" dirty="0" smtClean="0">
                <a:solidFill>
                  <a:srgbClr val="FF0000"/>
                </a:solidFill>
                <a:latin typeface="+mn-lt"/>
                <a:ea typeface="Tahoma" pitchFamily="34" charset="0"/>
                <a:cs typeface="Times New Roman" pitchFamily="18" charset="0"/>
              </a:rPr>
              <a:t> Heap</a:t>
            </a:r>
            <a:endParaRPr lang="en-US" b="1" dirty="0">
              <a:solidFill>
                <a:srgbClr val="FF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47724" y="3623850"/>
            <a:ext cx="11194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Syahrul</a:t>
            </a:r>
            <a:endParaRPr lang="en-US" sz="1600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56881" y="3623850"/>
            <a:ext cx="11194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Joned</a:t>
            </a:r>
            <a:endParaRPr lang="en-US" sz="1600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431325" y="2938050"/>
            <a:ext cx="11194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Donni</a:t>
            </a:r>
            <a:endParaRPr lang="en-US" sz="1600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783585" y="2938050"/>
            <a:ext cx="11194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Didin</a:t>
            </a:r>
            <a:endParaRPr lang="en-US" sz="1600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27941" y="2205866"/>
            <a:ext cx="11194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Asih</a:t>
            </a:r>
            <a:endParaRPr lang="en-US" sz="1600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061881" y="1450494"/>
            <a:ext cx="11194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Ahmad</a:t>
            </a:r>
            <a:endParaRPr lang="en-US" sz="1600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09073" y="2192614"/>
            <a:ext cx="11194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Arif</a:t>
            </a:r>
            <a:endParaRPr lang="en-US" sz="1600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629400" y="2938050"/>
            <a:ext cx="11194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Rahmat</a:t>
            </a:r>
            <a:endParaRPr lang="en-US" sz="1600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58569" y="1447800"/>
            <a:ext cx="11194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Syahrul</a:t>
            </a:r>
            <a:endParaRPr lang="en-US" sz="1600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457200" y="4876800"/>
            <a:ext cx="8305800" cy="764977"/>
            <a:chOff x="381000" y="4876800"/>
            <a:chExt cx="8382000" cy="764977"/>
          </a:xfrm>
        </p:grpSpPr>
        <p:sp>
          <p:nvSpPr>
            <p:cNvPr id="29" name="Rectangle 28"/>
            <p:cNvSpPr/>
            <p:nvPr/>
          </p:nvSpPr>
          <p:spPr bwMode="auto">
            <a:xfrm>
              <a:off x="3810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2192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0574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8956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37338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45720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54102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62484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70866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79248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493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1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49749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2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322444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3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167268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4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15408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5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8403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6785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7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52669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8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351644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9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8126896" y="5334000"/>
              <a:ext cx="457200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10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4648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Ahmad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2268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Asih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0650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Arif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032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Donni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7414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Didin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5796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Riki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417819" y="4953000"/>
            <a:ext cx="876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Rahmat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2560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Susi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0942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Joned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932420" y="4953000"/>
            <a:ext cx="861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919168" y="49500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Ahmad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64820" y="4950023"/>
            <a:ext cx="853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7932420" y="48768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Ahmad</a:t>
            </a:r>
          </a:p>
        </p:txBody>
      </p:sp>
      <p:pic>
        <p:nvPicPr>
          <p:cNvPr id="60" name="Picture 5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8766031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0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7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8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74" grpId="0"/>
      <p:bldP spid="176" grpId="0"/>
      <p:bldP spid="202" grpId="0"/>
      <p:bldP spid="27" grpId="0"/>
      <p:bldP spid="27" grpId="1"/>
      <p:bldP spid="30" grpId="0"/>
      <p:bldP spid="31" grpId="0"/>
      <p:bldP spid="33" grpId="0"/>
      <p:bldP spid="34" grpId="0"/>
      <p:bldP spid="36" grpId="0"/>
      <p:bldP spid="36" grpId="1"/>
      <p:bldP spid="38" grpId="0"/>
      <p:bldP spid="39" grpId="0"/>
      <p:bldP spid="40" grpId="0"/>
      <p:bldP spid="58" grpId="0"/>
      <p:bldP spid="58" grpId="1"/>
      <p:bldP spid="59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8" grpId="1"/>
      <p:bldP spid="69" grpId="0"/>
      <p:bldP spid="70" grpId="0"/>
      <p:bldP spid="7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Pengurutan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Heap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93" name="Straight Connector 92"/>
          <p:cNvCxnSpPr>
            <a:stCxn id="40" idx="2"/>
            <a:endCxn id="34" idx="0"/>
          </p:cNvCxnSpPr>
          <p:nvPr/>
        </p:nvCxnSpPr>
        <p:spPr bwMode="auto">
          <a:xfrm flipH="1">
            <a:off x="3116283" y="1664732"/>
            <a:ext cx="1707509" cy="39329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>
            <a:stCxn id="40" idx="2"/>
            <a:endCxn id="35" idx="0"/>
          </p:cNvCxnSpPr>
          <p:nvPr/>
        </p:nvCxnSpPr>
        <p:spPr bwMode="auto">
          <a:xfrm>
            <a:off x="4823792" y="1664732"/>
            <a:ext cx="1598027" cy="3634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stCxn id="34" idx="2"/>
            <a:endCxn id="31" idx="0"/>
          </p:cNvCxnSpPr>
          <p:nvPr/>
        </p:nvCxnSpPr>
        <p:spPr bwMode="auto">
          <a:xfrm flipH="1">
            <a:off x="2135623" y="2427354"/>
            <a:ext cx="980660" cy="3628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>
            <a:stCxn id="34" idx="2"/>
            <a:endCxn id="33" idx="0"/>
          </p:cNvCxnSpPr>
          <p:nvPr/>
        </p:nvCxnSpPr>
        <p:spPr bwMode="auto">
          <a:xfrm>
            <a:off x="3116283" y="2427354"/>
            <a:ext cx="1219200" cy="3628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38" idx="2"/>
            <a:endCxn id="174" idx="0"/>
          </p:cNvCxnSpPr>
          <p:nvPr/>
        </p:nvCxnSpPr>
        <p:spPr bwMode="auto">
          <a:xfrm flipH="1">
            <a:off x="5478483" y="2414102"/>
            <a:ext cx="834888" cy="37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4" name="TextBox 173"/>
          <p:cNvSpPr txBox="1"/>
          <p:nvPr/>
        </p:nvSpPr>
        <p:spPr>
          <a:xfrm>
            <a:off x="4953000" y="2790206"/>
            <a:ext cx="1050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Riki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685800" y="3476006"/>
            <a:ext cx="1050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Susi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cxnSp>
        <p:nvCxnSpPr>
          <p:cNvPr id="181" name="Straight Connector 180"/>
          <p:cNvCxnSpPr>
            <a:stCxn id="38" idx="2"/>
            <a:endCxn id="37" idx="0"/>
          </p:cNvCxnSpPr>
          <p:nvPr/>
        </p:nvCxnSpPr>
        <p:spPr bwMode="auto">
          <a:xfrm>
            <a:off x="6313371" y="2414102"/>
            <a:ext cx="1165577" cy="3833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3" name="Straight Connector 182"/>
          <p:cNvCxnSpPr>
            <a:stCxn id="31" idx="2"/>
            <a:endCxn id="176" idx="0"/>
          </p:cNvCxnSpPr>
          <p:nvPr/>
        </p:nvCxnSpPr>
        <p:spPr bwMode="auto">
          <a:xfrm flipH="1">
            <a:off x="1211283" y="3159538"/>
            <a:ext cx="924340" cy="3164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4" name="Straight Connector 183"/>
          <p:cNvCxnSpPr>
            <a:stCxn id="31" idx="2"/>
            <a:endCxn id="30" idx="0"/>
          </p:cNvCxnSpPr>
          <p:nvPr/>
        </p:nvCxnSpPr>
        <p:spPr bwMode="auto">
          <a:xfrm>
            <a:off x="2135623" y="3159538"/>
            <a:ext cx="725556" cy="3164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TextBox 201"/>
          <p:cNvSpPr txBox="1"/>
          <p:nvPr/>
        </p:nvSpPr>
        <p:spPr>
          <a:xfrm>
            <a:off x="3810000" y="3738360"/>
            <a:ext cx="1926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  <a:ea typeface="Tahoma" pitchFamily="34" charset="0"/>
                <a:cs typeface="Times New Roman" pitchFamily="18" charset="0"/>
              </a:rPr>
              <a:t>Heap</a:t>
            </a:r>
            <a:endParaRPr lang="en-US" b="1" dirty="0">
              <a:solidFill>
                <a:srgbClr val="FF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335696" y="3476006"/>
            <a:ext cx="1050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Joned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10140" y="2790206"/>
            <a:ext cx="1050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Donni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810000" y="2790206"/>
            <a:ext cx="1050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Didin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90800" y="2058022"/>
            <a:ext cx="1050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Asih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87888" y="2044770"/>
            <a:ext cx="1050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Arif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81192" y="2790206"/>
            <a:ext cx="1182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Rahmat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237384" y="1295400"/>
            <a:ext cx="1172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27444" y="1313212"/>
            <a:ext cx="1050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Arif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791200" y="2048708"/>
            <a:ext cx="1180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801139" y="2028206"/>
            <a:ext cx="1241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Rahmat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894443" y="2797456"/>
            <a:ext cx="1169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457200" y="4724400"/>
            <a:ext cx="8305800" cy="764977"/>
            <a:chOff x="381000" y="4876800"/>
            <a:chExt cx="8382000" cy="764977"/>
          </a:xfrm>
        </p:grpSpPr>
        <p:sp>
          <p:nvSpPr>
            <p:cNvPr id="41" name="Rectangle 40"/>
            <p:cNvSpPr/>
            <p:nvPr/>
          </p:nvSpPr>
          <p:spPr bwMode="auto">
            <a:xfrm>
              <a:off x="3810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12192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0574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8956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37338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45720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54102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62484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70866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79248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493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1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49749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2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322444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3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167268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4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015408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5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8403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6785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7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52669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8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351644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9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8126896" y="5334000"/>
              <a:ext cx="457200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10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1226820" y="48006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Asih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065020" y="48006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Arif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903220" y="48006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Donni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741420" y="48006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Didin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579620" y="48006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Riki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417820" y="48006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Rahmat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256020" y="48006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Susi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094220" y="48006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Joned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932420" y="48006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919168" y="47976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Ahmad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64820" y="4784371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7932420" y="4724400"/>
            <a:ext cx="830580" cy="457200"/>
          </a:xfrm>
          <a:prstGeom prst="rect">
            <a:avLst/>
          </a:prstGeom>
          <a:solidFill>
            <a:srgbClr val="FF99CC"/>
          </a:solidFill>
          <a:ln w="285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Ahmad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64820" y="47976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Arif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141220" y="48006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141220" y="47976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Rahmat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417820" y="48006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62" name="Picture 61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6000907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0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1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2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74" grpId="0"/>
      <p:bldP spid="176" grpId="0"/>
      <p:bldP spid="202" grpId="0"/>
      <p:bldP spid="30" grpId="0"/>
      <p:bldP spid="31" grpId="0"/>
      <p:bldP spid="31" grpId="1"/>
      <p:bldP spid="33" grpId="0"/>
      <p:bldP spid="34" grpId="0"/>
      <p:bldP spid="34" grpId="1"/>
      <p:bldP spid="38" grpId="0"/>
      <p:bldP spid="38" grpId="1"/>
      <p:bldP spid="38" grpId="2"/>
      <p:bldP spid="39" grpId="0"/>
      <p:bldP spid="39" grpId="1"/>
      <p:bldP spid="40" grpId="0"/>
      <p:bldP spid="40" grpId="1"/>
      <p:bldP spid="40" grpId="2"/>
      <p:bldP spid="28" grpId="0"/>
      <p:bldP spid="29" grpId="0"/>
      <p:bldP spid="29" grpId="1"/>
      <p:bldP spid="35" grpId="0"/>
      <p:bldP spid="37" grpId="0"/>
      <p:bldP spid="63" grpId="0"/>
      <p:bldP spid="64" grpId="0"/>
      <p:bldP spid="64" grpId="1"/>
      <p:bldP spid="65" grpId="0"/>
      <p:bldP spid="66" grpId="0"/>
      <p:bldP spid="67" grpId="0"/>
      <p:bldP spid="68" grpId="0"/>
      <p:bldP spid="68" grpId="1"/>
      <p:bldP spid="69" grpId="0"/>
      <p:bldP spid="70" grpId="0"/>
      <p:bldP spid="71" grpId="0"/>
      <p:bldP spid="72" grpId="0"/>
      <p:bldP spid="73" grpId="0"/>
      <p:bldP spid="73" grpId="1"/>
      <p:bldP spid="74" grpId="0" animBg="1"/>
      <p:bldP spid="75" grpId="0"/>
      <p:bldP spid="76" grpId="0"/>
      <p:bldP spid="76" grpId="1"/>
      <p:bldP spid="77" grpId="0"/>
      <p:bldP spid="7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Pengurutan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Heap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93" name="Straight Connector 92"/>
          <p:cNvCxnSpPr>
            <a:stCxn id="28" idx="2"/>
            <a:endCxn id="34" idx="0"/>
          </p:cNvCxnSpPr>
          <p:nvPr/>
        </p:nvCxnSpPr>
        <p:spPr bwMode="auto">
          <a:xfrm flipH="1">
            <a:off x="3163956" y="1664732"/>
            <a:ext cx="1520688" cy="3887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>
            <a:stCxn id="28" idx="2"/>
            <a:endCxn id="35" idx="0"/>
          </p:cNvCxnSpPr>
          <p:nvPr/>
        </p:nvCxnSpPr>
        <p:spPr bwMode="auto">
          <a:xfrm>
            <a:off x="4684644" y="1664732"/>
            <a:ext cx="1759226" cy="3887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stCxn id="34" idx="2"/>
            <a:endCxn id="31" idx="0"/>
          </p:cNvCxnSpPr>
          <p:nvPr/>
        </p:nvCxnSpPr>
        <p:spPr bwMode="auto">
          <a:xfrm flipH="1">
            <a:off x="2044043" y="2422794"/>
            <a:ext cx="1119913" cy="3628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>
            <a:stCxn id="34" idx="2"/>
            <a:endCxn id="33" idx="0"/>
          </p:cNvCxnSpPr>
          <p:nvPr/>
        </p:nvCxnSpPr>
        <p:spPr bwMode="auto">
          <a:xfrm>
            <a:off x="3163956" y="2422794"/>
            <a:ext cx="1179444" cy="3628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35" idx="2"/>
            <a:endCxn id="174" idx="0"/>
          </p:cNvCxnSpPr>
          <p:nvPr/>
        </p:nvCxnSpPr>
        <p:spPr bwMode="auto">
          <a:xfrm flipH="1">
            <a:off x="5410200" y="2422794"/>
            <a:ext cx="1033670" cy="3628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4" name="TextBox 173"/>
          <p:cNvSpPr txBox="1"/>
          <p:nvPr/>
        </p:nvSpPr>
        <p:spPr>
          <a:xfrm>
            <a:off x="4953000" y="278564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Riki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685800" y="347144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Susi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cxnSp>
        <p:nvCxnSpPr>
          <p:cNvPr id="181" name="Straight Connector 180"/>
          <p:cNvCxnSpPr>
            <a:stCxn id="35" idx="2"/>
            <a:endCxn id="37" idx="0"/>
          </p:cNvCxnSpPr>
          <p:nvPr/>
        </p:nvCxnSpPr>
        <p:spPr bwMode="auto">
          <a:xfrm>
            <a:off x="6443870" y="2422794"/>
            <a:ext cx="1069691" cy="3628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3" name="Straight Connector 182"/>
          <p:cNvCxnSpPr>
            <a:stCxn id="31" idx="2"/>
            <a:endCxn id="176" idx="0"/>
          </p:cNvCxnSpPr>
          <p:nvPr/>
        </p:nvCxnSpPr>
        <p:spPr bwMode="auto">
          <a:xfrm flipH="1">
            <a:off x="1143000" y="3154978"/>
            <a:ext cx="901043" cy="3164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4" name="Straight Connector 183"/>
          <p:cNvCxnSpPr>
            <a:stCxn id="31" idx="2"/>
            <a:endCxn id="30" idx="0"/>
          </p:cNvCxnSpPr>
          <p:nvPr/>
        </p:nvCxnSpPr>
        <p:spPr bwMode="auto">
          <a:xfrm>
            <a:off x="2044043" y="3154978"/>
            <a:ext cx="800205" cy="3164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TextBox 201"/>
          <p:cNvSpPr txBox="1"/>
          <p:nvPr/>
        </p:nvSpPr>
        <p:spPr>
          <a:xfrm>
            <a:off x="3810000" y="3897868"/>
            <a:ext cx="1896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+mn-lt"/>
                <a:ea typeface="Tahoma" pitchFamily="34" charset="0"/>
                <a:cs typeface="Times New Roman" pitchFamily="18" charset="0"/>
              </a:rPr>
              <a:t>Bukan</a:t>
            </a:r>
            <a:r>
              <a:rPr lang="en-US" b="1" dirty="0" smtClean="0">
                <a:solidFill>
                  <a:srgbClr val="FF0000"/>
                </a:solidFill>
                <a:latin typeface="+mn-lt"/>
                <a:ea typeface="Tahoma" pitchFamily="34" charset="0"/>
                <a:cs typeface="Times New Roman" pitchFamily="18" charset="0"/>
              </a:rPr>
              <a:t> Heap</a:t>
            </a:r>
            <a:endParaRPr lang="en-US" b="1" dirty="0">
              <a:solidFill>
                <a:srgbClr val="FF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335696" y="3471446"/>
            <a:ext cx="1017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Joned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63546" y="2785646"/>
            <a:ext cx="960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Donni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886200" y="278564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Didin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706756" y="205346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Asih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27444" y="1295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Arif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801140" y="2053462"/>
            <a:ext cx="1285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Rahmat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894443" y="2785646"/>
            <a:ext cx="1238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27444" y="1295400"/>
            <a:ext cx="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Joned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457200" y="4648200"/>
            <a:ext cx="8305800" cy="764977"/>
            <a:chOff x="381000" y="4876800"/>
            <a:chExt cx="8382000" cy="764977"/>
          </a:xfrm>
        </p:grpSpPr>
        <p:sp>
          <p:nvSpPr>
            <p:cNvPr id="29" name="Rectangle 28"/>
            <p:cNvSpPr/>
            <p:nvPr/>
          </p:nvSpPr>
          <p:spPr bwMode="auto">
            <a:xfrm>
              <a:off x="3810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2192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0574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28956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37338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45720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54102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62484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70866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79248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493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1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49749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2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322444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3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167268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4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015408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5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8403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6785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7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52669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8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351644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9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8126896" y="5334000"/>
              <a:ext cx="457200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10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1226820" y="47244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Asih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903220" y="47244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Donni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741420" y="47244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Didin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579620" y="47244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Riki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256020" y="47244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Susi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094220" y="47244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Joned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892079" y="4724400"/>
            <a:ext cx="942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919168" y="47214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Ahmad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7932420" y="46482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Ahmad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88620" y="4718446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Arif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065020" y="4721423"/>
            <a:ext cx="868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Rahmat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417820" y="4721423"/>
            <a:ext cx="8632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64820" y="47214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Joned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094220" y="47244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Arif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094220" y="46482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Arif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pic>
        <p:nvPicPr>
          <p:cNvPr id="58" name="Picture 57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8830938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0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2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7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8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74" grpId="0"/>
      <p:bldP spid="176" grpId="0"/>
      <p:bldP spid="202" grpId="0"/>
      <p:bldP spid="30" grpId="0"/>
      <p:bldP spid="30" grpId="1"/>
      <p:bldP spid="31" grpId="0"/>
      <p:bldP spid="33" grpId="0"/>
      <p:bldP spid="34" grpId="0"/>
      <p:bldP spid="28" grpId="0"/>
      <p:bldP spid="28" grpId="1"/>
      <p:bldP spid="35" grpId="0"/>
      <p:bldP spid="37" grpId="0"/>
      <p:bldP spid="36" grpId="0"/>
      <p:bldP spid="57" grpId="0"/>
      <p:bldP spid="59" grpId="0"/>
      <p:bldP spid="61" grpId="0"/>
      <p:bldP spid="62" grpId="0"/>
      <p:bldP spid="64" grpId="0"/>
      <p:bldP spid="65" grpId="0"/>
      <p:bldP spid="65" grpId="1"/>
      <p:bldP spid="66" grpId="0"/>
      <p:bldP spid="67" grpId="0"/>
      <p:bldP spid="69" grpId="0" animBg="1"/>
      <p:bldP spid="70" grpId="0"/>
      <p:bldP spid="70" grpId="1"/>
      <p:bldP spid="72" grpId="0"/>
      <p:bldP spid="73" grpId="0"/>
      <p:bldP spid="74" grpId="0"/>
      <p:bldP spid="75" grpId="0"/>
      <p:bldP spid="2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Pengurutan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Heap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93" name="Straight Connector 92"/>
          <p:cNvCxnSpPr>
            <a:stCxn id="36" idx="2"/>
            <a:endCxn id="29" idx="0"/>
          </p:cNvCxnSpPr>
          <p:nvPr/>
        </p:nvCxnSpPr>
        <p:spPr bwMode="auto">
          <a:xfrm flipH="1">
            <a:off x="3186633" y="1754184"/>
            <a:ext cx="1606824" cy="3794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>
            <a:stCxn id="36" idx="2"/>
            <a:endCxn id="35" idx="0"/>
          </p:cNvCxnSpPr>
          <p:nvPr/>
        </p:nvCxnSpPr>
        <p:spPr bwMode="auto">
          <a:xfrm>
            <a:off x="4793457" y="1754184"/>
            <a:ext cx="1611877" cy="3754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stCxn id="34" idx="2"/>
            <a:endCxn id="31" idx="0"/>
          </p:cNvCxnSpPr>
          <p:nvPr/>
        </p:nvCxnSpPr>
        <p:spPr bwMode="auto">
          <a:xfrm flipH="1">
            <a:off x="2146337" y="2510662"/>
            <a:ext cx="1070112" cy="35118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>
            <a:stCxn id="34" idx="2"/>
            <a:endCxn id="38" idx="0"/>
          </p:cNvCxnSpPr>
          <p:nvPr/>
        </p:nvCxnSpPr>
        <p:spPr bwMode="auto">
          <a:xfrm>
            <a:off x="3216449" y="2510662"/>
            <a:ext cx="1292088" cy="35843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35" idx="2"/>
            <a:endCxn id="174" idx="0"/>
          </p:cNvCxnSpPr>
          <p:nvPr/>
        </p:nvCxnSpPr>
        <p:spPr bwMode="auto">
          <a:xfrm flipH="1">
            <a:off x="5489197" y="2498994"/>
            <a:ext cx="916137" cy="3628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4" name="TextBox 173"/>
          <p:cNvSpPr txBox="1"/>
          <p:nvPr/>
        </p:nvSpPr>
        <p:spPr>
          <a:xfrm>
            <a:off x="4912193" y="2861846"/>
            <a:ext cx="1154008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Riki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644993" y="3547646"/>
            <a:ext cx="1154008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Susi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cxnSp>
        <p:nvCxnSpPr>
          <p:cNvPr id="181" name="Straight Connector 180"/>
          <p:cNvCxnSpPr>
            <a:stCxn id="35" idx="2"/>
            <a:endCxn id="37" idx="0"/>
          </p:cNvCxnSpPr>
          <p:nvPr/>
        </p:nvCxnSpPr>
        <p:spPr bwMode="auto">
          <a:xfrm>
            <a:off x="6405334" y="2498994"/>
            <a:ext cx="1085533" cy="3628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3" name="Straight Connector 182"/>
          <p:cNvCxnSpPr>
            <a:stCxn id="31" idx="2"/>
            <a:endCxn id="176" idx="0"/>
          </p:cNvCxnSpPr>
          <p:nvPr/>
        </p:nvCxnSpPr>
        <p:spPr bwMode="auto">
          <a:xfrm flipH="1">
            <a:off x="1221997" y="3231178"/>
            <a:ext cx="924340" cy="3164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TextBox 201"/>
          <p:cNvSpPr txBox="1"/>
          <p:nvPr/>
        </p:nvSpPr>
        <p:spPr>
          <a:xfrm>
            <a:off x="3735189" y="3733800"/>
            <a:ext cx="2115682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  <a:ea typeface="Tahoma" pitchFamily="34" charset="0"/>
                <a:cs typeface="Times New Roman" pitchFamily="18" charset="0"/>
              </a:rPr>
              <a:t>Heap</a:t>
            </a:r>
            <a:endParaRPr lang="en-US" b="1" dirty="0">
              <a:solidFill>
                <a:srgbClr val="FF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69333" y="2861846"/>
            <a:ext cx="1154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Donni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21593" y="2861846"/>
            <a:ext cx="1154008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Didin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39445" y="2129662"/>
            <a:ext cx="1154008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Asih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55159" y="2129662"/>
            <a:ext cx="130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Rahmat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849055" y="2861846"/>
            <a:ext cx="1283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16453" y="1384852"/>
            <a:ext cx="1154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Joned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13141" y="1371600"/>
            <a:ext cx="1154008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Asih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622881" y="2133600"/>
            <a:ext cx="1154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Joned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09629" y="2133600"/>
            <a:ext cx="1154008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Didin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931533" y="2869096"/>
            <a:ext cx="1154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Joned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457200" y="4572000"/>
            <a:ext cx="8305800" cy="764977"/>
            <a:chOff x="381000" y="4876800"/>
            <a:chExt cx="8382000" cy="764977"/>
          </a:xfrm>
        </p:grpSpPr>
        <p:sp>
          <p:nvSpPr>
            <p:cNvPr id="30" name="Rectangle 29"/>
            <p:cNvSpPr/>
            <p:nvPr/>
          </p:nvSpPr>
          <p:spPr bwMode="auto">
            <a:xfrm>
              <a:off x="3810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12192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20574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8956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37338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45720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54102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62484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70866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79248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493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1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49749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2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322444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3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167268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4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15408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5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8403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6785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7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52669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8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351644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9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8126896" y="5334000"/>
              <a:ext cx="457200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10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12268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Asih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9032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Donni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7414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Didin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5796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Riki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2560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Susi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0942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Joned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848600" y="4648200"/>
            <a:ext cx="942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19168" y="46452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Ahmad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932420" y="45720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Ahmad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118808" y="4645223"/>
            <a:ext cx="868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Rahmat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417819" y="4645223"/>
            <a:ext cx="8840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64820" y="46452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Joned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0942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Arif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7094220" y="45720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Arif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213568" y="46452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Joned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64820" y="46452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Asih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2268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Didin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7414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Joned</a:t>
            </a:r>
            <a:endParaRPr lang="en-US" sz="1400" b="1" dirty="0">
              <a:solidFill>
                <a:schemeClr val="tx2"/>
              </a:solidFill>
            </a:endParaRPr>
          </a:p>
        </p:txBody>
      </p:sp>
      <p:pic>
        <p:nvPicPr>
          <p:cNvPr id="68" name="Picture 67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365549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0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1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2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74" grpId="0"/>
      <p:bldP spid="176" grpId="0"/>
      <p:bldP spid="202" grpId="0"/>
      <p:bldP spid="31" grpId="0"/>
      <p:bldP spid="31" grpId="1"/>
      <p:bldP spid="33" grpId="0"/>
      <p:bldP spid="33" grpId="1"/>
      <p:bldP spid="34" grpId="0"/>
      <p:bldP spid="34" grpId="1"/>
      <p:bldP spid="34" grpId="2"/>
      <p:bldP spid="35" grpId="0"/>
      <p:bldP spid="35" grpId="1"/>
      <p:bldP spid="37" grpId="0"/>
      <p:bldP spid="36" grpId="0"/>
      <p:bldP spid="36" grpId="1"/>
      <p:bldP spid="36" grpId="2"/>
      <p:bldP spid="26" grpId="0"/>
      <p:bldP spid="27" grpId="0"/>
      <p:bldP spid="27" grpId="1"/>
      <p:bldP spid="29" grpId="0"/>
      <p:bldP spid="38" grpId="0"/>
      <p:bldP spid="58" grpId="0"/>
      <p:bldP spid="58" grpId="1"/>
      <p:bldP spid="59" grpId="0"/>
      <p:bldP spid="61" grpId="0"/>
      <p:bldP spid="61" grpId="1"/>
      <p:bldP spid="62" grpId="0"/>
      <p:bldP spid="63" grpId="0"/>
      <p:bldP spid="64" grpId="0"/>
      <p:bldP spid="65" grpId="0"/>
      <p:bldP spid="66" grpId="0"/>
      <p:bldP spid="67" grpId="0" animBg="1"/>
      <p:bldP spid="69" grpId="0"/>
      <p:bldP spid="70" grpId="0"/>
      <p:bldP spid="71" grpId="0"/>
      <p:bldP spid="71" grpId="1"/>
      <p:bldP spid="72" grpId="0"/>
      <p:bldP spid="73" grpId="0" animBg="1"/>
      <p:bldP spid="74" grpId="0"/>
      <p:bldP spid="74" grpId="1"/>
      <p:bldP spid="75" grpId="0"/>
      <p:bldP spid="76" grpId="0"/>
      <p:bldP spid="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Heap sort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pengurutan</a:t>
            </a:r>
            <a:r>
              <a:rPr lang="en-US" dirty="0" smtClean="0"/>
              <a:t> (sorting) yang </a:t>
            </a:r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dirty="0" err="1" smtClean="0"/>
              <a:t>perbandingan</a:t>
            </a:r>
            <a:r>
              <a:rPr lang="en-US" dirty="0" smtClean="0"/>
              <a:t>, yang </a:t>
            </a:r>
            <a:r>
              <a:rPr lang="en-US" dirty="0" err="1" smtClean="0"/>
              <a:t>dikemukan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kali </a:t>
            </a:r>
            <a:r>
              <a:rPr lang="en-US" dirty="0" err="1" smtClean="0"/>
              <a:t>oleh</a:t>
            </a:r>
            <a:r>
              <a:rPr lang="en-US" dirty="0" smtClean="0"/>
              <a:t> JWJ Williams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1964. </a:t>
            </a:r>
            <a:r>
              <a:rPr lang="en-US" dirty="0" err="1" smtClean="0"/>
              <a:t>Algoritma</a:t>
            </a:r>
            <a:r>
              <a:rPr lang="en-US" dirty="0" smtClean="0"/>
              <a:t> heap sort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pengurutan</a:t>
            </a:r>
            <a:r>
              <a:rPr lang="en-US" dirty="0" smtClean="0"/>
              <a:t> </a:t>
            </a:r>
            <a:r>
              <a:rPr lang="en-US" dirty="0" err="1" smtClean="0"/>
              <a:t>tercepat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smtClean="0"/>
              <a:t>Merge </a:t>
            </a:r>
            <a:r>
              <a:rPr lang="en-US" dirty="0"/>
              <a:t>S</a:t>
            </a:r>
            <a:r>
              <a:rPr lang="en-US" dirty="0" smtClean="0"/>
              <a:t>ort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smtClean="0"/>
              <a:t>Quick </a:t>
            </a:r>
            <a:r>
              <a:rPr lang="en-US" dirty="0"/>
              <a:t>S</a:t>
            </a:r>
            <a:r>
              <a:rPr lang="en-US" dirty="0" smtClean="0"/>
              <a:t>ort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13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Pengurutan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Heap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93" name="Straight Connector 92"/>
          <p:cNvCxnSpPr>
            <a:stCxn id="26" idx="2"/>
            <a:endCxn id="29" idx="0"/>
          </p:cNvCxnSpPr>
          <p:nvPr/>
        </p:nvCxnSpPr>
        <p:spPr bwMode="auto">
          <a:xfrm flipH="1">
            <a:off x="3107636" y="1588532"/>
            <a:ext cx="1603512" cy="3926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>
            <a:stCxn id="26" idx="2"/>
            <a:endCxn id="35" idx="0"/>
          </p:cNvCxnSpPr>
          <p:nvPr/>
        </p:nvCxnSpPr>
        <p:spPr bwMode="auto">
          <a:xfrm>
            <a:off x="4711148" y="1588532"/>
            <a:ext cx="1606915" cy="3827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stCxn id="29" idx="2"/>
            <a:endCxn id="31" idx="0"/>
          </p:cNvCxnSpPr>
          <p:nvPr/>
        </p:nvCxnSpPr>
        <p:spPr bwMode="auto">
          <a:xfrm flipH="1">
            <a:off x="2022614" y="2350532"/>
            <a:ext cx="1085022" cy="35291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>
            <a:stCxn id="29" idx="2"/>
            <a:endCxn id="38" idx="0"/>
          </p:cNvCxnSpPr>
          <p:nvPr/>
        </p:nvCxnSpPr>
        <p:spPr bwMode="auto">
          <a:xfrm>
            <a:off x="3107636" y="2350532"/>
            <a:ext cx="1202634" cy="35291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35" idx="2"/>
            <a:endCxn id="174" idx="0"/>
          </p:cNvCxnSpPr>
          <p:nvPr/>
        </p:nvCxnSpPr>
        <p:spPr bwMode="auto">
          <a:xfrm flipH="1">
            <a:off x="5334000" y="2340592"/>
            <a:ext cx="984063" cy="3628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4" name="TextBox 173"/>
          <p:cNvSpPr txBox="1"/>
          <p:nvPr/>
        </p:nvSpPr>
        <p:spPr>
          <a:xfrm>
            <a:off x="4876800" y="27034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+mn-lt"/>
                <a:ea typeface="Tahoma" pitchFamily="34" charset="0"/>
                <a:cs typeface="Times New Roman" pitchFamily="18" charset="0"/>
              </a:rPr>
              <a:t>Riki</a:t>
            </a:r>
            <a:endParaRPr lang="en-US" b="1" dirty="0">
              <a:solidFill>
                <a:srgbClr val="00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685800" y="3389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+mn-lt"/>
                <a:ea typeface="Tahoma" pitchFamily="34" charset="0"/>
                <a:cs typeface="Times New Roman" pitchFamily="18" charset="0"/>
              </a:rPr>
              <a:t>Susi</a:t>
            </a:r>
            <a:endParaRPr lang="en-US" b="1" dirty="0">
              <a:solidFill>
                <a:srgbClr val="00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cxnSp>
        <p:nvCxnSpPr>
          <p:cNvPr id="181" name="Straight Connector 180"/>
          <p:cNvCxnSpPr>
            <a:stCxn id="35" idx="2"/>
            <a:endCxn id="37" idx="0"/>
          </p:cNvCxnSpPr>
          <p:nvPr/>
        </p:nvCxnSpPr>
        <p:spPr bwMode="auto">
          <a:xfrm>
            <a:off x="6318063" y="2340592"/>
            <a:ext cx="1086589" cy="3628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3" name="Straight Connector 182"/>
          <p:cNvCxnSpPr>
            <a:stCxn id="31" idx="2"/>
            <a:endCxn id="176" idx="0"/>
          </p:cNvCxnSpPr>
          <p:nvPr/>
        </p:nvCxnSpPr>
        <p:spPr bwMode="auto">
          <a:xfrm flipH="1">
            <a:off x="1143000" y="3072776"/>
            <a:ext cx="879614" cy="3164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TextBox 201"/>
          <p:cNvSpPr txBox="1"/>
          <p:nvPr/>
        </p:nvSpPr>
        <p:spPr>
          <a:xfrm>
            <a:off x="3810000" y="3593068"/>
            <a:ext cx="1896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+mn-lt"/>
                <a:ea typeface="Tahoma" pitchFamily="34" charset="0"/>
                <a:cs typeface="Times New Roman" pitchFamily="18" charset="0"/>
              </a:rPr>
              <a:t>Bukan</a:t>
            </a:r>
            <a:r>
              <a:rPr lang="en-US" b="1" dirty="0" smtClean="0">
                <a:solidFill>
                  <a:srgbClr val="FF0000"/>
                </a:solidFill>
                <a:latin typeface="+mn-lt"/>
                <a:ea typeface="Tahoma" pitchFamily="34" charset="0"/>
                <a:cs typeface="Times New Roman" pitchFamily="18" charset="0"/>
              </a:rPr>
              <a:t> Heap</a:t>
            </a:r>
            <a:endParaRPr lang="en-US" b="1" dirty="0">
              <a:solidFill>
                <a:srgbClr val="FF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20687" y="2703444"/>
            <a:ext cx="1003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+mn-lt"/>
                <a:ea typeface="Tahoma" pitchFamily="34" charset="0"/>
                <a:cs typeface="Times New Roman" pitchFamily="18" charset="0"/>
              </a:rPr>
              <a:t>Donni</a:t>
            </a:r>
            <a:endParaRPr lang="en-US" b="1" dirty="0">
              <a:solidFill>
                <a:srgbClr val="00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01926" y="1971260"/>
            <a:ext cx="1232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+mn-lt"/>
                <a:ea typeface="Tahoma" pitchFamily="34" charset="0"/>
                <a:cs typeface="Times New Roman" pitchFamily="18" charset="0"/>
              </a:rPr>
              <a:t>Rahmat</a:t>
            </a:r>
            <a:endParaRPr lang="en-US" b="1" dirty="0">
              <a:solidFill>
                <a:srgbClr val="00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808304" y="2703444"/>
            <a:ext cx="1192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+mn-lt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rgbClr val="00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53948" y="121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+mn-lt"/>
                <a:ea typeface="Tahoma" pitchFamily="34" charset="0"/>
                <a:cs typeface="Times New Roman" pitchFamily="18" charset="0"/>
              </a:rPr>
              <a:t>Asih</a:t>
            </a:r>
            <a:endParaRPr lang="en-US" b="1" dirty="0">
              <a:solidFill>
                <a:srgbClr val="00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50436" y="1981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+mn-lt"/>
                <a:ea typeface="Tahoma" pitchFamily="34" charset="0"/>
                <a:cs typeface="Times New Roman" pitchFamily="18" charset="0"/>
              </a:rPr>
              <a:t>Didin</a:t>
            </a:r>
            <a:endParaRPr lang="en-US" b="1" dirty="0">
              <a:solidFill>
                <a:srgbClr val="00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10000" y="2703444"/>
            <a:ext cx="100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+mn-lt"/>
                <a:ea typeface="Tahoma" pitchFamily="34" charset="0"/>
                <a:cs typeface="Times New Roman" pitchFamily="18" charset="0"/>
              </a:rPr>
              <a:t>Joned</a:t>
            </a:r>
            <a:endParaRPr lang="en-US" b="1" dirty="0">
              <a:solidFill>
                <a:srgbClr val="00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44008" y="122645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+mn-lt"/>
                <a:ea typeface="Tahoma" pitchFamily="34" charset="0"/>
                <a:cs typeface="Times New Roman" pitchFamily="18" charset="0"/>
              </a:rPr>
              <a:t>Susi</a:t>
            </a:r>
            <a:endParaRPr lang="en-US" b="1" dirty="0">
              <a:solidFill>
                <a:srgbClr val="00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57200" y="4337398"/>
            <a:ext cx="8305800" cy="764977"/>
            <a:chOff x="381000" y="4876800"/>
            <a:chExt cx="8382000" cy="764977"/>
          </a:xfrm>
        </p:grpSpPr>
        <p:sp>
          <p:nvSpPr>
            <p:cNvPr id="25" name="Rectangle 24"/>
            <p:cNvSpPr/>
            <p:nvPr/>
          </p:nvSpPr>
          <p:spPr bwMode="auto">
            <a:xfrm>
              <a:off x="3810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12192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0574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8956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37338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45720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54102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62484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70866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79248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493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1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49749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2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322444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3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167268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4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015408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5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8403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6785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7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52669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8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351644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9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126896" y="5334000"/>
              <a:ext cx="457200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10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2903220" y="4413598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Donni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579620" y="4413598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Riki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256020" y="4413598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Susi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094220" y="4413598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Joned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892079" y="4413598"/>
            <a:ext cx="942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919168" y="4410621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Ahmad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932420" y="4337398"/>
            <a:ext cx="830580" cy="457200"/>
          </a:xfrm>
          <a:prstGeom prst="rect">
            <a:avLst/>
          </a:prstGeom>
          <a:solidFill>
            <a:srgbClr val="FF99CC"/>
          </a:solidFill>
          <a:ln w="285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Ahmad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065020" y="4410621"/>
            <a:ext cx="868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Rahmat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17820" y="4410621"/>
            <a:ext cx="870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094220" y="4413598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Arif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094220" y="4337398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Arif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75368" y="4404667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Asih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226820" y="4410621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Didin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741420" y="4410621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Joned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64820" y="4413598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Susi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256020" y="4413598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Asih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6256020" y="4337398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Asih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pic>
        <p:nvPicPr>
          <p:cNvPr id="60" name="Picture 5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5939289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0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7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8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74" grpId="0"/>
      <p:bldP spid="176" grpId="0"/>
      <p:bldP spid="176" grpId="1"/>
      <p:bldP spid="202" grpId="0"/>
      <p:bldP spid="31" grpId="0"/>
      <p:bldP spid="35" grpId="0"/>
      <p:bldP spid="37" grpId="0"/>
      <p:bldP spid="26" grpId="0"/>
      <p:bldP spid="26" grpId="1"/>
      <p:bldP spid="29" grpId="0"/>
      <p:bldP spid="38" grpId="0"/>
      <p:bldP spid="28" grpId="0"/>
      <p:bldP spid="54" grpId="0"/>
      <p:bldP spid="56" grpId="0"/>
      <p:bldP spid="57" grpId="0"/>
      <p:bldP spid="57" grpId="1"/>
      <p:bldP spid="58" grpId="0"/>
      <p:bldP spid="59" grpId="0"/>
      <p:bldP spid="61" grpId="0"/>
      <p:bldP spid="62" grpId="0" animBg="1"/>
      <p:bldP spid="63" grpId="0"/>
      <p:bldP spid="64" grpId="0"/>
      <p:bldP spid="66" grpId="0"/>
      <p:bldP spid="67" grpId="0" animBg="1"/>
      <p:bldP spid="69" grpId="0"/>
      <p:bldP spid="69" grpId="1"/>
      <p:bldP spid="70" grpId="0"/>
      <p:bldP spid="71" grpId="0"/>
      <p:bldP spid="72" grpId="0"/>
      <p:bldP spid="73" grpId="0"/>
      <p:bldP spid="7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Pengurutan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Heap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93" name="Straight Connector 92"/>
          <p:cNvCxnSpPr>
            <a:stCxn id="24" idx="2"/>
            <a:endCxn id="27" idx="0"/>
          </p:cNvCxnSpPr>
          <p:nvPr/>
        </p:nvCxnSpPr>
        <p:spPr bwMode="auto">
          <a:xfrm flipH="1">
            <a:off x="3015916" y="1740932"/>
            <a:ext cx="1600200" cy="3794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>
            <a:stCxn id="28" idx="2"/>
            <a:endCxn id="35" idx="0"/>
          </p:cNvCxnSpPr>
          <p:nvPr/>
        </p:nvCxnSpPr>
        <p:spPr bwMode="auto">
          <a:xfrm>
            <a:off x="4606176" y="1746934"/>
            <a:ext cx="1579276" cy="36947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stCxn id="29" idx="2"/>
            <a:endCxn id="30" idx="0"/>
          </p:cNvCxnSpPr>
          <p:nvPr/>
        </p:nvCxnSpPr>
        <p:spPr bwMode="auto">
          <a:xfrm flipH="1">
            <a:off x="1922612" y="2495682"/>
            <a:ext cx="1076740" cy="36016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>
            <a:stCxn id="29" idx="2"/>
            <a:endCxn id="38" idx="0"/>
          </p:cNvCxnSpPr>
          <p:nvPr/>
        </p:nvCxnSpPr>
        <p:spPr bwMode="auto">
          <a:xfrm>
            <a:off x="2999352" y="2495682"/>
            <a:ext cx="1147533" cy="35291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35" idx="2"/>
            <a:endCxn id="174" idx="0"/>
          </p:cNvCxnSpPr>
          <p:nvPr/>
        </p:nvCxnSpPr>
        <p:spPr bwMode="auto">
          <a:xfrm flipH="1">
            <a:off x="5301916" y="2485742"/>
            <a:ext cx="883536" cy="3628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4" name="TextBox 173"/>
          <p:cNvSpPr txBox="1"/>
          <p:nvPr/>
        </p:nvSpPr>
        <p:spPr>
          <a:xfrm>
            <a:off x="4736431" y="2848594"/>
            <a:ext cx="1130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+mn-lt"/>
                <a:ea typeface="Tahoma" pitchFamily="34" charset="0"/>
                <a:cs typeface="Times New Roman" pitchFamily="18" charset="0"/>
              </a:rPr>
              <a:t>Riki</a:t>
            </a:r>
            <a:endParaRPr lang="en-US" b="1" dirty="0">
              <a:solidFill>
                <a:srgbClr val="00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cxnSp>
        <p:nvCxnSpPr>
          <p:cNvPr id="181" name="Straight Connector 180"/>
          <p:cNvCxnSpPr>
            <a:stCxn id="35" idx="2"/>
            <a:endCxn id="37" idx="0"/>
          </p:cNvCxnSpPr>
          <p:nvPr/>
        </p:nvCxnSpPr>
        <p:spPr bwMode="auto">
          <a:xfrm>
            <a:off x="6185452" y="2485742"/>
            <a:ext cx="1029639" cy="3628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TextBox 201"/>
          <p:cNvSpPr txBox="1"/>
          <p:nvPr/>
        </p:nvSpPr>
        <p:spPr>
          <a:xfrm>
            <a:off x="3431805" y="3644348"/>
            <a:ext cx="2054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  <a:ea typeface="Tahoma" pitchFamily="34" charset="0"/>
                <a:cs typeface="Times New Roman" pitchFamily="18" charset="0"/>
              </a:rPr>
              <a:t>Heap</a:t>
            </a:r>
            <a:endParaRPr lang="en-US" b="1" dirty="0">
              <a:solidFill>
                <a:srgbClr val="FF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93571" y="2848594"/>
            <a:ext cx="1130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+mn-lt"/>
                <a:ea typeface="Tahoma" pitchFamily="34" charset="0"/>
                <a:cs typeface="Times New Roman" pitchFamily="18" charset="0"/>
              </a:rPr>
              <a:t>Donni</a:t>
            </a:r>
            <a:endParaRPr lang="en-US" b="1" dirty="0">
              <a:solidFill>
                <a:srgbClr val="00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562600" y="2116410"/>
            <a:ext cx="124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+mn-lt"/>
                <a:ea typeface="Tahoma" pitchFamily="34" charset="0"/>
                <a:cs typeface="Times New Roman" pitchFamily="18" charset="0"/>
              </a:rPr>
              <a:t>Rahmat</a:t>
            </a:r>
            <a:endParaRPr lang="en-US" b="1" dirty="0">
              <a:solidFill>
                <a:srgbClr val="00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553200" y="2848594"/>
            <a:ext cx="1323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+mn-lt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rgbClr val="00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33867" y="2126350"/>
            <a:ext cx="1130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+mn-lt"/>
                <a:ea typeface="Tahoma" pitchFamily="34" charset="0"/>
                <a:cs typeface="Times New Roman" pitchFamily="18" charset="0"/>
              </a:rPr>
              <a:t>Didin</a:t>
            </a:r>
            <a:endParaRPr lang="en-US" b="1" dirty="0">
              <a:solidFill>
                <a:srgbClr val="00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81400" y="2848594"/>
            <a:ext cx="1130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+mn-lt"/>
                <a:ea typeface="Tahoma" pitchFamily="34" charset="0"/>
                <a:cs typeface="Times New Roman" pitchFamily="18" charset="0"/>
              </a:rPr>
              <a:t>Joned</a:t>
            </a:r>
            <a:endParaRPr lang="en-US" b="1" dirty="0">
              <a:solidFill>
                <a:srgbClr val="00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40691" y="1377602"/>
            <a:ext cx="1130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+mn-lt"/>
                <a:ea typeface="Tahoma" pitchFamily="34" charset="0"/>
                <a:cs typeface="Times New Roman" pitchFamily="18" charset="0"/>
              </a:rPr>
              <a:t>Susi</a:t>
            </a:r>
            <a:endParaRPr lang="en-US" b="1" dirty="0">
              <a:solidFill>
                <a:srgbClr val="00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50631" y="1371600"/>
            <a:ext cx="1130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+mn-lt"/>
                <a:ea typeface="Tahoma" pitchFamily="34" charset="0"/>
                <a:cs typeface="Times New Roman" pitchFamily="18" charset="0"/>
              </a:rPr>
              <a:t>Didin</a:t>
            </a:r>
            <a:endParaRPr lang="en-US" b="1" dirty="0">
              <a:solidFill>
                <a:srgbClr val="00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450431" y="2120348"/>
            <a:ext cx="1130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+mn-lt"/>
                <a:ea typeface="Tahoma" pitchFamily="34" charset="0"/>
                <a:cs typeface="Times New Roman" pitchFamily="18" charset="0"/>
              </a:rPr>
              <a:t>Susi</a:t>
            </a:r>
            <a:endParaRPr lang="en-US" b="1" dirty="0">
              <a:solidFill>
                <a:srgbClr val="00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50431" y="2120348"/>
            <a:ext cx="1130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+mn-lt"/>
                <a:ea typeface="Tahoma" pitchFamily="34" charset="0"/>
                <a:cs typeface="Times New Roman" pitchFamily="18" charset="0"/>
              </a:rPr>
              <a:t>Donni</a:t>
            </a:r>
            <a:endParaRPr lang="en-US" b="1" dirty="0">
              <a:solidFill>
                <a:srgbClr val="00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357127" y="2855844"/>
            <a:ext cx="1130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+mn-lt"/>
                <a:ea typeface="Tahoma" pitchFamily="34" charset="0"/>
                <a:cs typeface="Times New Roman" pitchFamily="18" charset="0"/>
              </a:rPr>
              <a:t>Susi</a:t>
            </a:r>
            <a:endParaRPr lang="en-US" b="1" dirty="0">
              <a:solidFill>
                <a:srgbClr val="00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457200" y="4572000"/>
            <a:ext cx="8305800" cy="764977"/>
            <a:chOff x="381000" y="4876800"/>
            <a:chExt cx="8382000" cy="764977"/>
          </a:xfrm>
        </p:grpSpPr>
        <p:sp>
          <p:nvSpPr>
            <p:cNvPr id="33" name="Rectangle 32"/>
            <p:cNvSpPr/>
            <p:nvPr/>
          </p:nvSpPr>
          <p:spPr bwMode="auto">
            <a:xfrm>
              <a:off x="3810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12192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0574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8956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37338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45720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54102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62484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70866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79248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493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1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49749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2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322444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3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167268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4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015408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5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8403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6785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7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52669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8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351644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9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126896" y="5334000"/>
              <a:ext cx="457200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10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29032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Donni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5796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Riki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2560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Susi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0942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Joned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862047" y="4648200"/>
            <a:ext cx="942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919168" y="46452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Ahmad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932420" y="4572000"/>
            <a:ext cx="830580" cy="457200"/>
          </a:xfrm>
          <a:prstGeom prst="rect">
            <a:avLst/>
          </a:prstGeom>
          <a:solidFill>
            <a:srgbClr val="FF99CC"/>
          </a:solidFill>
          <a:ln w="285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Ahmad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105361" y="4645223"/>
            <a:ext cx="868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Rahmat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417820" y="4645223"/>
            <a:ext cx="867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0942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Arif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094219" y="4572000"/>
            <a:ext cx="839545" cy="457200"/>
          </a:xfrm>
          <a:prstGeom prst="rect">
            <a:avLst/>
          </a:prstGeom>
          <a:solidFill>
            <a:srgbClr val="FF99CC"/>
          </a:solidFill>
          <a:ln w="285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Arif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226820" y="46452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Didin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741420" y="46452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Joned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75368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Susi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2560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Asih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256019" y="4572000"/>
            <a:ext cx="842539" cy="457200"/>
          </a:xfrm>
          <a:prstGeom prst="rect">
            <a:avLst/>
          </a:prstGeom>
          <a:solidFill>
            <a:srgbClr val="FF99CC"/>
          </a:solidFill>
          <a:ln w="285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Asih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648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Didin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2268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Susi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2268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Donni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9032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Susi</a:t>
            </a:r>
            <a:endParaRPr lang="en-US" sz="1400" b="1" dirty="0">
              <a:solidFill>
                <a:schemeClr val="tx2"/>
              </a:solidFill>
            </a:endParaRPr>
          </a:p>
        </p:txBody>
      </p:sp>
      <p:pic>
        <p:nvPicPr>
          <p:cNvPr id="68" name="Picture 67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7097775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5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6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74" grpId="0"/>
      <p:bldP spid="202" grpId="0"/>
      <p:bldP spid="31" grpId="0"/>
      <p:bldP spid="31" grpId="1"/>
      <p:bldP spid="35" grpId="0"/>
      <p:bldP spid="35" grpId="1"/>
      <p:bldP spid="37" grpId="0"/>
      <p:bldP spid="29" grpId="0"/>
      <p:bldP spid="29" grpId="1"/>
      <p:bldP spid="29" grpId="2"/>
      <p:bldP spid="38" grpId="0"/>
      <p:bldP spid="28" grpId="0"/>
      <p:bldP spid="28" grpId="1"/>
      <p:bldP spid="28" grpId="2"/>
      <p:bldP spid="24" grpId="0"/>
      <p:bldP spid="25" grpId="0"/>
      <p:bldP spid="25" grpId="1"/>
      <p:bldP spid="27" grpId="0"/>
      <p:bldP spid="30" grpId="0"/>
      <p:bldP spid="56" grpId="0"/>
      <p:bldP spid="56" grpId="1"/>
      <p:bldP spid="57" grpId="0"/>
      <p:bldP spid="58" grpId="0"/>
      <p:bldP spid="59" grpId="0"/>
      <p:bldP spid="61" grpId="0"/>
      <p:bldP spid="62" grpId="0"/>
      <p:bldP spid="63" grpId="0" animBg="1"/>
      <p:bldP spid="64" grpId="0"/>
      <p:bldP spid="65" grpId="0"/>
      <p:bldP spid="66" grpId="0"/>
      <p:bldP spid="67" grpId="0" animBg="1"/>
      <p:bldP spid="69" grpId="0"/>
      <p:bldP spid="69" grpId="1"/>
      <p:bldP spid="70" grpId="0"/>
      <p:bldP spid="71" grpId="0"/>
      <p:bldP spid="71" grpId="1"/>
      <p:bldP spid="72" grpId="0"/>
      <p:bldP spid="73" grpId="0" animBg="1"/>
      <p:bldP spid="74" grpId="0"/>
      <p:bldP spid="75" grpId="0"/>
      <p:bldP spid="75" grpId="1"/>
      <p:bldP spid="76" grpId="0"/>
      <p:bldP spid="7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Pengurutan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Heap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93" name="Straight Connector 92"/>
          <p:cNvCxnSpPr>
            <a:stCxn id="24" idx="2"/>
            <a:endCxn id="27" idx="0"/>
          </p:cNvCxnSpPr>
          <p:nvPr/>
        </p:nvCxnSpPr>
        <p:spPr bwMode="auto">
          <a:xfrm flipH="1">
            <a:off x="3250532" y="1902646"/>
            <a:ext cx="1600200" cy="3794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>
            <a:stCxn id="24" idx="2"/>
            <a:endCxn id="35" idx="0"/>
          </p:cNvCxnSpPr>
          <p:nvPr/>
        </p:nvCxnSpPr>
        <p:spPr bwMode="auto">
          <a:xfrm>
            <a:off x="4850732" y="1902646"/>
            <a:ext cx="1593138" cy="3794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stCxn id="27" idx="2"/>
            <a:endCxn id="30" idx="0"/>
          </p:cNvCxnSpPr>
          <p:nvPr/>
        </p:nvCxnSpPr>
        <p:spPr bwMode="auto">
          <a:xfrm flipH="1">
            <a:off x="2157228" y="2651394"/>
            <a:ext cx="1093304" cy="3661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>
            <a:stCxn id="27" idx="2"/>
            <a:endCxn id="38" idx="0"/>
          </p:cNvCxnSpPr>
          <p:nvPr/>
        </p:nvCxnSpPr>
        <p:spPr bwMode="auto">
          <a:xfrm>
            <a:off x="3250532" y="2651394"/>
            <a:ext cx="1066801" cy="3628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35" idx="2"/>
            <a:endCxn id="174" idx="0"/>
          </p:cNvCxnSpPr>
          <p:nvPr/>
        </p:nvCxnSpPr>
        <p:spPr bwMode="auto">
          <a:xfrm flipH="1">
            <a:off x="5536532" y="2651394"/>
            <a:ext cx="907338" cy="3628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4" name="TextBox 173"/>
          <p:cNvSpPr txBox="1"/>
          <p:nvPr/>
        </p:nvSpPr>
        <p:spPr>
          <a:xfrm>
            <a:off x="4952999" y="3014246"/>
            <a:ext cx="1167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Riki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cxnSp>
        <p:nvCxnSpPr>
          <p:cNvPr id="181" name="Straight Connector 180"/>
          <p:cNvCxnSpPr>
            <a:stCxn id="35" idx="2"/>
            <a:endCxn id="37" idx="0"/>
          </p:cNvCxnSpPr>
          <p:nvPr/>
        </p:nvCxnSpPr>
        <p:spPr bwMode="auto">
          <a:xfrm>
            <a:off x="6443870" y="2651394"/>
            <a:ext cx="1011329" cy="3628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TextBox 201"/>
          <p:cNvSpPr txBox="1"/>
          <p:nvPr/>
        </p:nvSpPr>
        <p:spPr>
          <a:xfrm>
            <a:off x="3809999" y="3810000"/>
            <a:ext cx="213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+mn-lt"/>
                <a:ea typeface="Tahoma" pitchFamily="34" charset="0"/>
                <a:cs typeface="Times New Roman" pitchFamily="18" charset="0"/>
              </a:rPr>
              <a:t>Bukan</a:t>
            </a:r>
            <a:r>
              <a:rPr lang="en-US" b="1" dirty="0" smtClean="0">
                <a:solidFill>
                  <a:srgbClr val="FF0000"/>
                </a:solidFill>
                <a:latin typeface="+mn-lt"/>
                <a:ea typeface="Tahoma" pitchFamily="34" charset="0"/>
                <a:cs typeface="Times New Roman" pitchFamily="18" charset="0"/>
              </a:rPr>
              <a:t> Heap</a:t>
            </a:r>
            <a:endParaRPr lang="en-US" b="1" dirty="0">
              <a:solidFill>
                <a:srgbClr val="FF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801139" y="2282062"/>
            <a:ext cx="1285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Rahmat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831496" y="3014246"/>
            <a:ext cx="1247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733800" y="3014246"/>
            <a:ext cx="1167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Joned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67199" y="1533314"/>
            <a:ext cx="1167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Didin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666999" y="2282062"/>
            <a:ext cx="1167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Donni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73695" y="3017558"/>
            <a:ext cx="1167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Susi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63888" y="1524000"/>
            <a:ext cx="144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57200" y="4648200"/>
            <a:ext cx="8305800" cy="764977"/>
            <a:chOff x="381000" y="4876800"/>
            <a:chExt cx="8382000" cy="764977"/>
          </a:xfrm>
        </p:grpSpPr>
        <p:sp>
          <p:nvSpPr>
            <p:cNvPr id="23" name="Rectangle 22"/>
            <p:cNvSpPr/>
            <p:nvPr/>
          </p:nvSpPr>
          <p:spPr bwMode="auto">
            <a:xfrm>
              <a:off x="3810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2192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0574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8956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7338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45720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54102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62484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70866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79248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73661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1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521801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2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346749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3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191573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4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039713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5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864661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702861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7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551001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8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375949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9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126896" y="5334000"/>
              <a:ext cx="457200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10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4579620" y="47244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Riki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256020" y="47244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Susi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94220" y="47244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Joned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905526" y="4724400"/>
            <a:ext cx="942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919168" y="47214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Ahmad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932420" y="4648200"/>
            <a:ext cx="830580" cy="457200"/>
          </a:xfrm>
          <a:prstGeom prst="rect">
            <a:avLst/>
          </a:prstGeom>
          <a:solidFill>
            <a:srgbClr val="FF99CC"/>
          </a:solidFill>
          <a:ln w="285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Ahmad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105361" y="4721423"/>
            <a:ext cx="868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Rahmat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417820" y="4721423"/>
            <a:ext cx="8350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094220" y="47244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Arif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094220" y="4648200"/>
            <a:ext cx="838200" cy="457200"/>
          </a:xfrm>
          <a:prstGeom prst="rect">
            <a:avLst/>
          </a:prstGeom>
          <a:solidFill>
            <a:srgbClr val="FF99CC"/>
          </a:solidFill>
          <a:ln w="285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Arif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41420" y="47214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Joned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256020" y="47244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Asih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6256019" y="4648200"/>
            <a:ext cx="842539" cy="457200"/>
          </a:xfrm>
          <a:prstGeom prst="rect">
            <a:avLst/>
          </a:prstGeom>
          <a:solidFill>
            <a:srgbClr val="FF99CC"/>
          </a:solidFill>
          <a:ln w="285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Asih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88620" y="47214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Didin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226820" y="47214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Donni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903220" y="47214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Susi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24478" y="4724400"/>
            <a:ext cx="8984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404568" y="47244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Didin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5417820" y="4648200"/>
            <a:ext cx="830580" cy="457200"/>
          </a:xfrm>
          <a:prstGeom prst="rect">
            <a:avLst/>
          </a:prstGeom>
          <a:solidFill>
            <a:srgbClr val="FF99CC"/>
          </a:solidFill>
          <a:ln w="285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Didin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pic>
        <p:nvPicPr>
          <p:cNvPr id="60" name="Picture 5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4900819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0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7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8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74" grpId="0"/>
      <p:bldP spid="35" grpId="0"/>
      <p:bldP spid="37" grpId="0"/>
      <p:bldP spid="37" grpId="1"/>
      <p:bldP spid="38" grpId="0"/>
      <p:bldP spid="24" grpId="0"/>
      <p:bldP spid="24" grpId="1"/>
      <p:bldP spid="27" grpId="0"/>
      <p:bldP spid="30" grpId="0"/>
      <p:bldP spid="26" grpId="0"/>
      <p:bldP spid="52" grpId="0"/>
      <p:bldP spid="53" grpId="0"/>
      <p:bldP spid="54" grpId="0"/>
      <p:bldP spid="55" grpId="0"/>
      <p:bldP spid="56" grpId="0"/>
      <p:bldP spid="57" grpId="0" animBg="1"/>
      <p:bldP spid="58" grpId="0"/>
      <p:bldP spid="59" grpId="0"/>
      <p:bldP spid="59" grpId="1"/>
      <p:bldP spid="61" grpId="0"/>
      <p:bldP spid="62" grpId="0" animBg="1"/>
      <p:bldP spid="64" grpId="0"/>
      <p:bldP spid="66" grpId="0"/>
      <p:bldP spid="67" grpId="0" animBg="1"/>
      <p:bldP spid="68" grpId="0"/>
      <p:bldP spid="68" grpId="1"/>
      <p:bldP spid="70" grpId="0"/>
      <p:bldP spid="71" grpId="0"/>
      <p:bldP spid="72" grpId="0"/>
      <p:bldP spid="73" grpId="0"/>
      <p:bldP spid="7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Pengurutan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Heap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93" name="Straight Connector 92"/>
          <p:cNvCxnSpPr>
            <a:stCxn id="26" idx="2"/>
            <a:endCxn id="27" idx="0"/>
          </p:cNvCxnSpPr>
          <p:nvPr/>
        </p:nvCxnSpPr>
        <p:spPr bwMode="auto">
          <a:xfrm flipH="1">
            <a:off x="3250532" y="1740932"/>
            <a:ext cx="1542941" cy="36947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>
            <a:stCxn id="26" idx="2"/>
            <a:endCxn id="35" idx="0"/>
          </p:cNvCxnSpPr>
          <p:nvPr/>
        </p:nvCxnSpPr>
        <p:spPr bwMode="auto">
          <a:xfrm>
            <a:off x="4793473" y="1740932"/>
            <a:ext cx="1650397" cy="36947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stCxn id="27" idx="2"/>
            <a:endCxn id="30" idx="0"/>
          </p:cNvCxnSpPr>
          <p:nvPr/>
        </p:nvCxnSpPr>
        <p:spPr bwMode="auto">
          <a:xfrm flipH="1">
            <a:off x="2157228" y="2479740"/>
            <a:ext cx="1093304" cy="3661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>
            <a:stCxn id="27" idx="2"/>
            <a:endCxn id="28" idx="0"/>
          </p:cNvCxnSpPr>
          <p:nvPr/>
        </p:nvCxnSpPr>
        <p:spPr bwMode="auto">
          <a:xfrm>
            <a:off x="3250532" y="2479740"/>
            <a:ext cx="1120418" cy="3568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35" idx="2"/>
            <a:endCxn id="174" idx="0"/>
          </p:cNvCxnSpPr>
          <p:nvPr/>
        </p:nvCxnSpPr>
        <p:spPr bwMode="auto">
          <a:xfrm flipH="1">
            <a:off x="5536532" y="2479740"/>
            <a:ext cx="907338" cy="3628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4" name="TextBox 173"/>
          <p:cNvSpPr txBox="1"/>
          <p:nvPr/>
        </p:nvSpPr>
        <p:spPr>
          <a:xfrm>
            <a:off x="4953000" y="2842592"/>
            <a:ext cx="1167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Riki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3809999" y="3516868"/>
            <a:ext cx="213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  <a:ea typeface="Tahoma" pitchFamily="34" charset="0"/>
                <a:cs typeface="Times New Roman" pitchFamily="18" charset="0"/>
              </a:rPr>
              <a:t>Heap</a:t>
            </a:r>
            <a:endParaRPr lang="en-US" b="1" dirty="0">
              <a:solidFill>
                <a:srgbClr val="FF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801140" y="2110408"/>
            <a:ext cx="1285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Rahmat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33388" y="2842592"/>
            <a:ext cx="1167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Joned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667000" y="2110408"/>
            <a:ext cx="1167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Donni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73696" y="2845904"/>
            <a:ext cx="1167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Susi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14799" y="1371600"/>
            <a:ext cx="1357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67200" y="1378850"/>
            <a:ext cx="1167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Donni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90800" y="2114346"/>
            <a:ext cx="1361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67000" y="2114346"/>
            <a:ext cx="1167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Joned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47247" y="2836590"/>
            <a:ext cx="1247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57200" y="4419600"/>
            <a:ext cx="8305800" cy="764977"/>
            <a:chOff x="381000" y="4876800"/>
            <a:chExt cx="8382000" cy="764977"/>
          </a:xfrm>
        </p:grpSpPr>
        <p:sp>
          <p:nvSpPr>
            <p:cNvPr id="29" name="Rectangle 28"/>
            <p:cNvSpPr/>
            <p:nvPr/>
          </p:nvSpPr>
          <p:spPr bwMode="auto">
            <a:xfrm>
              <a:off x="3810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12192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0574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8956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7338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5720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54102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62484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70866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79248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493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1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49749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2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322444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3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167268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4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015408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5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8403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6785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7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52669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8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351644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9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126896" y="5334000"/>
              <a:ext cx="457200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10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579620" y="44958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Riki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256020" y="44958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Susi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094220" y="44958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Joned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892079" y="4495800"/>
            <a:ext cx="942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919168" y="44928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Ahmad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932420" y="4419600"/>
            <a:ext cx="830580" cy="457200"/>
          </a:xfrm>
          <a:prstGeom prst="rect">
            <a:avLst/>
          </a:prstGeom>
          <a:solidFill>
            <a:srgbClr val="FF99CC"/>
          </a:solidFill>
          <a:ln w="285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Ahmad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065020" y="4492823"/>
            <a:ext cx="876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Rahmat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417820" y="4492823"/>
            <a:ext cx="859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94220" y="44958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Arif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094220" y="4419600"/>
            <a:ext cx="853440" cy="457200"/>
          </a:xfrm>
          <a:prstGeom prst="rect">
            <a:avLst/>
          </a:prstGeom>
          <a:solidFill>
            <a:srgbClr val="FF99CC"/>
          </a:solidFill>
          <a:ln w="285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Arif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41420" y="44928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Joned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256020" y="44958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Asih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6256020" y="4419600"/>
            <a:ext cx="859072" cy="457200"/>
          </a:xfrm>
          <a:prstGeom prst="rect">
            <a:avLst/>
          </a:prstGeom>
          <a:solidFill>
            <a:srgbClr val="FF99CC"/>
          </a:solidFill>
          <a:ln w="285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Asih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226820" y="44928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Donni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903220" y="44928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Susi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51373" y="4495800"/>
            <a:ext cx="876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404568" y="44958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Didin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5417820" y="4419600"/>
            <a:ext cx="830580" cy="457200"/>
          </a:xfrm>
          <a:prstGeom prst="rect">
            <a:avLst/>
          </a:prstGeom>
          <a:solidFill>
            <a:srgbClr val="FF99CC"/>
          </a:solidFill>
          <a:ln w="285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Didin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57200" y="44958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Donni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240462" y="4495800"/>
            <a:ext cx="8819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213568" y="44958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Joned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741420" y="4495800"/>
            <a:ext cx="8839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pic>
        <p:nvPicPr>
          <p:cNvPr id="67" name="Picture 6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603431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5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6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74" grpId="0"/>
      <p:bldP spid="202" grpId="0"/>
      <p:bldP spid="35" grpId="0"/>
      <p:bldP spid="35" grpId="1"/>
      <p:bldP spid="38" grpId="0"/>
      <p:bldP spid="38" grpId="1"/>
      <p:bldP spid="27" grpId="0"/>
      <p:bldP spid="27" grpId="1"/>
      <p:bldP spid="27" grpId="2"/>
      <p:bldP spid="30" grpId="0"/>
      <p:bldP spid="26" grpId="0"/>
      <p:bldP spid="26" grpId="1"/>
      <p:bldP spid="26" grpId="2"/>
      <p:bldP spid="22" grpId="0"/>
      <p:bldP spid="23" grpId="0"/>
      <p:bldP spid="23" grpId="1"/>
      <p:bldP spid="25" grpId="0"/>
      <p:bldP spid="28" grpId="0"/>
      <p:bldP spid="53" grpId="0"/>
      <p:bldP spid="54" grpId="0"/>
      <p:bldP spid="55" grpId="0"/>
      <p:bldP spid="56" grpId="0"/>
      <p:bldP spid="57" grpId="0"/>
      <p:bldP spid="58" grpId="0" animBg="1"/>
      <p:bldP spid="59" grpId="0"/>
      <p:bldP spid="61" grpId="0"/>
      <p:bldP spid="62" grpId="0"/>
      <p:bldP spid="63" grpId="0" animBg="1"/>
      <p:bldP spid="64" grpId="0"/>
      <p:bldP spid="64" grpId="1"/>
      <p:bldP spid="65" grpId="0"/>
      <p:bldP spid="66" grpId="0" animBg="1"/>
      <p:bldP spid="68" grpId="0"/>
      <p:bldP spid="68" grpId="1"/>
      <p:bldP spid="69" grpId="0"/>
      <p:bldP spid="70" grpId="0"/>
      <p:bldP spid="70" grpId="1"/>
      <p:bldP spid="71" grpId="0"/>
      <p:bldP spid="72" grpId="0" animBg="1"/>
      <p:bldP spid="73" grpId="0"/>
      <p:bldP spid="74" grpId="0"/>
      <p:bldP spid="74" grpId="1"/>
      <p:bldP spid="75" grpId="0"/>
      <p:bldP spid="7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Pengurutan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Heap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93" name="Straight Connector 92"/>
          <p:cNvCxnSpPr>
            <a:stCxn id="22" idx="2"/>
            <a:endCxn id="25" idx="0"/>
          </p:cNvCxnSpPr>
          <p:nvPr/>
        </p:nvCxnSpPr>
        <p:spPr bwMode="auto">
          <a:xfrm flipH="1">
            <a:off x="3228109" y="1893332"/>
            <a:ext cx="1600200" cy="3661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>
            <a:stCxn id="22" idx="2"/>
            <a:endCxn id="35" idx="0"/>
          </p:cNvCxnSpPr>
          <p:nvPr/>
        </p:nvCxnSpPr>
        <p:spPr bwMode="auto">
          <a:xfrm>
            <a:off x="4828309" y="1893332"/>
            <a:ext cx="1552838" cy="3887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stCxn id="25" idx="2"/>
            <a:endCxn id="30" idx="0"/>
          </p:cNvCxnSpPr>
          <p:nvPr/>
        </p:nvCxnSpPr>
        <p:spPr bwMode="auto">
          <a:xfrm flipH="1">
            <a:off x="2182091" y="2628828"/>
            <a:ext cx="1046018" cy="3887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>
            <a:stCxn id="25" idx="2"/>
            <a:endCxn id="28" idx="0"/>
          </p:cNvCxnSpPr>
          <p:nvPr/>
        </p:nvCxnSpPr>
        <p:spPr bwMode="auto">
          <a:xfrm>
            <a:off x="3228109" y="2628828"/>
            <a:ext cx="1099328" cy="38541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35" idx="2"/>
            <a:endCxn id="174" idx="0"/>
          </p:cNvCxnSpPr>
          <p:nvPr/>
        </p:nvCxnSpPr>
        <p:spPr bwMode="auto">
          <a:xfrm flipH="1">
            <a:off x="5437909" y="2651394"/>
            <a:ext cx="943238" cy="3628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4" name="TextBox 173"/>
          <p:cNvSpPr txBox="1"/>
          <p:nvPr/>
        </p:nvSpPr>
        <p:spPr>
          <a:xfrm>
            <a:off x="4876800" y="3014246"/>
            <a:ext cx="1122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Riki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3810000" y="35814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+mn-lt"/>
                <a:ea typeface="Tahoma" pitchFamily="34" charset="0"/>
                <a:cs typeface="Times New Roman" pitchFamily="18" charset="0"/>
              </a:rPr>
              <a:t>Bukan</a:t>
            </a:r>
            <a:r>
              <a:rPr lang="en-US" b="1" dirty="0" smtClean="0">
                <a:solidFill>
                  <a:srgbClr val="FF0000"/>
                </a:solidFill>
                <a:latin typeface="+mn-lt"/>
                <a:ea typeface="Tahoma" pitchFamily="34" charset="0"/>
                <a:cs typeface="Times New Roman" pitchFamily="18" charset="0"/>
              </a:rPr>
              <a:t> Heap</a:t>
            </a:r>
            <a:endParaRPr lang="en-US" b="1" dirty="0">
              <a:solidFill>
                <a:srgbClr val="FF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44816" y="2282062"/>
            <a:ext cx="1272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Rahmat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20982" y="3017558"/>
            <a:ext cx="1122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Susi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67200" y="1524000"/>
            <a:ext cx="1122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Donni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67000" y="2259496"/>
            <a:ext cx="1122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Joned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33800" y="3014246"/>
            <a:ext cx="1187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40696" y="1524000"/>
            <a:ext cx="1122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Riki</a:t>
            </a:r>
            <a:endParaRPr lang="en-US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57200" y="4419600"/>
            <a:ext cx="8305800" cy="764977"/>
            <a:chOff x="381000" y="4876800"/>
            <a:chExt cx="8382000" cy="764977"/>
          </a:xfrm>
        </p:grpSpPr>
        <p:sp>
          <p:nvSpPr>
            <p:cNvPr id="21" name="Rectangle 20"/>
            <p:cNvSpPr/>
            <p:nvPr/>
          </p:nvSpPr>
          <p:spPr bwMode="auto">
            <a:xfrm>
              <a:off x="3810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2192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0574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8956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37338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45720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54102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62484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70866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79248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493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1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49749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2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322444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3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167268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4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015408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5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8403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6785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7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52669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8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351644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9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126896" y="5334000"/>
              <a:ext cx="457200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10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4579620" y="44958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Riki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256020" y="44958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Susi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094220" y="44958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Joned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932420" y="4495800"/>
            <a:ext cx="861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919168" y="44928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Ahmad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932420" y="44196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Ahmad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105361" y="4492823"/>
            <a:ext cx="868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Rahmat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417819" y="4492823"/>
            <a:ext cx="848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094220" y="44958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Arif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094220" y="44196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Arif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256020" y="44958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Asih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256020" y="44196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Asih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903220" y="44928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Susi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404568" y="44958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Didin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5417820" y="44196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Didin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75368" y="44958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Donni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213568" y="44958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Joned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727972" y="4495800"/>
            <a:ext cx="8948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64820" y="44958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Riki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566368" y="44958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Donni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4579620" y="44196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Donni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pic>
        <p:nvPicPr>
          <p:cNvPr id="58" name="Picture 57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2900018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0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7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8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74" grpId="0"/>
      <p:bldP spid="174" grpId="1"/>
      <p:bldP spid="202" grpId="0"/>
      <p:bldP spid="35" grpId="0"/>
      <p:bldP spid="30" grpId="0"/>
      <p:bldP spid="22" grpId="0"/>
      <p:bldP spid="22" grpId="1"/>
      <p:bldP spid="25" grpId="0"/>
      <p:bldP spid="28" grpId="0"/>
      <p:bldP spid="24" grpId="0"/>
      <p:bldP spid="48" grpId="0"/>
      <p:bldP spid="48" grpId="1"/>
      <p:bldP spid="49" grpId="0"/>
      <p:bldP spid="50" grpId="0"/>
      <p:bldP spid="51" grpId="0"/>
      <p:bldP spid="52" grpId="0"/>
      <p:bldP spid="53" grpId="0" animBg="1"/>
      <p:bldP spid="54" grpId="0"/>
      <p:bldP spid="55" grpId="0"/>
      <p:bldP spid="56" grpId="0"/>
      <p:bldP spid="57" grpId="0" animBg="1"/>
      <p:bldP spid="59" grpId="0"/>
      <p:bldP spid="61" grpId="0" animBg="1"/>
      <p:bldP spid="63" grpId="0"/>
      <p:bldP spid="65" grpId="0"/>
      <p:bldP spid="66" grpId="0" animBg="1"/>
      <p:bldP spid="67" grpId="0"/>
      <p:bldP spid="67" grpId="1"/>
      <p:bldP spid="69" grpId="0"/>
      <p:bldP spid="70" grpId="0"/>
      <p:bldP spid="71" grpId="0"/>
      <p:bldP spid="72" grpId="0"/>
      <p:bldP spid="7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Pengurutan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Heap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93" name="Straight Connector 92"/>
          <p:cNvCxnSpPr>
            <a:stCxn id="24" idx="2"/>
            <a:endCxn id="25" idx="0"/>
          </p:cNvCxnSpPr>
          <p:nvPr/>
        </p:nvCxnSpPr>
        <p:spPr bwMode="auto">
          <a:xfrm flipH="1">
            <a:off x="3200400" y="1875806"/>
            <a:ext cx="1573696" cy="38369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>
            <a:stCxn id="24" idx="2"/>
            <a:endCxn id="35" idx="0"/>
          </p:cNvCxnSpPr>
          <p:nvPr/>
        </p:nvCxnSpPr>
        <p:spPr bwMode="auto">
          <a:xfrm>
            <a:off x="4774096" y="1875806"/>
            <a:ext cx="1560444" cy="4062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stCxn id="25" idx="2"/>
            <a:endCxn id="30" idx="0"/>
          </p:cNvCxnSpPr>
          <p:nvPr/>
        </p:nvCxnSpPr>
        <p:spPr bwMode="auto">
          <a:xfrm flipH="1">
            <a:off x="2107096" y="2598050"/>
            <a:ext cx="1093304" cy="4195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>
            <a:stCxn id="25" idx="2"/>
            <a:endCxn id="28" idx="0"/>
          </p:cNvCxnSpPr>
          <p:nvPr/>
        </p:nvCxnSpPr>
        <p:spPr bwMode="auto">
          <a:xfrm>
            <a:off x="3200400" y="2598050"/>
            <a:ext cx="1219200" cy="4161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TextBox 201"/>
          <p:cNvSpPr txBox="1"/>
          <p:nvPr/>
        </p:nvSpPr>
        <p:spPr>
          <a:xfrm>
            <a:off x="3886200" y="3657600"/>
            <a:ext cx="195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  <a:ea typeface="Tahoma" pitchFamily="34" charset="0"/>
                <a:cs typeface="Times New Roman" pitchFamily="18" charset="0"/>
              </a:rPr>
              <a:t>Heap</a:t>
            </a:r>
            <a:endParaRPr lang="en-US" b="1" dirty="0">
              <a:solidFill>
                <a:srgbClr val="FF0000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801140" y="2282062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Rahmat</a:t>
            </a:r>
            <a:endParaRPr lang="en-US" sz="1600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73696" y="3017558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Susi</a:t>
            </a:r>
            <a:endParaRPr lang="en-US" sz="1600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67000" y="2259496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Joned</a:t>
            </a:r>
            <a:endParaRPr lang="en-US" sz="1600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86200" y="3014246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Syahrul</a:t>
            </a:r>
            <a:endParaRPr lang="en-US" sz="1600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40696" y="1537252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Riki</a:t>
            </a:r>
            <a:endParaRPr lang="en-US" sz="1600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67200" y="1537252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Joned</a:t>
            </a:r>
            <a:endParaRPr lang="en-US" sz="1600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667000" y="2259496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tx2"/>
                </a:solidFill>
                <a:latin typeface="+mn-lt"/>
                <a:ea typeface="Tahoma" pitchFamily="34" charset="0"/>
                <a:cs typeface="Times New Roman" pitchFamily="18" charset="0"/>
              </a:rPr>
              <a:t>Riki</a:t>
            </a:r>
            <a:endParaRPr lang="en-US" sz="1600" b="1" dirty="0">
              <a:solidFill>
                <a:schemeClr val="tx2"/>
              </a:solidFill>
              <a:latin typeface="+mn-lt"/>
              <a:ea typeface="Tahoma" pitchFamily="34" charset="0"/>
              <a:cs typeface="Times New Roman" pitchFamily="18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57200" y="4572000"/>
            <a:ext cx="8305800" cy="764977"/>
            <a:chOff x="381000" y="4876800"/>
            <a:chExt cx="8382000" cy="764977"/>
          </a:xfrm>
        </p:grpSpPr>
        <p:sp>
          <p:nvSpPr>
            <p:cNvPr id="20" name="Rectangle 19"/>
            <p:cNvSpPr/>
            <p:nvPr/>
          </p:nvSpPr>
          <p:spPr bwMode="auto">
            <a:xfrm>
              <a:off x="3810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12192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20574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8956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37338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45720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54102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62484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70866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7924800" y="4876800"/>
              <a:ext cx="838200" cy="457200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493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49749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2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322444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3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167268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4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015408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5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8403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6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67855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7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526696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8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351644" y="5334000"/>
              <a:ext cx="304800" cy="30480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126896" y="5334000"/>
              <a:ext cx="457200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10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45796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Riki</a:t>
            </a:r>
            <a:endParaRPr lang="en-US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62560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Susi</a:t>
            </a:r>
            <a:endParaRPr lang="en-US" sz="1400" dirty="0"/>
          </a:p>
        </p:txBody>
      </p:sp>
      <p:sp>
        <p:nvSpPr>
          <p:cNvPr id="50" name="TextBox 49"/>
          <p:cNvSpPr txBox="1"/>
          <p:nvPr/>
        </p:nvSpPr>
        <p:spPr>
          <a:xfrm>
            <a:off x="70942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Joned</a:t>
            </a:r>
            <a:endParaRPr lang="en-US" sz="1400" dirty="0"/>
          </a:p>
        </p:txBody>
      </p:sp>
      <p:sp>
        <p:nvSpPr>
          <p:cNvPr id="51" name="TextBox 50"/>
          <p:cNvSpPr txBox="1"/>
          <p:nvPr/>
        </p:nvSpPr>
        <p:spPr>
          <a:xfrm>
            <a:off x="79324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Syahrul</a:t>
            </a:r>
            <a:endParaRPr lang="en-US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7919168" y="46452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Ahmad</a:t>
            </a:r>
            <a:endParaRPr lang="en-US" sz="1400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7932420" y="4572000"/>
            <a:ext cx="830580" cy="457200"/>
          </a:xfrm>
          <a:prstGeom prst="rect">
            <a:avLst/>
          </a:prstGeom>
          <a:solidFill>
            <a:srgbClr val="FF99CC"/>
          </a:solidFill>
          <a:ln w="285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Ahmad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065020" y="46452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Rahmat</a:t>
            </a:r>
            <a:endParaRPr lang="en-US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5417820" y="46452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Syahrul</a:t>
            </a:r>
            <a:endParaRPr lang="en-US" sz="1400" dirty="0"/>
          </a:p>
        </p:txBody>
      </p:sp>
      <p:sp>
        <p:nvSpPr>
          <p:cNvPr id="56" name="TextBox 55"/>
          <p:cNvSpPr txBox="1"/>
          <p:nvPr/>
        </p:nvSpPr>
        <p:spPr>
          <a:xfrm>
            <a:off x="70942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Arif</a:t>
            </a:r>
            <a:endParaRPr lang="en-US" sz="1400" dirty="0"/>
          </a:p>
        </p:txBody>
      </p:sp>
      <p:sp>
        <p:nvSpPr>
          <p:cNvPr id="57" name="Rectangle 56"/>
          <p:cNvSpPr/>
          <p:nvPr/>
        </p:nvSpPr>
        <p:spPr bwMode="auto">
          <a:xfrm>
            <a:off x="7094220" y="4572000"/>
            <a:ext cx="838200" cy="457200"/>
          </a:xfrm>
          <a:prstGeom prst="rect">
            <a:avLst/>
          </a:prstGeom>
          <a:solidFill>
            <a:srgbClr val="FF99CC"/>
          </a:solidFill>
          <a:ln w="285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Arif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2560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Asih</a:t>
            </a:r>
            <a:endParaRPr lang="en-US" sz="1400" dirty="0"/>
          </a:p>
        </p:txBody>
      </p:sp>
      <p:sp>
        <p:nvSpPr>
          <p:cNvPr id="59" name="Rectangle 58"/>
          <p:cNvSpPr/>
          <p:nvPr/>
        </p:nvSpPr>
        <p:spPr bwMode="auto">
          <a:xfrm>
            <a:off x="6256020" y="4572000"/>
            <a:ext cx="859072" cy="457200"/>
          </a:xfrm>
          <a:prstGeom prst="rect">
            <a:avLst/>
          </a:prstGeom>
          <a:solidFill>
            <a:srgbClr val="FF99CC"/>
          </a:solidFill>
          <a:ln w="285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Asih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03220" y="46452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Susi</a:t>
            </a:r>
            <a:endParaRPr lang="en-US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5404568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Didin</a:t>
            </a:r>
            <a:endParaRPr lang="en-US" sz="1400" dirty="0"/>
          </a:p>
        </p:txBody>
      </p:sp>
      <p:sp>
        <p:nvSpPr>
          <p:cNvPr id="63" name="Rectangle 62"/>
          <p:cNvSpPr/>
          <p:nvPr/>
        </p:nvSpPr>
        <p:spPr bwMode="auto">
          <a:xfrm>
            <a:off x="5417820" y="4572000"/>
            <a:ext cx="830580" cy="457200"/>
          </a:xfrm>
          <a:prstGeom prst="rect">
            <a:avLst/>
          </a:prstGeom>
          <a:solidFill>
            <a:srgbClr val="FF99CC"/>
          </a:solidFill>
          <a:ln w="285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Didin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213568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Joned</a:t>
            </a:r>
            <a:endParaRPr lang="en-US" sz="1400" dirty="0"/>
          </a:p>
        </p:txBody>
      </p:sp>
      <p:sp>
        <p:nvSpPr>
          <p:cNvPr id="66" name="TextBox 65"/>
          <p:cNvSpPr txBox="1"/>
          <p:nvPr/>
        </p:nvSpPr>
        <p:spPr>
          <a:xfrm>
            <a:off x="37414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Syahrul</a:t>
            </a:r>
            <a:endParaRPr lang="en-US" sz="1400" dirty="0"/>
          </a:p>
        </p:txBody>
      </p:sp>
      <p:sp>
        <p:nvSpPr>
          <p:cNvPr id="67" name="TextBox 66"/>
          <p:cNvSpPr txBox="1"/>
          <p:nvPr/>
        </p:nvSpPr>
        <p:spPr>
          <a:xfrm>
            <a:off x="3886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Riki</a:t>
            </a:r>
            <a:endParaRPr lang="en-US" sz="1400" dirty="0"/>
          </a:p>
        </p:txBody>
      </p:sp>
      <p:sp>
        <p:nvSpPr>
          <p:cNvPr id="68" name="TextBox 67"/>
          <p:cNvSpPr txBox="1"/>
          <p:nvPr/>
        </p:nvSpPr>
        <p:spPr>
          <a:xfrm>
            <a:off x="4566368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Donni</a:t>
            </a:r>
            <a:endParaRPr lang="en-US" sz="1400" dirty="0"/>
          </a:p>
        </p:txBody>
      </p:sp>
      <p:sp>
        <p:nvSpPr>
          <p:cNvPr id="69" name="Rectangle 68"/>
          <p:cNvSpPr/>
          <p:nvPr/>
        </p:nvSpPr>
        <p:spPr bwMode="auto">
          <a:xfrm>
            <a:off x="4579619" y="4572000"/>
            <a:ext cx="881811" cy="457200"/>
          </a:xfrm>
          <a:prstGeom prst="rect">
            <a:avLst/>
          </a:prstGeom>
          <a:solidFill>
            <a:srgbClr val="FF99CC"/>
          </a:solidFill>
          <a:ln w="285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Donni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64820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Joned</a:t>
            </a:r>
            <a:endParaRPr lang="en-US" sz="1400" dirty="0"/>
          </a:p>
        </p:txBody>
      </p:sp>
      <p:sp>
        <p:nvSpPr>
          <p:cNvPr id="71" name="TextBox 70"/>
          <p:cNvSpPr txBox="1"/>
          <p:nvPr/>
        </p:nvSpPr>
        <p:spPr>
          <a:xfrm>
            <a:off x="1213568" y="46482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Riki</a:t>
            </a:r>
            <a:endParaRPr lang="en-US" sz="1400" dirty="0"/>
          </a:p>
        </p:txBody>
      </p:sp>
      <p:pic>
        <p:nvPicPr>
          <p:cNvPr id="60" name="Picture 5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9095437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8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9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02" grpId="0"/>
      <p:bldP spid="35" grpId="0"/>
      <p:bldP spid="30" grpId="0"/>
      <p:bldP spid="25" grpId="0"/>
      <p:bldP spid="25" grpId="1"/>
      <p:bldP spid="25" grpId="2"/>
      <p:bldP spid="28" grpId="0"/>
      <p:bldP spid="24" grpId="0"/>
      <p:bldP spid="24" grpId="1"/>
      <p:bldP spid="24" grpId="2"/>
      <p:bldP spid="26" grpId="0"/>
      <p:bldP spid="27" grpId="0"/>
      <p:bldP spid="48" grpId="0"/>
      <p:bldP spid="49" grpId="0"/>
      <p:bldP spid="50" grpId="0"/>
      <p:bldP spid="51" grpId="0"/>
      <p:bldP spid="52" grpId="0"/>
      <p:bldP spid="53" grpId="0" animBg="1"/>
      <p:bldP spid="54" grpId="0"/>
      <p:bldP spid="55" grpId="0"/>
      <p:bldP spid="56" grpId="0"/>
      <p:bldP spid="57" grpId="0" animBg="1"/>
      <p:bldP spid="58" grpId="0"/>
      <p:bldP spid="59" grpId="0" animBg="1"/>
      <p:bldP spid="61" grpId="0"/>
      <p:bldP spid="62" grpId="0"/>
      <p:bldP spid="63" grpId="0" animBg="1"/>
      <p:bldP spid="65" grpId="0"/>
      <p:bldP spid="65" grpId="1"/>
      <p:bldP spid="66" grpId="0"/>
      <p:bldP spid="67" grpId="0"/>
      <p:bldP spid="67" grpId="1"/>
      <p:bldP spid="68" grpId="0"/>
      <p:bldP spid="69" grpId="0" animBg="1"/>
      <p:bldP spid="70" grpId="0"/>
      <p:bldP spid="7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Pengurutan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Heap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93" name="Straight Connector 92"/>
          <p:cNvCxnSpPr/>
          <p:nvPr/>
        </p:nvCxnSpPr>
        <p:spPr bwMode="auto">
          <a:xfrm rot="10800000" flipV="1">
            <a:off x="3124200" y="1828800"/>
            <a:ext cx="1447800" cy="4306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>
            <a:off x="4800600" y="1828800"/>
            <a:ext cx="1484244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/>
          <p:nvPr/>
        </p:nvCxnSpPr>
        <p:spPr bwMode="auto">
          <a:xfrm rot="10800000" flipV="1">
            <a:off x="2057400" y="2590800"/>
            <a:ext cx="914400" cy="42344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>
            <a:off x="3352800" y="2590800"/>
            <a:ext cx="1063488" cy="42344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TextBox 201"/>
          <p:cNvSpPr txBox="1"/>
          <p:nvPr/>
        </p:nvSpPr>
        <p:spPr>
          <a:xfrm>
            <a:off x="3810000" y="3581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Bukan</a:t>
            </a:r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Heap</a:t>
            </a:r>
            <a:endParaRPr lang="en-US" b="1" dirty="0">
              <a:solidFill>
                <a:schemeClr val="tx2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15000" y="2282062"/>
            <a:ext cx="1030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Rahmat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73696" y="301755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Susi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86200" y="3014246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40696" y="155050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Joned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653748" y="227274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Riki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91000" y="1547192"/>
            <a:ext cx="1017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57200" y="4876800"/>
            <a:ext cx="8305800" cy="764977"/>
            <a:chOff x="381000" y="4876800"/>
            <a:chExt cx="8382000" cy="764977"/>
          </a:xfrm>
        </p:grpSpPr>
        <p:sp>
          <p:nvSpPr>
            <p:cNvPr id="33" name="Rectangle 32"/>
            <p:cNvSpPr/>
            <p:nvPr/>
          </p:nvSpPr>
          <p:spPr bwMode="auto">
            <a:xfrm>
              <a:off x="3810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12192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0574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8956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37338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45720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54102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62484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70866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79248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493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49749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2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322444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3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167268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4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015408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5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8403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6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6785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7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52669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8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351644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126896" y="5334000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10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45796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Riki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2560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Susi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0942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Joned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9324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919168" y="49500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Ahmad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932420" y="48768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Ahmad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065020" y="49500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Rahmat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417820" y="49500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0942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Arif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094220" y="48768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Arif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2560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Asih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6256020" y="48768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Asih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903220" y="49500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Susi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404568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Didin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5417820" y="48768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Didin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7414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566368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Donni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4579620" y="48768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Donni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88620" y="49500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Joned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213568" y="49500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Riki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648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7414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Joned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3741420" y="48768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Joned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pic>
        <p:nvPicPr>
          <p:cNvPr id="60" name="Picture 5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3235745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0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7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8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02" grpId="0"/>
      <p:bldP spid="35" grpId="0"/>
      <p:bldP spid="30" grpId="0"/>
      <p:bldP spid="28" grpId="0"/>
      <p:bldP spid="28" grpId="1"/>
      <p:bldP spid="26" grpId="0"/>
      <p:bldP spid="26" grpId="1"/>
      <p:bldP spid="27" grpId="0"/>
      <p:bldP spid="29" grpId="0"/>
      <p:bldP spid="54" grpId="0"/>
      <p:bldP spid="55" grpId="0"/>
      <p:bldP spid="56" grpId="0"/>
      <p:bldP spid="57" grpId="0"/>
      <p:bldP spid="58" grpId="0"/>
      <p:bldP spid="59" grpId="0" animBg="1"/>
      <p:bldP spid="61" grpId="0"/>
      <p:bldP spid="62" grpId="0"/>
      <p:bldP spid="63" grpId="0"/>
      <p:bldP spid="64" grpId="0" animBg="1"/>
      <p:bldP spid="65" grpId="0"/>
      <p:bldP spid="66" grpId="0" animBg="1"/>
      <p:bldP spid="67" grpId="0"/>
      <p:bldP spid="68" grpId="0"/>
      <p:bldP spid="69" grpId="0" animBg="1"/>
      <p:bldP spid="71" grpId="0"/>
      <p:bldP spid="71" grpId="1"/>
      <p:bldP spid="73" grpId="0"/>
      <p:bldP spid="74" grpId="0" animBg="1"/>
      <p:bldP spid="75" grpId="0"/>
      <p:bldP spid="75" grpId="1"/>
      <p:bldP spid="76" grpId="0"/>
      <p:bldP spid="84" grpId="0"/>
      <p:bldP spid="85" grpId="0"/>
      <p:bldP spid="8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Pengurutan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Heap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93" name="Straight Connector 92"/>
          <p:cNvCxnSpPr/>
          <p:nvPr/>
        </p:nvCxnSpPr>
        <p:spPr bwMode="auto">
          <a:xfrm rot="10800000" flipV="1">
            <a:off x="3124200" y="1828800"/>
            <a:ext cx="1447800" cy="4306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>
            <a:off x="4800600" y="1828800"/>
            <a:ext cx="1484244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/>
          <p:nvPr/>
        </p:nvCxnSpPr>
        <p:spPr bwMode="auto">
          <a:xfrm rot="10800000" flipV="1">
            <a:off x="2057400" y="2590800"/>
            <a:ext cx="914400" cy="42344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TextBox 201"/>
          <p:cNvSpPr txBox="1"/>
          <p:nvPr/>
        </p:nvSpPr>
        <p:spPr>
          <a:xfrm>
            <a:off x="3733800" y="3352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Heap</a:t>
            </a:r>
            <a:endParaRPr lang="en-US" b="1" dirty="0">
              <a:solidFill>
                <a:schemeClr val="tx2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15000" y="2282062"/>
            <a:ext cx="1030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Rahmat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73696" y="301755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Susi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653748" y="227274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Riki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91000" y="1516750"/>
            <a:ext cx="1017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30756" y="1524000"/>
            <a:ext cx="1027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Rahmat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15000" y="2286000"/>
            <a:ext cx="1040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57200" y="4876800"/>
            <a:ext cx="8305800" cy="764977"/>
            <a:chOff x="381000" y="4876800"/>
            <a:chExt cx="8382000" cy="764977"/>
          </a:xfrm>
        </p:grpSpPr>
        <p:sp>
          <p:nvSpPr>
            <p:cNvPr id="21" name="Rectangle 20"/>
            <p:cNvSpPr/>
            <p:nvPr/>
          </p:nvSpPr>
          <p:spPr bwMode="auto">
            <a:xfrm>
              <a:off x="3810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2192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0574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8956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7338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45720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54102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62484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70866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79248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493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49749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2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322444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3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167268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4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015408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5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8403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6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6785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7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52669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8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351644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126896" y="5334000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10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45796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Riki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2560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Susi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0942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Joned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9324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919168" y="49500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Ahmad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932420" y="48768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Ahmad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065020" y="49500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Rahmat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417820" y="49500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0942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Arif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094220" y="48768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Arif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2560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Asih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256020" y="48768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Asih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03220" y="49500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Susi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404568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Didin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417820" y="48768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Didin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414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566368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Donni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579620" y="48768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Donni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64820" y="49500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7414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Joned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226820" y="49500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Riki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3741420" y="48768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Donni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64820" y="49500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Rahmat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051768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60" name="Picture 5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9176455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8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9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02" grpId="0"/>
      <p:bldP spid="35" grpId="0"/>
      <p:bldP spid="35" grpId="1"/>
      <p:bldP spid="30" grpId="0"/>
      <p:bldP spid="27" grpId="0"/>
      <p:bldP spid="27" grpId="1"/>
      <p:bldP spid="29" grpId="0"/>
      <p:bldP spid="29" grpId="1"/>
      <p:bldP spid="29" grpId="2"/>
      <p:bldP spid="18" grpId="0"/>
      <p:bldP spid="19" grpId="0"/>
      <p:bldP spid="48" grpId="0"/>
      <p:bldP spid="49" grpId="0"/>
      <p:bldP spid="50" grpId="0"/>
      <p:bldP spid="51" grpId="0"/>
      <p:bldP spid="52" grpId="0"/>
      <p:bldP spid="53" grpId="0" animBg="1"/>
      <p:bldP spid="54" grpId="0"/>
      <p:bldP spid="54" grpId="1"/>
      <p:bldP spid="55" grpId="0"/>
      <p:bldP spid="56" grpId="0"/>
      <p:bldP spid="57" grpId="0" animBg="1"/>
      <p:bldP spid="58" grpId="0"/>
      <p:bldP spid="59" grpId="0" animBg="1"/>
      <p:bldP spid="61" grpId="0"/>
      <p:bldP spid="62" grpId="0"/>
      <p:bldP spid="63" grpId="0" animBg="1"/>
      <p:bldP spid="64" grpId="0"/>
      <p:bldP spid="65" grpId="0"/>
      <p:bldP spid="66" grpId="0" animBg="1"/>
      <p:bldP spid="69" grpId="0"/>
      <p:bldP spid="69" grpId="1"/>
      <p:bldP spid="70" grpId="0"/>
      <p:bldP spid="71" grpId="0"/>
      <p:bldP spid="72" grpId="0" animBg="1"/>
      <p:bldP spid="73" grpId="0"/>
      <p:bldP spid="7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Pengurutan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Heap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93" name="Straight Connector 92"/>
          <p:cNvCxnSpPr/>
          <p:nvPr/>
        </p:nvCxnSpPr>
        <p:spPr bwMode="auto">
          <a:xfrm rot="10800000" flipV="1">
            <a:off x="3124200" y="1828800"/>
            <a:ext cx="1447800" cy="4306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>
            <a:off x="4800600" y="1828800"/>
            <a:ext cx="1484244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/>
          <p:nvPr/>
        </p:nvCxnSpPr>
        <p:spPr bwMode="auto">
          <a:xfrm rot="10800000" flipV="1">
            <a:off x="2057400" y="2590800"/>
            <a:ext cx="914400" cy="42344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TextBox 201"/>
          <p:cNvSpPr txBox="1"/>
          <p:nvPr/>
        </p:nvSpPr>
        <p:spPr>
          <a:xfrm>
            <a:off x="3810000" y="3581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Bukan</a:t>
            </a:r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Heap</a:t>
            </a:r>
            <a:endParaRPr lang="en-US" b="1" dirty="0">
              <a:solidFill>
                <a:schemeClr val="tx2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73696" y="301755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Susi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653748" y="227274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Riki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91000" y="1516750"/>
            <a:ext cx="111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Rahmat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15000" y="2278750"/>
            <a:ext cx="1040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04252" y="1524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Susi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57200" y="4876800"/>
            <a:ext cx="8305800" cy="764977"/>
            <a:chOff x="381000" y="4876800"/>
            <a:chExt cx="8382000" cy="764977"/>
          </a:xfrm>
        </p:grpSpPr>
        <p:sp>
          <p:nvSpPr>
            <p:cNvPr id="21" name="Rectangle 20"/>
            <p:cNvSpPr/>
            <p:nvPr/>
          </p:nvSpPr>
          <p:spPr bwMode="auto">
            <a:xfrm>
              <a:off x="3810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2192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0574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8956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7338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5720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54102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62484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70866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79248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493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49749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2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322444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3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167268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4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15408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5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8403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6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6785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7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52669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8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351644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126896" y="5334000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10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45796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Riki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560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Susi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0942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Joned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9324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919168" y="49500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Ahmad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932420" y="48768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Ahmad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417820" y="49500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942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Arif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094220" y="48768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Arif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2560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Asih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256020" y="48768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Asih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03220" y="49500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Susi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404568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Didin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417820" y="48768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Didin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7414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566368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Donni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4579620" y="48768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Donni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7414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Joned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226820" y="4950023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Riki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3741420" y="48768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Donni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72440" y="4953001"/>
            <a:ext cx="807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Rahmat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0650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33400" y="4953001"/>
            <a:ext cx="78486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Susi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903220" y="4953000"/>
            <a:ext cx="83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Rahmat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2903220" y="4876800"/>
            <a:ext cx="83058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Rahmat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pic>
        <p:nvPicPr>
          <p:cNvPr id="60" name="Picture 5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1127336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0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7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8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02" grpId="0"/>
      <p:bldP spid="30" grpId="0"/>
      <p:bldP spid="30" grpId="1"/>
      <p:bldP spid="27" grpId="0"/>
      <p:bldP spid="18" grpId="0"/>
      <p:bldP spid="18" grpId="1"/>
      <p:bldP spid="19" grpId="0"/>
      <p:bldP spid="17" grpId="0"/>
      <p:bldP spid="46" grpId="0"/>
      <p:bldP spid="47" grpId="0"/>
      <p:bldP spid="48" grpId="0"/>
      <p:bldP spid="49" grpId="0"/>
      <p:bldP spid="50" grpId="0"/>
      <p:bldP spid="51" grpId="0" animBg="1"/>
      <p:bldP spid="53" grpId="0"/>
      <p:bldP spid="54" grpId="0"/>
      <p:bldP spid="55" grpId="0" animBg="1"/>
      <p:bldP spid="56" grpId="0"/>
      <p:bldP spid="57" grpId="0" animBg="1"/>
      <p:bldP spid="58" grpId="0"/>
      <p:bldP spid="58" grpId="1"/>
      <p:bldP spid="59" grpId="0"/>
      <p:bldP spid="61" grpId="0" animBg="1"/>
      <p:bldP spid="62" grpId="0"/>
      <p:bldP spid="63" grpId="0"/>
      <p:bldP spid="64" grpId="0" animBg="1"/>
      <p:bldP spid="66" grpId="0"/>
      <p:bldP spid="67" grpId="0"/>
      <p:bldP spid="68" grpId="0" animBg="1"/>
      <p:bldP spid="69" grpId="0"/>
      <p:bldP spid="69" grpId="1"/>
      <p:bldP spid="70" grpId="0"/>
      <p:bldP spid="71" grpId="0"/>
      <p:bldP spid="72" grpId="0"/>
      <p:bldP spid="7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Pengurutan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Heap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93" name="Straight Connector 92"/>
          <p:cNvCxnSpPr/>
          <p:nvPr/>
        </p:nvCxnSpPr>
        <p:spPr bwMode="auto">
          <a:xfrm rot="10800000" flipV="1">
            <a:off x="3124200" y="1828800"/>
            <a:ext cx="1447800" cy="4306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>
            <a:off x="4800600" y="1828800"/>
            <a:ext cx="1484244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TextBox 201"/>
          <p:cNvSpPr txBox="1"/>
          <p:nvPr/>
        </p:nvSpPr>
        <p:spPr>
          <a:xfrm>
            <a:off x="3810000" y="2743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Heap</a:t>
            </a:r>
            <a:endParaRPr lang="en-US" b="1" dirty="0">
              <a:solidFill>
                <a:schemeClr val="tx2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653748" y="227274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Riki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91200" y="2278750"/>
            <a:ext cx="9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30756" y="151343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Susi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91000" y="1524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Riki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90192" y="227274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Susi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57200" y="4495800"/>
            <a:ext cx="8310282" cy="764977"/>
            <a:chOff x="381000" y="4876800"/>
            <a:chExt cx="8382000" cy="764977"/>
          </a:xfrm>
        </p:grpSpPr>
        <p:sp>
          <p:nvSpPr>
            <p:cNvPr id="22" name="Rectangle 21"/>
            <p:cNvSpPr/>
            <p:nvPr/>
          </p:nvSpPr>
          <p:spPr bwMode="auto">
            <a:xfrm>
              <a:off x="3810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2192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0574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8956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7338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45720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54102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62484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70866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79248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493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49749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2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322444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3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167268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4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015408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5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8403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6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6785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7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52669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8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351644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126896" y="5334000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10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4576482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Riki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52882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Susi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091082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Joned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929282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916030" y="456902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Ahmad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929282" y="44958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Ahmad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414682" y="456902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091082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Arif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091082" y="44958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Arif</a:t>
            </a: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252882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Asih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252882" y="44958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Asih</a:t>
            </a: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900082" y="456902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Susi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401430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Didin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414682" y="44958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Didin</a:t>
            </a: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738282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563230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Donni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4576482" y="44958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Donni</a:t>
            </a: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738282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Joned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223682" y="456902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Riki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738282" y="44958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Donni</a:t>
            </a: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061882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85482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Susi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900082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Rahmat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2900082" y="44958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Rahmat</a:t>
            </a: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33400" y="4572001"/>
            <a:ext cx="690282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Riki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223682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Susi</a:t>
            </a:r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60" name="Picture 5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6353402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3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4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02" grpId="0"/>
      <p:bldP spid="27" grpId="0"/>
      <p:bldP spid="27" grpId="1"/>
      <p:bldP spid="19" grpId="0"/>
      <p:bldP spid="17" grpId="0"/>
      <p:bldP spid="17" grpId="1"/>
      <p:bldP spid="17" grpId="2"/>
      <p:bldP spid="16" grpId="0"/>
      <p:bldP spid="20" grpId="0"/>
      <p:bldP spid="45" grpId="0"/>
      <p:bldP spid="46" grpId="0"/>
      <p:bldP spid="47" grpId="0"/>
      <p:bldP spid="48" grpId="0"/>
      <p:bldP spid="49" grpId="0"/>
      <p:bldP spid="50" grpId="0" animBg="1"/>
      <p:bldP spid="51" grpId="0"/>
      <p:bldP spid="52" grpId="0"/>
      <p:bldP spid="53" grpId="0" animBg="1"/>
      <p:bldP spid="54" grpId="0"/>
      <p:bldP spid="55" grpId="0" animBg="1"/>
      <p:bldP spid="56" grpId="0"/>
      <p:bldP spid="57" grpId="0"/>
      <p:bldP spid="58" grpId="0" animBg="1"/>
      <p:bldP spid="59" grpId="0"/>
      <p:bldP spid="61" grpId="0"/>
      <p:bldP spid="62" grpId="0" animBg="1"/>
      <p:bldP spid="63" grpId="0"/>
      <p:bldP spid="64" grpId="0"/>
      <p:bldP spid="64" grpId="1"/>
      <p:bldP spid="65" grpId="0" animBg="1"/>
      <p:bldP spid="67" grpId="0"/>
      <p:bldP spid="68" grpId="0"/>
      <p:bldP spid="68" grpId="1"/>
      <p:bldP spid="69" grpId="0"/>
      <p:bldP spid="70" grpId="0" animBg="1"/>
      <p:bldP spid="71" grpId="0"/>
      <p:bldP spid="7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6705600" cy="563562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Ketentuan</a:t>
            </a:r>
            <a:endParaRPr lang="en-US" sz="2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2707" name="AutoShape 3"/>
          <p:cNvSpPr>
            <a:spLocks noChangeArrowheads="1"/>
          </p:cNvSpPr>
          <p:nvPr/>
        </p:nvSpPr>
        <p:spPr bwMode="auto">
          <a:xfrm>
            <a:off x="6248400" y="2814637"/>
            <a:ext cx="2119313" cy="15763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/>
            <a:endParaRPr lang="en-US">
              <a:latin typeface="Verdana" pitchFamily="34" charset="0"/>
            </a:endParaRPr>
          </a:p>
        </p:txBody>
      </p:sp>
      <p:sp>
        <p:nvSpPr>
          <p:cNvPr id="72709" name="AutoShape 5"/>
          <p:cNvSpPr>
            <a:spLocks noChangeArrowheads="1"/>
          </p:cNvSpPr>
          <p:nvPr/>
        </p:nvSpPr>
        <p:spPr bwMode="auto">
          <a:xfrm>
            <a:off x="714374" y="2811462"/>
            <a:ext cx="2105025" cy="15763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/>
            <a:endParaRPr lang="en-US">
              <a:latin typeface="Verdana" pitchFamily="34" charset="0"/>
            </a:endParaRPr>
          </a:p>
        </p:txBody>
      </p:sp>
      <p:sp>
        <p:nvSpPr>
          <p:cNvPr id="72711" name="Freeform 7"/>
          <p:cNvSpPr>
            <a:spLocks/>
          </p:cNvSpPr>
          <p:nvPr/>
        </p:nvSpPr>
        <p:spPr bwMode="gray">
          <a:xfrm>
            <a:off x="2689225" y="2714625"/>
            <a:ext cx="903288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12" name="AutoShape 8"/>
          <p:cNvSpPr>
            <a:spLocks noChangeAspect="1" noChangeArrowheads="1" noTextEdit="1"/>
          </p:cNvSpPr>
          <p:nvPr/>
        </p:nvSpPr>
        <p:spPr bwMode="gray">
          <a:xfrm flipH="1">
            <a:off x="5554663" y="2714625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13" name="Freeform 9"/>
          <p:cNvSpPr>
            <a:spLocks/>
          </p:cNvSpPr>
          <p:nvPr/>
        </p:nvSpPr>
        <p:spPr bwMode="gray">
          <a:xfrm flipH="1">
            <a:off x="5484813" y="2717800"/>
            <a:ext cx="903287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22" name="Text Box 18"/>
          <p:cNvSpPr txBox="1">
            <a:spLocks noChangeArrowheads="1"/>
          </p:cNvSpPr>
          <p:nvPr/>
        </p:nvSpPr>
        <p:spPr bwMode="auto">
          <a:xfrm>
            <a:off x="3918857" y="1419225"/>
            <a:ext cx="1186543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 b="1" i="1" dirty="0" smtClean="0">
                <a:solidFill>
                  <a:schemeClr val="tx2"/>
                </a:solidFill>
              </a:rPr>
              <a:t>Heap</a:t>
            </a:r>
          </a:p>
          <a:p>
            <a:pPr algn="ctr" eaLnBrk="0" hangingPunct="0"/>
            <a:r>
              <a:rPr lang="en-US" sz="3200" b="1" i="1" dirty="0" smtClean="0">
                <a:solidFill>
                  <a:schemeClr val="tx2"/>
                </a:solidFill>
              </a:rPr>
              <a:t>Tree</a:t>
            </a:r>
            <a:endParaRPr lang="en-US" sz="3200" i="1" dirty="0">
              <a:solidFill>
                <a:schemeClr val="tx2"/>
              </a:solidFill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704850" y="3095625"/>
            <a:ext cx="20383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000" b="1" dirty="0" smtClean="0">
                <a:solidFill>
                  <a:schemeClr val="tx2"/>
                </a:solidFill>
              </a:rPr>
              <a:t>Complete Binary Tree</a:t>
            </a:r>
          </a:p>
          <a:p>
            <a:pPr algn="ctr" eaLnBrk="0" hangingPunct="0"/>
            <a:r>
              <a:rPr lang="en-US" sz="2000" b="1" dirty="0" smtClean="0">
                <a:solidFill>
                  <a:schemeClr val="tx2"/>
                </a:solidFill>
              </a:rPr>
              <a:t>(CBT)</a:t>
            </a:r>
            <a:endParaRPr lang="en-US" sz="2000" b="1" dirty="0">
              <a:solidFill>
                <a:schemeClr val="tx2"/>
              </a:solidFill>
            </a:endParaRPr>
          </a:p>
        </p:txBody>
      </p:sp>
      <p:pic>
        <p:nvPicPr>
          <p:cNvPr id="23" name="Picture 22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1604" y="-5769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8" name="AutoShape 5"/>
          <p:cNvSpPr>
            <a:spLocks noChangeArrowheads="1"/>
          </p:cNvSpPr>
          <p:nvPr/>
        </p:nvSpPr>
        <p:spPr bwMode="auto">
          <a:xfrm>
            <a:off x="3503612" y="3673269"/>
            <a:ext cx="2058988" cy="15763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/>
            <a:endParaRPr lang="en-US">
              <a:latin typeface="Verdana" pitchFamily="34" charset="0"/>
            </a:endParaRPr>
          </a:p>
        </p:txBody>
      </p:sp>
      <p:sp>
        <p:nvSpPr>
          <p:cNvPr id="27" name="Down Arrow 26"/>
          <p:cNvSpPr/>
          <p:nvPr/>
        </p:nvSpPr>
        <p:spPr bwMode="auto">
          <a:xfrm>
            <a:off x="4267200" y="2943225"/>
            <a:ext cx="533400" cy="914400"/>
          </a:xfrm>
          <a:prstGeom prst="downArrow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4800000" scaled="0"/>
            <a:tileRect/>
          </a:gradFill>
          <a:ln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3505200" y="3810000"/>
            <a:ext cx="20383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6350" lvl="1" algn="ctr"/>
            <a:r>
              <a:rPr lang="en-US" sz="2000" b="1" dirty="0" smtClean="0">
                <a:solidFill>
                  <a:srgbClr val="FF0000"/>
                </a:solidFill>
              </a:rPr>
              <a:t>Max Heap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3594847" y="4165937"/>
            <a:ext cx="187810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6350" lvl="1" algn="ctr"/>
            <a:r>
              <a:rPr lang="en-US" sz="2000" b="1" dirty="0" err="1" smtClean="0">
                <a:solidFill>
                  <a:schemeClr val="tx2"/>
                </a:solidFill>
              </a:rPr>
              <a:t>Nilai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dari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simpul</a:t>
            </a:r>
            <a:r>
              <a:rPr lang="en-US" sz="2000" b="1" dirty="0" smtClean="0">
                <a:solidFill>
                  <a:schemeClr val="tx2"/>
                </a:solidFill>
              </a:rPr>
              <a:t> &gt;= </a:t>
            </a:r>
            <a:r>
              <a:rPr lang="en-US" sz="2000" b="1" dirty="0" err="1" smtClean="0">
                <a:solidFill>
                  <a:schemeClr val="tx2"/>
                </a:solidFill>
              </a:rPr>
              <a:t>nilai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anaknya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33" name="Text Box 19"/>
          <p:cNvSpPr txBox="1">
            <a:spLocks noChangeArrowheads="1"/>
          </p:cNvSpPr>
          <p:nvPr/>
        </p:nvSpPr>
        <p:spPr bwMode="auto">
          <a:xfrm>
            <a:off x="6324600" y="2895600"/>
            <a:ext cx="20383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6350" lvl="1" algn="ctr"/>
            <a:r>
              <a:rPr lang="en-US" sz="2000" b="1" dirty="0" smtClean="0">
                <a:solidFill>
                  <a:srgbClr val="FF0000"/>
                </a:solidFill>
              </a:rPr>
              <a:t>Min Heap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4" name="Text Box 19"/>
          <p:cNvSpPr txBox="1">
            <a:spLocks noChangeArrowheads="1"/>
          </p:cNvSpPr>
          <p:nvPr/>
        </p:nvSpPr>
        <p:spPr bwMode="auto">
          <a:xfrm>
            <a:off x="6324600" y="3276600"/>
            <a:ext cx="1955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6350" lvl="1" algn="ctr"/>
            <a:r>
              <a:rPr lang="en-US" sz="2000" b="1" dirty="0" err="1" smtClean="0">
                <a:solidFill>
                  <a:schemeClr val="tx2"/>
                </a:solidFill>
              </a:rPr>
              <a:t>Nilai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dari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simpul</a:t>
            </a:r>
            <a:r>
              <a:rPr lang="en-US" sz="2000" b="1" dirty="0" smtClean="0">
                <a:solidFill>
                  <a:schemeClr val="tx2"/>
                </a:solidFill>
              </a:rPr>
              <a:t> &lt;= </a:t>
            </a:r>
            <a:r>
              <a:rPr lang="en-US" sz="2000" b="1" dirty="0" err="1" smtClean="0">
                <a:solidFill>
                  <a:schemeClr val="tx2"/>
                </a:solidFill>
              </a:rPr>
              <a:t>nilai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anaknya</a:t>
            </a:r>
            <a:endParaRPr lang="en-US" sz="2000" b="1" dirty="0">
              <a:solidFill>
                <a:schemeClr val="tx2"/>
              </a:solidFill>
            </a:endParaRPr>
          </a:p>
        </p:txBody>
      </p:sp>
      <p:grpSp>
        <p:nvGrpSpPr>
          <p:cNvPr id="31" name="Group 10"/>
          <p:cNvGrpSpPr>
            <a:grpSpLocks/>
          </p:cNvGrpSpPr>
          <p:nvPr/>
        </p:nvGrpSpPr>
        <p:grpSpPr bwMode="auto">
          <a:xfrm>
            <a:off x="3048000" y="1370012"/>
            <a:ext cx="2998788" cy="1601788"/>
            <a:chOff x="1997" y="1314"/>
            <a:chExt cx="1889" cy="1009"/>
          </a:xfrm>
        </p:grpSpPr>
        <p:grpSp>
          <p:nvGrpSpPr>
            <p:cNvPr id="32" name="Group 11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39" name="Oval 12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Oval 13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44314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" name="Oval 14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36" name="Oval 15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0"/>
                  </a:schemeClr>
                </a:gs>
                <a:gs pos="100000">
                  <a:schemeClr val="hlink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37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79216"/>
                    <a:invGamma/>
                  </a:schemeClr>
                </a:gs>
                <a:gs pos="100000">
                  <a:schemeClr val="hlink">
                    <a:alpha val="4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38" name="Oval 17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100000">
                  <a:schemeClr val="hlink">
                    <a:alpha val="3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</p:grpSp>
      <p:sp>
        <p:nvSpPr>
          <p:cNvPr id="41" name="Text Box 18"/>
          <p:cNvSpPr txBox="1">
            <a:spLocks noChangeArrowheads="1"/>
          </p:cNvSpPr>
          <p:nvPr/>
        </p:nvSpPr>
        <p:spPr bwMode="auto">
          <a:xfrm>
            <a:off x="3652931" y="1662953"/>
            <a:ext cx="16541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i="1" dirty="0" smtClean="0">
                <a:solidFill>
                  <a:schemeClr val="tx2"/>
                </a:solidFill>
              </a:rPr>
              <a:t>Heap Tree</a:t>
            </a:r>
            <a:endParaRPr lang="en-US" sz="2400" i="1" dirty="0">
              <a:solidFill>
                <a:schemeClr val="tx2"/>
              </a:solidFill>
            </a:endParaRPr>
          </a:p>
        </p:txBody>
      </p:sp>
      <p:sp>
        <p:nvSpPr>
          <p:cNvPr id="42" name="Footer Placeholder 4"/>
          <p:cNvSpPr txBox="1">
            <a:spLocks/>
          </p:cNvSpPr>
          <p:nvPr/>
        </p:nvSpPr>
        <p:spPr bwMode="gray">
          <a:xfrm>
            <a:off x="5562600" y="66294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120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Studi Teknik 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" name="Rounded Rectangular Callout 1"/>
          <p:cNvSpPr/>
          <p:nvPr/>
        </p:nvSpPr>
        <p:spPr>
          <a:xfrm>
            <a:off x="87194" y="820397"/>
            <a:ext cx="3295770" cy="1640168"/>
          </a:xfrm>
          <a:prstGeom prst="wedgeRoundRectCallout">
            <a:avLst>
              <a:gd name="adj1" fmla="val -7249"/>
              <a:gd name="adj2" fmla="val 70740"/>
              <a:gd name="adj3" fmla="val 16667"/>
            </a:avLst>
          </a:prstGeom>
          <a:solidFill>
            <a:srgbClr val="990033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Ketentuan</a:t>
            </a:r>
            <a:r>
              <a:rPr lang="en-US" dirty="0" smtClean="0"/>
              <a:t> Heap sort, data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berbentuk</a:t>
            </a:r>
            <a:r>
              <a:rPr lang="en-US" dirty="0" smtClean="0"/>
              <a:t> heap tree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pohon</a:t>
            </a:r>
            <a:r>
              <a:rPr lang="en-US" dirty="0" smtClean="0"/>
              <a:t> yang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CBT</a:t>
            </a:r>
            <a:endParaRPr lang="en-US" dirty="0"/>
          </a:p>
        </p:txBody>
      </p:sp>
      <p:sp>
        <p:nvSpPr>
          <p:cNvPr id="43" name="Rounded Rectangular Callout 42"/>
          <p:cNvSpPr/>
          <p:nvPr/>
        </p:nvSpPr>
        <p:spPr>
          <a:xfrm>
            <a:off x="32898" y="828675"/>
            <a:ext cx="3295770" cy="1640168"/>
          </a:xfrm>
          <a:prstGeom prst="wedgeRoundRectCallout">
            <a:avLst>
              <a:gd name="adj1" fmla="val -7249"/>
              <a:gd name="adj2" fmla="val 70740"/>
              <a:gd name="adj3" fmla="val 16667"/>
            </a:avLst>
          </a:prstGeom>
          <a:solidFill>
            <a:srgbClr val="990033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Pelajari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baca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Tree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binary tree,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CBT!</a:t>
            </a:r>
            <a:endParaRPr lang="en-US" dirty="0"/>
          </a:p>
        </p:txBody>
      </p:sp>
      <p:sp>
        <p:nvSpPr>
          <p:cNvPr id="44" name="Rounded Rectangular Callout 43"/>
          <p:cNvSpPr/>
          <p:nvPr/>
        </p:nvSpPr>
        <p:spPr>
          <a:xfrm>
            <a:off x="5903003" y="4903563"/>
            <a:ext cx="2601119" cy="1640168"/>
          </a:xfrm>
          <a:prstGeom prst="wedgeRoundRectCallout">
            <a:avLst>
              <a:gd name="adj1" fmla="val -60290"/>
              <a:gd name="adj2" fmla="val -70276"/>
              <a:gd name="adj3" fmla="val 16667"/>
            </a:avLst>
          </a:prstGeom>
          <a:solidFill>
            <a:srgbClr val="990033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Bentuk</a:t>
            </a:r>
            <a:r>
              <a:rPr lang="en-US" dirty="0" smtClean="0"/>
              <a:t> Heap tree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: 1. </a:t>
            </a:r>
            <a:r>
              <a:rPr lang="en-US" b="1" dirty="0" smtClean="0">
                <a:solidFill>
                  <a:schemeClr val="tx2"/>
                </a:solidFill>
              </a:rPr>
              <a:t>Max Heap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data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Ascending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5" name="Rounded Rectangular Callout 44"/>
          <p:cNvSpPr/>
          <p:nvPr/>
        </p:nvSpPr>
        <p:spPr>
          <a:xfrm>
            <a:off x="5873752" y="4900425"/>
            <a:ext cx="2774156" cy="1640168"/>
          </a:xfrm>
          <a:prstGeom prst="wedgeRoundRectCallout">
            <a:avLst>
              <a:gd name="adj1" fmla="val -9110"/>
              <a:gd name="adj2" fmla="val -79294"/>
              <a:gd name="adj3" fmla="val 16667"/>
            </a:avLst>
          </a:prstGeom>
          <a:solidFill>
            <a:srgbClr val="990033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2. </a:t>
            </a:r>
            <a:r>
              <a:rPr lang="en-US" b="1" dirty="0" smtClean="0">
                <a:solidFill>
                  <a:schemeClr val="tx2"/>
                </a:solidFill>
              </a:rPr>
              <a:t>Min Heap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data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Descending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88970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2707" grpId="0" animBg="1"/>
      <p:bldP spid="72709" grpId="0" animBg="1"/>
      <p:bldP spid="72711" grpId="0" animBg="1"/>
      <p:bldP spid="72713" grpId="0" animBg="1"/>
      <p:bldP spid="72722" grpId="0"/>
      <p:bldP spid="21" grpId="0"/>
      <p:bldP spid="28" grpId="0" animBg="1"/>
      <p:bldP spid="27" grpId="0" animBg="1"/>
      <p:bldP spid="29" grpId="0"/>
      <p:bldP spid="30" grpId="0"/>
      <p:bldP spid="33" grpId="0"/>
      <p:bldP spid="34" grpId="0"/>
      <p:bldP spid="2" grpId="0" animBg="1"/>
      <p:bldP spid="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Pengurutan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Heap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93" name="Straight Connector 92"/>
          <p:cNvCxnSpPr/>
          <p:nvPr/>
        </p:nvCxnSpPr>
        <p:spPr bwMode="auto">
          <a:xfrm rot="10800000" flipV="1">
            <a:off x="3124200" y="1828800"/>
            <a:ext cx="1447800" cy="4306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>
            <a:off x="4800600" y="1828800"/>
            <a:ext cx="1484244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TextBox 201"/>
          <p:cNvSpPr txBox="1"/>
          <p:nvPr/>
        </p:nvSpPr>
        <p:spPr>
          <a:xfrm>
            <a:off x="3810000" y="3124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Bukan</a:t>
            </a:r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Heap</a:t>
            </a:r>
            <a:endParaRPr lang="en-US" b="1" dirty="0">
              <a:solidFill>
                <a:schemeClr val="tx2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15000" y="2278750"/>
            <a:ext cx="9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91000" y="151675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Riki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90192" y="226549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Susi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93059" y="4495800"/>
            <a:ext cx="8229600" cy="764977"/>
            <a:chOff x="381000" y="4876800"/>
            <a:chExt cx="8382000" cy="764977"/>
          </a:xfrm>
        </p:grpSpPr>
        <p:sp>
          <p:nvSpPr>
            <p:cNvPr id="21" name="Rectangle 20"/>
            <p:cNvSpPr/>
            <p:nvPr/>
          </p:nvSpPr>
          <p:spPr bwMode="auto">
            <a:xfrm>
              <a:off x="3810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2192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0574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8956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7338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5720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54102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62484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70866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79248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493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49749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2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322444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3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167268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4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015408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5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8403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6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6785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7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52669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8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351644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126896" y="5334000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10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4546899" y="4572000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Riki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223299" y="4572000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Susi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061499" y="4572000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Joned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899699" y="4572000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886447" y="4569023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Ahmad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899699" y="4495800"/>
            <a:ext cx="82296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Ahmad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385099" y="4569023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061499" y="4572000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Arif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061499" y="4495800"/>
            <a:ext cx="82296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Arif</a:t>
            </a: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223299" y="4572000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Asih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223299" y="4495800"/>
            <a:ext cx="82296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Asih</a:t>
            </a: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870499" y="4569023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Susi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371847" y="4572000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Didin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385099" y="4495800"/>
            <a:ext cx="82296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Didin</a:t>
            </a: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708699" y="4572000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533647" y="4572000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Donni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4546899" y="4495800"/>
            <a:ext cx="82296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Donni</a:t>
            </a: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708699" y="4572000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Joned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3708699" y="4495800"/>
            <a:ext cx="82296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Donni</a:t>
            </a: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108499" y="4572000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870499" y="4572000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Rahmat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2870499" y="4495800"/>
            <a:ext cx="82296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Rahmat</a:t>
            </a: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55899" y="4572000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Riki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310640" y="4572000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Susi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2078019" y="4495800"/>
            <a:ext cx="77724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Riki</a:t>
            </a: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114800" y="1524000"/>
            <a:ext cx="1129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08299" y="4572000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60" name="Picture 5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2013655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0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2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3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02" grpId="0"/>
      <p:bldP spid="19" grpId="0"/>
      <p:bldP spid="19" grpId="1"/>
      <p:bldP spid="16" grpId="0"/>
      <p:bldP spid="16" grpId="1"/>
      <p:bldP spid="20" grpId="0"/>
      <p:bldP spid="43" grpId="0"/>
      <p:bldP spid="44" grpId="0"/>
      <p:bldP spid="45" grpId="0"/>
      <p:bldP spid="46" grpId="0"/>
      <p:bldP spid="47" grpId="0"/>
      <p:bldP spid="48" grpId="0" animBg="1"/>
      <p:bldP spid="49" grpId="0"/>
      <p:bldP spid="50" grpId="0"/>
      <p:bldP spid="51" grpId="0" animBg="1"/>
      <p:bldP spid="52" grpId="0"/>
      <p:bldP spid="53" grpId="0" animBg="1"/>
      <p:bldP spid="54" grpId="0"/>
      <p:bldP spid="55" grpId="0"/>
      <p:bldP spid="56" grpId="0" animBg="1"/>
      <p:bldP spid="57" grpId="0"/>
      <p:bldP spid="58" grpId="0"/>
      <p:bldP spid="59" grpId="0" animBg="1"/>
      <p:bldP spid="61" grpId="0"/>
      <p:bldP spid="63" grpId="0" animBg="1"/>
      <p:bldP spid="64" grpId="0"/>
      <p:bldP spid="64" grpId="1"/>
      <p:bldP spid="66" grpId="0"/>
      <p:bldP spid="67" grpId="0" animBg="1"/>
      <p:bldP spid="68" grpId="0"/>
      <p:bldP spid="68" grpId="1"/>
      <p:bldP spid="69" grpId="0"/>
      <p:bldP spid="72" grpId="0" animBg="1"/>
      <p:bldP spid="74" grpId="0"/>
      <p:bldP spid="7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Pengurutan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Heap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94" name="Straight Connector 93"/>
          <p:cNvCxnSpPr>
            <a:stCxn id="15" idx="2"/>
          </p:cNvCxnSpPr>
          <p:nvPr/>
        </p:nvCxnSpPr>
        <p:spPr bwMode="auto">
          <a:xfrm flipH="1">
            <a:off x="3465444" y="1933088"/>
            <a:ext cx="1360004" cy="51256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TextBox 201"/>
          <p:cNvSpPr txBox="1"/>
          <p:nvPr/>
        </p:nvSpPr>
        <p:spPr>
          <a:xfrm>
            <a:off x="3810000" y="2971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Heap</a:t>
            </a:r>
            <a:endParaRPr lang="en-US" b="1" dirty="0">
              <a:solidFill>
                <a:schemeClr val="tx2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71800" y="2438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Susi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30148" y="1563756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57200" y="4495800"/>
            <a:ext cx="8305800" cy="764977"/>
            <a:chOff x="381000" y="4876800"/>
            <a:chExt cx="8382000" cy="764977"/>
          </a:xfrm>
        </p:grpSpPr>
        <p:sp>
          <p:nvSpPr>
            <p:cNvPr id="17" name="Rectangle 16"/>
            <p:cNvSpPr/>
            <p:nvPr/>
          </p:nvSpPr>
          <p:spPr bwMode="auto">
            <a:xfrm>
              <a:off x="3810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2192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0574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28956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7338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45720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54102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62484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70866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79248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493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49749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2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322444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3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167268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4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015408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5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8403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6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6785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7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52669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8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351644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126896" y="5334000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10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4572000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Riki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248400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Susi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086600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Joned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924800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911548" y="456902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Ahmad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924800" y="44958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Ahmad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410200" y="456902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086600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Arif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086600" y="44958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Arif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248400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Asih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6248400" y="44958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Asih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95600" y="456902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Susi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396948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Didin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5410200" y="44958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Didin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733800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558748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Donni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572000" y="44958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Donni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733800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Joned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3733800" y="44958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Donni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57400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895600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Rahmat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2895600" y="44958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Rahmat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81000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219200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Susi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2057400" y="44958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Riki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419600" y="157700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Susi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041372" y="2448340"/>
            <a:ext cx="1073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81000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Susi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219200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Syahrul</a:t>
            </a:r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60" name="Picture 5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9304821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1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2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02" grpId="0"/>
      <p:bldP spid="19" grpId="0"/>
      <p:bldP spid="19" grpId="1"/>
      <p:bldP spid="15" grpId="0"/>
      <p:bldP spid="15" grpId="1"/>
      <p:bldP spid="15" grpId="2"/>
      <p:bldP spid="40" grpId="0"/>
      <p:bldP spid="41" grpId="0"/>
      <p:bldP spid="42" grpId="0"/>
      <p:bldP spid="43" grpId="0"/>
      <p:bldP spid="44" grpId="0"/>
      <p:bldP spid="45" grpId="0" animBg="1"/>
      <p:bldP spid="46" grpId="0"/>
      <p:bldP spid="47" grpId="0"/>
      <p:bldP spid="48" grpId="0" animBg="1"/>
      <p:bldP spid="49" grpId="0"/>
      <p:bldP spid="50" grpId="0" animBg="1"/>
      <p:bldP spid="51" grpId="0"/>
      <p:bldP spid="52" grpId="0"/>
      <p:bldP spid="53" grpId="0" animBg="1"/>
      <p:bldP spid="54" grpId="0"/>
      <p:bldP spid="55" grpId="0"/>
      <p:bldP spid="56" grpId="0" animBg="1"/>
      <p:bldP spid="57" grpId="0"/>
      <p:bldP spid="58" grpId="0" animBg="1"/>
      <p:bldP spid="59" grpId="0"/>
      <p:bldP spid="61" grpId="0"/>
      <p:bldP spid="62" grpId="0" animBg="1"/>
      <p:bldP spid="65" grpId="0"/>
      <p:bldP spid="65" grpId="1"/>
      <p:bldP spid="66" grpId="0"/>
      <p:bldP spid="66" grpId="1"/>
      <p:bldP spid="67" grpId="0" animBg="1"/>
      <p:bldP spid="69" grpId="0"/>
      <p:bldP spid="70" grpId="0"/>
      <p:bldP spid="71" grpId="0"/>
      <p:bldP spid="7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Pengurutan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Heap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94" name="Straight Connector 93"/>
          <p:cNvCxnSpPr/>
          <p:nvPr/>
        </p:nvCxnSpPr>
        <p:spPr bwMode="auto">
          <a:xfrm rot="5400000">
            <a:off x="4007126" y="1513028"/>
            <a:ext cx="543340" cy="13219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TextBox 201"/>
          <p:cNvSpPr txBox="1"/>
          <p:nvPr/>
        </p:nvSpPr>
        <p:spPr>
          <a:xfrm>
            <a:off x="3810000" y="2971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Heap</a:t>
            </a:r>
            <a:endParaRPr lang="en-US" b="1" dirty="0">
              <a:solidFill>
                <a:schemeClr val="tx2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pSp>
        <p:nvGrpSpPr>
          <p:cNvPr id="2" name="Group 13"/>
          <p:cNvGrpSpPr/>
          <p:nvPr/>
        </p:nvGrpSpPr>
        <p:grpSpPr>
          <a:xfrm>
            <a:off x="497541" y="4495800"/>
            <a:ext cx="8229600" cy="764977"/>
            <a:chOff x="533400" y="4876800"/>
            <a:chExt cx="8229600" cy="764977"/>
          </a:xfrm>
        </p:grpSpPr>
        <p:sp>
          <p:nvSpPr>
            <p:cNvPr id="17" name="Rectangle 16"/>
            <p:cNvSpPr/>
            <p:nvPr/>
          </p:nvSpPr>
          <p:spPr bwMode="auto">
            <a:xfrm>
              <a:off x="533400" y="4876800"/>
              <a:ext cx="798444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331844" y="4876800"/>
              <a:ext cx="725556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0574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28956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7338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45720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54102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62484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70866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79248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493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1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49749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2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322444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3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167268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4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015408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5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8403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6785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7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52669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8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351644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9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126896" y="5334000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10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4536141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Riki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212541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Susi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050741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Joned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888941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875689" y="456902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Ahmad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888941" y="44958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Ahmad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74341" y="456902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050741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Arif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050741" y="44958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Arif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212541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Asih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6212541" y="44958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Asih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59741" y="456902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Susi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361089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Didin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5374341" y="44958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Didin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697941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522889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Donni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536141" y="44958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Donni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697941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Joned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3697941" y="44958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Donni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21541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859741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Rahmat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2859741" y="44958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Rahmat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2021541" y="44958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Riki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572000" y="157700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Susi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193772" y="2448340"/>
            <a:ext cx="105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45141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Susi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241612" y="4572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489176" y="1566446"/>
            <a:ext cx="99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97541" y="4569024"/>
            <a:ext cx="8514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1295985" y="4495800"/>
            <a:ext cx="725556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Susi</a:t>
            </a:r>
          </a:p>
        </p:txBody>
      </p:sp>
      <p:pic>
        <p:nvPicPr>
          <p:cNvPr id="60" name="Picture 5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2035672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0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9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0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02" grpId="0"/>
      <p:bldP spid="40" grpId="0"/>
      <p:bldP spid="41" grpId="0"/>
      <p:bldP spid="42" grpId="0"/>
      <p:bldP spid="43" grpId="0"/>
      <p:bldP spid="44" grpId="0"/>
      <p:bldP spid="45" grpId="0" animBg="1"/>
      <p:bldP spid="46" grpId="0"/>
      <p:bldP spid="47" grpId="0"/>
      <p:bldP spid="48" grpId="0" animBg="1"/>
      <p:bldP spid="49" grpId="0"/>
      <p:bldP spid="50" grpId="0" animBg="1"/>
      <p:bldP spid="51" grpId="0"/>
      <p:bldP spid="52" grpId="0"/>
      <p:bldP spid="53" grpId="0" animBg="1"/>
      <p:bldP spid="54" grpId="0"/>
      <p:bldP spid="55" grpId="0"/>
      <p:bldP spid="56" grpId="0" animBg="1"/>
      <p:bldP spid="57" grpId="0"/>
      <p:bldP spid="58" grpId="0" animBg="1"/>
      <p:bldP spid="59" grpId="0"/>
      <p:bldP spid="61" grpId="0"/>
      <p:bldP spid="62" grpId="0" animBg="1"/>
      <p:bldP spid="67" grpId="0" animBg="1"/>
      <p:bldP spid="69" grpId="0"/>
      <p:bldP spid="69" grpId="1"/>
      <p:bldP spid="70" grpId="0"/>
      <p:bldP spid="70" grpId="1"/>
      <p:bldP spid="71" grpId="0"/>
      <p:bldP spid="71" grpId="1"/>
      <p:bldP spid="72" grpId="0"/>
      <p:bldP spid="72" grpId="1"/>
      <p:bldP spid="63" grpId="0"/>
      <p:bldP spid="68" grpId="0"/>
      <p:bldP spid="7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Pengurutan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Heap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67200" y="1795046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C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Syahrul</a:t>
            </a:r>
            <a:endParaRPr lang="en-US" b="1" dirty="0">
              <a:solidFill>
                <a:srgbClr val="CC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pSp>
        <p:nvGrpSpPr>
          <p:cNvPr id="12" name="Group 13"/>
          <p:cNvGrpSpPr/>
          <p:nvPr/>
        </p:nvGrpSpPr>
        <p:grpSpPr>
          <a:xfrm>
            <a:off x="457200" y="4191000"/>
            <a:ext cx="8305800" cy="764977"/>
            <a:chOff x="457200" y="4876800"/>
            <a:chExt cx="8305800" cy="764977"/>
          </a:xfrm>
        </p:grpSpPr>
        <p:sp>
          <p:nvSpPr>
            <p:cNvPr id="13" name="Rectangle 12"/>
            <p:cNvSpPr/>
            <p:nvPr/>
          </p:nvSpPr>
          <p:spPr bwMode="auto">
            <a:xfrm>
              <a:off x="457200" y="4876800"/>
              <a:ext cx="7620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2192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0574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8956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7338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5720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54102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62484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0866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7924800" y="4876800"/>
              <a:ext cx="838200" cy="457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3510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1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49749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2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322444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3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167268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4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015408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5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8403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67855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7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526696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8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351644" y="5334000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9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126896" y="5334000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10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572000" y="42672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Riki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248400" y="42672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Susi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086600" y="42672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Joned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924800" y="42672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911548" y="426422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Ahmad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924800" y="41910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Ahmad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410200" y="426422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086600" y="42672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Arif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086600" y="41910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Arif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248400" y="42672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Asih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6248400" y="41910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Asih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95600" y="426422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Susi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396948" y="42672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Didin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410200" y="41910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Didin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733800" y="42672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58748" y="42672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Donni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4572000" y="41910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Donni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733800" y="42672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Joned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733800" y="41910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Donni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057400" y="42672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895600" y="42672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Rahmat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2895600" y="41910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Rahmat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2057400" y="41910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Riki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219200" y="42672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219200" y="42672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Susi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81000" y="42672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Syahrul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1219200" y="41910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Susi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457200" y="4191000"/>
            <a:ext cx="838200" cy="457200"/>
          </a:xfrm>
          <a:prstGeom prst="rect">
            <a:avLst/>
          </a:prstGeom>
          <a:solidFill>
            <a:srgbClr val="FF99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Syahrul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pic>
        <p:nvPicPr>
          <p:cNvPr id="59" name="Picture 58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3928692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0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1" grpId="0"/>
      <p:bldP spid="11" grpId="1"/>
      <p:bldP spid="36" grpId="0"/>
      <p:bldP spid="37" grpId="0"/>
      <p:bldP spid="38" grpId="0"/>
      <p:bldP spid="39" grpId="0"/>
      <p:bldP spid="40" grpId="0"/>
      <p:bldP spid="41" grpId="0" animBg="1"/>
      <p:bldP spid="42" grpId="0"/>
      <p:bldP spid="43" grpId="0"/>
      <p:bldP spid="44" grpId="0" animBg="1"/>
      <p:bldP spid="45" grpId="0"/>
      <p:bldP spid="46" grpId="0" animBg="1"/>
      <p:bldP spid="47" grpId="0"/>
      <p:bldP spid="48" grpId="0"/>
      <p:bldP spid="49" grpId="0" animBg="1"/>
      <p:bldP spid="50" grpId="0"/>
      <p:bldP spid="51" grpId="0"/>
      <p:bldP spid="52" grpId="0" animBg="1"/>
      <p:bldP spid="53" grpId="0"/>
      <p:bldP spid="54" grpId="0" animBg="1"/>
      <p:bldP spid="55" grpId="0"/>
      <p:bldP spid="56" grpId="0"/>
      <p:bldP spid="57" grpId="0" animBg="1"/>
      <p:bldP spid="58" grpId="0" animBg="1"/>
      <p:bldP spid="61" grpId="0"/>
      <p:bldP spid="62" grpId="0"/>
      <p:bldP spid="63" grpId="0"/>
      <p:bldP spid="64" grpId="0" animBg="1"/>
      <p:bldP spid="6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WordArt 4"/>
          <p:cNvSpPr>
            <a:spLocks noChangeArrowheads="1" noChangeShapeType="1" noTextEdit="1"/>
          </p:cNvSpPr>
          <p:nvPr/>
        </p:nvSpPr>
        <p:spPr bwMode="gray">
          <a:xfrm>
            <a:off x="1752600" y="2895600"/>
            <a:ext cx="5759450" cy="115252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87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53882" dir="2700000" algn="ctr" rotWithShape="0">
                    <a:srgbClr val="868686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Terima</a:t>
            </a:r>
            <a:r>
              <a:rPr lang="en-US" sz="36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53882" dir="2700000" algn="ctr" rotWithShape="0">
                    <a:srgbClr val="868686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3600" b="1" kern="10" dirty="0" err="1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53882" dir="2700000" algn="ctr" rotWithShape="0">
                    <a:srgbClr val="868686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Kasih</a:t>
            </a:r>
            <a:r>
              <a:rPr lang="en-US" sz="36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53882" dir="2700000" algn="ctr" rotWithShape="0">
                    <a:srgbClr val="868686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!</a:t>
            </a:r>
            <a:endParaRPr lang="en-US" sz="36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hlink"/>
                  </a:gs>
                  <a:gs pos="100000">
                    <a:schemeClr val="accent1"/>
                  </a:gs>
                </a:gsLst>
                <a:lin ang="0" scaled="1"/>
              </a:gradFill>
              <a:effectLst>
                <a:outerShdw dist="53882" dir="2700000" algn="ctr" rotWithShape="0">
                  <a:srgbClr val="868686">
                    <a:alpha val="50000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57200" y="1209260"/>
            <a:ext cx="4114800" cy="4800600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80988" marR="0" lvl="0" indent="-2809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 Heap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4684644" y="1209260"/>
            <a:ext cx="4078356" cy="4810540"/>
          </a:xfrm>
          <a:prstGeom prst="rect">
            <a:avLst/>
          </a:prstGeom>
          <a:ln w="285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80988" marR="0" lvl="0" indent="-2809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 Heap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2286000" y="2133600"/>
            <a:ext cx="685800" cy="381000"/>
          </a:xfrm>
          <a:prstGeom prst="ellipse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90" name="Oval 89"/>
          <p:cNvSpPr/>
          <p:nvPr/>
        </p:nvSpPr>
        <p:spPr bwMode="auto">
          <a:xfrm>
            <a:off x="1451697" y="2971338"/>
            <a:ext cx="685800" cy="381000"/>
          </a:xfrm>
          <a:prstGeom prst="ellipse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91" name="Oval 90"/>
          <p:cNvSpPr/>
          <p:nvPr/>
        </p:nvSpPr>
        <p:spPr bwMode="auto">
          <a:xfrm>
            <a:off x="3733800" y="3810000"/>
            <a:ext cx="685800" cy="381000"/>
          </a:xfrm>
          <a:prstGeom prst="ellipse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92" name="Oval 91"/>
          <p:cNvSpPr/>
          <p:nvPr/>
        </p:nvSpPr>
        <p:spPr bwMode="auto">
          <a:xfrm>
            <a:off x="3221250" y="2971800"/>
            <a:ext cx="664949" cy="381000"/>
          </a:xfrm>
          <a:prstGeom prst="ellipse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93" name="Oval 92"/>
          <p:cNvSpPr/>
          <p:nvPr/>
        </p:nvSpPr>
        <p:spPr bwMode="auto">
          <a:xfrm>
            <a:off x="838200" y="3809538"/>
            <a:ext cx="685800" cy="381000"/>
          </a:xfrm>
          <a:prstGeom prst="ellipse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94" name="Oval 93"/>
          <p:cNvSpPr/>
          <p:nvPr/>
        </p:nvSpPr>
        <p:spPr bwMode="auto">
          <a:xfrm>
            <a:off x="1985097" y="3809538"/>
            <a:ext cx="685800" cy="381000"/>
          </a:xfrm>
          <a:prstGeom prst="ellipse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95" name="Oval 94"/>
          <p:cNvSpPr/>
          <p:nvPr/>
        </p:nvSpPr>
        <p:spPr bwMode="auto">
          <a:xfrm>
            <a:off x="2667000" y="3810000"/>
            <a:ext cx="685800" cy="381000"/>
          </a:xfrm>
          <a:prstGeom prst="ellipse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cxnSp>
        <p:nvCxnSpPr>
          <p:cNvPr id="96" name="Straight Connector 95"/>
          <p:cNvCxnSpPr>
            <a:stCxn id="89" idx="4"/>
            <a:endCxn id="90" idx="0"/>
          </p:cNvCxnSpPr>
          <p:nvPr/>
        </p:nvCxnSpPr>
        <p:spPr bwMode="auto">
          <a:xfrm flipH="1">
            <a:off x="1794597" y="2514600"/>
            <a:ext cx="834303" cy="45673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7" name="Straight Connector 96"/>
          <p:cNvCxnSpPr>
            <a:stCxn id="89" idx="4"/>
            <a:endCxn id="92" idx="0"/>
          </p:cNvCxnSpPr>
          <p:nvPr/>
        </p:nvCxnSpPr>
        <p:spPr bwMode="auto">
          <a:xfrm>
            <a:off x="2628900" y="2514600"/>
            <a:ext cx="924825" cy="45720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8" name="Straight Connector 97"/>
          <p:cNvCxnSpPr>
            <a:stCxn id="90" idx="4"/>
            <a:endCxn id="93" idx="0"/>
          </p:cNvCxnSpPr>
          <p:nvPr/>
        </p:nvCxnSpPr>
        <p:spPr bwMode="auto">
          <a:xfrm flipH="1">
            <a:off x="1181100" y="3352338"/>
            <a:ext cx="613497" cy="45720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9" name="Straight Connector 98"/>
          <p:cNvCxnSpPr>
            <a:endCxn id="94" idx="0"/>
          </p:cNvCxnSpPr>
          <p:nvPr/>
        </p:nvCxnSpPr>
        <p:spPr bwMode="auto">
          <a:xfrm>
            <a:off x="1839630" y="3352338"/>
            <a:ext cx="488367" cy="45720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0" name="Straight Connector 99"/>
          <p:cNvCxnSpPr>
            <a:stCxn id="92" idx="4"/>
            <a:endCxn id="95" idx="0"/>
          </p:cNvCxnSpPr>
          <p:nvPr/>
        </p:nvCxnSpPr>
        <p:spPr bwMode="auto">
          <a:xfrm flipH="1">
            <a:off x="3009900" y="3352800"/>
            <a:ext cx="543825" cy="45720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1" name="Straight Connector 100"/>
          <p:cNvCxnSpPr>
            <a:stCxn id="92" idx="4"/>
            <a:endCxn id="91" idx="0"/>
          </p:cNvCxnSpPr>
          <p:nvPr/>
        </p:nvCxnSpPr>
        <p:spPr bwMode="auto">
          <a:xfrm>
            <a:off x="3553725" y="3352800"/>
            <a:ext cx="522975" cy="45720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04" name="Oval 103"/>
          <p:cNvSpPr/>
          <p:nvPr/>
        </p:nvSpPr>
        <p:spPr bwMode="auto">
          <a:xfrm>
            <a:off x="457200" y="4709616"/>
            <a:ext cx="609600" cy="395784"/>
          </a:xfrm>
          <a:prstGeom prst="ellipse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105" name="Straight Connector 104"/>
          <p:cNvCxnSpPr>
            <a:stCxn id="93" idx="4"/>
            <a:endCxn id="104" idx="0"/>
          </p:cNvCxnSpPr>
          <p:nvPr/>
        </p:nvCxnSpPr>
        <p:spPr bwMode="auto">
          <a:xfrm flipH="1">
            <a:off x="762000" y="4190538"/>
            <a:ext cx="419100" cy="51907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77635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Contoh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Heap Tree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50" name="Oval 149"/>
          <p:cNvSpPr/>
          <p:nvPr/>
        </p:nvSpPr>
        <p:spPr bwMode="auto">
          <a:xfrm>
            <a:off x="6705600" y="2133600"/>
            <a:ext cx="533400" cy="381000"/>
          </a:xfrm>
          <a:prstGeom prst="ellipse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51" name="Oval 150"/>
          <p:cNvSpPr/>
          <p:nvPr/>
        </p:nvSpPr>
        <p:spPr bwMode="auto">
          <a:xfrm>
            <a:off x="5791378" y="2971800"/>
            <a:ext cx="533400" cy="381000"/>
          </a:xfrm>
          <a:prstGeom prst="ellipse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52" name="Oval 151"/>
          <p:cNvSpPr/>
          <p:nvPr/>
        </p:nvSpPr>
        <p:spPr bwMode="auto">
          <a:xfrm>
            <a:off x="8077200" y="3810000"/>
            <a:ext cx="685800" cy="381000"/>
          </a:xfrm>
          <a:prstGeom prst="ellipse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153" name="Oval 152"/>
          <p:cNvSpPr/>
          <p:nvPr/>
        </p:nvSpPr>
        <p:spPr bwMode="auto">
          <a:xfrm>
            <a:off x="7620000" y="2971800"/>
            <a:ext cx="533400" cy="381000"/>
          </a:xfrm>
          <a:prstGeom prst="ellipse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54" name="Oval 153"/>
          <p:cNvSpPr/>
          <p:nvPr/>
        </p:nvSpPr>
        <p:spPr bwMode="auto">
          <a:xfrm>
            <a:off x="5181600" y="3810000"/>
            <a:ext cx="685800" cy="381000"/>
          </a:xfrm>
          <a:prstGeom prst="ellipse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155" name="Oval 154"/>
          <p:cNvSpPr/>
          <p:nvPr/>
        </p:nvSpPr>
        <p:spPr bwMode="auto">
          <a:xfrm>
            <a:off x="6172200" y="3810000"/>
            <a:ext cx="685800" cy="381000"/>
          </a:xfrm>
          <a:prstGeom prst="ellipse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156" name="Oval 155"/>
          <p:cNvSpPr/>
          <p:nvPr/>
        </p:nvSpPr>
        <p:spPr bwMode="auto">
          <a:xfrm>
            <a:off x="7010400" y="3810000"/>
            <a:ext cx="685800" cy="381000"/>
          </a:xfrm>
          <a:prstGeom prst="ellipse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cxnSp>
        <p:nvCxnSpPr>
          <p:cNvPr id="157" name="Straight Connector 156"/>
          <p:cNvCxnSpPr>
            <a:stCxn id="150" idx="4"/>
            <a:endCxn id="151" idx="0"/>
          </p:cNvCxnSpPr>
          <p:nvPr/>
        </p:nvCxnSpPr>
        <p:spPr bwMode="auto">
          <a:xfrm flipH="1">
            <a:off x="6058078" y="2514600"/>
            <a:ext cx="914222" cy="45720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58" name="Straight Connector 157"/>
          <p:cNvCxnSpPr>
            <a:stCxn id="150" idx="4"/>
            <a:endCxn id="153" idx="0"/>
          </p:cNvCxnSpPr>
          <p:nvPr/>
        </p:nvCxnSpPr>
        <p:spPr bwMode="auto">
          <a:xfrm>
            <a:off x="6972300" y="2514600"/>
            <a:ext cx="914400" cy="45720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59" name="Straight Connector 158"/>
          <p:cNvCxnSpPr>
            <a:stCxn id="151" idx="4"/>
            <a:endCxn id="154" idx="0"/>
          </p:cNvCxnSpPr>
          <p:nvPr/>
        </p:nvCxnSpPr>
        <p:spPr bwMode="auto">
          <a:xfrm flipH="1">
            <a:off x="5524500" y="3352800"/>
            <a:ext cx="533578" cy="45720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60" name="Straight Connector 159"/>
          <p:cNvCxnSpPr>
            <a:stCxn id="151" idx="4"/>
            <a:endCxn id="155" idx="0"/>
          </p:cNvCxnSpPr>
          <p:nvPr/>
        </p:nvCxnSpPr>
        <p:spPr bwMode="auto">
          <a:xfrm>
            <a:off x="6058078" y="3352800"/>
            <a:ext cx="457022" cy="45720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61" name="Straight Connector 160"/>
          <p:cNvCxnSpPr>
            <a:stCxn id="153" idx="4"/>
            <a:endCxn id="156" idx="0"/>
          </p:cNvCxnSpPr>
          <p:nvPr/>
        </p:nvCxnSpPr>
        <p:spPr bwMode="auto">
          <a:xfrm flipH="1">
            <a:off x="7353300" y="3352800"/>
            <a:ext cx="533400" cy="45720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62" name="Straight Connector 161"/>
          <p:cNvCxnSpPr>
            <a:stCxn id="153" idx="4"/>
            <a:endCxn id="152" idx="0"/>
          </p:cNvCxnSpPr>
          <p:nvPr/>
        </p:nvCxnSpPr>
        <p:spPr bwMode="auto">
          <a:xfrm>
            <a:off x="7886700" y="3352800"/>
            <a:ext cx="533400" cy="45720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63" name="Oval 162"/>
          <p:cNvSpPr/>
          <p:nvPr/>
        </p:nvSpPr>
        <p:spPr bwMode="auto">
          <a:xfrm>
            <a:off x="4648200" y="4710078"/>
            <a:ext cx="685800" cy="395784"/>
          </a:xfrm>
          <a:prstGeom prst="ellipse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cxnSp>
        <p:nvCxnSpPr>
          <p:cNvPr id="164" name="Straight Connector 163"/>
          <p:cNvCxnSpPr>
            <a:stCxn id="154" idx="4"/>
            <a:endCxn id="163" idx="0"/>
          </p:cNvCxnSpPr>
          <p:nvPr/>
        </p:nvCxnSpPr>
        <p:spPr bwMode="auto">
          <a:xfrm flipH="1">
            <a:off x="4991100" y="4191000"/>
            <a:ext cx="533400" cy="51907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36" name="Rounded Rectangular Callout 35"/>
          <p:cNvSpPr/>
          <p:nvPr/>
        </p:nvSpPr>
        <p:spPr>
          <a:xfrm>
            <a:off x="1066800" y="4913032"/>
            <a:ext cx="3295770" cy="1640168"/>
          </a:xfrm>
          <a:prstGeom prst="wedgeRoundRectCallout">
            <a:avLst>
              <a:gd name="adj1" fmla="val -8473"/>
              <a:gd name="adj2" fmla="val -90773"/>
              <a:gd name="adj3" fmla="val 16667"/>
            </a:avLst>
          </a:prstGeom>
          <a:solidFill>
            <a:srgbClr val="990033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Max Heap, </a:t>
            </a:r>
            <a:r>
              <a:rPr lang="en-US" b="1" dirty="0" err="1">
                <a:solidFill>
                  <a:schemeClr val="tx2"/>
                </a:solidFill>
              </a:rPr>
              <a:t>N</a:t>
            </a:r>
            <a:r>
              <a:rPr lang="en-US" b="1" dirty="0" err="1" smtClean="0">
                <a:solidFill>
                  <a:schemeClr val="tx2"/>
                </a:solidFill>
              </a:rPr>
              <a:t>ilai</a:t>
            </a:r>
            <a:r>
              <a:rPr lang="en-US" b="1" dirty="0" smtClean="0">
                <a:solidFill>
                  <a:schemeClr val="tx2"/>
                </a:solidFill>
              </a:rPr>
              <a:t> parent </a:t>
            </a:r>
            <a:r>
              <a:rPr lang="en-US" b="1" dirty="0" err="1" smtClean="0">
                <a:solidFill>
                  <a:schemeClr val="tx2"/>
                </a:solidFill>
              </a:rPr>
              <a:t>selalu</a:t>
            </a:r>
            <a:r>
              <a:rPr lang="en-US" b="1" dirty="0" smtClean="0">
                <a:solidFill>
                  <a:schemeClr val="tx2"/>
                </a:solidFill>
              </a:rPr>
              <a:t> &gt;= </a:t>
            </a:r>
            <a:r>
              <a:rPr lang="en-US" b="1" dirty="0" err="1" smtClean="0">
                <a:solidFill>
                  <a:schemeClr val="tx2"/>
                </a:solidFill>
              </a:rPr>
              <a:t>Nilai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anak-anaknya</a:t>
            </a:r>
            <a:r>
              <a:rPr lang="en-US" dirty="0" smtClean="0"/>
              <a:t>, </a:t>
            </a:r>
            <a:r>
              <a:rPr lang="en-US" dirty="0" err="1" smtClean="0"/>
              <a:t>contoh</a:t>
            </a:r>
            <a:r>
              <a:rPr lang="en-US" dirty="0" smtClean="0"/>
              <a:t> 24 &gt;= 19 </a:t>
            </a:r>
            <a:r>
              <a:rPr lang="en-US" dirty="0" err="1" smtClean="0"/>
              <a:t>dan</a:t>
            </a:r>
            <a:r>
              <a:rPr lang="en-US" dirty="0" smtClean="0"/>
              <a:t> 15, 19 &gt;= 11 </a:t>
            </a:r>
            <a:r>
              <a:rPr lang="en-US" dirty="0" err="1" smtClean="0"/>
              <a:t>dan</a:t>
            </a:r>
            <a:r>
              <a:rPr lang="en-US" dirty="0" smtClean="0"/>
              <a:t> 5, </a:t>
            </a:r>
            <a:r>
              <a:rPr lang="en-US" dirty="0" err="1" smtClean="0"/>
              <a:t>dst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7" name="Rounded Rectangular Callout 36"/>
          <p:cNvSpPr/>
          <p:nvPr/>
        </p:nvSpPr>
        <p:spPr>
          <a:xfrm>
            <a:off x="5467230" y="4709616"/>
            <a:ext cx="3295770" cy="1640168"/>
          </a:xfrm>
          <a:prstGeom prst="wedgeRoundRectCallout">
            <a:avLst>
              <a:gd name="adj1" fmla="val -8473"/>
              <a:gd name="adj2" fmla="val -90773"/>
              <a:gd name="adj3" fmla="val 16667"/>
            </a:avLst>
          </a:prstGeom>
          <a:solidFill>
            <a:srgbClr val="990033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Min Heap, </a:t>
            </a:r>
            <a:r>
              <a:rPr lang="en-US" b="1" dirty="0" err="1">
                <a:solidFill>
                  <a:schemeClr val="tx2"/>
                </a:solidFill>
              </a:rPr>
              <a:t>N</a:t>
            </a:r>
            <a:r>
              <a:rPr lang="en-US" b="1" dirty="0" err="1" smtClean="0">
                <a:solidFill>
                  <a:schemeClr val="tx2"/>
                </a:solidFill>
              </a:rPr>
              <a:t>ilai</a:t>
            </a:r>
            <a:r>
              <a:rPr lang="en-US" b="1" dirty="0" smtClean="0">
                <a:solidFill>
                  <a:schemeClr val="tx2"/>
                </a:solidFill>
              </a:rPr>
              <a:t> parent </a:t>
            </a:r>
            <a:r>
              <a:rPr lang="en-US" b="1" dirty="0" err="1" smtClean="0">
                <a:solidFill>
                  <a:schemeClr val="tx2"/>
                </a:solidFill>
              </a:rPr>
              <a:t>selalu</a:t>
            </a:r>
            <a:r>
              <a:rPr lang="en-US" b="1" dirty="0" smtClean="0">
                <a:solidFill>
                  <a:schemeClr val="tx2"/>
                </a:solidFill>
              </a:rPr>
              <a:t> &lt;= </a:t>
            </a:r>
            <a:r>
              <a:rPr lang="en-US" b="1" dirty="0" err="1" smtClean="0">
                <a:solidFill>
                  <a:schemeClr val="tx2"/>
                </a:solidFill>
              </a:rPr>
              <a:t>Nilai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anak-anaknya</a:t>
            </a:r>
            <a:r>
              <a:rPr lang="en-US" dirty="0" smtClean="0"/>
              <a:t>, </a:t>
            </a:r>
            <a:r>
              <a:rPr lang="en-US" dirty="0" err="1" smtClean="0"/>
              <a:t>contoh</a:t>
            </a:r>
            <a:r>
              <a:rPr lang="en-US" dirty="0" smtClean="0"/>
              <a:t> 4 &lt;= 5 </a:t>
            </a:r>
            <a:r>
              <a:rPr lang="en-US" dirty="0" err="1" smtClean="0"/>
              <a:t>dan</a:t>
            </a:r>
            <a:r>
              <a:rPr lang="en-US" dirty="0" smtClean="0"/>
              <a:t> 8, 5 &lt;= 11 </a:t>
            </a:r>
            <a:r>
              <a:rPr lang="en-US" dirty="0" err="1" smtClean="0"/>
              <a:t>dan</a:t>
            </a:r>
            <a:r>
              <a:rPr lang="en-US" dirty="0" smtClean="0"/>
              <a:t> 19, </a:t>
            </a:r>
            <a:r>
              <a:rPr lang="en-US" dirty="0" err="1" smtClean="0"/>
              <a:t>dst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8" name="Rounded Rectangular Callout 37"/>
          <p:cNvSpPr/>
          <p:nvPr/>
        </p:nvSpPr>
        <p:spPr>
          <a:xfrm>
            <a:off x="1181100" y="4815860"/>
            <a:ext cx="3291408" cy="1349102"/>
          </a:xfrm>
          <a:prstGeom prst="wedgeRoundRectCallout">
            <a:avLst>
              <a:gd name="adj1" fmla="val -8473"/>
              <a:gd name="adj2" fmla="val -90773"/>
              <a:gd name="adj3" fmla="val 16667"/>
            </a:avLst>
          </a:prstGeom>
          <a:solidFill>
            <a:srgbClr val="990033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data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Ascending(</a:t>
            </a:r>
            <a:r>
              <a:rPr lang="en-US" dirty="0" err="1" smtClean="0"/>
              <a:t>menaik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9" name="Rounded Rectangular Callout 38"/>
          <p:cNvSpPr/>
          <p:nvPr/>
        </p:nvSpPr>
        <p:spPr>
          <a:xfrm>
            <a:off x="5370444" y="4658140"/>
            <a:ext cx="3291408" cy="1349102"/>
          </a:xfrm>
          <a:prstGeom prst="wedgeRoundRectCallout">
            <a:avLst>
              <a:gd name="adj1" fmla="val -8473"/>
              <a:gd name="adj2" fmla="val -90773"/>
              <a:gd name="adj3" fmla="val 16667"/>
            </a:avLst>
          </a:prstGeom>
          <a:solidFill>
            <a:srgbClr val="990033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data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Descending (</a:t>
            </a:r>
            <a:r>
              <a:rPr lang="en-US" dirty="0" err="1" smtClean="0"/>
              <a:t>menurun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0" name="Rounded Rectangular Callout 39"/>
          <p:cNvSpPr/>
          <p:nvPr/>
        </p:nvSpPr>
        <p:spPr>
          <a:xfrm>
            <a:off x="1333500" y="4968260"/>
            <a:ext cx="3291408" cy="1349102"/>
          </a:xfrm>
          <a:prstGeom prst="wedgeRoundRectCallout">
            <a:avLst>
              <a:gd name="adj1" fmla="val -8473"/>
              <a:gd name="adj2" fmla="val -90773"/>
              <a:gd name="adj3" fmla="val 16667"/>
            </a:avLst>
          </a:prstGeom>
          <a:solidFill>
            <a:srgbClr val="990033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data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Ascending(</a:t>
            </a:r>
            <a:r>
              <a:rPr lang="en-US" dirty="0" err="1" smtClean="0"/>
              <a:t>menaik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59954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104" grpId="0" animBg="1"/>
      <p:bldP spid="47" grpId="0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63" grpId="0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6705600" cy="563562"/>
          </a:xfrm>
        </p:spPr>
        <p:txBody>
          <a:bodyPr/>
          <a:lstStyle/>
          <a:p>
            <a:r>
              <a:rPr lang="en-US" sz="320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Proses </a:t>
            </a:r>
            <a:r>
              <a:rPr lang="en-US" sz="3200" dirty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pada</a:t>
            </a:r>
            <a:r>
              <a:rPr lang="en-US" sz="320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Heap</a:t>
            </a:r>
            <a:endParaRPr lang="en-US" altLang="en-US" sz="3200" dirty="0">
              <a:solidFill>
                <a:schemeClr val="accent1"/>
              </a:solidFill>
            </a:endParaRPr>
          </a:p>
        </p:txBody>
      </p:sp>
      <p:grpSp>
        <p:nvGrpSpPr>
          <p:cNvPr id="87081" name="Group 41"/>
          <p:cNvGrpSpPr>
            <a:grpSpLocks/>
          </p:cNvGrpSpPr>
          <p:nvPr/>
        </p:nvGrpSpPr>
        <p:grpSpPr bwMode="auto">
          <a:xfrm>
            <a:off x="2514600" y="2133600"/>
            <a:ext cx="4114800" cy="609600"/>
            <a:chOff x="1440" y="1296"/>
            <a:chExt cx="2592" cy="384"/>
          </a:xfrm>
        </p:grpSpPr>
        <p:grpSp>
          <p:nvGrpSpPr>
            <p:cNvPr id="87082" name="Group 42"/>
            <p:cNvGrpSpPr>
              <a:grpSpLocks/>
            </p:cNvGrpSpPr>
            <p:nvPr/>
          </p:nvGrpSpPr>
          <p:grpSpPr bwMode="auto">
            <a:xfrm>
              <a:off x="1440" y="1296"/>
              <a:ext cx="336" cy="384"/>
              <a:chOff x="982" y="214"/>
              <a:chExt cx="759" cy="872"/>
            </a:xfrm>
          </p:grpSpPr>
          <p:sp>
            <p:nvSpPr>
              <p:cNvPr id="87083" name="Freeform 43"/>
              <p:cNvSpPr>
                <a:spLocks/>
              </p:cNvSpPr>
              <p:nvPr/>
            </p:nvSpPr>
            <p:spPr bwMode="auto">
              <a:xfrm>
                <a:off x="1214" y="214"/>
                <a:ext cx="299" cy="434"/>
              </a:xfrm>
              <a:custGeom>
                <a:avLst/>
                <a:gdLst>
                  <a:gd name="T0" fmla="*/ 174 w 299"/>
                  <a:gd name="T1" fmla="*/ 121 h 434"/>
                  <a:gd name="T2" fmla="*/ 174 w 299"/>
                  <a:gd name="T3" fmla="*/ 23 h 434"/>
                  <a:gd name="T4" fmla="*/ 170 w 299"/>
                  <a:gd name="T5" fmla="*/ 9 h 434"/>
                  <a:gd name="T6" fmla="*/ 165 w 299"/>
                  <a:gd name="T7" fmla="*/ 5 h 434"/>
                  <a:gd name="T8" fmla="*/ 156 w 299"/>
                  <a:gd name="T9" fmla="*/ 0 h 434"/>
                  <a:gd name="T10" fmla="*/ 152 w 299"/>
                  <a:gd name="T11" fmla="*/ 0 h 434"/>
                  <a:gd name="T12" fmla="*/ 143 w 299"/>
                  <a:gd name="T13" fmla="*/ 0 h 434"/>
                  <a:gd name="T14" fmla="*/ 134 w 299"/>
                  <a:gd name="T15" fmla="*/ 5 h 434"/>
                  <a:gd name="T16" fmla="*/ 125 w 299"/>
                  <a:gd name="T17" fmla="*/ 9 h 434"/>
                  <a:gd name="T18" fmla="*/ 125 w 299"/>
                  <a:gd name="T19" fmla="*/ 23 h 434"/>
                  <a:gd name="T20" fmla="*/ 125 w 299"/>
                  <a:gd name="T21" fmla="*/ 126 h 434"/>
                  <a:gd name="T22" fmla="*/ 76 w 299"/>
                  <a:gd name="T23" fmla="*/ 99 h 434"/>
                  <a:gd name="T24" fmla="*/ 67 w 299"/>
                  <a:gd name="T25" fmla="*/ 94 h 434"/>
                  <a:gd name="T26" fmla="*/ 58 w 299"/>
                  <a:gd name="T27" fmla="*/ 94 h 434"/>
                  <a:gd name="T28" fmla="*/ 49 w 299"/>
                  <a:gd name="T29" fmla="*/ 99 h 434"/>
                  <a:gd name="T30" fmla="*/ 45 w 299"/>
                  <a:gd name="T31" fmla="*/ 103 h 434"/>
                  <a:gd name="T32" fmla="*/ 40 w 299"/>
                  <a:gd name="T33" fmla="*/ 112 h 434"/>
                  <a:gd name="T34" fmla="*/ 45 w 299"/>
                  <a:gd name="T35" fmla="*/ 117 h 434"/>
                  <a:gd name="T36" fmla="*/ 45 w 299"/>
                  <a:gd name="T37" fmla="*/ 126 h 434"/>
                  <a:gd name="T38" fmla="*/ 54 w 299"/>
                  <a:gd name="T39" fmla="*/ 134 h 434"/>
                  <a:gd name="T40" fmla="*/ 121 w 299"/>
                  <a:gd name="T41" fmla="*/ 170 h 434"/>
                  <a:gd name="T42" fmla="*/ 121 w 299"/>
                  <a:gd name="T43" fmla="*/ 242 h 434"/>
                  <a:gd name="T44" fmla="*/ 36 w 299"/>
                  <a:gd name="T45" fmla="*/ 188 h 434"/>
                  <a:gd name="T46" fmla="*/ 27 w 299"/>
                  <a:gd name="T47" fmla="*/ 184 h 434"/>
                  <a:gd name="T48" fmla="*/ 18 w 299"/>
                  <a:gd name="T49" fmla="*/ 184 h 434"/>
                  <a:gd name="T50" fmla="*/ 9 w 299"/>
                  <a:gd name="T51" fmla="*/ 188 h 434"/>
                  <a:gd name="T52" fmla="*/ 5 w 299"/>
                  <a:gd name="T53" fmla="*/ 193 h 434"/>
                  <a:gd name="T54" fmla="*/ 0 w 299"/>
                  <a:gd name="T55" fmla="*/ 202 h 434"/>
                  <a:gd name="T56" fmla="*/ 0 w 299"/>
                  <a:gd name="T57" fmla="*/ 210 h 434"/>
                  <a:gd name="T58" fmla="*/ 5 w 299"/>
                  <a:gd name="T59" fmla="*/ 219 h 434"/>
                  <a:gd name="T60" fmla="*/ 14 w 299"/>
                  <a:gd name="T61" fmla="*/ 224 h 434"/>
                  <a:gd name="T62" fmla="*/ 121 w 299"/>
                  <a:gd name="T63" fmla="*/ 291 h 434"/>
                  <a:gd name="T64" fmla="*/ 121 w 299"/>
                  <a:gd name="T65" fmla="*/ 434 h 434"/>
                  <a:gd name="T66" fmla="*/ 174 w 299"/>
                  <a:gd name="T67" fmla="*/ 434 h 434"/>
                  <a:gd name="T68" fmla="*/ 174 w 299"/>
                  <a:gd name="T69" fmla="*/ 291 h 434"/>
                  <a:gd name="T70" fmla="*/ 290 w 299"/>
                  <a:gd name="T71" fmla="*/ 224 h 434"/>
                  <a:gd name="T72" fmla="*/ 295 w 299"/>
                  <a:gd name="T73" fmla="*/ 219 h 434"/>
                  <a:gd name="T74" fmla="*/ 299 w 299"/>
                  <a:gd name="T75" fmla="*/ 210 h 434"/>
                  <a:gd name="T76" fmla="*/ 299 w 299"/>
                  <a:gd name="T77" fmla="*/ 202 h 434"/>
                  <a:gd name="T78" fmla="*/ 299 w 299"/>
                  <a:gd name="T79" fmla="*/ 197 h 434"/>
                  <a:gd name="T80" fmla="*/ 295 w 299"/>
                  <a:gd name="T81" fmla="*/ 188 h 434"/>
                  <a:gd name="T82" fmla="*/ 286 w 299"/>
                  <a:gd name="T83" fmla="*/ 184 h 434"/>
                  <a:gd name="T84" fmla="*/ 277 w 299"/>
                  <a:gd name="T85" fmla="*/ 184 h 434"/>
                  <a:gd name="T86" fmla="*/ 268 w 299"/>
                  <a:gd name="T87" fmla="*/ 188 h 434"/>
                  <a:gd name="T88" fmla="*/ 174 w 299"/>
                  <a:gd name="T89" fmla="*/ 237 h 434"/>
                  <a:gd name="T90" fmla="*/ 174 w 299"/>
                  <a:gd name="T91" fmla="*/ 170 h 434"/>
                  <a:gd name="T92" fmla="*/ 246 w 299"/>
                  <a:gd name="T93" fmla="*/ 134 h 434"/>
                  <a:gd name="T94" fmla="*/ 250 w 299"/>
                  <a:gd name="T95" fmla="*/ 130 h 434"/>
                  <a:gd name="T96" fmla="*/ 255 w 299"/>
                  <a:gd name="T97" fmla="*/ 121 h 434"/>
                  <a:gd name="T98" fmla="*/ 255 w 299"/>
                  <a:gd name="T99" fmla="*/ 112 h 434"/>
                  <a:gd name="T100" fmla="*/ 250 w 299"/>
                  <a:gd name="T101" fmla="*/ 108 h 434"/>
                  <a:gd name="T102" fmla="*/ 246 w 299"/>
                  <a:gd name="T103" fmla="*/ 103 h 434"/>
                  <a:gd name="T104" fmla="*/ 237 w 299"/>
                  <a:gd name="T105" fmla="*/ 99 h 434"/>
                  <a:gd name="T106" fmla="*/ 232 w 299"/>
                  <a:gd name="T107" fmla="*/ 99 h 434"/>
                  <a:gd name="T108" fmla="*/ 223 w 299"/>
                  <a:gd name="T109" fmla="*/ 99 h 434"/>
                  <a:gd name="T110" fmla="*/ 174 w 299"/>
                  <a:gd name="T111" fmla="*/ 121 h 4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99" h="434">
                    <a:moveTo>
                      <a:pt x="174" y="121"/>
                    </a:moveTo>
                    <a:lnTo>
                      <a:pt x="174" y="23"/>
                    </a:lnTo>
                    <a:lnTo>
                      <a:pt x="170" y="9"/>
                    </a:lnTo>
                    <a:lnTo>
                      <a:pt x="165" y="5"/>
                    </a:lnTo>
                    <a:lnTo>
                      <a:pt x="156" y="0"/>
                    </a:lnTo>
                    <a:lnTo>
                      <a:pt x="152" y="0"/>
                    </a:lnTo>
                    <a:lnTo>
                      <a:pt x="143" y="0"/>
                    </a:lnTo>
                    <a:lnTo>
                      <a:pt x="134" y="5"/>
                    </a:lnTo>
                    <a:lnTo>
                      <a:pt x="125" y="9"/>
                    </a:lnTo>
                    <a:lnTo>
                      <a:pt x="125" y="23"/>
                    </a:lnTo>
                    <a:lnTo>
                      <a:pt x="125" y="126"/>
                    </a:lnTo>
                    <a:lnTo>
                      <a:pt x="76" y="99"/>
                    </a:lnTo>
                    <a:lnTo>
                      <a:pt x="67" y="94"/>
                    </a:lnTo>
                    <a:lnTo>
                      <a:pt x="58" y="94"/>
                    </a:lnTo>
                    <a:lnTo>
                      <a:pt x="49" y="99"/>
                    </a:lnTo>
                    <a:lnTo>
                      <a:pt x="45" y="103"/>
                    </a:lnTo>
                    <a:lnTo>
                      <a:pt x="40" y="112"/>
                    </a:lnTo>
                    <a:lnTo>
                      <a:pt x="45" y="117"/>
                    </a:lnTo>
                    <a:lnTo>
                      <a:pt x="45" y="126"/>
                    </a:lnTo>
                    <a:lnTo>
                      <a:pt x="54" y="134"/>
                    </a:lnTo>
                    <a:lnTo>
                      <a:pt x="121" y="170"/>
                    </a:lnTo>
                    <a:lnTo>
                      <a:pt x="121" y="242"/>
                    </a:lnTo>
                    <a:lnTo>
                      <a:pt x="36" y="188"/>
                    </a:lnTo>
                    <a:lnTo>
                      <a:pt x="27" y="184"/>
                    </a:lnTo>
                    <a:lnTo>
                      <a:pt x="18" y="184"/>
                    </a:lnTo>
                    <a:lnTo>
                      <a:pt x="9" y="188"/>
                    </a:lnTo>
                    <a:lnTo>
                      <a:pt x="5" y="193"/>
                    </a:lnTo>
                    <a:lnTo>
                      <a:pt x="0" y="202"/>
                    </a:lnTo>
                    <a:lnTo>
                      <a:pt x="0" y="210"/>
                    </a:lnTo>
                    <a:lnTo>
                      <a:pt x="5" y="219"/>
                    </a:lnTo>
                    <a:lnTo>
                      <a:pt x="14" y="224"/>
                    </a:lnTo>
                    <a:lnTo>
                      <a:pt x="121" y="291"/>
                    </a:lnTo>
                    <a:lnTo>
                      <a:pt x="121" y="434"/>
                    </a:lnTo>
                    <a:lnTo>
                      <a:pt x="174" y="434"/>
                    </a:lnTo>
                    <a:lnTo>
                      <a:pt x="174" y="291"/>
                    </a:lnTo>
                    <a:lnTo>
                      <a:pt x="290" y="224"/>
                    </a:lnTo>
                    <a:lnTo>
                      <a:pt x="295" y="219"/>
                    </a:lnTo>
                    <a:lnTo>
                      <a:pt x="299" y="210"/>
                    </a:lnTo>
                    <a:lnTo>
                      <a:pt x="299" y="202"/>
                    </a:lnTo>
                    <a:lnTo>
                      <a:pt x="299" y="197"/>
                    </a:lnTo>
                    <a:lnTo>
                      <a:pt x="295" y="188"/>
                    </a:lnTo>
                    <a:lnTo>
                      <a:pt x="286" y="184"/>
                    </a:lnTo>
                    <a:lnTo>
                      <a:pt x="277" y="184"/>
                    </a:lnTo>
                    <a:lnTo>
                      <a:pt x="268" y="188"/>
                    </a:lnTo>
                    <a:lnTo>
                      <a:pt x="174" y="237"/>
                    </a:lnTo>
                    <a:lnTo>
                      <a:pt x="174" y="170"/>
                    </a:lnTo>
                    <a:lnTo>
                      <a:pt x="246" y="134"/>
                    </a:lnTo>
                    <a:lnTo>
                      <a:pt x="250" y="130"/>
                    </a:lnTo>
                    <a:lnTo>
                      <a:pt x="255" y="121"/>
                    </a:lnTo>
                    <a:lnTo>
                      <a:pt x="255" y="112"/>
                    </a:lnTo>
                    <a:lnTo>
                      <a:pt x="250" y="108"/>
                    </a:lnTo>
                    <a:lnTo>
                      <a:pt x="246" y="103"/>
                    </a:lnTo>
                    <a:lnTo>
                      <a:pt x="237" y="99"/>
                    </a:lnTo>
                    <a:lnTo>
                      <a:pt x="232" y="99"/>
                    </a:lnTo>
                    <a:lnTo>
                      <a:pt x="223" y="99"/>
                    </a:lnTo>
                    <a:lnTo>
                      <a:pt x="174" y="121"/>
                    </a:lnTo>
                    <a:close/>
                  </a:path>
                </a:pathLst>
              </a:custGeom>
              <a:solidFill>
                <a:srgbClr val="99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  <p:sp>
            <p:nvSpPr>
              <p:cNvPr id="87084" name="Freeform 44"/>
              <p:cNvSpPr>
                <a:spLocks/>
              </p:cNvSpPr>
              <p:nvPr/>
            </p:nvSpPr>
            <p:spPr bwMode="auto">
              <a:xfrm>
                <a:off x="982" y="398"/>
                <a:ext cx="393" cy="272"/>
              </a:xfrm>
              <a:custGeom>
                <a:avLst/>
                <a:gdLst>
                  <a:gd name="T0" fmla="*/ 121 w 393"/>
                  <a:gd name="T1" fmla="*/ 71 h 272"/>
                  <a:gd name="T2" fmla="*/ 36 w 393"/>
                  <a:gd name="T3" fmla="*/ 22 h 272"/>
                  <a:gd name="T4" fmla="*/ 27 w 393"/>
                  <a:gd name="T5" fmla="*/ 18 h 272"/>
                  <a:gd name="T6" fmla="*/ 18 w 393"/>
                  <a:gd name="T7" fmla="*/ 18 h 272"/>
                  <a:gd name="T8" fmla="*/ 9 w 393"/>
                  <a:gd name="T9" fmla="*/ 22 h 272"/>
                  <a:gd name="T10" fmla="*/ 5 w 393"/>
                  <a:gd name="T11" fmla="*/ 31 h 272"/>
                  <a:gd name="T12" fmla="*/ 0 w 393"/>
                  <a:gd name="T13" fmla="*/ 40 h 272"/>
                  <a:gd name="T14" fmla="*/ 0 w 393"/>
                  <a:gd name="T15" fmla="*/ 49 h 272"/>
                  <a:gd name="T16" fmla="*/ 5 w 393"/>
                  <a:gd name="T17" fmla="*/ 58 h 272"/>
                  <a:gd name="T18" fmla="*/ 9 w 393"/>
                  <a:gd name="T19" fmla="*/ 62 h 272"/>
                  <a:gd name="T20" fmla="*/ 98 w 393"/>
                  <a:gd name="T21" fmla="*/ 116 h 272"/>
                  <a:gd name="T22" fmla="*/ 54 w 393"/>
                  <a:gd name="T23" fmla="*/ 143 h 272"/>
                  <a:gd name="T24" fmla="*/ 45 w 393"/>
                  <a:gd name="T25" fmla="*/ 147 h 272"/>
                  <a:gd name="T26" fmla="*/ 40 w 393"/>
                  <a:gd name="T27" fmla="*/ 156 h 272"/>
                  <a:gd name="T28" fmla="*/ 40 w 393"/>
                  <a:gd name="T29" fmla="*/ 165 h 272"/>
                  <a:gd name="T30" fmla="*/ 40 w 393"/>
                  <a:gd name="T31" fmla="*/ 174 h 272"/>
                  <a:gd name="T32" fmla="*/ 49 w 393"/>
                  <a:gd name="T33" fmla="*/ 178 h 272"/>
                  <a:gd name="T34" fmla="*/ 54 w 393"/>
                  <a:gd name="T35" fmla="*/ 183 h 272"/>
                  <a:gd name="T36" fmla="*/ 63 w 393"/>
                  <a:gd name="T37" fmla="*/ 183 h 272"/>
                  <a:gd name="T38" fmla="*/ 72 w 393"/>
                  <a:gd name="T39" fmla="*/ 183 h 272"/>
                  <a:gd name="T40" fmla="*/ 139 w 393"/>
                  <a:gd name="T41" fmla="*/ 143 h 272"/>
                  <a:gd name="T42" fmla="*/ 197 w 393"/>
                  <a:gd name="T43" fmla="*/ 178 h 272"/>
                  <a:gd name="T44" fmla="*/ 112 w 393"/>
                  <a:gd name="T45" fmla="*/ 223 h 272"/>
                  <a:gd name="T46" fmla="*/ 103 w 393"/>
                  <a:gd name="T47" fmla="*/ 232 h 272"/>
                  <a:gd name="T48" fmla="*/ 98 w 393"/>
                  <a:gd name="T49" fmla="*/ 241 h 272"/>
                  <a:gd name="T50" fmla="*/ 98 w 393"/>
                  <a:gd name="T51" fmla="*/ 246 h 272"/>
                  <a:gd name="T52" fmla="*/ 98 w 393"/>
                  <a:gd name="T53" fmla="*/ 254 h 272"/>
                  <a:gd name="T54" fmla="*/ 103 w 393"/>
                  <a:gd name="T55" fmla="*/ 263 h 272"/>
                  <a:gd name="T56" fmla="*/ 112 w 393"/>
                  <a:gd name="T57" fmla="*/ 268 h 272"/>
                  <a:gd name="T58" fmla="*/ 121 w 393"/>
                  <a:gd name="T59" fmla="*/ 268 h 272"/>
                  <a:gd name="T60" fmla="*/ 130 w 393"/>
                  <a:gd name="T61" fmla="*/ 263 h 272"/>
                  <a:gd name="T62" fmla="*/ 241 w 393"/>
                  <a:gd name="T63" fmla="*/ 201 h 272"/>
                  <a:gd name="T64" fmla="*/ 366 w 393"/>
                  <a:gd name="T65" fmla="*/ 272 h 272"/>
                  <a:gd name="T66" fmla="*/ 393 w 393"/>
                  <a:gd name="T67" fmla="*/ 228 h 272"/>
                  <a:gd name="T68" fmla="*/ 268 w 393"/>
                  <a:gd name="T69" fmla="*/ 156 h 272"/>
                  <a:gd name="T70" fmla="*/ 268 w 393"/>
                  <a:gd name="T71" fmla="*/ 22 h 272"/>
                  <a:gd name="T72" fmla="*/ 268 w 393"/>
                  <a:gd name="T73" fmla="*/ 13 h 272"/>
                  <a:gd name="T74" fmla="*/ 264 w 393"/>
                  <a:gd name="T75" fmla="*/ 9 h 272"/>
                  <a:gd name="T76" fmla="*/ 255 w 393"/>
                  <a:gd name="T77" fmla="*/ 4 h 272"/>
                  <a:gd name="T78" fmla="*/ 250 w 393"/>
                  <a:gd name="T79" fmla="*/ 0 h 272"/>
                  <a:gd name="T80" fmla="*/ 241 w 393"/>
                  <a:gd name="T81" fmla="*/ 0 h 272"/>
                  <a:gd name="T82" fmla="*/ 232 w 393"/>
                  <a:gd name="T83" fmla="*/ 4 h 272"/>
                  <a:gd name="T84" fmla="*/ 228 w 393"/>
                  <a:gd name="T85" fmla="*/ 13 h 272"/>
                  <a:gd name="T86" fmla="*/ 228 w 393"/>
                  <a:gd name="T87" fmla="*/ 22 h 272"/>
                  <a:gd name="T88" fmla="*/ 223 w 393"/>
                  <a:gd name="T89" fmla="*/ 129 h 272"/>
                  <a:gd name="T90" fmla="*/ 165 w 393"/>
                  <a:gd name="T91" fmla="*/ 94 h 272"/>
                  <a:gd name="T92" fmla="*/ 170 w 393"/>
                  <a:gd name="T93" fmla="*/ 18 h 272"/>
                  <a:gd name="T94" fmla="*/ 165 w 393"/>
                  <a:gd name="T95" fmla="*/ 9 h 272"/>
                  <a:gd name="T96" fmla="*/ 161 w 393"/>
                  <a:gd name="T97" fmla="*/ 4 h 272"/>
                  <a:gd name="T98" fmla="*/ 156 w 393"/>
                  <a:gd name="T99" fmla="*/ 0 h 272"/>
                  <a:gd name="T100" fmla="*/ 148 w 393"/>
                  <a:gd name="T101" fmla="*/ 0 h 272"/>
                  <a:gd name="T102" fmla="*/ 139 w 393"/>
                  <a:gd name="T103" fmla="*/ 0 h 272"/>
                  <a:gd name="T104" fmla="*/ 134 w 393"/>
                  <a:gd name="T105" fmla="*/ 4 h 272"/>
                  <a:gd name="T106" fmla="*/ 130 w 393"/>
                  <a:gd name="T107" fmla="*/ 9 h 272"/>
                  <a:gd name="T108" fmla="*/ 125 w 393"/>
                  <a:gd name="T109" fmla="*/ 18 h 272"/>
                  <a:gd name="T110" fmla="*/ 121 w 393"/>
                  <a:gd name="T111" fmla="*/ 71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93" h="272">
                    <a:moveTo>
                      <a:pt x="121" y="71"/>
                    </a:moveTo>
                    <a:lnTo>
                      <a:pt x="36" y="22"/>
                    </a:lnTo>
                    <a:lnTo>
                      <a:pt x="27" y="18"/>
                    </a:lnTo>
                    <a:lnTo>
                      <a:pt x="18" y="18"/>
                    </a:lnTo>
                    <a:lnTo>
                      <a:pt x="9" y="22"/>
                    </a:lnTo>
                    <a:lnTo>
                      <a:pt x="5" y="31"/>
                    </a:lnTo>
                    <a:lnTo>
                      <a:pt x="0" y="40"/>
                    </a:lnTo>
                    <a:lnTo>
                      <a:pt x="0" y="49"/>
                    </a:lnTo>
                    <a:lnTo>
                      <a:pt x="5" y="58"/>
                    </a:lnTo>
                    <a:lnTo>
                      <a:pt x="9" y="62"/>
                    </a:lnTo>
                    <a:lnTo>
                      <a:pt x="98" y="116"/>
                    </a:lnTo>
                    <a:lnTo>
                      <a:pt x="54" y="143"/>
                    </a:lnTo>
                    <a:lnTo>
                      <a:pt x="45" y="147"/>
                    </a:lnTo>
                    <a:lnTo>
                      <a:pt x="40" y="156"/>
                    </a:lnTo>
                    <a:lnTo>
                      <a:pt x="40" y="165"/>
                    </a:lnTo>
                    <a:lnTo>
                      <a:pt x="40" y="174"/>
                    </a:lnTo>
                    <a:lnTo>
                      <a:pt x="49" y="178"/>
                    </a:lnTo>
                    <a:lnTo>
                      <a:pt x="54" y="183"/>
                    </a:lnTo>
                    <a:lnTo>
                      <a:pt x="63" y="183"/>
                    </a:lnTo>
                    <a:lnTo>
                      <a:pt x="72" y="183"/>
                    </a:lnTo>
                    <a:lnTo>
                      <a:pt x="139" y="143"/>
                    </a:lnTo>
                    <a:lnTo>
                      <a:pt x="197" y="178"/>
                    </a:lnTo>
                    <a:lnTo>
                      <a:pt x="112" y="223"/>
                    </a:lnTo>
                    <a:lnTo>
                      <a:pt x="103" y="232"/>
                    </a:lnTo>
                    <a:lnTo>
                      <a:pt x="98" y="241"/>
                    </a:lnTo>
                    <a:lnTo>
                      <a:pt x="98" y="246"/>
                    </a:lnTo>
                    <a:lnTo>
                      <a:pt x="98" y="254"/>
                    </a:lnTo>
                    <a:lnTo>
                      <a:pt x="103" y="263"/>
                    </a:lnTo>
                    <a:lnTo>
                      <a:pt x="112" y="268"/>
                    </a:lnTo>
                    <a:lnTo>
                      <a:pt x="121" y="268"/>
                    </a:lnTo>
                    <a:lnTo>
                      <a:pt x="130" y="263"/>
                    </a:lnTo>
                    <a:lnTo>
                      <a:pt x="241" y="201"/>
                    </a:lnTo>
                    <a:lnTo>
                      <a:pt x="366" y="272"/>
                    </a:lnTo>
                    <a:lnTo>
                      <a:pt x="393" y="228"/>
                    </a:lnTo>
                    <a:lnTo>
                      <a:pt x="268" y="156"/>
                    </a:lnTo>
                    <a:lnTo>
                      <a:pt x="268" y="22"/>
                    </a:lnTo>
                    <a:lnTo>
                      <a:pt x="268" y="13"/>
                    </a:lnTo>
                    <a:lnTo>
                      <a:pt x="264" y="9"/>
                    </a:lnTo>
                    <a:lnTo>
                      <a:pt x="255" y="4"/>
                    </a:lnTo>
                    <a:lnTo>
                      <a:pt x="250" y="0"/>
                    </a:lnTo>
                    <a:lnTo>
                      <a:pt x="241" y="0"/>
                    </a:lnTo>
                    <a:lnTo>
                      <a:pt x="232" y="4"/>
                    </a:lnTo>
                    <a:lnTo>
                      <a:pt x="228" y="13"/>
                    </a:lnTo>
                    <a:lnTo>
                      <a:pt x="228" y="22"/>
                    </a:lnTo>
                    <a:lnTo>
                      <a:pt x="223" y="129"/>
                    </a:lnTo>
                    <a:lnTo>
                      <a:pt x="165" y="94"/>
                    </a:lnTo>
                    <a:lnTo>
                      <a:pt x="170" y="18"/>
                    </a:lnTo>
                    <a:lnTo>
                      <a:pt x="165" y="9"/>
                    </a:lnTo>
                    <a:lnTo>
                      <a:pt x="161" y="4"/>
                    </a:lnTo>
                    <a:lnTo>
                      <a:pt x="156" y="0"/>
                    </a:lnTo>
                    <a:lnTo>
                      <a:pt x="148" y="0"/>
                    </a:lnTo>
                    <a:lnTo>
                      <a:pt x="139" y="0"/>
                    </a:lnTo>
                    <a:lnTo>
                      <a:pt x="134" y="4"/>
                    </a:lnTo>
                    <a:lnTo>
                      <a:pt x="130" y="9"/>
                    </a:lnTo>
                    <a:lnTo>
                      <a:pt x="125" y="18"/>
                    </a:lnTo>
                    <a:lnTo>
                      <a:pt x="121" y="71"/>
                    </a:lnTo>
                    <a:close/>
                  </a:path>
                </a:pathLst>
              </a:custGeom>
              <a:solidFill>
                <a:srgbClr val="99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  <p:sp>
            <p:nvSpPr>
              <p:cNvPr id="87085" name="Freeform 45"/>
              <p:cNvSpPr>
                <a:spLocks/>
              </p:cNvSpPr>
              <p:nvPr/>
            </p:nvSpPr>
            <p:spPr bwMode="auto">
              <a:xfrm>
                <a:off x="982" y="626"/>
                <a:ext cx="393" cy="277"/>
              </a:xfrm>
              <a:custGeom>
                <a:avLst/>
                <a:gdLst>
                  <a:gd name="T0" fmla="*/ 98 w 393"/>
                  <a:gd name="T1" fmla="*/ 156 h 277"/>
                  <a:gd name="T2" fmla="*/ 9 w 393"/>
                  <a:gd name="T3" fmla="*/ 205 h 277"/>
                  <a:gd name="T4" fmla="*/ 0 w 393"/>
                  <a:gd name="T5" fmla="*/ 214 h 277"/>
                  <a:gd name="T6" fmla="*/ 0 w 393"/>
                  <a:gd name="T7" fmla="*/ 223 h 277"/>
                  <a:gd name="T8" fmla="*/ 0 w 393"/>
                  <a:gd name="T9" fmla="*/ 228 h 277"/>
                  <a:gd name="T10" fmla="*/ 0 w 393"/>
                  <a:gd name="T11" fmla="*/ 237 h 277"/>
                  <a:gd name="T12" fmla="*/ 9 w 393"/>
                  <a:gd name="T13" fmla="*/ 246 h 277"/>
                  <a:gd name="T14" fmla="*/ 14 w 393"/>
                  <a:gd name="T15" fmla="*/ 250 h 277"/>
                  <a:gd name="T16" fmla="*/ 23 w 393"/>
                  <a:gd name="T17" fmla="*/ 250 h 277"/>
                  <a:gd name="T18" fmla="*/ 36 w 393"/>
                  <a:gd name="T19" fmla="*/ 250 h 277"/>
                  <a:gd name="T20" fmla="*/ 125 w 393"/>
                  <a:gd name="T21" fmla="*/ 196 h 277"/>
                  <a:gd name="T22" fmla="*/ 125 w 393"/>
                  <a:gd name="T23" fmla="*/ 250 h 277"/>
                  <a:gd name="T24" fmla="*/ 125 w 393"/>
                  <a:gd name="T25" fmla="*/ 263 h 277"/>
                  <a:gd name="T26" fmla="*/ 130 w 393"/>
                  <a:gd name="T27" fmla="*/ 268 h 277"/>
                  <a:gd name="T28" fmla="*/ 139 w 393"/>
                  <a:gd name="T29" fmla="*/ 272 h 277"/>
                  <a:gd name="T30" fmla="*/ 143 w 393"/>
                  <a:gd name="T31" fmla="*/ 277 h 277"/>
                  <a:gd name="T32" fmla="*/ 152 w 393"/>
                  <a:gd name="T33" fmla="*/ 277 h 277"/>
                  <a:gd name="T34" fmla="*/ 161 w 393"/>
                  <a:gd name="T35" fmla="*/ 272 h 277"/>
                  <a:gd name="T36" fmla="*/ 165 w 393"/>
                  <a:gd name="T37" fmla="*/ 263 h 277"/>
                  <a:gd name="T38" fmla="*/ 165 w 393"/>
                  <a:gd name="T39" fmla="*/ 254 h 277"/>
                  <a:gd name="T40" fmla="*/ 165 w 393"/>
                  <a:gd name="T41" fmla="*/ 178 h 277"/>
                  <a:gd name="T42" fmla="*/ 223 w 393"/>
                  <a:gd name="T43" fmla="*/ 143 h 277"/>
                  <a:gd name="T44" fmla="*/ 223 w 393"/>
                  <a:gd name="T45" fmla="*/ 241 h 277"/>
                  <a:gd name="T46" fmla="*/ 223 w 393"/>
                  <a:gd name="T47" fmla="*/ 250 h 277"/>
                  <a:gd name="T48" fmla="*/ 228 w 393"/>
                  <a:gd name="T49" fmla="*/ 259 h 277"/>
                  <a:gd name="T50" fmla="*/ 237 w 393"/>
                  <a:gd name="T51" fmla="*/ 263 h 277"/>
                  <a:gd name="T52" fmla="*/ 246 w 393"/>
                  <a:gd name="T53" fmla="*/ 268 h 277"/>
                  <a:gd name="T54" fmla="*/ 255 w 393"/>
                  <a:gd name="T55" fmla="*/ 268 h 277"/>
                  <a:gd name="T56" fmla="*/ 259 w 393"/>
                  <a:gd name="T57" fmla="*/ 263 h 277"/>
                  <a:gd name="T58" fmla="*/ 264 w 393"/>
                  <a:gd name="T59" fmla="*/ 254 h 277"/>
                  <a:gd name="T60" fmla="*/ 268 w 393"/>
                  <a:gd name="T61" fmla="*/ 246 h 277"/>
                  <a:gd name="T62" fmla="*/ 268 w 393"/>
                  <a:gd name="T63" fmla="*/ 116 h 277"/>
                  <a:gd name="T64" fmla="*/ 393 w 393"/>
                  <a:gd name="T65" fmla="*/ 44 h 277"/>
                  <a:gd name="T66" fmla="*/ 366 w 393"/>
                  <a:gd name="T67" fmla="*/ 0 h 277"/>
                  <a:gd name="T68" fmla="*/ 241 w 393"/>
                  <a:gd name="T69" fmla="*/ 71 h 277"/>
                  <a:gd name="T70" fmla="*/ 125 w 393"/>
                  <a:gd name="T71" fmla="*/ 4 h 277"/>
                  <a:gd name="T72" fmla="*/ 121 w 393"/>
                  <a:gd name="T73" fmla="*/ 0 h 277"/>
                  <a:gd name="T74" fmla="*/ 112 w 393"/>
                  <a:gd name="T75" fmla="*/ 0 h 277"/>
                  <a:gd name="T76" fmla="*/ 103 w 393"/>
                  <a:gd name="T77" fmla="*/ 4 h 277"/>
                  <a:gd name="T78" fmla="*/ 98 w 393"/>
                  <a:gd name="T79" fmla="*/ 9 h 277"/>
                  <a:gd name="T80" fmla="*/ 94 w 393"/>
                  <a:gd name="T81" fmla="*/ 18 h 277"/>
                  <a:gd name="T82" fmla="*/ 94 w 393"/>
                  <a:gd name="T83" fmla="*/ 26 h 277"/>
                  <a:gd name="T84" fmla="*/ 98 w 393"/>
                  <a:gd name="T85" fmla="*/ 35 h 277"/>
                  <a:gd name="T86" fmla="*/ 107 w 393"/>
                  <a:gd name="T87" fmla="*/ 40 h 277"/>
                  <a:gd name="T88" fmla="*/ 197 w 393"/>
                  <a:gd name="T89" fmla="*/ 98 h 277"/>
                  <a:gd name="T90" fmla="*/ 139 w 393"/>
                  <a:gd name="T91" fmla="*/ 129 h 277"/>
                  <a:gd name="T92" fmla="*/ 72 w 393"/>
                  <a:gd name="T93" fmla="*/ 89 h 277"/>
                  <a:gd name="T94" fmla="*/ 63 w 393"/>
                  <a:gd name="T95" fmla="*/ 85 h 277"/>
                  <a:gd name="T96" fmla="*/ 58 w 393"/>
                  <a:gd name="T97" fmla="*/ 85 h 277"/>
                  <a:gd name="T98" fmla="*/ 49 w 393"/>
                  <a:gd name="T99" fmla="*/ 89 h 277"/>
                  <a:gd name="T100" fmla="*/ 45 w 393"/>
                  <a:gd name="T101" fmla="*/ 98 h 277"/>
                  <a:gd name="T102" fmla="*/ 45 w 393"/>
                  <a:gd name="T103" fmla="*/ 102 h 277"/>
                  <a:gd name="T104" fmla="*/ 45 w 393"/>
                  <a:gd name="T105" fmla="*/ 111 h 277"/>
                  <a:gd name="T106" fmla="*/ 45 w 393"/>
                  <a:gd name="T107" fmla="*/ 120 h 277"/>
                  <a:gd name="T108" fmla="*/ 54 w 393"/>
                  <a:gd name="T109" fmla="*/ 125 h 277"/>
                  <a:gd name="T110" fmla="*/ 98 w 393"/>
                  <a:gd name="T111" fmla="*/ 156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93" h="277">
                    <a:moveTo>
                      <a:pt x="98" y="156"/>
                    </a:moveTo>
                    <a:lnTo>
                      <a:pt x="9" y="205"/>
                    </a:lnTo>
                    <a:lnTo>
                      <a:pt x="0" y="214"/>
                    </a:lnTo>
                    <a:lnTo>
                      <a:pt x="0" y="223"/>
                    </a:lnTo>
                    <a:lnTo>
                      <a:pt x="0" y="228"/>
                    </a:lnTo>
                    <a:lnTo>
                      <a:pt x="0" y="237"/>
                    </a:lnTo>
                    <a:lnTo>
                      <a:pt x="9" y="246"/>
                    </a:lnTo>
                    <a:lnTo>
                      <a:pt x="14" y="250"/>
                    </a:lnTo>
                    <a:lnTo>
                      <a:pt x="23" y="250"/>
                    </a:lnTo>
                    <a:lnTo>
                      <a:pt x="36" y="250"/>
                    </a:lnTo>
                    <a:lnTo>
                      <a:pt x="125" y="196"/>
                    </a:lnTo>
                    <a:lnTo>
                      <a:pt x="125" y="250"/>
                    </a:lnTo>
                    <a:lnTo>
                      <a:pt x="125" y="263"/>
                    </a:lnTo>
                    <a:lnTo>
                      <a:pt x="130" y="268"/>
                    </a:lnTo>
                    <a:lnTo>
                      <a:pt x="139" y="272"/>
                    </a:lnTo>
                    <a:lnTo>
                      <a:pt x="143" y="277"/>
                    </a:lnTo>
                    <a:lnTo>
                      <a:pt x="152" y="277"/>
                    </a:lnTo>
                    <a:lnTo>
                      <a:pt x="161" y="272"/>
                    </a:lnTo>
                    <a:lnTo>
                      <a:pt x="165" y="263"/>
                    </a:lnTo>
                    <a:lnTo>
                      <a:pt x="165" y="254"/>
                    </a:lnTo>
                    <a:lnTo>
                      <a:pt x="165" y="178"/>
                    </a:lnTo>
                    <a:lnTo>
                      <a:pt x="223" y="143"/>
                    </a:lnTo>
                    <a:lnTo>
                      <a:pt x="223" y="241"/>
                    </a:lnTo>
                    <a:lnTo>
                      <a:pt x="223" y="250"/>
                    </a:lnTo>
                    <a:lnTo>
                      <a:pt x="228" y="259"/>
                    </a:lnTo>
                    <a:lnTo>
                      <a:pt x="237" y="263"/>
                    </a:lnTo>
                    <a:lnTo>
                      <a:pt x="246" y="268"/>
                    </a:lnTo>
                    <a:lnTo>
                      <a:pt x="255" y="268"/>
                    </a:lnTo>
                    <a:lnTo>
                      <a:pt x="259" y="263"/>
                    </a:lnTo>
                    <a:lnTo>
                      <a:pt x="264" y="254"/>
                    </a:lnTo>
                    <a:lnTo>
                      <a:pt x="268" y="246"/>
                    </a:lnTo>
                    <a:lnTo>
                      <a:pt x="268" y="116"/>
                    </a:lnTo>
                    <a:lnTo>
                      <a:pt x="393" y="44"/>
                    </a:lnTo>
                    <a:lnTo>
                      <a:pt x="366" y="0"/>
                    </a:lnTo>
                    <a:lnTo>
                      <a:pt x="241" y="71"/>
                    </a:lnTo>
                    <a:lnTo>
                      <a:pt x="125" y="4"/>
                    </a:lnTo>
                    <a:lnTo>
                      <a:pt x="121" y="0"/>
                    </a:lnTo>
                    <a:lnTo>
                      <a:pt x="112" y="0"/>
                    </a:lnTo>
                    <a:lnTo>
                      <a:pt x="103" y="4"/>
                    </a:lnTo>
                    <a:lnTo>
                      <a:pt x="98" y="9"/>
                    </a:lnTo>
                    <a:lnTo>
                      <a:pt x="94" y="18"/>
                    </a:lnTo>
                    <a:lnTo>
                      <a:pt x="94" y="26"/>
                    </a:lnTo>
                    <a:lnTo>
                      <a:pt x="98" y="35"/>
                    </a:lnTo>
                    <a:lnTo>
                      <a:pt x="107" y="40"/>
                    </a:lnTo>
                    <a:lnTo>
                      <a:pt x="197" y="98"/>
                    </a:lnTo>
                    <a:lnTo>
                      <a:pt x="139" y="129"/>
                    </a:lnTo>
                    <a:lnTo>
                      <a:pt x="72" y="89"/>
                    </a:lnTo>
                    <a:lnTo>
                      <a:pt x="63" y="85"/>
                    </a:lnTo>
                    <a:lnTo>
                      <a:pt x="58" y="85"/>
                    </a:lnTo>
                    <a:lnTo>
                      <a:pt x="49" y="89"/>
                    </a:lnTo>
                    <a:lnTo>
                      <a:pt x="45" y="98"/>
                    </a:lnTo>
                    <a:lnTo>
                      <a:pt x="45" y="102"/>
                    </a:lnTo>
                    <a:lnTo>
                      <a:pt x="45" y="111"/>
                    </a:lnTo>
                    <a:lnTo>
                      <a:pt x="45" y="120"/>
                    </a:lnTo>
                    <a:lnTo>
                      <a:pt x="54" y="125"/>
                    </a:lnTo>
                    <a:lnTo>
                      <a:pt x="98" y="156"/>
                    </a:lnTo>
                    <a:close/>
                  </a:path>
                </a:pathLst>
              </a:custGeom>
              <a:solidFill>
                <a:srgbClr val="99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  <p:sp>
            <p:nvSpPr>
              <p:cNvPr id="87086" name="Freeform 46"/>
              <p:cNvSpPr>
                <a:spLocks/>
              </p:cNvSpPr>
              <p:nvPr/>
            </p:nvSpPr>
            <p:spPr bwMode="auto">
              <a:xfrm>
                <a:off x="1210" y="648"/>
                <a:ext cx="299" cy="438"/>
              </a:xfrm>
              <a:custGeom>
                <a:avLst/>
                <a:gdLst>
                  <a:gd name="T0" fmla="*/ 125 w 299"/>
                  <a:gd name="T1" fmla="*/ 313 h 438"/>
                  <a:gd name="T2" fmla="*/ 125 w 299"/>
                  <a:gd name="T3" fmla="*/ 411 h 438"/>
                  <a:gd name="T4" fmla="*/ 129 w 299"/>
                  <a:gd name="T5" fmla="*/ 425 h 438"/>
                  <a:gd name="T6" fmla="*/ 134 w 299"/>
                  <a:gd name="T7" fmla="*/ 429 h 438"/>
                  <a:gd name="T8" fmla="*/ 143 w 299"/>
                  <a:gd name="T9" fmla="*/ 434 h 438"/>
                  <a:gd name="T10" fmla="*/ 147 w 299"/>
                  <a:gd name="T11" fmla="*/ 438 h 438"/>
                  <a:gd name="T12" fmla="*/ 156 w 299"/>
                  <a:gd name="T13" fmla="*/ 434 h 438"/>
                  <a:gd name="T14" fmla="*/ 165 w 299"/>
                  <a:gd name="T15" fmla="*/ 429 h 438"/>
                  <a:gd name="T16" fmla="*/ 174 w 299"/>
                  <a:gd name="T17" fmla="*/ 425 h 438"/>
                  <a:gd name="T18" fmla="*/ 174 w 299"/>
                  <a:gd name="T19" fmla="*/ 411 h 438"/>
                  <a:gd name="T20" fmla="*/ 174 w 299"/>
                  <a:gd name="T21" fmla="*/ 308 h 438"/>
                  <a:gd name="T22" fmla="*/ 223 w 299"/>
                  <a:gd name="T23" fmla="*/ 335 h 438"/>
                  <a:gd name="T24" fmla="*/ 232 w 299"/>
                  <a:gd name="T25" fmla="*/ 340 h 438"/>
                  <a:gd name="T26" fmla="*/ 241 w 299"/>
                  <a:gd name="T27" fmla="*/ 340 h 438"/>
                  <a:gd name="T28" fmla="*/ 250 w 299"/>
                  <a:gd name="T29" fmla="*/ 335 h 438"/>
                  <a:gd name="T30" fmla="*/ 254 w 299"/>
                  <a:gd name="T31" fmla="*/ 331 h 438"/>
                  <a:gd name="T32" fmla="*/ 254 w 299"/>
                  <a:gd name="T33" fmla="*/ 322 h 438"/>
                  <a:gd name="T34" fmla="*/ 254 w 299"/>
                  <a:gd name="T35" fmla="*/ 317 h 438"/>
                  <a:gd name="T36" fmla="*/ 254 w 299"/>
                  <a:gd name="T37" fmla="*/ 308 h 438"/>
                  <a:gd name="T38" fmla="*/ 245 w 299"/>
                  <a:gd name="T39" fmla="*/ 300 h 438"/>
                  <a:gd name="T40" fmla="*/ 178 w 299"/>
                  <a:gd name="T41" fmla="*/ 264 h 438"/>
                  <a:gd name="T42" fmla="*/ 178 w 299"/>
                  <a:gd name="T43" fmla="*/ 192 h 438"/>
                  <a:gd name="T44" fmla="*/ 263 w 299"/>
                  <a:gd name="T45" fmla="*/ 246 h 438"/>
                  <a:gd name="T46" fmla="*/ 272 w 299"/>
                  <a:gd name="T47" fmla="*/ 250 h 438"/>
                  <a:gd name="T48" fmla="*/ 281 w 299"/>
                  <a:gd name="T49" fmla="*/ 250 h 438"/>
                  <a:gd name="T50" fmla="*/ 290 w 299"/>
                  <a:gd name="T51" fmla="*/ 246 h 438"/>
                  <a:gd name="T52" fmla="*/ 294 w 299"/>
                  <a:gd name="T53" fmla="*/ 241 h 438"/>
                  <a:gd name="T54" fmla="*/ 299 w 299"/>
                  <a:gd name="T55" fmla="*/ 232 h 438"/>
                  <a:gd name="T56" fmla="*/ 299 w 299"/>
                  <a:gd name="T57" fmla="*/ 224 h 438"/>
                  <a:gd name="T58" fmla="*/ 294 w 299"/>
                  <a:gd name="T59" fmla="*/ 215 h 438"/>
                  <a:gd name="T60" fmla="*/ 285 w 299"/>
                  <a:gd name="T61" fmla="*/ 210 h 438"/>
                  <a:gd name="T62" fmla="*/ 178 w 299"/>
                  <a:gd name="T63" fmla="*/ 143 h 438"/>
                  <a:gd name="T64" fmla="*/ 178 w 299"/>
                  <a:gd name="T65" fmla="*/ 0 h 438"/>
                  <a:gd name="T66" fmla="*/ 125 w 299"/>
                  <a:gd name="T67" fmla="*/ 0 h 438"/>
                  <a:gd name="T68" fmla="*/ 125 w 299"/>
                  <a:gd name="T69" fmla="*/ 143 h 438"/>
                  <a:gd name="T70" fmla="*/ 9 w 299"/>
                  <a:gd name="T71" fmla="*/ 210 h 438"/>
                  <a:gd name="T72" fmla="*/ 4 w 299"/>
                  <a:gd name="T73" fmla="*/ 215 h 438"/>
                  <a:gd name="T74" fmla="*/ 0 w 299"/>
                  <a:gd name="T75" fmla="*/ 224 h 438"/>
                  <a:gd name="T76" fmla="*/ 0 w 299"/>
                  <a:gd name="T77" fmla="*/ 232 h 438"/>
                  <a:gd name="T78" fmla="*/ 0 w 299"/>
                  <a:gd name="T79" fmla="*/ 237 h 438"/>
                  <a:gd name="T80" fmla="*/ 4 w 299"/>
                  <a:gd name="T81" fmla="*/ 246 h 438"/>
                  <a:gd name="T82" fmla="*/ 13 w 299"/>
                  <a:gd name="T83" fmla="*/ 250 h 438"/>
                  <a:gd name="T84" fmla="*/ 22 w 299"/>
                  <a:gd name="T85" fmla="*/ 250 h 438"/>
                  <a:gd name="T86" fmla="*/ 31 w 299"/>
                  <a:gd name="T87" fmla="*/ 246 h 438"/>
                  <a:gd name="T88" fmla="*/ 125 w 299"/>
                  <a:gd name="T89" fmla="*/ 197 h 438"/>
                  <a:gd name="T90" fmla="*/ 125 w 299"/>
                  <a:gd name="T91" fmla="*/ 264 h 438"/>
                  <a:gd name="T92" fmla="*/ 53 w 299"/>
                  <a:gd name="T93" fmla="*/ 300 h 438"/>
                  <a:gd name="T94" fmla="*/ 49 w 299"/>
                  <a:gd name="T95" fmla="*/ 304 h 438"/>
                  <a:gd name="T96" fmla="*/ 44 w 299"/>
                  <a:gd name="T97" fmla="*/ 313 h 438"/>
                  <a:gd name="T98" fmla="*/ 44 w 299"/>
                  <a:gd name="T99" fmla="*/ 322 h 438"/>
                  <a:gd name="T100" fmla="*/ 49 w 299"/>
                  <a:gd name="T101" fmla="*/ 326 h 438"/>
                  <a:gd name="T102" fmla="*/ 53 w 299"/>
                  <a:gd name="T103" fmla="*/ 331 h 438"/>
                  <a:gd name="T104" fmla="*/ 62 w 299"/>
                  <a:gd name="T105" fmla="*/ 335 h 438"/>
                  <a:gd name="T106" fmla="*/ 67 w 299"/>
                  <a:gd name="T107" fmla="*/ 335 h 438"/>
                  <a:gd name="T108" fmla="*/ 76 w 299"/>
                  <a:gd name="T109" fmla="*/ 335 h 438"/>
                  <a:gd name="T110" fmla="*/ 125 w 299"/>
                  <a:gd name="T111" fmla="*/ 313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99" h="438">
                    <a:moveTo>
                      <a:pt x="125" y="313"/>
                    </a:moveTo>
                    <a:lnTo>
                      <a:pt x="125" y="411"/>
                    </a:lnTo>
                    <a:lnTo>
                      <a:pt x="129" y="425"/>
                    </a:lnTo>
                    <a:lnTo>
                      <a:pt x="134" y="429"/>
                    </a:lnTo>
                    <a:lnTo>
                      <a:pt x="143" y="434"/>
                    </a:lnTo>
                    <a:lnTo>
                      <a:pt x="147" y="438"/>
                    </a:lnTo>
                    <a:lnTo>
                      <a:pt x="156" y="434"/>
                    </a:lnTo>
                    <a:lnTo>
                      <a:pt x="165" y="429"/>
                    </a:lnTo>
                    <a:lnTo>
                      <a:pt x="174" y="425"/>
                    </a:lnTo>
                    <a:lnTo>
                      <a:pt x="174" y="411"/>
                    </a:lnTo>
                    <a:lnTo>
                      <a:pt x="174" y="308"/>
                    </a:lnTo>
                    <a:lnTo>
                      <a:pt x="223" y="335"/>
                    </a:lnTo>
                    <a:lnTo>
                      <a:pt x="232" y="340"/>
                    </a:lnTo>
                    <a:lnTo>
                      <a:pt x="241" y="340"/>
                    </a:lnTo>
                    <a:lnTo>
                      <a:pt x="250" y="335"/>
                    </a:lnTo>
                    <a:lnTo>
                      <a:pt x="254" y="331"/>
                    </a:lnTo>
                    <a:lnTo>
                      <a:pt x="254" y="322"/>
                    </a:lnTo>
                    <a:lnTo>
                      <a:pt x="254" y="317"/>
                    </a:lnTo>
                    <a:lnTo>
                      <a:pt x="254" y="308"/>
                    </a:lnTo>
                    <a:lnTo>
                      <a:pt x="245" y="300"/>
                    </a:lnTo>
                    <a:lnTo>
                      <a:pt x="178" y="264"/>
                    </a:lnTo>
                    <a:lnTo>
                      <a:pt x="178" y="192"/>
                    </a:lnTo>
                    <a:lnTo>
                      <a:pt x="263" y="246"/>
                    </a:lnTo>
                    <a:lnTo>
                      <a:pt x="272" y="250"/>
                    </a:lnTo>
                    <a:lnTo>
                      <a:pt x="281" y="250"/>
                    </a:lnTo>
                    <a:lnTo>
                      <a:pt x="290" y="246"/>
                    </a:lnTo>
                    <a:lnTo>
                      <a:pt x="294" y="241"/>
                    </a:lnTo>
                    <a:lnTo>
                      <a:pt x="299" y="232"/>
                    </a:lnTo>
                    <a:lnTo>
                      <a:pt x="299" y="224"/>
                    </a:lnTo>
                    <a:lnTo>
                      <a:pt x="294" y="215"/>
                    </a:lnTo>
                    <a:lnTo>
                      <a:pt x="285" y="210"/>
                    </a:lnTo>
                    <a:lnTo>
                      <a:pt x="178" y="143"/>
                    </a:lnTo>
                    <a:lnTo>
                      <a:pt x="178" y="0"/>
                    </a:lnTo>
                    <a:lnTo>
                      <a:pt x="125" y="0"/>
                    </a:lnTo>
                    <a:lnTo>
                      <a:pt x="125" y="143"/>
                    </a:lnTo>
                    <a:lnTo>
                      <a:pt x="9" y="210"/>
                    </a:lnTo>
                    <a:lnTo>
                      <a:pt x="4" y="215"/>
                    </a:lnTo>
                    <a:lnTo>
                      <a:pt x="0" y="224"/>
                    </a:lnTo>
                    <a:lnTo>
                      <a:pt x="0" y="232"/>
                    </a:lnTo>
                    <a:lnTo>
                      <a:pt x="0" y="237"/>
                    </a:lnTo>
                    <a:lnTo>
                      <a:pt x="4" y="246"/>
                    </a:lnTo>
                    <a:lnTo>
                      <a:pt x="13" y="250"/>
                    </a:lnTo>
                    <a:lnTo>
                      <a:pt x="22" y="250"/>
                    </a:lnTo>
                    <a:lnTo>
                      <a:pt x="31" y="246"/>
                    </a:lnTo>
                    <a:lnTo>
                      <a:pt x="125" y="197"/>
                    </a:lnTo>
                    <a:lnTo>
                      <a:pt x="125" y="264"/>
                    </a:lnTo>
                    <a:lnTo>
                      <a:pt x="53" y="300"/>
                    </a:lnTo>
                    <a:lnTo>
                      <a:pt x="49" y="304"/>
                    </a:lnTo>
                    <a:lnTo>
                      <a:pt x="44" y="313"/>
                    </a:lnTo>
                    <a:lnTo>
                      <a:pt x="44" y="322"/>
                    </a:lnTo>
                    <a:lnTo>
                      <a:pt x="49" y="326"/>
                    </a:lnTo>
                    <a:lnTo>
                      <a:pt x="53" y="331"/>
                    </a:lnTo>
                    <a:lnTo>
                      <a:pt x="62" y="335"/>
                    </a:lnTo>
                    <a:lnTo>
                      <a:pt x="67" y="335"/>
                    </a:lnTo>
                    <a:lnTo>
                      <a:pt x="76" y="335"/>
                    </a:lnTo>
                    <a:lnTo>
                      <a:pt x="125" y="313"/>
                    </a:lnTo>
                    <a:close/>
                  </a:path>
                </a:pathLst>
              </a:custGeom>
              <a:solidFill>
                <a:srgbClr val="99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  <p:sp>
            <p:nvSpPr>
              <p:cNvPr id="87087" name="Freeform 47"/>
              <p:cNvSpPr>
                <a:spLocks/>
              </p:cNvSpPr>
              <p:nvPr/>
            </p:nvSpPr>
            <p:spPr bwMode="auto">
              <a:xfrm>
                <a:off x="1348" y="626"/>
                <a:ext cx="393" cy="272"/>
              </a:xfrm>
              <a:custGeom>
                <a:avLst/>
                <a:gdLst>
                  <a:gd name="T0" fmla="*/ 272 w 393"/>
                  <a:gd name="T1" fmla="*/ 201 h 272"/>
                  <a:gd name="T2" fmla="*/ 357 w 393"/>
                  <a:gd name="T3" fmla="*/ 250 h 272"/>
                  <a:gd name="T4" fmla="*/ 366 w 393"/>
                  <a:gd name="T5" fmla="*/ 254 h 272"/>
                  <a:gd name="T6" fmla="*/ 375 w 393"/>
                  <a:gd name="T7" fmla="*/ 254 h 272"/>
                  <a:gd name="T8" fmla="*/ 384 w 393"/>
                  <a:gd name="T9" fmla="*/ 250 h 272"/>
                  <a:gd name="T10" fmla="*/ 388 w 393"/>
                  <a:gd name="T11" fmla="*/ 241 h 272"/>
                  <a:gd name="T12" fmla="*/ 393 w 393"/>
                  <a:gd name="T13" fmla="*/ 232 h 272"/>
                  <a:gd name="T14" fmla="*/ 393 w 393"/>
                  <a:gd name="T15" fmla="*/ 223 h 272"/>
                  <a:gd name="T16" fmla="*/ 388 w 393"/>
                  <a:gd name="T17" fmla="*/ 214 h 272"/>
                  <a:gd name="T18" fmla="*/ 384 w 393"/>
                  <a:gd name="T19" fmla="*/ 210 h 272"/>
                  <a:gd name="T20" fmla="*/ 295 w 393"/>
                  <a:gd name="T21" fmla="*/ 156 h 272"/>
                  <a:gd name="T22" fmla="*/ 339 w 393"/>
                  <a:gd name="T23" fmla="*/ 129 h 272"/>
                  <a:gd name="T24" fmla="*/ 348 w 393"/>
                  <a:gd name="T25" fmla="*/ 125 h 272"/>
                  <a:gd name="T26" fmla="*/ 353 w 393"/>
                  <a:gd name="T27" fmla="*/ 116 h 272"/>
                  <a:gd name="T28" fmla="*/ 353 w 393"/>
                  <a:gd name="T29" fmla="*/ 107 h 272"/>
                  <a:gd name="T30" fmla="*/ 353 w 393"/>
                  <a:gd name="T31" fmla="*/ 98 h 272"/>
                  <a:gd name="T32" fmla="*/ 344 w 393"/>
                  <a:gd name="T33" fmla="*/ 94 h 272"/>
                  <a:gd name="T34" fmla="*/ 339 w 393"/>
                  <a:gd name="T35" fmla="*/ 89 h 272"/>
                  <a:gd name="T36" fmla="*/ 330 w 393"/>
                  <a:gd name="T37" fmla="*/ 89 h 272"/>
                  <a:gd name="T38" fmla="*/ 321 w 393"/>
                  <a:gd name="T39" fmla="*/ 89 h 272"/>
                  <a:gd name="T40" fmla="*/ 254 w 393"/>
                  <a:gd name="T41" fmla="*/ 129 h 272"/>
                  <a:gd name="T42" fmla="*/ 196 w 393"/>
                  <a:gd name="T43" fmla="*/ 94 h 272"/>
                  <a:gd name="T44" fmla="*/ 281 w 393"/>
                  <a:gd name="T45" fmla="*/ 49 h 272"/>
                  <a:gd name="T46" fmla="*/ 290 w 393"/>
                  <a:gd name="T47" fmla="*/ 40 h 272"/>
                  <a:gd name="T48" fmla="*/ 295 w 393"/>
                  <a:gd name="T49" fmla="*/ 31 h 272"/>
                  <a:gd name="T50" fmla="*/ 295 w 393"/>
                  <a:gd name="T51" fmla="*/ 26 h 272"/>
                  <a:gd name="T52" fmla="*/ 295 w 393"/>
                  <a:gd name="T53" fmla="*/ 18 h 272"/>
                  <a:gd name="T54" fmla="*/ 290 w 393"/>
                  <a:gd name="T55" fmla="*/ 9 h 272"/>
                  <a:gd name="T56" fmla="*/ 281 w 393"/>
                  <a:gd name="T57" fmla="*/ 4 h 272"/>
                  <a:gd name="T58" fmla="*/ 272 w 393"/>
                  <a:gd name="T59" fmla="*/ 4 h 272"/>
                  <a:gd name="T60" fmla="*/ 263 w 393"/>
                  <a:gd name="T61" fmla="*/ 9 h 272"/>
                  <a:gd name="T62" fmla="*/ 152 w 393"/>
                  <a:gd name="T63" fmla="*/ 71 h 272"/>
                  <a:gd name="T64" fmla="*/ 27 w 393"/>
                  <a:gd name="T65" fmla="*/ 0 h 272"/>
                  <a:gd name="T66" fmla="*/ 0 w 393"/>
                  <a:gd name="T67" fmla="*/ 44 h 272"/>
                  <a:gd name="T68" fmla="*/ 125 w 393"/>
                  <a:gd name="T69" fmla="*/ 116 h 272"/>
                  <a:gd name="T70" fmla="*/ 125 w 393"/>
                  <a:gd name="T71" fmla="*/ 250 h 272"/>
                  <a:gd name="T72" fmla="*/ 125 w 393"/>
                  <a:gd name="T73" fmla="*/ 259 h 272"/>
                  <a:gd name="T74" fmla="*/ 129 w 393"/>
                  <a:gd name="T75" fmla="*/ 263 h 272"/>
                  <a:gd name="T76" fmla="*/ 138 w 393"/>
                  <a:gd name="T77" fmla="*/ 268 h 272"/>
                  <a:gd name="T78" fmla="*/ 143 w 393"/>
                  <a:gd name="T79" fmla="*/ 272 h 272"/>
                  <a:gd name="T80" fmla="*/ 152 w 393"/>
                  <a:gd name="T81" fmla="*/ 272 h 272"/>
                  <a:gd name="T82" fmla="*/ 161 w 393"/>
                  <a:gd name="T83" fmla="*/ 268 h 272"/>
                  <a:gd name="T84" fmla="*/ 165 w 393"/>
                  <a:gd name="T85" fmla="*/ 259 h 272"/>
                  <a:gd name="T86" fmla="*/ 165 w 393"/>
                  <a:gd name="T87" fmla="*/ 250 h 272"/>
                  <a:gd name="T88" fmla="*/ 170 w 393"/>
                  <a:gd name="T89" fmla="*/ 143 h 272"/>
                  <a:gd name="T90" fmla="*/ 228 w 393"/>
                  <a:gd name="T91" fmla="*/ 178 h 272"/>
                  <a:gd name="T92" fmla="*/ 223 w 393"/>
                  <a:gd name="T93" fmla="*/ 254 h 272"/>
                  <a:gd name="T94" fmla="*/ 228 w 393"/>
                  <a:gd name="T95" fmla="*/ 263 h 272"/>
                  <a:gd name="T96" fmla="*/ 232 w 393"/>
                  <a:gd name="T97" fmla="*/ 268 h 272"/>
                  <a:gd name="T98" fmla="*/ 237 w 393"/>
                  <a:gd name="T99" fmla="*/ 272 h 272"/>
                  <a:gd name="T100" fmla="*/ 245 w 393"/>
                  <a:gd name="T101" fmla="*/ 272 h 272"/>
                  <a:gd name="T102" fmla="*/ 254 w 393"/>
                  <a:gd name="T103" fmla="*/ 272 h 272"/>
                  <a:gd name="T104" fmla="*/ 259 w 393"/>
                  <a:gd name="T105" fmla="*/ 268 h 272"/>
                  <a:gd name="T106" fmla="*/ 263 w 393"/>
                  <a:gd name="T107" fmla="*/ 263 h 272"/>
                  <a:gd name="T108" fmla="*/ 268 w 393"/>
                  <a:gd name="T109" fmla="*/ 254 h 272"/>
                  <a:gd name="T110" fmla="*/ 272 w 393"/>
                  <a:gd name="T111" fmla="*/ 201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93" h="272">
                    <a:moveTo>
                      <a:pt x="272" y="201"/>
                    </a:moveTo>
                    <a:lnTo>
                      <a:pt x="357" y="250"/>
                    </a:lnTo>
                    <a:lnTo>
                      <a:pt x="366" y="254"/>
                    </a:lnTo>
                    <a:lnTo>
                      <a:pt x="375" y="254"/>
                    </a:lnTo>
                    <a:lnTo>
                      <a:pt x="384" y="250"/>
                    </a:lnTo>
                    <a:lnTo>
                      <a:pt x="388" y="241"/>
                    </a:lnTo>
                    <a:lnTo>
                      <a:pt x="393" y="232"/>
                    </a:lnTo>
                    <a:lnTo>
                      <a:pt x="393" y="223"/>
                    </a:lnTo>
                    <a:lnTo>
                      <a:pt x="388" y="214"/>
                    </a:lnTo>
                    <a:lnTo>
                      <a:pt x="384" y="210"/>
                    </a:lnTo>
                    <a:lnTo>
                      <a:pt x="295" y="156"/>
                    </a:lnTo>
                    <a:lnTo>
                      <a:pt x="339" y="129"/>
                    </a:lnTo>
                    <a:lnTo>
                      <a:pt x="348" y="125"/>
                    </a:lnTo>
                    <a:lnTo>
                      <a:pt x="353" y="116"/>
                    </a:lnTo>
                    <a:lnTo>
                      <a:pt x="353" y="107"/>
                    </a:lnTo>
                    <a:lnTo>
                      <a:pt x="353" y="98"/>
                    </a:lnTo>
                    <a:lnTo>
                      <a:pt x="344" y="94"/>
                    </a:lnTo>
                    <a:lnTo>
                      <a:pt x="339" y="89"/>
                    </a:lnTo>
                    <a:lnTo>
                      <a:pt x="330" y="89"/>
                    </a:lnTo>
                    <a:lnTo>
                      <a:pt x="321" y="89"/>
                    </a:lnTo>
                    <a:lnTo>
                      <a:pt x="254" y="129"/>
                    </a:lnTo>
                    <a:lnTo>
                      <a:pt x="196" y="94"/>
                    </a:lnTo>
                    <a:lnTo>
                      <a:pt x="281" y="49"/>
                    </a:lnTo>
                    <a:lnTo>
                      <a:pt x="290" y="40"/>
                    </a:lnTo>
                    <a:lnTo>
                      <a:pt x="295" y="31"/>
                    </a:lnTo>
                    <a:lnTo>
                      <a:pt x="295" y="26"/>
                    </a:lnTo>
                    <a:lnTo>
                      <a:pt x="295" y="18"/>
                    </a:lnTo>
                    <a:lnTo>
                      <a:pt x="290" y="9"/>
                    </a:lnTo>
                    <a:lnTo>
                      <a:pt x="281" y="4"/>
                    </a:lnTo>
                    <a:lnTo>
                      <a:pt x="272" y="4"/>
                    </a:lnTo>
                    <a:lnTo>
                      <a:pt x="263" y="9"/>
                    </a:lnTo>
                    <a:lnTo>
                      <a:pt x="152" y="71"/>
                    </a:lnTo>
                    <a:lnTo>
                      <a:pt x="27" y="0"/>
                    </a:lnTo>
                    <a:lnTo>
                      <a:pt x="0" y="44"/>
                    </a:lnTo>
                    <a:lnTo>
                      <a:pt x="125" y="116"/>
                    </a:lnTo>
                    <a:lnTo>
                      <a:pt x="125" y="250"/>
                    </a:lnTo>
                    <a:lnTo>
                      <a:pt x="125" y="259"/>
                    </a:lnTo>
                    <a:lnTo>
                      <a:pt x="129" y="263"/>
                    </a:lnTo>
                    <a:lnTo>
                      <a:pt x="138" y="268"/>
                    </a:lnTo>
                    <a:lnTo>
                      <a:pt x="143" y="272"/>
                    </a:lnTo>
                    <a:lnTo>
                      <a:pt x="152" y="272"/>
                    </a:lnTo>
                    <a:lnTo>
                      <a:pt x="161" y="268"/>
                    </a:lnTo>
                    <a:lnTo>
                      <a:pt x="165" y="259"/>
                    </a:lnTo>
                    <a:lnTo>
                      <a:pt x="165" y="250"/>
                    </a:lnTo>
                    <a:lnTo>
                      <a:pt x="170" y="143"/>
                    </a:lnTo>
                    <a:lnTo>
                      <a:pt x="228" y="178"/>
                    </a:lnTo>
                    <a:lnTo>
                      <a:pt x="223" y="254"/>
                    </a:lnTo>
                    <a:lnTo>
                      <a:pt x="228" y="263"/>
                    </a:lnTo>
                    <a:lnTo>
                      <a:pt x="232" y="268"/>
                    </a:lnTo>
                    <a:lnTo>
                      <a:pt x="237" y="272"/>
                    </a:lnTo>
                    <a:lnTo>
                      <a:pt x="245" y="272"/>
                    </a:lnTo>
                    <a:lnTo>
                      <a:pt x="254" y="272"/>
                    </a:lnTo>
                    <a:lnTo>
                      <a:pt x="259" y="268"/>
                    </a:lnTo>
                    <a:lnTo>
                      <a:pt x="263" y="263"/>
                    </a:lnTo>
                    <a:lnTo>
                      <a:pt x="268" y="254"/>
                    </a:lnTo>
                    <a:lnTo>
                      <a:pt x="272" y="201"/>
                    </a:lnTo>
                    <a:close/>
                  </a:path>
                </a:pathLst>
              </a:custGeom>
              <a:solidFill>
                <a:srgbClr val="99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  <p:sp>
            <p:nvSpPr>
              <p:cNvPr id="87088" name="Freeform 48"/>
              <p:cNvSpPr>
                <a:spLocks/>
              </p:cNvSpPr>
              <p:nvPr/>
            </p:nvSpPr>
            <p:spPr bwMode="auto">
              <a:xfrm>
                <a:off x="1348" y="393"/>
                <a:ext cx="393" cy="277"/>
              </a:xfrm>
              <a:custGeom>
                <a:avLst/>
                <a:gdLst>
                  <a:gd name="T0" fmla="*/ 295 w 393"/>
                  <a:gd name="T1" fmla="*/ 121 h 277"/>
                  <a:gd name="T2" fmla="*/ 384 w 393"/>
                  <a:gd name="T3" fmla="*/ 72 h 277"/>
                  <a:gd name="T4" fmla="*/ 393 w 393"/>
                  <a:gd name="T5" fmla="*/ 63 h 277"/>
                  <a:gd name="T6" fmla="*/ 393 w 393"/>
                  <a:gd name="T7" fmla="*/ 54 h 277"/>
                  <a:gd name="T8" fmla="*/ 393 w 393"/>
                  <a:gd name="T9" fmla="*/ 49 h 277"/>
                  <a:gd name="T10" fmla="*/ 393 w 393"/>
                  <a:gd name="T11" fmla="*/ 40 h 277"/>
                  <a:gd name="T12" fmla="*/ 384 w 393"/>
                  <a:gd name="T13" fmla="*/ 31 h 277"/>
                  <a:gd name="T14" fmla="*/ 379 w 393"/>
                  <a:gd name="T15" fmla="*/ 27 h 277"/>
                  <a:gd name="T16" fmla="*/ 370 w 393"/>
                  <a:gd name="T17" fmla="*/ 27 h 277"/>
                  <a:gd name="T18" fmla="*/ 357 w 393"/>
                  <a:gd name="T19" fmla="*/ 27 h 277"/>
                  <a:gd name="T20" fmla="*/ 268 w 393"/>
                  <a:gd name="T21" fmla="*/ 81 h 277"/>
                  <a:gd name="T22" fmla="*/ 268 w 393"/>
                  <a:gd name="T23" fmla="*/ 27 h 277"/>
                  <a:gd name="T24" fmla="*/ 268 w 393"/>
                  <a:gd name="T25" fmla="*/ 14 h 277"/>
                  <a:gd name="T26" fmla="*/ 263 w 393"/>
                  <a:gd name="T27" fmla="*/ 9 h 277"/>
                  <a:gd name="T28" fmla="*/ 254 w 393"/>
                  <a:gd name="T29" fmla="*/ 5 h 277"/>
                  <a:gd name="T30" fmla="*/ 250 w 393"/>
                  <a:gd name="T31" fmla="*/ 0 h 277"/>
                  <a:gd name="T32" fmla="*/ 241 w 393"/>
                  <a:gd name="T33" fmla="*/ 5 h 277"/>
                  <a:gd name="T34" fmla="*/ 232 w 393"/>
                  <a:gd name="T35" fmla="*/ 5 h 277"/>
                  <a:gd name="T36" fmla="*/ 228 w 393"/>
                  <a:gd name="T37" fmla="*/ 14 h 277"/>
                  <a:gd name="T38" fmla="*/ 228 w 393"/>
                  <a:gd name="T39" fmla="*/ 23 h 277"/>
                  <a:gd name="T40" fmla="*/ 228 w 393"/>
                  <a:gd name="T41" fmla="*/ 99 h 277"/>
                  <a:gd name="T42" fmla="*/ 170 w 393"/>
                  <a:gd name="T43" fmla="*/ 134 h 277"/>
                  <a:gd name="T44" fmla="*/ 170 w 393"/>
                  <a:gd name="T45" fmla="*/ 36 h 277"/>
                  <a:gd name="T46" fmla="*/ 170 w 393"/>
                  <a:gd name="T47" fmla="*/ 27 h 277"/>
                  <a:gd name="T48" fmla="*/ 165 w 393"/>
                  <a:gd name="T49" fmla="*/ 18 h 277"/>
                  <a:gd name="T50" fmla="*/ 156 w 393"/>
                  <a:gd name="T51" fmla="*/ 14 h 277"/>
                  <a:gd name="T52" fmla="*/ 147 w 393"/>
                  <a:gd name="T53" fmla="*/ 9 h 277"/>
                  <a:gd name="T54" fmla="*/ 138 w 393"/>
                  <a:gd name="T55" fmla="*/ 9 h 277"/>
                  <a:gd name="T56" fmla="*/ 134 w 393"/>
                  <a:gd name="T57" fmla="*/ 14 h 277"/>
                  <a:gd name="T58" fmla="*/ 129 w 393"/>
                  <a:gd name="T59" fmla="*/ 23 h 277"/>
                  <a:gd name="T60" fmla="*/ 125 w 393"/>
                  <a:gd name="T61" fmla="*/ 31 h 277"/>
                  <a:gd name="T62" fmla="*/ 125 w 393"/>
                  <a:gd name="T63" fmla="*/ 161 h 277"/>
                  <a:gd name="T64" fmla="*/ 0 w 393"/>
                  <a:gd name="T65" fmla="*/ 233 h 277"/>
                  <a:gd name="T66" fmla="*/ 27 w 393"/>
                  <a:gd name="T67" fmla="*/ 277 h 277"/>
                  <a:gd name="T68" fmla="*/ 152 w 393"/>
                  <a:gd name="T69" fmla="*/ 206 h 277"/>
                  <a:gd name="T70" fmla="*/ 268 w 393"/>
                  <a:gd name="T71" fmla="*/ 273 h 277"/>
                  <a:gd name="T72" fmla="*/ 272 w 393"/>
                  <a:gd name="T73" fmla="*/ 277 h 277"/>
                  <a:gd name="T74" fmla="*/ 281 w 393"/>
                  <a:gd name="T75" fmla="*/ 277 h 277"/>
                  <a:gd name="T76" fmla="*/ 290 w 393"/>
                  <a:gd name="T77" fmla="*/ 273 h 277"/>
                  <a:gd name="T78" fmla="*/ 295 w 393"/>
                  <a:gd name="T79" fmla="*/ 268 h 277"/>
                  <a:gd name="T80" fmla="*/ 299 w 393"/>
                  <a:gd name="T81" fmla="*/ 259 h 277"/>
                  <a:gd name="T82" fmla="*/ 299 w 393"/>
                  <a:gd name="T83" fmla="*/ 251 h 277"/>
                  <a:gd name="T84" fmla="*/ 295 w 393"/>
                  <a:gd name="T85" fmla="*/ 242 h 277"/>
                  <a:gd name="T86" fmla="*/ 286 w 393"/>
                  <a:gd name="T87" fmla="*/ 237 h 277"/>
                  <a:gd name="T88" fmla="*/ 196 w 393"/>
                  <a:gd name="T89" fmla="*/ 179 h 277"/>
                  <a:gd name="T90" fmla="*/ 254 w 393"/>
                  <a:gd name="T91" fmla="*/ 148 h 277"/>
                  <a:gd name="T92" fmla="*/ 321 w 393"/>
                  <a:gd name="T93" fmla="*/ 188 h 277"/>
                  <a:gd name="T94" fmla="*/ 330 w 393"/>
                  <a:gd name="T95" fmla="*/ 192 h 277"/>
                  <a:gd name="T96" fmla="*/ 335 w 393"/>
                  <a:gd name="T97" fmla="*/ 192 h 277"/>
                  <a:gd name="T98" fmla="*/ 344 w 393"/>
                  <a:gd name="T99" fmla="*/ 188 h 277"/>
                  <a:gd name="T100" fmla="*/ 348 w 393"/>
                  <a:gd name="T101" fmla="*/ 179 h 277"/>
                  <a:gd name="T102" fmla="*/ 348 w 393"/>
                  <a:gd name="T103" fmla="*/ 175 h 277"/>
                  <a:gd name="T104" fmla="*/ 348 w 393"/>
                  <a:gd name="T105" fmla="*/ 166 h 277"/>
                  <a:gd name="T106" fmla="*/ 348 w 393"/>
                  <a:gd name="T107" fmla="*/ 157 h 277"/>
                  <a:gd name="T108" fmla="*/ 339 w 393"/>
                  <a:gd name="T109" fmla="*/ 152 h 277"/>
                  <a:gd name="T110" fmla="*/ 295 w 393"/>
                  <a:gd name="T111" fmla="*/ 121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93" h="277">
                    <a:moveTo>
                      <a:pt x="295" y="121"/>
                    </a:moveTo>
                    <a:lnTo>
                      <a:pt x="384" y="72"/>
                    </a:lnTo>
                    <a:lnTo>
                      <a:pt x="393" y="63"/>
                    </a:lnTo>
                    <a:lnTo>
                      <a:pt x="393" y="54"/>
                    </a:lnTo>
                    <a:lnTo>
                      <a:pt x="393" y="49"/>
                    </a:lnTo>
                    <a:lnTo>
                      <a:pt x="393" y="40"/>
                    </a:lnTo>
                    <a:lnTo>
                      <a:pt x="384" y="31"/>
                    </a:lnTo>
                    <a:lnTo>
                      <a:pt x="379" y="27"/>
                    </a:lnTo>
                    <a:lnTo>
                      <a:pt x="370" y="27"/>
                    </a:lnTo>
                    <a:lnTo>
                      <a:pt x="357" y="27"/>
                    </a:lnTo>
                    <a:lnTo>
                      <a:pt x="268" y="81"/>
                    </a:lnTo>
                    <a:lnTo>
                      <a:pt x="268" y="27"/>
                    </a:lnTo>
                    <a:lnTo>
                      <a:pt x="268" y="14"/>
                    </a:lnTo>
                    <a:lnTo>
                      <a:pt x="263" y="9"/>
                    </a:lnTo>
                    <a:lnTo>
                      <a:pt x="254" y="5"/>
                    </a:lnTo>
                    <a:lnTo>
                      <a:pt x="250" y="0"/>
                    </a:lnTo>
                    <a:lnTo>
                      <a:pt x="241" y="5"/>
                    </a:lnTo>
                    <a:lnTo>
                      <a:pt x="232" y="5"/>
                    </a:lnTo>
                    <a:lnTo>
                      <a:pt x="228" y="14"/>
                    </a:lnTo>
                    <a:lnTo>
                      <a:pt x="228" y="23"/>
                    </a:lnTo>
                    <a:lnTo>
                      <a:pt x="228" y="99"/>
                    </a:lnTo>
                    <a:lnTo>
                      <a:pt x="170" y="134"/>
                    </a:lnTo>
                    <a:lnTo>
                      <a:pt x="170" y="36"/>
                    </a:lnTo>
                    <a:lnTo>
                      <a:pt x="170" y="27"/>
                    </a:lnTo>
                    <a:lnTo>
                      <a:pt x="165" y="18"/>
                    </a:lnTo>
                    <a:lnTo>
                      <a:pt x="156" y="14"/>
                    </a:lnTo>
                    <a:lnTo>
                      <a:pt x="147" y="9"/>
                    </a:lnTo>
                    <a:lnTo>
                      <a:pt x="138" y="9"/>
                    </a:lnTo>
                    <a:lnTo>
                      <a:pt x="134" y="14"/>
                    </a:lnTo>
                    <a:lnTo>
                      <a:pt x="129" y="23"/>
                    </a:lnTo>
                    <a:lnTo>
                      <a:pt x="125" y="31"/>
                    </a:lnTo>
                    <a:lnTo>
                      <a:pt x="125" y="161"/>
                    </a:lnTo>
                    <a:lnTo>
                      <a:pt x="0" y="233"/>
                    </a:lnTo>
                    <a:lnTo>
                      <a:pt x="27" y="277"/>
                    </a:lnTo>
                    <a:lnTo>
                      <a:pt x="152" y="206"/>
                    </a:lnTo>
                    <a:lnTo>
                      <a:pt x="268" y="273"/>
                    </a:lnTo>
                    <a:lnTo>
                      <a:pt x="272" y="277"/>
                    </a:lnTo>
                    <a:lnTo>
                      <a:pt x="281" y="277"/>
                    </a:lnTo>
                    <a:lnTo>
                      <a:pt x="290" y="273"/>
                    </a:lnTo>
                    <a:lnTo>
                      <a:pt x="295" y="268"/>
                    </a:lnTo>
                    <a:lnTo>
                      <a:pt x="299" y="259"/>
                    </a:lnTo>
                    <a:lnTo>
                      <a:pt x="299" y="251"/>
                    </a:lnTo>
                    <a:lnTo>
                      <a:pt x="295" y="242"/>
                    </a:lnTo>
                    <a:lnTo>
                      <a:pt x="286" y="237"/>
                    </a:lnTo>
                    <a:lnTo>
                      <a:pt x="196" y="179"/>
                    </a:lnTo>
                    <a:lnTo>
                      <a:pt x="254" y="148"/>
                    </a:lnTo>
                    <a:lnTo>
                      <a:pt x="321" y="188"/>
                    </a:lnTo>
                    <a:lnTo>
                      <a:pt x="330" y="192"/>
                    </a:lnTo>
                    <a:lnTo>
                      <a:pt x="335" y="192"/>
                    </a:lnTo>
                    <a:lnTo>
                      <a:pt x="344" y="188"/>
                    </a:lnTo>
                    <a:lnTo>
                      <a:pt x="348" y="179"/>
                    </a:lnTo>
                    <a:lnTo>
                      <a:pt x="348" y="175"/>
                    </a:lnTo>
                    <a:lnTo>
                      <a:pt x="348" y="166"/>
                    </a:lnTo>
                    <a:lnTo>
                      <a:pt x="348" y="157"/>
                    </a:lnTo>
                    <a:lnTo>
                      <a:pt x="339" y="152"/>
                    </a:lnTo>
                    <a:lnTo>
                      <a:pt x="295" y="121"/>
                    </a:lnTo>
                    <a:close/>
                  </a:path>
                </a:pathLst>
              </a:custGeom>
              <a:solidFill>
                <a:srgbClr val="99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  <p:sp>
            <p:nvSpPr>
              <p:cNvPr id="87089" name="Freeform 49"/>
              <p:cNvSpPr>
                <a:spLocks/>
              </p:cNvSpPr>
              <p:nvPr/>
            </p:nvSpPr>
            <p:spPr bwMode="auto">
              <a:xfrm>
                <a:off x="1232" y="536"/>
                <a:ext cx="263" cy="228"/>
              </a:xfrm>
              <a:custGeom>
                <a:avLst/>
                <a:gdLst>
                  <a:gd name="T0" fmla="*/ 0 w 263"/>
                  <a:gd name="T1" fmla="*/ 116 h 228"/>
                  <a:gd name="T2" fmla="*/ 49 w 263"/>
                  <a:gd name="T3" fmla="*/ 67 h 228"/>
                  <a:gd name="T4" fmla="*/ 67 w 263"/>
                  <a:gd name="T5" fmla="*/ 0 h 228"/>
                  <a:gd name="T6" fmla="*/ 134 w 263"/>
                  <a:gd name="T7" fmla="*/ 23 h 228"/>
                  <a:gd name="T8" fmla="*/ 201 w 263"/>
                  <a:gd name="T9" fmla="*/ 0 h 228"/>
                  <a:gd name="T10" fmla="*/ 214 w 263"/>
                  <a:gd name="T11" fmla="*/ 67 h 228"/>
                  <a:gd name="T12" fmla="*/ 263 w 263"/>
                  <a:gd name="T13" fmla="*/ 116 h 228"/>
                  <a:gd name="T14" fmla="*/ 214 w 263"/>
                  <a:gd name="T15" fmla="*/ 161 h 228"/>
                  <a:gd name="T16" fmla="*/ 201 w 263"/>
                  <a:gd name="T17" fmla="*/ 228 h 228"/>
                  <a:gd name="T18" fmla="*/ 134 w 263"/>
                  <a:gd name="T19" fmla="*/ 210 h 228"/>
                  <a:gd name="T20" fmla="*/ 67 w 263"/>
                  <a:gd name="T21" fmla="*/ 228 h 228"/>
                  <a:gd name="T22" fmla="*/ 49 w 263"/>
                  <a:gd name="T23" fmla="*/ 161 h 228"/>
                  <a:gd name="T24" fmla="*/ 0 w 263"/>
                  <a:gd name="T25" fmla="*/ 116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63" h="228">
                    <a:moveTo>
                      <a:pt x="0" y="116"/>
                    </a:moveTo>
                    <a:lnTo>
                      <a:pt x="49" y="67"/>
                    </a:lnTo>
                    <a:lnTo>
                      <a:pt x="67" y="0"/>
                    </a:lnTo>
                    <a:lnTo>
                      <a:pt x="134" y="23"/>
                    </a:lnTo>
                    <a:lnTo>
                      <a:pt x="201" y="0"/>
                    </a:lnTo>
                    <a:lnTo>
                      <a:pt x="214" y="67"/>
                    </a:lnTo>
                    <a:lnTo>
                      <a:pt x="263" y="116"/>
                    </a:lnTo>
                    <a:lnTo>
                      <a:pt x="214" y="161"/>
                    </a:lnTo>
                    <a:lnTo>
                      <a:pt x="201" y="228"/>
                    </a:lnTo>
                    <a:lnTo>
                      <a:pt x="134" y="210"/>
                    </a:lnTo>
                    <a:lnTo>
                      <a:pt x="67" y="228"/>
                    </a:lnTo>
                    <a:lnTo>
                      <a:pt x="49" y="161"/>
                    </a:lnTo>
                    <a:lnTo>
                      <a:pt x="0" y="116"/>
                    </a:lnTo>
                    <a:close/>
                  </a:path>
                </a:pathLst>
              </a:custGeom>
              <a:solidFill>
                <a:srgbClr val="99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</p:grpSp>
        <p:sp>
          <p:nvSpPr>
            <p:cNvPr id="87090" name="Rectangle 50"/>
            <p:cNvSpPr>
              <a:spLocks noChangeArrowheads="1"/>
            </p:cNvSpPr>
            <p:nvPr/>
          </p:nvSpPr>
          <p:spPr bwMode="auto">
            <a:xfrm>
              <a:off x="1789" y="1296"/>
              <a:ext cx="224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hlink">
                          <a:gamma/>
                          <a:tint val="42353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400" b="1" dirty="0" err="1" smtClean="0">
                  <a:solidFill>
                    <a:srgbClr val="000000"/>
                  </a:solidFill>
                  <a:latin typeface="+mn-lt"/>
                </a:rPr>
                <a:t>Pembentukan</a:t>
              </a:r>
              <a:r>
                <a:rPr lang="en-US" altLang="en-US" sz="2400" b="1" dirty="0" smtClean="0">
                  <a:solidFill>
                    <a:srgbClr val="000000"/>
                  </a:solidFill>
                  <a:latin typeface="+mn-lt"/>
                </a:rPr>
                <a:t> Heap</a:t>
              </a:r>
              <a:endParaRPr lang="en-US" altLang="en-US" sz="2400" b="1" dirty="0">
                <a:solidFill>
                  <a:srgbClr val="000000"/>
                </a:solidFill>
                <a:latin typeface="+mn-lt"/>
              </a:endParaRPr>
            </a:p>
          </p:txBody>
        </p:sp>
      </p:grpSp>
      <p:grpSp>
        <p:nvGrpSpPr>
          <p:cNvPr id="87092" name="Group 52"/>
          <p:cNvGrpSpPr>
            <a:grpSpLocks/>
          </p:cNvGrpSpPr>
          <p:nvPr/>
        </p:nvGrpSpPr>
        <p:grpSpPr bwMode="auto">
          <a:xfrm>
            <a:off x="2514600" y="2771246"/>
            <a:ext cx="5562602" cy="609600"/>
            <a:chOff x="1440" y="1296"/>
            <a:chExt cx="3504" cy="384"/>
          </a:xfrm>
        </p:grpSpPr>
        <p:grpSp>
          <p:nvGrpSpPr>
            <p:cNvPr id="87093" name="Group 53"/>
            <p:cNvGrpSpPr>
              <a:grpSpLocks/>
            </p:cNvGrpSpPr>
            <p:nvPr/>
          </p:nvGrpSpPr>
          <p:grpSpPr bwMode="auto">
            <a:xfrm>
              <a:off x="1440" y="1296"/>
              <a:ext cx="336" cy="384"/>
              <a:chOff x="982" y="214"/>
              <a:chExt cx="759" cy="872"/>
            </a:xfrm>
          </p:grpSpPr>
          <p:sp>
            <p:nvSpPr>
              <p:cNvPr id="87094" name="Freeform 54"/>
              <p:cNvSpPr>
                <a:spLocks/>
              </p:cNvSpPr>
              <p:nvPr/>
            </p:nvSpPr>
            <p:spPr bwMode="auto">
              <a:xfrm>
                <a:off x="1214" y="214"/>
                <a:ext cx="299" cy="434"/>
              </a:xfrm>
              <a:custGeom>
                <a:avLst/>
                <a:gdLst>
                  <a:gd name="T0" fmla="*/ 174 w 299"/>
                  <a:gd name="T1" fmla="*/ 121 h 434"/>
                  <a:gd name="T2" fmla="*/ 174 w 299"/>
                  <a:gd name="T3" fmla="*/ 23 h 434"/>
                  <a:gd name="T4" fmla="*/ 170 w 299"/>
                  <a:gd name="T5" fmla="*/ 9 h 434"/>
                  <a:gd name="T6" fmla="*/ 165 w 299"/>
                  <a:gd name="T7" fmla="*/ 5 h 434"/>
                  <a:gd name="T8" fmla="*/ 156 w 299"/>
                  <a:gd name="T9" fmla="*/ 0 h 434"/>
                  <a:gd name="T10" fmla="*/ 152 w 299"/>
                  <a:gd name="T11" fmla="*/ 0 h 434"/>
                  <a:gd name="T12" fmla="*/ 143 w 299"/>
                  <a:gd name="T13" fmla="*/ 0 h 434"/>
                  <a:gd name="T14" fmla="*/ 134 w 299"/>
                  <a:gd name="T15" fmla="*/ 5 h 434"/>
                  <a:gd name="T16" fmla="*/ 125 w 299"/>
                  <a:gd name="T17" fmla="*/ 9 h 434"/>
                  <a:gd name="T18" fmla="*/ 125 w 299"/>
                  <a:gd name="T19" fmla="*/ 23 h 434"/>
                  <a:gd name="T20" fmla="*/ 125 w 299"/>
                  <a:gd name="T21" fmla="*/ 126 h 434"/>
                  <a:gd name="T22" fmla="*/ 76 w 299"/>
                  <a:gd name="T23" fmla="*/ 99 h 434"/>
                  <a:gd name="T24" fmla="*/ 67 w 299"/>
                  <a:gd name="T25" fmla="*/ 94 h 434"/>
                  <a:gd name="T26" fmla="*/ 58 w 299"/>
                  <a:gd name="T27" fmla="*/ 94 h 434"/>
                  <a:gd name="T28" fmla="*/ 49 w 299"/>
                  <a:gd name="T29" fmla="*/ 99 h 434"/>
                  <a:gd name="T30" fmla="*/ 45 w 299"/>
                  <a:gd name="T31" fmla="*/ 103 h 434"/>
                  <a:gd name="T32" fmla="*/ 40 w 299"/>
                  <a:gd name="T33" fmla="*/ 112 h 434"/>
                  <a:gd name="T34" fmla="*/ 45 w 299"/>
                  <a:gd name="T35" fmla="*/ 117 h 434"/>
                  <a:gd name="T36" fmla="*/ 45 w 299"/>
                  <a:gd name="T37" fmla="*/ 126 h 434"/>
                  <a:gd name="T38" fmla="*/ 54 w 299"/>
                  <a:gd name="T39" fmla="*/ 134 h 434"/>
                  <a:gd name="T40" fmla="*/ 121 w 299"/>
                  <a:gd name="T41" fmla="*/ 170 h 434"/>
                  <a:gd name="T42" fmla="*/ 121 w 299"/>
                  <a:gd name="T43" fmla="*/ 242 h 434"/>
                  <a:gd name="T44" fmla="*/ 36 w 299"/>
                  <a:gd name="T45" fmla="*/ 188 h 434"/>
                  <a:gd name="T46" fmla="*/ 27 w 299"/>
                  <a:gd name="T47" fmla="*/ 184 h 434"/>
                  <a:gd name="T48" fmla="*/ 18 w 299"/>
                  <a:gd name="T49" fmla="*/ 184 h 434"/>
                  <a:gd name="T50" fmla="*/ 9 w 299"/>
                  <a:gd name="T51" fmla="*/ 188 h 434"/>
                  <a:gd name="T52" fmla="*/ 5 w 299"/>
                  <a:gd name="T53" fmla="*/ 193 h 434"/>
                  <a:gd name="T54" fmla="*/ 0 w 299"/>
                  <a:gd name="T55" fmla="*/ 202 h 434"/>
                  <a:gd name="T56" fmla="*/ 0 w 299"/>
                  <a:gd name="T57" fmla="*/ 210 h 434"/>
                  <a:gd name="T58" fmla="*/ 5 w 299"/>
                  <a:gd name="T59" fmla="*/ 219 h 434"/>
                  <a:gd name="T60" fmla="*/ 14 w 299"/>
                  <a:gd name="T61" fmla="*/ 224 h 434"/>
                  <a:gd name="T62" fmla="*/ 121 w 299"/>
                  <a:gd name="T63" fmla="*/ 291 h 434"/>
                  <a:gd name="T64" fmla="*/ 121 w 299"/>
                  <a:gd name="T65" fmla="*/ 434 h 434"/>
                  <a:gd name="T66" fmla="*/ 174 w 299"/>
                  <a:gd name="T67" fmla="*/ 434 h 434"/>
                  <a:gd name="T68" fmla="*/ 174 w 299"/>
                  <a:gd name="T69" fmla="*/ 291 h 434"/>
                  <a:gd name="T70" fmla="*/ 290 w 299"/>
                  <a:gd name="T71" fmla="*/ 224 h 434"/>
                  <a:gd name="T72" fmla="*/ 295 w 299"/>
                  <a:gd name="T73" fmla="*/ 219 h 434"/>
                  <a:gd name="T74" fmla="*/ 299 w 299"/>
                  <a:gd name="T75" fmla="*/ 210 h 434"/>
                  <a:gd name="T76" fmla="*/ 299 w 299"/>
                  <a:gd name="T77" fmla="*/ 202 h 434"/>
                  <a:gd name="T78" fmla="*/ 299 w 299"/>
                  <a:gd name="T79" fmla="*/ 197 h 434"/>
                  <a:gd name="T80" fmla="*/ 295 w 299"/>
                  <a:gd name="T81" fmla="*/ 188 h 434"/>
                  <a:gd name="T82" fmla="*/ 286 w 299"/>
                  <a:gd name="T83" fmla="*/ 184 h 434"/>
                  <a:gd name="T84" fmla="*/ 277 w 299"/>
                  <a:gd name="T85" fmla="*/ 184 h 434"/>
                  <a:gd name="T86" fmla="*/ 268 w 299"/>
                  <a:gd name="T87" fmla="*/ 188 h 434"/>
                  <a:gd name="T88" fmla="*/ 174 w 299"/>
                  <a:gd name="T89" fmla="*/ 237 h 434"/>
                  <a:gd name="T90" fmla="*/ 174 w 299"/>
                  <a:gd name="T91" fmla="*/ 170 h 434"/>
                  <a:gd name="T92" fmla="*/ 246 w 299"/>
                  <a:gd name="T93" fmla="*/ 134 h 434"/>
                  <a:gd name="T94" fmla="*/ 250 w 299"/>
                  <a:gd name="T95" fmla="*/ 130 h 434"/>
                  <a:gd name="T96" fmla="*/ 255 w 299"/>
                  <a:gd name="T97" fmla="*/ 121 h 434"/>
                  <a:gd name="T98" fmla="*/ 255 w 299"/>
                  <a:gd name="T99" fmla="*/ 112 h 434"/>
                  <a:gd name="T100" fmla="*/ 250 w 299"/>
                  <a:gd name="T101" fmla="*/ 108 h 434"/>
                  <a:gd name="T102" fmla="*/ 246 w 299"/>
                  <a:gd name="T103" fmla="*/ 103 h 434"/>
                  <a:gd name="T104" fmla="*/ 237 w 299"/>
                  <a:gd name="T105" fmla="*/ 99 h 434"/>
                  <a:gd name="T106" fmla="*/ 232 w 299"/>
                  <a:gd name="T107" fmla="*/ 99 h 434"/>
                  <a:gd name="T108" fmla="*/ 223 w 299"/>
                  <a:gd name="T109" fmla="*/ 99 h 434"/>
                  <a:gd name="T110" fmla="*/ 174 w 299"/>
                  <a:gd name="T111" fmla="*/ 121 h 4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99" h="434">
                    <a:moveTo>
                      <a:pt x="174" y="121"/>
                    </a:moveTo>
                    <a:lnTo>
                      <a:pt x="174" y="23"/>
                    </a:lnTo>
                    <a:lnTo>
                      <a:pt x="170" y="9"/>
                    </a:lnTo>
                    <a:lnTo>
                      <a:pt x="165" y="5"/>
                    </a:lnTo>
                    <a:lnTo>
                      <a:pt x="156" y="0"/>
                    </a:lnTo>
                    <a:lnTo>
                      <a:pt x="152" y="0"/>
                    </a:lnTo>
                    <a:lnTo>
                      <a:pt x="143" y="0"/>
                    </a:lnTo>
                    <a:lnTo>
                      <a:pt x="134" y="5"/>
                    </a:lnTo>
                    <a:lnTo>
                      <a:pt x="125" y="9"/>
                    </a:lnTo>
                    <a:lnTo>
                      <a:pt x="125" y="23"/>
                    </a:lnTo>
                    <a:lnTo>
                      <a:pt x="125" y="126"/>
                    </a:lnTo>
                    <a:lnTo>
                      <a:pt x="76" y="99"/>
                    </a:lnTo>
                    <a:lnTo>
                      <a:pt x="67" y="94"/>
                    </a:lnTo>
                    <a:lnTo>
                      <a:pt x="58" y="94"/>
                    </a:lnTo>
                    <a:lnTo>
                      <a:pt x="49" y="99"/>
                    </a:lnTo>
                    <a:lnTo>
                      <a:pt x="45" y="103"/>
                    </a:lnTo>
                    <a:lnTo>
                      <a:pt x="40" y="112"/>
                    </a:lnTo>
                    <a:lnTo>
                      <a:pt x="45" y="117"/>
                    </a:lnTo>
                    <a:lnTo>
                      <a:pt x="45" y="126"/>
                    </a:lnTo>
                    <a:lnTo>
                      <a:pt x="54" y="134"/>
                    </a:lnTo>
                    <a:lnTo>
                      <a:pt x="121" y="170"/>
                    </a:lnTo>
                    <a:lnTo>
                      <a:pt x="121" y="242"/>
                    </a:lnTo>
                    <a:lnTo>
                      <a:pt x="36" y="188"/>
                    </a:lnTo>
                    <a:lnTo>
                      <a:pt x="27" y="184"/>
                    </a:lnTo>
                    <a:lnTo>
                      <a:pt x="18" y="184"/>
                    </a:lnTo>
                    <a:lnTo>
                      <a:pt x="9" y="188"/>
                    </a:lnTo>
                    <a:lnTo>
                      <a:pt x="5" y="193"/>
                    </a:lnTo>
                    <a:lnTo>
                      <a:pt x="0" y="202"/>
                    </a:lnTo>
                    <a:lnTo>
                      <a:pt x="0" y="210"/>
                    </a:lnTo>
                    <a:lnTo>
                      <a:pt x="5" y="219"/>
                    </a:lnTo>
                    <a:lnTo>
                      <a:pt x="14" y="224"/>
                    </a:lnTo>
                    <a:lnTo>
                      <a:pt x="121" y="291"/>
                    </a:lnTo>
                    <a:lnTo>
                      <a:pt x="121" y="434"/>
                    </a:lnTo>
                    <a:lnTo>
                      <a:pt x="174" y="434"/>
                    </a:lnTo>
                    <a:lnTo>
                      <a:pt x="174" y="291"/>
                    </a:lnTo>
                    <a:lnTo>
                      <a:pt x="290" y="224"/>
                    </a:lnTo>
                    <a:lnTo>
                      <a:pt x="295" y="219"/>
                    </a:lnTo>
                    <a:lnTo>
                      <a:pt x="299" y="210"/>
                    </a:lnTo>
                    <a:lnTo>
                      <a:pt x="299" y="202"/>
                    </a:lnTo>
                    <a:lnTo>
                      <a:pt x="299" y="197"/>
                    </a:lnTo>
                    <a:lnTo>
                      <a:pt x="295" y="188"/>
                    </a:lnTo>
                    <a:lnTo>
                      <a:pt x="286" y="184"/>
                    </a:lnTo>
                    <a:lnTo>
                      <a:pt x="277" y="184"/>
                    </a:lnTo>
                    <a:lnTo>
                      <a:pt x="268" y="188"/>
                    </a:lnTo>
                    <a:lnTo>
                      <a:pt x="174" y="237"/>
                    </a:lnTo>
                    <a:lnTo>
                      <a:pt x="174" y="170"/>
                    </a:lnTo>
                    <a:lnTo>
                      <a:pt x="246" y="134"/>
                    </a:lnTo>
                    <a:lnTo>
                      <a:pt x="250" y="130"/>
                    </a:lnTo>
                    <a:lnTo>
                      <a:pt x="255" y="121"/>
                    </a:lnTo>
                    <a:lnTo>
                      <a:pt x="255" y="112"/>
                    </a:lnTo>
                    <a:lnTo>
                      <a:pt x="250" y="108"/>
                    </a:lnTo>
                    <a:lnTo>
                      <a:pt x="246" y="103"/>
                    </a:lnTo>
                    <a:lnTo>
                      <a:pt x="237" y="99"/>
                    </a:lnTo>
                    <a:lnTo>
                      <a:pt x="232" y="99"/>
                    </a:lnTo>
                    <a:lnTo>
                      <a:pt x="223" y="99"/>
                    </a:lnTo>
                    <a:lnTo>
                      <a:pt x="174" y="121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  <p:sp>
            <p:nvSpPr>
              <p:cNvPr id="87095" name="Freeform 55"/>
              <p:cNvSpPr>
                <a:spLocks/>
              </p:cNvSpPr>
              <p:nvPr/>
            </p:nvSpPr>
            <p:spPr bwMode="auto">
              <a:xfrm>
                <a:off x="982" y="398"/>
                <a:ext cx="393" cy="272"/>
              </a:xfrm>
              <a:custGeom>
                <a:avLst/>
                <a:gdLst>
                  <a:gd name="T0" fmla="*/ 121 w 393"/>
                  <a:gd name="T1" fmla="*/ 71 h 272"/>
                  <a:gd name="T2" fmla="*/ 36 w 393"/>
                  <a:gd name="T3" fmla="*/ 22 h 272"/>
                  <a:gd name="T4" fmla="*/ 27 w 393"/>
                  <a:gd name="T5" fmla="*/ 18 h 272"/>
                  <a:gd name="T6" fmla="*/ 18 w 393"/>
                  <a:gd name="T7" fmla="*/ 18 h 272"/>
                  <a:gd name="T8" fmla="*/ 9 w 393"/>
                  <a:gd name="T9" fmla="*/ 22 h 272"/>
                  <a:gd name="T10" fmla="*/ 5 w 393"/>
                  <a:gd name="T11" fmla="*/ 31 h 272"/>
                  <a:gd name="T12" fmla="*/ 0 w 393"/>
                  <a:gd name="T13" fmla="*/ 40 h 272"/>
                  <a:gd name="T14" fmla="*/ 0 w 393"/>
                  <a:gd name="T15" fmla="*/ 49 h 272"/>
                  <a:gd name="T16" fmla="*/ 5 w 393"/>
                  <a:gd name="T17" fmla="*/ 58 h 272"/>
                  <a:gd name="T18" fmla="*/ 9 w 393"/>
                  <a:gd name="T19" fmla="*/ 62 h 272"/>
                  <a:gd name="T20" fmla="*/ 98 w 393"/>
                  <a:gd name="T21" fmla="*/ 116 h 272"/>
                  <a:gd name="T22" fmla="*/ 54 w 393"/>
                  <a:gd name="T23" fmla="*/ 143 h 272"/>
                  <a:gd name="T24" fmla="*/ 45 w 393"/>
                  <a:gd name="T25" fmla="*/ 147 h 272"/>
                  <a:gd name="T26" fmla="*/ 40 w 393"/>
                  <a:gd name="T27" fmla="*/ 156 h 272"/>
                  <a:gd name="T28" fmla="*/ 40 w 393"/>
                  <a:gd name="T29" fmla="*/ 165 h 272"/>
                  <a:gd name="T30" fmla="*/ 40 w 393"/>
                  <a:gd name="T31" fmla="*/ 174 h 272"/>
                  <a:gd name="T32" fmla="*/ 49 w 393"/>
                  <a:gd name="T33" fmla="*/ 178 h 272"/>
                  <a:gd name="T34" fmla="*/ 54 w 393"/>
                  <a:gd name="T35" fmla="*/ 183 h 272"/>
                  <a:gd name="T36" fmla="*/ 63 w 393"/>
                  <a:gd name="T37" fmla="*/ 183 h 272"/>
                  <a:gd name="T38" fmla="*/ 72 w 393"/>
                  <a:gd name="T39" fmla="*/ 183 h 272"/>
                  <a:gd name="T40" fmla="*/ 139 w 393"/>
                  <a:gd name="T41" fmla="*/ 143 h 272"/>
                  <a:gd name="T42" fmla="*/ 197 w 393"/>
                  <a:gd name="T43" fmla="*/ 178 h 272"/>
                  <a:gd name="T44" fmla="*/ 112 w 393"/>
                  <a:gd name="T45" fmla="*/ 223 h 272"/>
                  <a:gd name="T46" fmla="*/ 103 w 393"/>
                  <a:gd name="T47" fmla="*/ 232 h 272"/>
                  <a:gd name="T48" fmla="*/ 98 w 393"/>
                  <a:gd name="T49" fmla="*/ 241 h 272"/>
                  <a:gd name="T50" fmla="*/ 98 w 393"/>
                  <a:gd name="T51" fmla="*/ 246 h 272"/>
                  <a:gd name="T52" fmla="*/ 98 w 393"/>
                  <a:gd name="T53" fmla="*/ 254 h 272"/>
                  <a:gd name="T54" fmla="*/ 103 w 393"/>
                  <a:gd name="T55" fmla="*/ 263 h 272"/>
                  <a:gd name="T56" fmla="*/ 112 w 393"/>
                  <a:gd name="T57" fmla="*/ 268 h 272"/>
                  <a:gd name="T58" fmla="*/ 121 w 393"/>
                  <a:gd name="T59" fmla="*/ 268 h 272"/>
                  <a:gd name="T60" fmla="*/ 130 w 393"/>
                  <a:gd name="T61" fmla="*/ 263 h 272"/>
                  <a:gd name="T62" fmla="*/ 241 w 393"/>
                  <a:gd name="T63" fmla="*/ 201 h 272"/>
                  <a:gd name="T64" fmla="*/ 366 w 393"/>
                  <a:gd name="T65" fmla="*/ 272 h 272"/>
                  <a:gd name="T66" fmla="*/ 393 w 393"/>
                  <a:gd name="T67" fmla="*/ 228 h 272"/>
                  <a:gd name="T68" fmla="*/ 268 w 393"/>
                  <a:gd name="T69" fmla="*/ 156 h 272"/>
                  <a:gd name="T70" fmla="*/ 268 w 393"/>
                  <a:gd name="T71" fmla="*/ 22 h 272"/>
                  <a:gd name="T72" fmla="*/ 268 w 393"/>
                  <a:gd name="T73" fmla="*/ 13 h 272"/>
                  <a:gd name="T74" fmla="*/ 264 w 393"/>
                  <a:gd name="T75" fmla="*/ 9 h 272"/>
                  <a:gd name="T76" fmla="*/ 255 w 393"/>
                  <a:gd name="T77" fmla="*/ 4 h 272"/>
                  <a:gd name="T78" fmla="*/ 250 w 393"/>
                  <a:gd name="T79" fmla="*/ 0 h 272"/>
                  <a:gd name="T80" fmla="*/ 241 w 393"/>
                  <a:gd name="T81" fmla="*/ 0 h 272"/>
                  <a:gd name="T82" fmla="*/ 232 w 393"/>
                  <a:gd name="T83" fmla="*/ 4 h 272"/>
                  <a:gd name="T84" fmla="*/ 228 w 393"/>
                  <a:gd name="T85" fmla="*/ 13 h 272"/>
                  <a:gd name="T86" fmla="*/ 228 w 393"/>
                  <a:gd name="T87" fmla="*/ 22 h 272"/>
                  <a:gd name="T88" fmla="*/ 223 w 393"/>
                  <a:gd name="T89" fmla="*/ 129 h 272"/>
                  <a:gd name="T90" fmla="*/ 165 w 393"/>
                  <a:gd name="T91" fmla="*/ 94 h 272"/>
                  <a:gd name="T92" fmla="*/ 170 w 393"/>
                  <a:gd name="T93" fmla="*/ 18 h 272"/>
                  <a:gd name="T94" fmla="*/ 165 w 393"/>
                  <a:gd name="T95" fmla="*/ 9 h 272"/>
                  <a:gd name="T96" fmla="*/ 161 w 393"/>
                  <a:gd name="T97" fmla="*/ 4 h 272"/>
                  <a:gd name="T98" fmla="*/ 156 w 393"/>
                  <a:gd name="T99" fmla="*/ 0 h 272"/>
                  <a:gd name="T100" fmla="*/ 148 w 393"/>
                  <a:gd name="T101" fmla="*/ 0 h 272"/>
                  <a:gd name="T102" fmla="*/ 139 w 393"/>
                  <a:gd name="T103" fmla="*/ 0 h 272"/>
                  <a:gd name="T104" fmla="*/ 134 w 393"/>
                  <a:gd name="T105" fmla="*/ 4 h 272"/>
                  <a:gd name="T106" fmla="*/ 130 w 393"/>
                  <a:gd name="T107" fmla="*/ 9 h 272"/>
                  <a:gd name="T108" fmla="*/ 125 w 393"/>
                  <a:gd name="T109" fmla="*/ 18 h 272"/>
                  <a:gd name="T110" fmla="*/ 121 w 393"/>
                  <a:gd name="T111" fmla="*/ 71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93" h="272">
                    <a:moveTo>
                      <a:pt x="121" y="71"/>
                    </a:moveTo>
                    <a:lnTo>
                      <a:pt x="36" y="22"/>
                    </a:lnTo>
                    <a:lnTo>
                      <a:pt x="27" y="18"/>
                    </a:lnTo>
                    <a:lnTo>
                      <a:pt x="18" y="18"/>
                    </a:lnTo>
                    <a:lnTo>
                      <a:pt x="9" y="22"/>
                    </a:lnTo>
                    <a:lnTo>
                      <a:pt x="5" y="31"/>
                    </a:lnTo>
                    <a:lnTo>
                      <a:pt x="0" y="40"/>
                    </a:lnTo>
                    <a:lnTo>
                      <a:pt x="0" y="49"/>
                    </a:lnTo>
                    <a:lnTo>
                      <a:pt x="5" y="58"/>
                    </a:lnTo>
                    <a:lnTo>
                      <a:pt x="9" y="62"/>
                    </a:lnTo>
                    <a:lnTo>
                      <a:pt x="98" y="116"/>
                    </a:lnTo>
                    <a:lnTo>
                      <a:pt x="54" y="143"/>
                    </a:lnTo>
                    <a:lnTo>
                      <a:pt x="45" y="147"/>
                    </a:lnTo>
                    <a:lnTo>
                      <a:pt x="40" y="156"/>
                    </a:lnTo>
                    <a:lnTo>
                      <a:pt x="40" y="165"/>
                    </a:lnTo>
                    <a:lnTo>
                      <a:pt x="40" y="174"/>
                    </a:lnTo>
                    <a:lnTo>
                      <a:pt x="49" y="178"/>
                    </a:lnTo>
                    <a:lnTo>
                      <a:pt x="54" y="183"/>
                    </a:lnTo>
                    <a:lnTo>
                      <a:pt x="63" y="183"/>
                    </a:lnTo>
                    <a:lnTo>
                      <a:pt x="72" y="183"/>
                    </a:lnTo>
                    <a:lnTo>
                      <a:pt x="139" y="143"/>
                    </a:lnTo>
                    <a:lnTo>
                      <a:pt x="197" y="178"/>
                    </a:lnTo>
                    <a:lnTo>
                      <a:pt x="112" y="223"/>
                    </a:lnTo>
                    <a:lnTo>
                      <a:pt x="103" y="232"/>
                    </a:lnTo>
                    <a:lnTo>
                      <a:pt x="98" y="241"/>
                    </a:lnTo>
                    <a:lnTo>
                      <a:pt x="98" y="246"/>
                    </a:lnTo>
                    <a:lnTo>
                      <a:pt x="98" y="254"/>
                    </a:lnTo>
                    <a:lnTo>
                      <a:pt x="103" y="263"/>
                    </a:lnTo>
                    <a:lnTo>
                      <a:pt x="112" y="268"/>
                    </a:lnTo>
                    <a:lnTo>
                      <a:pt x="121" y="268"/>
                    </a:lnTo>
                    <a:lnTo>
                      <a:pt x="130" y="263"/>
                    </a:lnTo>
                    <a:lnTo>
                      <a:pt x="241" y="201"/>
                    </a:lnTo>
                    <a:lnTo>
                      <a:pt x="366" y="272"/>
                    </a:lnTo>
                    <a:lnTo>
                      <a:pt x="393" y="228"/>
                    </a:lnTo>
                    <a:lnTo>
                      <a:pt x="268" y="156"/>
                    </a:lnTo>
                    <a:lnTo>
                      <a:pt x="268" y="22"/>
                    </a:lnTo>
                    <a:lnTo>
                      <a:pt x="268" y="13"/>
                    </a:lnTo>
                    <a:lnTo>
                      <a:pt x="264" y="9"/>
                    </a:lnTo>
                    <a:lnTo>
                      <a:pt x="255" y="4"/>
                    </a:lnTo>
                    <a:lnTo>
                      <a:pt x="250" y="0"/>
                    </a:lnTo>
                    <a:lnTo>
                      <a:pt x="241" y="0"/>
                    </a:lnTo>
                    <a:lnTo>
                      <a:pt x="232" y="4"/>
                    </a:lnTo>
                    <a:lnTo>
                      <a:pt x="228" y="13"/>
                    </a:lnTo>
                    <a:lnTo>
                      <a:pt x="228" y="22"/>
                    </a:lnTo>
                    <a:lnTo>
                      <a:pt x="223" y="129"/>
                    </a:lnTo>
                    <a:lnTo>
                      <a:pt x="165" y="94"/>
                    </a:lnTo>
                    <a:lnTo>
                      <a:pt x="170" y="18"/>
                    </a:lnTo>
                    <a:lnTo>
                      <a:pt x="165" y="9"/>
                    </a:lnTo>
                    <a:lnTo>
                      <a:pt x="161" y="4"/>
                    </a:lnTo>
                    <a:lnTo>
                      <a:pt x="156" y="0"/>
                    </a:lnTo>
                    <a:lnTo>
                      <a:pt x="148" y="0"/>
                    </a:lnTo>
                    <a:lnTo>
                      <a:pt x="139" y="0"/>
                    </a:lnTo>
                    <a:lnTo>
                      <a:pt x="134" y="4"/>
                    </a:lnTo>
                    <a:lnTo>
                      <a:pt x="130" y="9"/>
                    </a:lnTo>
                    <a:lnTo>
                      <a:pt x="125" y="18"/>
                    </a:lnTo>
                    <a:lnTo>
                      <a:pt x="121" y="71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  <p:sp>
            <p:nvSpPr>
              <p:cNvPr id="87096" name="Freeform 56"/>
              <p:cNvSpPr>
                <a:spLocks/>
              </p:cNvSpPr>
              <p:nvPr/>
            </p:nvSpPr>
            <p:spPr bwMode="auto">
              <a:xfrm>
                <a:off x="982" y="626"/>
                <a:ext cx="393" cy="277"/>
              </a:xfrm>
              <a:custGeom>
                <a:avLst/>
                <a:gdLst>
                  <a:gd name="T0" fmla="*/ 98 w 393"/>
                  <a:gd name="T1" fmla="*/ 156 h 277"/>
                  <a:gd name="T2" fmla="*/ 9 w 393"/>
                  <a:gd name="T3" fmla="*/ 205 h 277"/>
                  <a:gd name="T4" fmla="*/ 0 w 393"/>
                  <a:gd name="T5" fmla="*/ 214 h 277"/>
                  <a:gd name="T6" fmla="*/ 0 w 393"/>
                  <a:gd name="T7" fmla="*/ 223 h 277"/>
                  <a:gd name="T8" fmla="*/ 0 w 393"/>
                  <a:gd name="T9" fmla="*/ 228 h 277"/>
                  <a:gd name="T10" fmla="*/ 0 w 393"/>
                  <a:gd name="T11" fmla="*/ 237 h 277"/>
                  <a:gd name="T12" fmla="*/ 9 w 393"/>
                  <a:gd name="T13" fmla="*/ 246 h 277"/>
                  <a:gd name="T14" fmla="*/ 14 w 393"/>
                  <a:gd name="T15" fmla="*/ 250 h 277"/>
                  <a:gd name="T16" fmla="*/ 23 w 393"/>
                  <a:gd name="T17" fmla="*/ 250 h 277"/>
                  <a:gd name="T18" fmla="*/ 36 w 393"/>
                  <a:gd name="T19" fmla="*/ 250 h 277"/>
                  <a:gd name="T20" fmla="*/ 125 w 393"/>
                  <a:gd name="T21" fmla="*/ 196 h 277"/>
                  <a:gd name="T22" fmla="*/ 125 w 393"/>
                  <a:gd name="T23" fmla="*/ 250 h 277"/>
                  <a:gd name="T24" fmla="*/ 125 w 393"/>
                  <a:gd name="T25" fmla="*/ 263 h 277"/>
                  <a:gd name="T26" fmla="*/ 130 w 393"/>
                  <a:gd name="T27" fmla="*/ 268 h 277"/>
                  <a:gd name="T28" fmla="*/ 139 w 393"/>
                  <a:gd name="T29" fmla="*/ 272 h 277"/>
                  <a:gd name="T30" fmla="*/ 143 w 393"/>
                  <a:gd name="T31" fmla="*/ 277 h 277"/>
                  <a:gd name="T32" fmla="*/ 152 w 393"/>
                  <a:gd name="T33" fmla="*/ 277 h 277"/>
                  <a:gd name="T34" fmla="*/ 161 w 393"/>
                  <a:gd name="T35" fmla="*/ 272 h 277"/>
                  <a:gd name="T36" fmla="*/ 165 w 393"/>
                  <a:gd name="T37" fmla="*/ 263 h 277"/>
                  <a:gd name="T38" fmla="*/ 165 w 393"/>
                  <a:gd name="T39" fmla="*/ 254 h 277"/>
                  <a:gd name="T40" fmla="*/ 165 w 393"/>
                  <a:gd name="T41" fmla="*/ 178 h 277"/>
                  <a:gd name="T42" fmla="*/ 223 w 393"/>
                  <a:gd name="T43" fmla="*/ 143 h 277"/>
                  <a:gd name="T44" fmla="*/ 223 w 393"/>
                  <a:gd name="T45" fmla="*/ 241 h 277"/>
                  <a:gd name="T46" fmla="*/ 223 w 393"/>
                  <a:gd name="T47" fmla="*/ 250 h 277"/>
                  <a:gd name="T48" fmla="*/ 228 w 393"/>
                  <a:gd name="T49" fmla="*/ 259 h 277"/>
                  <a:gd name="T50" fmla="*/ 237 w 393"/>
                  <a:gd name="T51" fmla="*/ 263 h 277"/>
                  <a:gd name="T52" fmla="*/ 246 w 393"/>
                  <a:gd name="T53" fmla="*/ 268 h 277"/>
                  <a:gd name="T54" fmla="*/ 255 w 393"/>
                  <a:gd name="T55" fmla="*/ 268 h 277"/>
                  <a:gd name="T56" fmla="*/ 259 w 393"/>
                  <a:gd name="T57" fmla="*/ 263 h 277"/>
                  <a:gd name="T58" fmla="*/ 264 w 393"/>
                  <a:gd name="T59" fmla="*/ 254 h 277"/>
                  <a:gd name="T60" fmla="*/ 268 w 393"/>
                  <a:gd name="T61" fmla="*/ 246 h 277"/>
                  <a:gd name="T62" fmla="*/ 268 w 393"/>
                  <a:gd name="T63" fmla="*/ 116 h 277"/>
                  <a:gd name="T64" fmla="*/ 393 w 393"/>
                  <a:gd name="T65" fmla="*/ 44 h 277"/>
                  <a:gd name="T66" fmla="*/ 366 w 393"/>
                  <a:gd name="T67" fmla="*/ 0 h 277"/>
                  <a:gd name="T68" fmla="*/ 241 w 393"/>
                  <a:gd name="T69" fmla="*/ 71 h 277"/>
                  <a:gd name="T70" fmla="*/ 125 w 393"/>
                  <a:gd name="T71" fmla="*/ 4 h 277"/>
                  <a:gd name="T72" fmla="*/ 121 w 393"/>
                  <a:gd name="T73" fmla="*/ 0 h 277"/>
                  <a:gd name="T74" fmla="*/ 112 w 393"/>
                  <a:gd name="T75" fmla="*/ 0 h 277"/>
                  <a:gd name="T76" fmla="*/ 103 w 393"/>
                  <a:gd name="T77" fmla="*/ 4 h 277"/>
                  <a:gd name="T78" fmla="*/ 98 w 393"/>
                  <a:gd name="T79" fmla="*/ 9 h 277"/>
                  <a:gd name="T80" fmla="*/ 94 w 393"/>
                  <a:gd name="T81" fmla="*/ 18 h 277"/>
                  <a:gd name="T82" fmla="*/ 94 w 393"/>
                  <a:gd name="T83" fmla="*/ 26 h 277"/>
                  <a:gd name="T84" fmla="*/ 98 w 393"/>
                  <a:gd name="T85" fmla="*/ 35 h 277"/>
                  <a:gd name="T86" fmla="*/ 107 w 393"/>
                  <a:gd name="T87" fmla="*/ 40 h 277"/>
                  <a:gd name="T88" fmla="*/ 197 w 393"/>
                  <a:gd name="T89" fmla="*/ 98 h 277"/>
                  <a:gd name="T90" fmla="*/ 139 w 393"/>
                  <a:gd name="T91" fmla="*/ 129 h 277"/>
                  <a:gd name="T92" fmla="*/ 72 w 393"/>
                  <a:gd name="T93" fmla="*/ 89 h 277"/>
                  <a:gd name="T94" fmla="*/ 63 w 393"/>
                  <a:gd name="T95" fmla="*/ 85 h 277"/>
                  <a:gd name="T96" fmla="*/ 58 w 393"/>
                  <a:gd name="T97" fmla="*/ 85 h 277"/>
                  <a:gd name="T98" fmla="*/ 49 w 393"/>
                  <a:gd name="T99" fmla="*/ 89 h 277"/>
                  <a:gd name="T100" fmla="*/ 45 w 393"/>
                  <a:gd name="T101" fmla="*/ 98 h 277"/>
                  <a:gd name="T102" fmla="*/ 45 w 393"/>
                  <a:gd name="T103" fmla="*/ 102 h 277"/>
                  <a:gd name="T104" fmla="*/ 45 w 393"/>
                  <a:gd name="T105" fmla="*/ 111 h 277"/>
                  <a:gd name="T106" fmla="*/ 45 w 393"/>
                  <a:gd name="T107" fmla="*/ 120 h 277"/>
                  <a:gd name="T108" fmla="*/ 54 w 393"/>
                  <a:gd name="T109" fmla="*/ 125 h 277"/>
                  <a:gd name="T110" fmla="*/ 98 w 393"/>
                  <a:gd name="T111" fmla="*/ 156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93" h="277">
                    <a:moveTo>
                      <a:pt x="98" y="156"/>
                    </a:moveTo>
                    <a:lnTo>
                      <a:pt x="9" y="205"/>
                    </a:lnTo>
                    <a:lnTo>
                      <a:pt x="0" y="214"/>
                    </a:lnTo>
                    <a:lnTo>
                      <a:pt x="0" y="223"/>
                    </a:lnTo>
                    <a:lnTo>
                      <a:pt x="0" y="228"/>
                    </a:lnTo>
                    <a:lnTo>
                      <a:pt x="0" y="237"/>
                    </a:lnTo>
                    <a:lnTo>
                      <a:pt x="9" y="246"/>
                    </a:lnTo>
                    <a:lnTo>
                      <a:pt x="14" y="250"/>
                    </a:lnTo>
                    <a:lnTo>
                      <a:pt x="23" y="250"/>
                    </a:lnTo>
                    <a:lnTo>
                      <a:pt x="36" y="250"/>
                    </a:lnTo>
                    <a:lnTo>
                      <a:pt x="125" y="196"/>
                    </a:lnTo>
                    <a:lnTo>
                      <a:pt x="125" y="250"/>
                    </a:lnTo>
                    <a:lnTo>
                      <a:pt x="125" y="263"/>
                    </a:lnTo>
                    <a:lnTo>
                      <a:pt x="130" y="268"/>
                    </a:lnTo>
                    <a:lnTo>
                      <a:pt x="139" y="272"/>
                    </a:lnTo>
                    <a:lnTo>
                      <a:pt x="143" y="277"/>
                    </a:lnTo>
                    <a:lnTo>
                      <a:pt x="152" y="277"/>
                    </a:lnTo>
                    <a:lnTo>
                      <a:pt x="161" y="272"/>
                    </a:lnTo>
                    <a:lnTo>
                      <a:pt x="165" y="263"/>
                    </a:lnTo>
                    <a:lnTo>
                      <a:pt x="165" y="254"/>
                    </a:lnTo>
                    <a:lnTo>
                      <a:pt x="165" y="178"/>
                    </a:lnTo>
                    <a:lnTo>
                      <a:pt x="223" y="143"/>
                    </a:lnTo>
                    <a:lnTo>
                      <a:pt x="223" y="241"/>
                    </a:lnTo>
                    <a:lnTo>
                      <a:pt x="223" y="250"/>
                    </a:lnTo>
                    <a:lnTo>
                      <a:pt x="228" y="259"/>
                    </a:lnTo>
                    <a:lnTo>
                      <a:pt x="237" y="263"/>
                    </a:lnTo>
                    <a:lnTo>
                      <a:pt x="246" y="268"/>
                    </a:lnTo>
                    <a:lnTo>
                      <a:pt x="255" y="268"/>
                    </a:lnTo>
                    <a:lnTo>
                      <a:pt x="259" y="263"/>
                    </a:lnTo>
                    <a:lnTo>
                      <a:pt x="264" y="254"/>
                    </a:lnTo>
                    <a:lnTo>
                      <a:pt x="268" y="246"/>
                    </a:lnTo>
                    <a:lnTo>
                      <a:pt x="268" y="116"/>
                    </a:lnTo>
                    <a:lnTo>
                      <a:pt x="393" y="44"/>
                    </a:lnTo>
                    <a:lnTo>
                      <a:pt x="366" y="0"/>
                    </a:lnTo>
                    <a:lnTo>
                      <a:pt x="241" y="71"/>
                    </a:lnTo>
                    <a:lnTo>
                      <a:pt x="125" y="4"/>
                    </a:lnTo>
                    <a:lnTo>
                      <a:pt x="121" y="0"/>
                    </a:lnTo>
                    <a:lnTo>
                      <a:pt x="112" y="0"/>
                    </a:lnTo>
                    <a:lnTo>
                      <a:pt x="103" y="4"/>
                    </a:lnTo>
                    <a:lnTo>
                      <a:pt x="98" y="9"/>
                    </a:lnTo>
                    <a:lnTo>
                      <a:pt x="94" y="18"/>
                    </a:lnTo>
                    <a:lnTo>
                      <a:pt x="94" y="26"/>
                    </a:lnTo>
                    <a:lnTo>
                      <a:pt x="98" y="35"/>
                    </a:lnTo>
                    <a:lnTo>
                      <a:pt x="107" y="40"/>
                    </a:lnTo>
                    <a:lnTo>
                      <a:pt x="197" y="98"/>
                    </a:lnTo>
                    <a:lnTo>
                      <a:pt x="139" y="129"/>
                    </a:lnTo>
                    <a:lnTo>
                      <a:pt x="72" y="89"/>
                    </a:lnTo>
                    <a:lnTo>
                      <a:pt x="63" y="85"/>
                    </a:lnTo>
                    <a:lnTo>
                      <a:pt x="58" y="85"/>
                    </a:lnTo>
                    <a:lnTo>
                      <a:pt x="49" y="89"/>
                    </a:lnTo>
                    <a:lnTo>
                      <a:pt x="45" y="98"/>
                    </a:lnTo>
                    <a:lnTo>
                      <a:pt x="45" y="102"/>
                    </a:lnTo>
                    <a:lnTo>
                      <a:pt x="45" y="111"/>
                    </a:lnTo>
                    <a:lnTo>
                      <a:pt x="45" y="120"/>
                    </a:lnTo>
                    <a:lnTo>
                      <a:pt x="54" y="125"/>
                    </a:lnTo>
                    <a:lnTo>
                      <a:pt x="98" y="156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  <p:sp>
            <p:nvSpPr>
              <p:cNvPr id="87097" name="Freeform 57"/>
              <p:cNvSpPr>
                <a:spLocks/>
              </p:cNvSpPr>
              <p:nvPr/>
            </p:nvSpPr>
            <p:spPr bwMode="auto">
              <a:xfrm>
                <a:off x="1210" y="648"/>
                <a:ext cx="299" cy="438"/>
              </a:xfrm>
              <a:custGeom>
                <a:avLst/>
                <a:gdLst>
                  <a:gd name="T0" fmla="*/ 125 w 299"/>
                  <a:gd name="T1" fmla="*/ 313 h 438"/>
                  <a:gd name="T2" fmla="*/ 125 w 299"/>
                  <a:gd name="T3" fmla="*/ 411 h 438"/>
                  <a:gd name="T4" fmla="*/ 129 w 299"/>
                  <a:gd name="T5" fmla="*/ 425 h 438"/>
                  <a:gd name="T6" fmla="*/ 134 w 299"/>
                  <a:gd name="T7" fmla="*/ 429 h 438"/>
                  <a:gd name="T8" fmla="*/ 143 w 299"/>
                  <a:gd name="T9" fmla="*/ 434 h 438"/>
                  <a:gd name="T10" fmla="*/ 147 w 299"/>
                  <a:gd name="T11" fmla="*/ 438 h 438"/>
                  <a:gd name="T12" fmla="*/ 156 w 299"/>
                  <a:gd name="T13" fmla="*/ 434 h 438"/>
                  <a:gd name="T14" fmla="*/ 165 w 299"/>
                  <a:gd name="T15" fmla="*/ 429 h 438"/>
                  <a:gd name="T16" fmla="*/ 174 w 299"/>
                  <a:gd name="T17" fmla="*/ 425 h 438"/>
                  <a:gd name="T18" fmla="*/ 174 w 299"/>
                  <a:gd name="T19" fmla="*/ 411 h 438"/>
                  <a:gd name="T20" fmla="*/ 174 w 299"/>
                  <a:gd name="T21" fmla="*/ 308 h 438"/>
                  <a:gd name="T22" fmla="*/ 223 w 299"/>
                  <a:gd name="T23" fmla="*/ 335 h 438"/>
                  <a:gd name="T24" fmla="*/ 232 w 299"/>
                  <a:gd name="T25" fmla="*/ 340 h 438"/>
                  <a:gd name="T26" fmla="*/ 241 w 299"/>
                  <a:gd name="T27" fmla="*/ 340 h 438"/>
                  <a:gd name="T28" fmla="*/ 250 w 299"/>
                  <a:gd name="T29" fmla="*/ 335 h 438"/>
                  <a:gd name="T30" fmla="*/ 254 w 299"/>
                  <a:gd name="T31" fmla="*/ 331 h 438"/>
                  <a:gd name="T32" fmla="*/ 254 w 299"/>
                  <a:gd name="T33" fmla="*/ 322 h 438"/>
                  <a:gd name="T34" fmla="*/ 254 w 299"/>
                  <a:gd name="T35" fmla="*/ 317 h 438"/>
                  <a:gd name="T36" fmla="*/ 254 w 299"/>
                  <a:gd name="T37" fmla="*/ 308 h 438"/>
                  <a:gd name="T38" fmla="*/ 245 w 299"/>
                  <a:gd name="T39" fmla="*/ 300 h 438"/>
                  <a:gd name="T40" fmla="*/ 178 w 299"/>
                  <a:gd name="T41" fmla="*/ 264 h 438"/>
                  <a:gd name="T42" fmla="*/ 178 w 299"/>
                  <a:gd name="T43" fmla="*/ 192 h 438"/>
                  <a:gd name="T44" fmla="*/ 263 w 299"/>
                  <a:gd name="T45" fmla="*/ 246 h 438"/>
                  <a:gd name="T46" fmla="*/ 272 w 299"/>
                  <a:gd name="T47" fmla="*/ 250 h 438"/>
                  <a:gd name="T48" fmla="*/ 281 w 299"/>
                  <a:gd name="T49" fmla="*/ 250 h 438"/>
                  <a:gd name="T50" fmla="*/ 290 w 299"/>
                  <a:gd name="T51" fmla="*/ 246 h 438"/>
                  <a:gd name="T52" fmla="*/ 294 w 299"/>
                  <a:gd name="T53" fmla="*/ 241 h 438"/>
                  <a:gd name="T54" fmla="*/ 299 w 299"/>
                  <a:gd name="T55" fmla="*/ 232 h 438"/>
                  <a:gd name="T56" fmla="*/ 299 w 299"/>
                  <a:gd name="T57" fmla="*/ 224 h 438"/>
                  <a:gd name="T58" fmla="*/ 294 w 299"/>
                  <a:gd name="T59" fmla="*/ 215 h 438"/>
                  <a:gd name="T60" fmla="*/ 285 w 299"/>
                  <a:gd name="T61" fmla="*/ 210 h 438"/>
                  <a:gd name="T62" fmla="*/ 178 w 299"/>
                  <a:gd name="T63" fmla="*/ 143 h 438"/>
                  <a:gd name="T64" fmla="*/ 178 w 299"/>
                  <a:gd name="T65" fmla="*/ 0 h 438"/>
                  <a:gd name="T66" fmla="*/ 125 w 299"/>
                  <a:gd name="T67" fmla="*/ 0 h 438"/>
                  <a:gd name="T68" fmla="*/ 125 w 299"/>
                  <a:gd name="T69" fmla="*/ 143 h 438"/>
                  <a:gd name="T70" fmla="*/ 9 w 299"/>
                  <a:gd name="T71" fmla="*/ 210 h 438"/>
                  <a:gd name="T72" fmla="*/ 4 w 299"/>
                  <a:gd name="T73" fmla="*/ 215 h 438"/>
                  <a:gd name="T74" fmla="*/ 0 w 299"/>
                  <a:gd name="T75" fmla="*/ 224 h 438"/>
                  <a:gd name="T76" fmla="*/ 0 w 299"/>
                  <a:gd name="T77" fmla="*/ 232 h 438"/>
                  <a:gd name="T78" fmla="*/ 0 w 299"/>
                  <a:gd name="T79" fmla="*/ 237 h 438"/>
                  <a:gd name="T80" fmla="*/ 4 w 299"/>
                  <a:gd name="T81" fmla="*/ 246 h 438"/>
                  <a:gd name="T82" fmla="*/ 13 w 299"/>
                  <a:gd name="T83" fmla="*/ 250 h 438"/>
                  <a:gd name="T84" fmla="*/ 22 w 299"/>
                  <a:gd name="T85" fmla="*/ 250 h 438"/>
                  <a:gd name="T86" fmla="*/ 31 w 299"/>
                  <a:gd name="T87" fmla="*/ 246 h 438"/>
                  <a:gd name="T88" fmla="*/ 125 w 299"/>
                  <a:gd name="T89" fmla="*/ 197 h 438"/>
                  <a:gd name="T90" fmla="*/ 125 w 299"/>
                  <a:gd name="T91" fmla="*/ 264 h 438"/>
                  <a:gd name="T92" fmla="*/ 53 w 299"/>
                  <a:gd name="T93" fmla="*/ 300 h 438"/>
                  <a:gd name="T94" fmla="*/ 49 w 299"/>
                  <a:gd name="T95" fmla="*/ 304 h 438"/>
                  <a:gd name="T96" fmla="*/ 44 w 299"/>
                  <a:gd name="T97" fmla="*/ 313 h 438"/>
                  <a:gd name="T98" fmla="*/ 44 w 299"/>
                  <a:gd name="T99" fmla="*/ 322 h 438"/>
                  <a:gd name="T100" fmla="*/ 49 w 299"/>
                  <a:gd name="T101" fmla="*/ 326 h 438"/>
                  <a:gd name="T102" fmla="*/ 53 w 299"/>
                  <a:gd name="T103" fmla="*/ 331 h 438"/>
                  <a:gd name="T104" fmla="*/ 62 w 299"/>
                  <a:gd name="T105" fmla="*/ 335 h 438"/>
                  <a:gd name="T106" fmla="*/ 67 w 299"/>
                  <a:gd name="T107" fmla="*/ 335 h 438"/>
                  <a:gd name="T108" fmla="*/ 76 w 299"/>
                  <a:gd name="T109" fmla="*/ 335 h 438"/>
                  <a:gd name="T110" fmla="*/ 125 w 299"/>
                  <a:gd name="T111" fmla="*/ 313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99" h="438">
                    <a:moveTo>
                      <a:pt x="125" y="313"/>
                    </a:moveTo>
                    <a:lnTo>
                      <a:pt x="125" y="411"/>
                    </a:lnTo>
                    <a:lnTo>
                      <a:pt x="129" y="425"/>
                    </a:lnTo>
                    <a:lnTo>
                      <a:pt x="134" y="429"/>
                    </a:lnTo>
                    <a:lnTo>
                      <a:pt x="143" y="434"/>
                    </a:lnTo>
                    <a:lnTo>
                      <a:pt x="147" y="438"/>
                    </a:lnTo>
                    <a:lnTo>
                      <a:pt x="156" y="434"/>
                    </a:lnTo>
                    <a:lnTo>
                      <a:pt x="165" y="429"/>
                    </a:lnTo>
                    <a:lnTo>
                      <a:pt x="174" y="425"/>
                    </a:lnTo>
                    <a:lnTo>
                      <a:pt x="174" y="411"/>
                    </a:lnTo>
                    <a:lnTo>
                      <a:pt x="174" y="308"/>
                    </a:lnTo>
                    <a:lnTo>
                      <a:pt x="223" y="335"/>
                    </a:lnTo>
                    <a:lnTo>
                      <a:pt x="232" y="340"/>
                    </a:lnTo>
                    <a:lnTo>
                      <a:pt x="241" y="340"/>
                    </a:lnTo>
                    <a:lnTo>
                      <a:pt x="250" y="335"/>
                    </a:lnTo>
                    <a:lnTo>
                      <a:pt x="254" y="331"/>
                    </a:lnTo>
                    <a:lnTo>
                      <a:pt x="254" y="322"/>
                    </a:lnTo>
                    <a:lnTo>
                      <a:pt x="254" y="317"/>
                    </a:lnTo>
                    <a:lnTo>
                      <a:pt x="254" y="308"/>
                    </a:lnTo>
                    <a:lnTo>
                      <a:pt x="245" y="300"/>
                    </a:lnTo>
                    <a:lnTo>
                      <a:pt x="178" y="264"/>
                    </a:lnTo>
                    <a:lnTo>
                      <a:pt x="178" y="192"/>
                    </a:lnTo>
                    <a:lnTo>
                      <a:pt x="263" y="246"/>
                    </a:lnTo>
                    <a:lnTo>
                      <a:pt x="272" y="250"/>
                    </a:lnTo>
                    <a:lnTo>
                      <a:pt x="281" y="250"/>
                    </a:lnTo>
                    <a:lnTo>
                      <a:pt x="290" y="246"/>
                    </a:lnTo>
                    <a:lnTo>
                      <a:pt x="294" y="241"/>
                    </a:lnTo>
                    <a:lnTo>
                      <a:pt x="299" y="232"/>
                    </a:lnTo>
                    <a:lnTo>
                      <a:pt x="299" y="224"/>
                    </a:lnTo>
                    <a:lnTo>
                      <a:pt x="294" y="215"/>
                    </a:lnTo>
                    <a:lnTo>
                      <a:pt x="285" y="210"/>
                    </a:lnTo>
                    <a:lnTo>
                      <a:pt x="178" y="143"/>
                    </a:lnTo>
                    <a:lnTo>
                      <a:pt x="178" y="0"/>
                    </a:lnTo>
                    <a:lnTo>
                      <a:pt x="125" y="0"/>
                    </a:lnTo>
                    <a:lnTo>
                      <a:pt x="125" y="143"/>
                    </a:lnTo>
                    <a:lnTo>
                      <a:pt x="9" y="210"/>
                    </a:lnTo>
                    <a:lnTo>
                      <a:pt x="4" y="215"/>
                    </a:lnTo>
                    <a:lnTo>
                      <a:pt x="0" y="224"/>
                    </a:lnTo>
                    <a:lnTo>
                      <a:pt x="0" y="232"/>
                    </a:lnTo>
                    <a:lnTo>
                      <a:pt x="0" y="237"/>
                    </a:lnTo>
                    <a:lnTo>
                      <a:pt x="4" y="246"/>
                    </a:lnTo>
                    <a:lnTo>
                      <a:pt x="13" y="250"/>
                    </a:lnTo>
                    <a:lnTo>
                      <a:pt x="22" y="250"/>
                    </a:lnTo>
                    <a:lnTo>
                      <a:pt x="31" y="246"/>
                    </a:lnTo>
                    <a:lnTo>
                      <a:pt x="125" y="197"/>
                    </a:lnTo>
                    <a:lnTo>
                      <a:pt x="125" y="264"/>
                    </a:lnTo>
                    <a:lnTo>
                      <a:pt x="53" y="300"/>
                    </a:lnTo>
                    <a:lnTo>
                      <a:pt x="49" y="304"/>
                    </a:lnTo>
                    <a:lnTo>
                      <a:pt x="44" y="313"/>
                    </a:lnTo>
                    <a:lnTo>
                      <a:pt x="44" y="322"/>
                    </a:lnTo>
                    <a:lnTo>
                      <a:pt x="49" y="326"/>
                    </a:lnTo>
                    <a:lnTo>
                      <a:pt x="53" y="331"/>
                    </a:lnTo>
                    <a:lnTo>
                      <a:pt x="62" y="335"/>
                    </a:lnTo>
                    <a:lnTo>
                      <a:pt x="67" y="335"/>
                    </a:lnTo>
                    <a:lnTo>
                      <a:pt x="76" y="335"/>
                    </a:lnTo>
                    <a:lnTo>
                      <a:pt x="125" y="313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  <p:sp>
            <p:nvSpPr>
              <p:cNvPr id="87098" name="Freeform 58"/>
              <p:cNvSpPr>
                <a:spLocks/>
              </p:cNvSpPr>
              <p:nvPr/>
            </p:nvSpPr>
            <p:spPr bwMode="auto">
              <a:xfrm>
                <a:off x="1348" y="626"/>
                <a:ext cx="393" cy="272"/>
              </a:xfrm>
              <a:custGeom>
                <a:avLst/>
                <a:gdLst>
                  <a:gd name="T0" fmla="*/ 272 w 393"/>
                  <a:gd name="T1" fmla="*/ 201 h 272"/>
                  <a:gd name="T2" fmla="*/ 357 w 393"/>
                  <a:gd name="T3" fmla="*/ 250 h 272"/>
                  <a:gd name="T4" fmla="*/ 366 w 393"/>
                  <a:gd name="T5" fmla="*/ 254 h 272"/>
                  <a:gd name="T6" fmla="*/ 375 w 393"/>
                  <a:gd name="T7" fmla="*/ 254 h 272"/>
                  <a:gd name="T8" fmla="*/ 384 w 393"/>
                  <a:gd name="T9" fmla="*/ 250 h 272"/>
                  <a:gd name="T10" fmla="*/ 388 w 393"/>
                  <a:gd name="T11" fmla="*/ 241 h 272"/>
                  <a:gd name="T12" fmla="*/ 393 w 393"/>
                  <a:gd name="T13" fmla="*/ 232 h 272"/>
                  <a:gd name="T14" fmla="*/ 393 w 393"/>
                  <a:gd name="T15" fmla="*/ 223 h 272"/>
                  <a:gd name="T16" fmla="*/ 388 w 393"/>
                  <a:gd name="T17" fmla="*/ 214 h 272"/>
                  <a:gd name="T18" fmla="*/ 384 w 393"/>
                  <a:gd name="T19" fmla="*/ 210 h 272"/>
                  <a:gd name="T20" fmla="*/ 295 w 393"/>
                  <a:gd name="T21" fmla="*/ 156 h 272"/>
                  <a:gd name="T22" fmla="*/ 339 w 393"/>
                  <a:gd name="T23" fmla="*/ 129 h 272"/>
                  <a:gd name="T24" fmla="*/ 348 w 393"/>
                  <a:gd name="T25" fmla="*/ 125 h 272"/>
                  <a:gd name="T26" fmla="*/ 353 w 393"/>
                  <a:gd name="T27" fmla="*/ 116 h 272"/>
                  <a:gd name="T28" fmla="*/ 353 w 393"/>
                  <a:gd name="T29" fmla="*/ 107 h 272"/>
                  <a:gd name="T30" fmla="*/ 353 w 393"/>
                  <a:gd name="T31" fmla="*/ 98 h 272"/>
                  <a:gd name="T32" fmla="*/ 344 w 393"/>
                  <a:gd name="T33" fmla="*/ 94 h 272"/>
                  <a:gd name="T34" fmla="*/ 339 w 393"/>
                  <a:gd name="T35" fmla="*/ 89 h 272"/>
                  <a:gd name="T36" fmla="*/ 330 w 393"/>
                  <a:gd name="T37" fmla="*/ 89 h 272"/>
                  <a:gd name="T38" fmla="*/ 321 w 393"/>
                  <a:gd name="T39" fmla="*/ 89 h 272"/>
                  <a:gd name="T40" fmla="*/ 254 w 393"/>
                  <a:gd name="T41" fmla="*/ 129 h 272"/>
                  <a:gd name="T42" fmla="*/ 196 w 393"/>
                  <a:gd name="T43" fmla="*/ 94 h 272"/>
                  <a:gd name="T44" fmla="*/ 281 w 393"/>
                  <a:gd name="T45" fmla="*/ 49 h 272"/>
                  <a:gd name="T46" fmla="*/ 290 w 393"/>
                  <a:gd name="T47" fmla="*/ 40 h 272"/>
                  <a:gd name="T48" fmla="*/ 295 w 393"/>
                  <a:gd name="T49" fmla="*/ 31 h 272"/>
                  <a:gd name="T50" fmla="*/ 295 w 393"/>
                  <a:gd name="T51" fmla="*/ 26 h 272"/>
                  <a:gd name="T52" fmla="*/ 295 w 393"/>
                  <a:gd name="T53" fmla="*/ 18 h 272"/>
                  <a:gd name="T54" fmla="*/ 290 w 393"/>
                  <a:gd name="T55" fmla="*/ 9 h 272"/>
                  <a:gd name="T56" fmla="*/ 281 w 393"/>
                  <a:gd name="T57" fmla="*/ 4 h 272"/>
                  <a:gd name="T58" fmla="*/ 272 w 393"/>
                  <a:gd name="T59" fmla="*/ 4 h 272"/>
                  <a:gd name="T60" fmla="*/ 263 w 393"/>
                  <a:gd name="T61" fmla="*/ 9 h 272"/>
                  <a:gd name="T62" fmla="*/ 152 w 393"/>
                  <a:gd name="T63" fmla="*/ 71 h 272"/>
                  <a:gd name="T64" fmla="*/ 27 w 393"/>
                  <a:gd name="T65" fmla="*/ 0 h 272"/>
                  <a:gd name="T66" fmla="*/ 0 w 393"/>
                  <a:gd name="T67" fmla="*/ 44 h 272"/>
                  <a:gd name="T68" fmla="*/ 125 w 393"/>
                  <a:gd name="T69" fmla="*/ 116 h 272"/>
                  <a:gd name="T70" fmla="*/ 125 w 393"/>
                  <a:gd name="T71" fmla="*/ 250 h 272"/>
                  <a:gd name="T72" fmla="*/ 125 w 393"/>
                  <a:gd name="T73" fmla="*/ 259 h 272"/>
                  <a:gd name="T74" fmla="*/ 129 w 393"/>
                  <a:gd name="T75" fmla="*/ 263 h 272"/>
                  <a:gd name="T76" fmla="*/ 138 w 393"/>
                  <a:gd name="T77" fmla="*/ 268 h 272"/>
                  <a:gd name="T78" fmla="*/ 143 w 393"/>
                  <a:gd name="T79" fmla="*/ 272 h 272"/>
                  <a:gd name="T80" fmla="*/ 152 w 393"/>
                  <a:gd name="T81" fmla="*/ 272 h 272"/>
                  <a:gd name="T82" fmla="*/ 161 w 393"/>
                  <a:gd name="T83" fmla="*/ 268 h 272"/>
                  <a:gd name="T84" fmla="*/ 165 w 393"/>
                  <a:gd name="T85" fmla="*/ 259 h 272"/>
                  <a:gd name="T86" fmla="*/ 165 w 393"/>
                  <a:gd name="T87" fmla="*/ 250 h 272"/>
                  <a:gd name="T88" fmla="*/ 170 w 393"/>
                  <a:gd name="T89" fmla="*/ 143 h 272"/>
                  <a:gd name="T90" fmla="*/ 228 w 393"/>
                  <a:gd name="T91" fmla="*/ 178 h 272"/>
                  <a:gd name="T92" fmla="*/ 223 w 393"/>
                  <a:gd name="T93" fmla="*/ 254 h 272"/>
                  <a:gd name="T94" fmla="*/ 228 w 393"/>
                  <a:gd name="T95" fmla="*/ 263 h 272"/>
                  <a:gd name="T96" fmla="*/ 232 w 393"/>
                  <a:gd name="T97" fmla="*/ 268 h 272"/>
                  <a:gd name="T98" fmla="*/ 237 w 393"/>
                  <a:gd name="T99" fmla="*/ 272 h 272"/>
                  <a:gd name="T100" fmla="*/ 245 w 393"/>
                  <a:gd name="T101" fmla="*/ 272 h 272"/>
                  <a:gd name="T102" fmla="*/ 254 w 393"/>
                  <a:gd name="T103" fmla="*/ 272 h 272"/>
                  <a:gd name="T104" fmla="*/ 259 w 393"/>
                  <a:gd name="T105" fmla="*/ 268 h 272"/>
                  <a:gd name="T106" fmla="*/ 263 w 393"/>
                  <a:gd name="T107" fmla="*/ 263 h 272"/>
                  <a:gd name="T108" fmla="*/ 268 w 393"/>
                  <a:gd name="T109" fmla="*/ 254 h 272"/>
                  <a:gd name="T110" fmla="*/ 272 w 393"/>
                  <a:gd name="T111" fmla="*/ 201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93" h="272">
                    <a:moveTo>
                      <a:pt x="272" y="201"/>
                    </a:moveTo>
                    <a:lnTo>
                      <a:pt x="357" y="250"/>
                    </a:lnTo>
                    <a:lnTo>
                      <a:pt x="366" y="254"/>
                    </a:lnTo>
                    <a:lnTo>
                      <a:pt x="375" y="254"/>
                    </a:lnTo>
                    <a:lnTo>
                      <a:pt x="384" y="250"/>
                    </a:lnTo>
                    <a:lnTo>
                      <a:pt x="388" y="241"/>
                    </a:lnTo>
                    <a:lnTo>
                      <a:pt x="393" y="232"/>
                    </a:lnTo>
                    <a:lnTo>
                      <a:pt x="393" y="223"/>
                    </a:lnTo>
                    <a:lnTo>
                      <a:pt x="388" y="214"/>
                    </a:lnTo>
                    <a:lnTo>
                      <a:pt x="384" y="210"/>
                    </a:lnTo>
                    <a:lnTo>
                      <a:pt x="295" y="156"/>
                    </a:lnTo>
                    <a:lnTo>
                      <a:pt x="339" y="129"/>
                    </a:lnTo>
                    <a:lnTo>
                      <a:pt x="348" y="125"/>
                    </a:lnTo>
                    <a:lnTo>
                      <a:pt x="353" y="116"/>
                    </a:lnTo>
                    <a:lnTo>
                      <a:pt x="353" y="107"/>
                    </a:lnTo>
                    <a:lnTo>
                      <a:pt x="353" y="98"/>
                    </a:lnTo>
                    <a:lnTo>
                      <a:pt x="344" y="94"/>
                    </a:lnTo>
                    <a:lnTo>
                      <a:pt x="339" y="89"/>
                    </a:lnTo>
                    <a:lnTo>
                      <a:pt x="330" y="89"/>
                    </a:lnTo>
                    <a:lnTo>
                      <a:pt x="321" y="89"/>
                    </a:lnTo>
                    <a:lnTo>
                      <a:pt x="254" y="129"/>
                    </a:lnTo>
                    <a:lnTo>
                      <a:pt x="196" y="94"/>
                    </a:lnTo>
                    <a:lnTo>
                      <a:pt x="281" y="49"/>
                    </a:lnTo>
                    <a:lnTo>
                      <a:pt x="290" y="40"/>
                    </a:lnTo>
                    <a:lnTo>
                      <a:pt x="295" y="31"/>
                    </a:lnTo>
                    <a:lnTo>
                      <a:pt x="295" y="26"/>
                    </a:lnTo>
                    <a:lnTo>
                      <a:pt x="295" y="18"/>
                    </a:lnTo>
                    <a:lnTo>
                      <a:pt x="290" y="9"/>
                    </a:lnTo>
                    <a:lnTo>
                      <a:pt x="281" y="4"/>
                    </a:lnTo>
                    <a:lnTo>
                      <a:pt x="272" y="4"/>
                    </a:lnTo>
                    <a:lnTo>
                      <a:pt x="263" y="9"/>
                    </a:lnTo>
                    <a:lnTo>
                      <a:pt x="152" y="71"/>
                    </a:lnTo>
                    <a:lnTo>
                      <a:pt x="27" y="0"/>
                    </a:lnTo>
                    <a:lnTo>
                      <a:pt x="0" y="44"/>
                    </a:lnTo>
                    <a:lnTo>
                      <a:pt x="125" y="116"/>
                    </a:lnTo>
                    <a:lnTo>
                      <a:pt x="125" y="250"/>
                    </a:lnTo>
                    <a:lnTo>
                      <a:pt x="125" y="259"/>
                    </a:lnTo>
                    <a:lnTo>
                      <a:pt x="129" y="263"/>
                    </a:lnTo>
                    <a:lnTo>
                      <a:pt x="138" y="268"/>
                    </a:lnTo>
                    <a:lnTo>
                      <a:pt x="143" y="272"/>
                    </a:lnTo>
                    <a:lnTo>
                      <a:pt x="152" y="272"/>
                    </a:lnTo>
                    <a:lnTo>
                      <a:pt x="161" y="268"/>
                    </a:lnTo>
                    <a:lnTo>
                      <a:pt x="165" y="259"/>
                    </a:lnTo>
                    <a:lnTo>
                      <a:pt x="165" y="250"/>
                    </a:lnTo>
                    <a:lnTo>
                      <a:pt x="170" y="143"/>
                    </a:lnTo>
                    <a:lnTo>
                      <a:pt x="228" y="178"/>
                    </a:lnTo>
                    <a:lnTo>
                      <a:pt x="223" y="254"/>
                    </a:lnTo>
                    <a:lnTo>
                      <a:pt x="228" y="263"/>
                    </a:lnTo>
                    <a:lnTo>
                      <a:pt x="232" y="268"/>
                    </a:lnTo>
                    <a:lnTo>
                      <a:pt x="237" y="272"/>
                    </a:lnTo>
                    <a:lnTo>
                      <a:pt x="245" y="272"/>
                    </a:lnTo>
                    <a:lnTo>
                      <a:pt x="254" y="272"/>
                    </a:lnTo>
                    <a:lnTo>
                      <a:pt x="259" y="268"/>
                    </a:lnTo>
                    <a:lnTo>
                      <a:pt x="263" y="263"/>
                    </a:lnTo>
                    <a:lnTo>
                      <a:pt x="268" y="254"/>
                    </a:lnTo>
                    <a:lnTo>
                      <a:pt x="272" y="201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  <p:sp>
            <p:nvSpPr>
              <p:cNvPr id="87099" name="Freeform 59"/>
              <p:cNvSpPr>
                <a:spLocks/>
              </p:cNvSpPr>
              <p:nvPr/>
            </p:nvSpPr>
            <p:spPr bwMode="auto">
              <a:xfrm>
                <a:off x="1348" y="393"/>
                <a:ext cx="393" cy="277"/>
              </a:xfrm>
              <a:custGeom>
                <a:avLst/>
                <a:gdLst>
                  <a:gd name="T0" fmla="*/ 295 w 393"/>
                  <a:gd name="T1" fmla="*/ 121 h 277"/>
                  <a:gd name="T2" fmla="*/ 384 w 393"/>
                  <a:gd name="T3" fmla="*/ 72 h 277"/>
                  <a:gd name="T4" fmla="*/ 393 w 393"/>
                  <a:gd name="T5" fmla="*/ 63 h 277"/>
                  <a:gd name="T6" fmla="*/ 393 w 393"/>
                  <a:gd name="T7" fmla="*/ 54 h 277"/>
                  <a:gd name="T8" fmla="*/ 393 w 393"/>
                  <a:gd name="T9" fmla="*/ 49 h 277"/>
                  <a:gd name="T10" fmla="*/ 393 w 393"/>
                  <a:gd name="T11" fmla="*/ 40 h 277"/>
                  <a:gd name="T12" fmla="*/ 384 w 393"/>
                  <a:gd name="T13" fmla="*/ 31 h 277"/>
                  <a:gd name="T14" fmla="*/ 379 w 393"/>
                  <a:gd name="T15" fmla="*/ 27 h 277"/>
                  <a:gd name="T16" fmla="*/ 370 w 393"/>
                  <a:gd name="T17" fmla="*/ 27 h 277"/>
                  <a:gd name="T18" fmla="*/ 357 w 393"/>
                  <a:gd name="T19" fmla="*/ 27 h 277"/>
                  <a:gd name="T20" fmla="*/ 268 w 393"/>
                  <a:gd name="T21" fmla="*/ 81 h 277"/>
                  <a:gd name="T22" fmla="*/ 268 w 393"/>
                  <a:gd name="T23" fmla="*/ 27 h 277"/>
                  <a:gd name="T24" fmla="*/ 268 w 393"/>
                  <a:gd name="T25" fmla="*/ 14 h 277"/>
                  <a:gd name="T26" fmla="*/ 263 w 393"/>
                  <a:gd name="T27" fmla="*/ 9 h 277"/>
                  <a:gd name="T28" fmla="*/ 254 w 393"/>
                  <a:gd name="T29" fmla="*/ 5 h 277"/>
                  <a:gd name="T30" fmla="*/ 250 w 393"/>
                  <a:gd name="T31" fmla="*/ 0 h 277"/>
                  <a:gd name="T32" fmla="*/ 241 w 393"/>
                  <a:gd name="T33" fmla="*/ 5 h 277"/>
                  <a:gd name="T34" fmla="*/ 232 w 393"/>
                  <a:gd name="T35" fmla="*/ 5 h 277"/>
                  <a:gd name="T36" fmla="*/ 228 w 393"/>
                  <a:gd name="T37" fmla="*/ 14 h 277"/>
                  <a:gd name="T38" fmla="*/ 228 w 393"/>
                  <a:gd name="T39" fmla="*/ 23 h 277"/>
                  <a:gd name="T40" fmla="*/ 228 w 393"/>
                  <a:gd name="T41" fmla="*/ 99 h 277"/>
                  <a:gd name="T42" fmla="*/ 170 w 393"/>
                  <a:gd name="T43" fmla="*/ 134 h 277"/>
                  <a:gd name="T44" fmla="*/ 170 w 393"/>
                  <a:gd name="T45" fmla="*/ 36 h 277"/>
                  <a:gd name="T46" fmla="*/ 170 w 393"/>
                  <a:gd name="T47" fmla="*/ 27 h 277"/>
                  <a:gd name="T48" fmla="*/ 165 w 393"/>
                  <a:gd name="T49" fmla="*/ 18 h 277"/>
                  <a:gd name="T50" fmla="*/ 156 w 393"/>
                  <a:gd name="T51" fmla="*/ 14 h 277"/>
                  <a:gd name="T52" fmla="*/ 147 w 393"/>
                  <a:gd name="T53" fmla="*/ 9 h 277"/>
                  <a:gd name="T54" fmla="*/ 138 w 393"/>
                  <a:gd name="T55" fmla="*/ 9 h 277"/>
                  <a:gd name="T56" fmla="*/ 134 w 393"/>
                  <a:gd name="T57" fmla="*/ 14 h 277"/>
                  <a:gd name="T58" fmla="*/ 129 w 393"/>
                  <a:gd name="T59" fmla="*/ 23 h 277"/>
                  <a:gd name="T60" fmla="*/ 125 w 393"/>
                  <a:gd name="T61" fmla="*/ 31 h 277"/>
                  <a:gd name="T62" fmla="*/ 125 w 393"/>
                  <a:gd name="T63" fmla="*/ 161 h 277"/>
                  <a:gd name="T64" fmla="*/ 0 w 393"/>
                  <a:gd name="T65" fmla="*/ 233 h 277"/>
                  <a:gd name="T66" fmla="*/ 27 w 393"/>
                  <a:gd name="T67" fmla="*/ 277 h 277"/>
                  <a:gd name="T68" fmla="*/ 152 w 393"/>
                  <a:gd name="T69" fmla="*/ 206 h 277"/>
                  <a:gd name="T70" fmla="*/ 268 w 393"/>
                  <a:gd name="T71" fmla="*/ 273 h 277"/>
                  <a:gd name="T72" fmla="*/ 272 w 393"/>
                  <a:gd name="T73" fmla="*/ 277 h 277"/>
                  <a:gd name="T74" fmla="*/ 281 w 393"/>
                  <a:gd name="T75" fmla="*/ 277 h 277"/>
                  <a:gd name="T76" fmla="*/ 290 w 393"/>
                  <a:gd name="T77" fmla="*/ 273 h 277"/>
                  <a:gd name="T78" fmla="*/ 295 w 393"/>
                  <a:gd name="T79" fmla="*/ 268 h 277"/>
                  <a:gd name="T80" fmla="*/ 299 w 393"/>
                  <a:gd name="T81" fmla="*/ 259 h 277"/>
                  <a:gd name="T82" fmla="*/ 299 w 393"/>
                  <a:gd name="T83" fmla="*/ 251 h 277"/>
                  <a:gd name="T84" fmla="*/ 295 w 393"/>
                  <a:gd name="T85" fmla="*/ 242 h 277"/>
                  <a:gd name="T86" fmla="*/ 286 w 393"/>
                  <a:gd name="T87" fmla="*/ 237 h 277"/>
                  <a:gd name="T88" fmla="*/ 196 w 393"/>
                  <a:gd name="T89" fmla="*/ 179 h 277"/>
                  <a:gd name="T90" fmla="*/ 254 w 393"/>
                  <a:gd name="T91" fmla="*/ 148 h 277"/>
                  <a:gd name="T92" fmla="*/ 321 w 393"/>
                  <a:gd name="T93" fmla="*/ 188 h 277"/>
                  <a:gd name="T94" fmla="*/ 330 w 393"/>
                  <a:gd name="T95" fmla="*/ 192 h 277"/>
                  <a:gd name="T96" fmla="*/ 335 w 393"/>
                  <a:gd name="T97" fmla="*/ 192 h 277"/>
                  <a:gd name="T98" fmla="*/ 344 w 393"/>
                  <a:gd name="T99" fmla="*/ 188 h 277"/>
                  <a:gd name="T100" fmla="*/ 348 w 393"/>
                  <a:gd name="T101" fmla="*/ 179 h 277"/>
                  <a:gd name="T102" fmla="*/ 348 w 393"/>
                  <a:gd name="T103" fmla="*/ 175 h 277"/>
                  <a:gd name="T104" fmla="*/ 348 w 393"/>
                  <a:gd name="T105" fmla="*/ 166 h 277"/>
                  <a:gd name="T106" fmla="*/ 348 w 393"/>
                  <a:gd name="T107" fmla="*/ 157 h 277"/>
                  <a:gd name="T108" fmla="*/ 339 w 393"/>
                  <a:gd name="T109" fmla="*/ 152 h 277"/>
                  <a:gd name="T110" fmla="*/ 295 w 393"/>
                  <a:gd name="T111" fmla="*/ 121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93" h="277">
                    <a:moveTo>
                      <a:pt x="295" y="121"/>
                    </a:moveTo>
                    <a:lnTo>
                      <a:pt x="384" y="72"/>
                    </a:lnTo>
                    <a:lnTo>
                      <a:pt x="393" y="63"/>
                    </a:lnTo>
                    <a:lnTo>
                      <a:pt x="393" y="54"/>
                    </a:lnTo>
                    <a:lnTo>
                      <a:pt x="393" y="49"/>
                    </a:lnTo>
                    <a:lnTo>
                      <a:pt x="393" y="40"/>
                    </a:lnTo>
                    <a:lnTo>
                      <a:pt x="384" y="31"/>
                    </a:lnTo>
                    <a:lnTo>
                      <a:pt x="379" y="27"/>
                    </a:lnTo>
                    <a:lnTo>
                      <a:pt x="370" y="27"/>
                    </a:lnTo>
                    <a:lnTo>
                      <a:pt x="357" y="27"/>
                    </a:lnTo>
                    <a:lnTo>
                      <a:pt x="268" y="81"/>
                    </a:lnTo>
                    <a:lnTo>
                      <a:pt x="268" y="27"/>
                    </a:lnTo>
                    <a:lnTo>
                      <a:pt x="268" y="14"/>
                    </a:lnTo>
                    <a:lnTo>
                      <a:pt x="263" y="9"/>
                    </a:lnTo>
                    <a:lnTo>
                      <a:pt x="254" y="5"/>
                    </a:lnTo>
                    <a:lnTo>
                      <a:pt x="250" y="0"/>
                    </a:lnTo>
                    <a:lnTo>
                      <a:pt x="241" y="5"/>
                    </a:lnTo>
                    <a:lnTo>
                      <a:pt x="232" y="5"/>
                    </a:lnTo>
                    <a:lnTo>
                      <a:pt x="228" y="14"/>
                    </a:lnTo>
                    <a:lnTo>
                      <a:pt x="228" y="23"/>
                    </a:lnTo>
                    <a:lnTo>
                      <a:pt x="228" y="99"/>
                    </a:lnTo>
                    <a:lnTo>
                      <a:pt x="170" y="134"/>
                    </a:lnTo>
                    <a:lnTo>
                      <a:pt x="170" y="36"/>
                    </a:lnTo>
                    <a:lnTo>
                      <a:pt x="170" y="27"/>
                    </a:lnTo>
                    <a:lnTo>
                      <a:pt x="165" y="18"/>
                    </a:lnTo>
                    <a:lnTo>
                      <a:pt x="156" y="14"/>
                    </a:lnTo>
                    <a:lnTo>
                      <a:pt x="147" y="9"/>
                    </a:lnTo>
                    <a:lnTo>
                      <a:pt x="138" y="9"/>
                    </a:lnTo>
                    <a:lnTo>
                      <a:pt x="134" y="14"/>
                    </a:lnTo>
                    <a:lnTo>
                      <a:pt x="129" y="23"/>
                    </a:lnTo>
                    <a:lnTo>
                      <a:pt x="125" y="31"/>
                    </a:lnTo>
                    <a:lnTo>
                      <a:pt x="125" y="161"/>
                    </a:lnTo>
                    <a:lnTo>
                      <a:pt x="0" y="233"/>
                    </a:lnTo>
                    <a:lnTo>
                      <a:pt x="27" y="277"/>
                    </a:lnTo>
                    <a:lnTo>
                      <a:pt x="152" y="206"/>
                    </a:lnTo>
                    <a:lnTo>
                      <a:pt x="268" y="273"/>
                    </a:lnTo>
                    <a:lnTo>
                      <a:pt x="272" y="277"/>
                    </a:lnTo>
                    <a:lnTo>
                      <a:pt x="281" y="277"/>
                    </a:lnTo>
                    <a:lnTo>
                      <a:pt x="290" y="273"/>
                    </a:lnTo>
                    <a:lnTo>
                      <a:pt x="295" y="268"/>
                    </a:lnTo>
                    <a:lnTo>
                      <a:pt x="299" y="259"/>
                    </a:lnTo>
                    <a:lnTo>
                      <a:pt x="299" y="251"/>
                    </a:lnTo>
                    <a:lnTo>
                      <a:pt x="295" y="242"/>
                    </a:lnTo>
                    <a:lnTo>
                      <a:pt x="286" y="237"/>
                    </a:lnTo>
                    <a:lnTo>
                      <a:pt x="196" y="179"/>
                    </a:lnTo>
                    <a:lnTo>
                      <a:pt x="254" y="148"/>
                    </a:lnTo>
                    <a:lnTo>
                      <a:pt x="321" y="188"/>
                    </a:lnTo>
                    <a:lnTo>
                      <a:pt x="330" y="192"/>
                    </a:lnTo>
                    <a:lnTo>
                      <a:pt x="335" y="192"/>
                    </a:lnTo>
                    <a:lnTo>
                      <a:pt x="344" y="188"/>
                    </a:lnTo>
                    <a:lnTo>
                      <a:pt x="348" y="179"/>
                    </a:lnTo>
                    <a:lnTo>
                      <a:pt x="348" y="175"/>
                    </a:lnTo>
                    <a:lnTo>
                      <a:pt x="348" y="166"/>
                    </a:lnTo>
                    <a:lnTo>
                      <a:pt x="348" y="157"/>
                    </a:lnTo>
                    <a:lnTo>
                      <a:pt x="339" y="152"/>
                    </a:lnTo>
                    <a:lnTo>
                      <a:pt x="295" y="121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  <p:sp>
            <p:nvSpPr>
              <p:cNvPr id="87100" name="Freeform 60"/>
              <p:cNvSpPr>
                <a:spLocks/>
              </p:cNvSpPr>
              <p:nvPr/>
            </p:nvSpPr>
            <p:spPr bwMode="auto">
              <a:xfrm>
                <a:off x="1232" y="536"/>
                <a:ext cx="263" cy="228"/>
              </a:xfrm>
              <a:custGeom>
                <a:avLst/>
                <a:gdLst>
                  <a:gd name="T0" fmla="*/ 0 w 263"/>
                  <a:gd name="T1" fmla="*/ 116 h 228"/>
                  <a:gd name="T2" fmla="*/ 49 w 263"/>
                  <a:gd name="T3" fmla="*/ 67 h 228"/>
                  <a:gd name="T4" fmla="*/ 67 w 263"/>
                  <a:gd name="T5" fmla="*/ 0 h 228"/>
                  <a:gd name="T6" fmla="*/ 134 w 263"/>
                  <a:gd name="T7" fmla="*/ 23 h 228"/>
                  <a:gd name="T8" fmla="*/ 201 w 263"/>
                  <a:gd name="T9" fmla="*/ 0 h 228"/>
                  <a:gd name="T10" fmla="*/ 214 w 263"/>
                  <a:gd name="T11" fmla="*/ 67 h 228"/>
                  <a:gd name="T12" fmla="*/ 263 w 263"/>
                  <a:gd name="T13" fmla="*/ 116 h 228"/>
                  <a:gd name="T14" fmla="*/ 214 w 263"/>
                  <a:gd name="T15" fmla="*/ 161 h 228"/>
                  <a:gd name="T16" fmla="*/ 201 w 263"/>
                  <a:gd name="T17" fmla="*/ 228 h 228"/>
                  <a:gd name="T18" fmla="*/ 134 w 263"/>
                  <a:gd name="T19" fmla="*/ 210 h 228"/>
                  <a:gd name="T20" fmla="*/ 67 w 263"/>
                  <a:gd name="T21" fmla="*/ 228 h 228"/>
                  <a:gd name="T22" fmla="*/ 49 w 263"/>
                  <a:gd name="T23" fmla="*/ 161 h 228"/>
                  <a:gd name="T24" fmla="*/ 0 w 263"/>
                  <a:gd name="T25" fmla="*/ 116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63" h="228">
                    <a:moveTo>
                      <a:pt x="0" y="116"/>
                    </a:moveTo>
                    <a:lnTo>
                      <a:pt x="49" y="67"/>
                    </a:lnTo>
                    <a:lnTo>
                      <a:pt x="67" y="0"/>
                    </a:lnTo>
                    <a:lnTo>
                      <a:pt x="134" y="23"/>
                    </a:lnTo>
                    <a:lnTo>
                      <a:pt x="201" y="0"/>
                    </a:lnTo>
                    <a:lnTo>
                      <a:pt x="214" y="67"/>
                    </a:lnTo>
                    <a:lnTo>
                      <a:pt x="263" y="116"/>
                    </a:lnTo>
                    <a:lnTo>
                      <a:pt x="214" y="161"/>
                    </a:lnTo>
                    <a:lnTo>
                      <a:pt x="201" y="228"/>
                    </a:lnTo>
                    <a:lnTo>
                      <a:pt x="134" y="210"/>
                    </a:lnTo>
                    <a:lnTo>
                      <a:pt x="67" y="228"/>
                    </a:lnTo>
                    <a:lnTo>
                      <a:pt x="49" y="161"/>
                    </a:lnTo>
                    <a:lnTo>
                      <a:pt x="0" y="116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</p:grpSp>
        <p:sp>
          <p:nvSpPr>
            <p:cNvPr id="87101" name="Rectangle 61"/>
            <p:cNvSpPr>
              <a:spLocks noChangeArrowheads="1"/>
            </p:cNvSpPr>
            <p:nvPr/>
          </p:nvSpPr>
          <p:spPr bwMode="auto">
            <a:xfrm>
              <a:off x="1762" y="1296"/>
              <a:ext cx="318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>
                          <a:gamma/>
                          <a:tint val="24314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400" b="1" dirty="0" err="1" smtClean="0">
                  <a:solidFill>
                    <a:srgbClr val="000000"/>
                  </a:solidFill>
                  <a:latin typeface="+mn-lt"/>
                </a:rPr>
                <a:t>Pengurutan</a:t>
              </a:r>
              <a:r>
                <a:rPr lang="en-US" altLang="en-US" sz="2400" b="1" dirty="0" smtClean="0">
                  <a:solidFill>
                    <a:srgbClr val="000000"/>
                  </a:solidFill>
                  <a:latin typeface="+mn-lt"/>
                </a:rPr>
                <a:t> Data </a:t>
              </a:r>
              <a:r>
                <a:rPr lang="en-US" altLang="en-US" sz="2400" b="1" dirty="0" err="1" smtClean="0">
                  <a:solidFill>
                    <a:srgbClr val="000000"/>
                  </a:solidFill>
                  <a:latin typeface="+mn-lt"/>
                </a:rPr>
                <a:t>pada</a:t>
              </a:r>
              <a:r>
                <a:rPr lang="en-US" altLang="en-US" sz="2400" b="1" dirty="0" smtClean="0">
                  <a:solidFill>
                    <a:srgbClr val="000000"/>
                  </a:solidFill>
                  <a:latin typeface="+mn-lt"/>
                </a:rPr>
                <a:t> Heap</a:t>
              </a:r>
              <a:endParaRPr lang="en-US" altLang="en-US" sz="2400" b="1" dirty="0">
                <a:solidFill>
                  <a:srgbClr val="000000"/>
                </a:solidFill>
                <a:latin typeface="+mn-lt"/>
              </a:endParaRPr>
            </a:p>
          </p:txBody>
        </p:sp>
      </p:grpSp>
      <p:pic>
        <p:nvPicPr>
          <p:cNvPr id="60" name="Picture 5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7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7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Pembentukan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Heap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14800" y="2133600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err="1" smtClean="0">
                <a:solidFill>
                  <a:schemeClr val="tx2"/>
                </a:solidFill>
              </a:rPr>
              <a:t>Proses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i="1" dirty="0" err="1" smtClean="0">
                <a:solidFill>
                  <a:schemeClr val="tx2"/>
                </a:solidFill>
              </a:rPr>
              <a:t>sift_down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dari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simpul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bernomor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tengah</a:t>
            </a:r>
            <a:r>
              <a:rPr lang="en-US" sz="2000" dirty="0" smtClean="0">
                <a:solidFill>
                  <a:schemeClr val="tx2"/>
                </a:solidFill>
              </a:rPr>
              <a:t> (</a:t>
            </a:r>
            <a:r>
              <a:rPr lang="en-US" sz="2000" dirty="0" err="1" smtClean="0">
                <a:solidFill>
                  <a:schemeClr val="tx2"/>
                </a:solidFill>
              </a:rPr>
              <a:t>banyak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simpul</a:t>
            </a:r>
            <a:r>
              <a:rPr lang="en-US" sz="2000" dirty="0" smtClean="0">
                <a:solidFill>
                  <a:schemeClr val="tx2"/>
                </a:solidFill>
              </a:rPr>
              <a:t>/2 </a:t>
            </a:r>
            <a:r>
              <a:rPr lang="en-US" sz="2000" dirty="0" err="1" smtClean="0">
                <a:solidFill>
                  <a:schemeClr val="tx2"/>
                </a:solidFill>
              </a:rPr>
              <a:t>atau</a:t>
            </a:r>
            <a:r>
              <a:rPr lang="en-US" sz="2000" dirty="0" smtClean="0">
                <a:solidFill>
                  <a:schemeClr val="tx2"/>
                </a:solidFill>
              </a:rPr>
              <a:t> N/2), </a:t>
            </a:r>
            <a:r>
              <a:rPr lang="en-US" sz="2000" dirty="0" err="1" smtClean="0">
                <a:solidFill>
                  <a:schemeClr val="tx2"/>
                </a:solidFill>
              </a:rPr>
              <a:t>menurun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sampai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simpul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pertama</a:t>
            </a:r>
            <a:r>
              <a:rPr lang="en-US" sz="2000" dirty="0" smtClean="0">
                <a:solidFill>
                  <a:schemeClr val="tx2"/>
                </a:solidFill>
              </a:rPr>
              <a:t>.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267200" y="1143000"/>
            <a:ext cx="3657600" cy="5985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2"/>
              </a:solidFill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>
            <a:off x="6705600" y="1143794"/>
            <a:ext cx="0" cy="5978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7315200" y="1143000"/>
            <a:ext cx="0" cy="6099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343400" y="1712259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1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989444" y="1712259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2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595732" y="1712259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3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215272" y="1712259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4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082748" y="1219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14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705600" y="1219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11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3914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5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3434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7</a:t>
            </a:r>
            <a:endParaRPr lang="en-US" sz="2400" b="1" dirty="0">
              <a:solidFill>
                <a:schemeClr val="tx2"/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>
            <a:off x="4866724" y="1143794"/>
            <a:ext cx="2656" cy="6091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6821556" y="1712259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5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434468" y="1712259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6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876800" y="1219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3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589104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2209800" y="1342406"/>
            <a:ext cx="609600" cy="609600"/>
          </a:xfrm>
          <a:prstGeom prst="ellipse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1219200" y="2028206"/>
            <a:ext cx="609600" cy="609600"/>
          </a:xfrm>
          <a:prstGeom prst="ellipse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3352800" y="2028206"/>
            <a:ext cx="609600" cy="609600"/>
          </a:xfrm>
          <a:prstGeom prst="ellipse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Oval 89"/>
          <p:cNvSpPr/>
          <p:nvPr/>
        </p:nvSpPr>
        <p:spPr bwMode="auto">
          <a:xfrm>
            <a:off x="685800" y="2866406"/>
            <a:ext cx="609600" cy="609600"/>
          </a:xfrm>
          <a:prstGeom prst="ellipse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Oval 90"/>
          <p:cNvSpPr/>
          <p:nvPr/>
        </p:nvSpPr>
        <p:spPr bwMode="auto">
          <a:xfrm>
            <a:off x="1752600" y="2866406"/>
            <a:ext cx="609600" cy="609600"/>
          </a:xfrm>
          <a:prstGeom prst="ellipse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2895600" y="2866406"/>
            <a:ext cx="609600" cy="609600"/>
          </a:xfrm>
          <a:prstGeom prst="ellipse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3" name="Straight Connector 92"/>
          <p:cNvCxnSpPr>
            <a:stCxn id="86" idx="3"/>
            <a:endCxn id="87" idx="0"/>
          </p:cNvCxnSpPr>
          <p:nvPr/>
        </p:nvCxnSpPr>
        <p:spPr bwMode="auto">
          <a:xfrm rot="5400000">
            <a:off x="1828800" y="1557932"/>
            <a:ext cx="165474" cy="7750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>
            <a:stCxn id="86" idx="5"/>
            <a:endCxn id="89" idx="0"/>
          </p:cNvCxnSpPr>
          <p:nvPr/>
        </p:nvCxnSpPr>
        <p:spPr bwMode="auto">
          <a:xfrm rot="16200000" flipH="1">
            <a:off x="3111126" y="1481732"/>
            <a:ext cx="165474" cy="9274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stCxn id="87" idx="3"/>
            <a:endCxn id="90" idx="0"/>
          </p:cNvCxnSpPr>
          <p:nvPr/>
        </p:nvCxnSpPr>
        <p:spPr bwMode="auto">
          <a:xfrm rot="5400000">
            <a:off x="990600" y="2548532"/>
            <a:ext cx="317874" cy="3178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>
            <a:stCxn id="87" idx="5"/>
            <a:endCxn id="91" idx="0"/>
          </p:cNvCxnSpPr>
          <p:nvPr/>
        </p:nvCxnSpPr>
        <p:spPr bwMode="auto">
          <a:xfrm rot="16200000" flipH="1">
            <a:off x="1739526" y="2548532"/>
            <a:ext cx="317874" cy="3178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89" idx="3"/>
            <a:endCxn id="92" idx="0"/>
          </p:cNvCxnSpPr>
          <p:nvPr/>
        </p:nvCxnSpPr>
        <p:spPr bwMode="auto">
          <a:xfrm rot="5400000">
            <a:off x="3162300" y="2586632"/>
            <a:ext cx="317874" cy="2416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TextBox 100"/>
          <p:cNvSpPr txBox="1"/>
          <p:nvPr/>
        </p:nvSpPr>
        <p:spPr>
          <a:xfrm>
            <a:off x="2372140" y="1066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1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371600" y="1723406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2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564836" y="1723406"/>
            <a:ext cx="397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3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941444" y="2580860"/>
            <a:ext cx="384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5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795132" y="2574858"/>
            <a:ext cx="3213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4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011556" y="2580860"/>
            <a:ext cx="35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6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114800" y="3124200"/>
            <a:ext cx="449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 algn="l"/>
            <a:r>
              <a:rPr lang="en-US" sz="2000" dirty="0" smtClean="0">
                <a:solidFill>
                  <a:schemeClr val="tx2"/>
                </a:solidFill>
              </a:rPr>
              <a:t>N = 6, Tengah = N/2 = 6/2 = 3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114800" y="3468755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err="1" smtClean="0">
                <a:solidFill>
                  <a:schemeClr val="tx2"/>
                </a:solidFill>
              </a:rPr>
              <a:t>Lakukan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reorganisasi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pada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simpul</a:t>
            </a:r>
            <a:r>
              <a:rPr lang="en-US" sz="2000" dirty="0" smtClean="0">
                <a:solidFill>
                  <a:schemeClr val="tx2"/>
                </a:solidFill>
              </a:rPr>
              <a:t> ke-3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114800" y="3754445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err="1" smtClean="0">
                <a:solidFill>
                  <a:schemeClr val="tx2"/>
                </a:solidFill>
              </a:rPr>
              <a:t>Lakukan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reorganisasi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pada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simpul</a:t>
            </a:r>
            <a:r>
              <a:rPr lang="en-US" sz="2000" dirty="0" smtClean="0">
                <a:solidFill>
                  <a:schemeClr val="tx2"/>
                </a:solidFill>
              </a:rPr>
              <a:t> ke-2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4114800" y="4059245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err="1" smtClean="0">
                <a:solidFill>
                  <a:schemeClr val="tx2"/>
                </a:solidFill>
              </a:rPr>
              <a:t>Lakukan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reorganisasi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pada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simpul</a:t>
            </a:r>
            <a:r>
              <a:rPr lang="en-US" sz="2000" dirty="0" smtClean="0">
                <a:solidFill>
                  <a:schemeClr val="tx2"/>
                </a:solidFill>
              </a:rPr>
              <a:t> ke-1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609600" y="4781490"/>
            <a:ext cx="36576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2"/>
              </a:solidFill>
            </a:endParaRPr>
          </a:p>
        </p:txBody>
      </p:sp>
      <p:cxnSp>
        <p:nvCxnSpPr>
          <p:cNvPr id="121" name="Straight Connector 120"/>
          <p:cNvCxnSpPr/>
          <p:nvPr/>
        </p:nvCxnSpPr>
        <p:spPr>
          <a:xfrm rot="5400000">
            <a:off x="2666206" y="5162490"/>
            <a:ext cx="762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rot="5400000">
            <a:off x="3275806" y="5161696"/>
            <a:ext cx="762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685800" y="55434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1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331844" y="55434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2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938132" y="55434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3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2557672" y="55434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4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596348" y="493389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14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219200" y="492649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11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1918252" y="493389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5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3150704" y="4939748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7</a:t>
            </a:r>
            <a:endParaRPr lang="en-US" sz="2400" b="1" dirty="0">
              <a:solidFill>
                <a:schemeClr val="tx2"/>
              </a:solidFill>
            </a:endParaRPr>
          </a:p>
        </p:txBody>
      </p:sp>
      <p:cxnSp>
        <p:nvCxnSpPr>
          <p:cNvPr id="131" name="Straight Connector 130"/>
          <p:cNvCxnSpPr/>
          <p:nvPr/>
        </p:nvCxnSpPr>
        <p:spPr>
          <a:xfrm rot="5400000">
            <a:off x="2056606" y="5161696"/>
            <a:ext cx="762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rot="5400000">
            <a:off x="1448594" y="5161696"/>
            <a:ext cx="762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 rot="5400000">
            <a:off x="838994" y="5162490"/>
            <a:ext cx="762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3163956" y="55434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5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3776868" y="55434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6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2438400" y="493389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3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3770244" y="493389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365512" y="144511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7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361660" y="211765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3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38808" y="296911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14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815548" y="296911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11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491948" y="214085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2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021496" y="298236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5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824948" y="296911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3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282148" y="211765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14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021496" y="298236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2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3505200" y="214085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5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358348" y="211765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7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2272748" y="144511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14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1282148" y="211765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11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1905000" y="296911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7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98" name="Picture 97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10" name="Straight Connector 109"/>
          <p:cNvCxnSpPr/>
          <p:nvPr/>
        </p:nvCxnSpPr>
        <p:spPr>
          <a:xfrm>
            <a:off x="6096000" y="1143000"/>
            <a:ext cx="0" cy="5978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5486400" y="1143000"/>
            <a:ext cx="0" cy="5978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ounded Rectangular Callout 75"/>
          <p:cNvSpPr/>
          <p:nvPr/>
        </p:nvSpPr>
        <p:spPr>
          <a:xfrm>
            <a:off x="4713311" y="2472069"/>
            <a:ext cx="3291408" cy="1349102"/>
          </a:xfrm>
          <a:prstGeom prst="wedgeRoundRectCallout">
            <a:avLst>
              <a:gd name="adj1" fmla="val -8473"/>
              <a:gd name="adj2" fmla="val -90773"/>
              <a:gd name="adj3" fmla="val 16667"/>
            </a:avLst>
          </a:prstGeom>
          <a:solidFill>
            <a:srgbClr val="990033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Dimisalkan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data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Ascending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/>
          </a:p>
        </p:txBody>
      </p:sp>
      <p:sp>
        <p:nvSpPr>
          <p:cNvPr id="78" name="Rounded Rectangular Callout 77"/>
          <p:cNvSpPr/>
          <p:nvPr/>
        </p:nvSpPr>
        <p:spPr>
          <a:xfrm>
            <a:off x="4713311" y="2581503"/>
            <a:ext cx="3291408" cy="1789006"/>
          </a:xfrm>
          <a:prstGeom prst="wedgeRoundRectCallout">
            <a:avLst>
              <a:gd name="adj1" fmla="val -8473"/>
              <a:gd name="adj2" fmla="val -90773"/>
              <a:gd name="adj3" fmla="val 16667"/>
            </a:avLst>
          </a:prstGeom>
          <a:solidFill>
            <a:srgbClr val="990033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Dari data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dibentuk</a:t>
            </a:r>
            <a:r>
              <a:rPr lang="en-US" dirty="0" smtClean="0"/>
              <a:t> CBT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rumus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kiri</a:t>
            </a:r>
            <a:r>
              <a:rPr lang="en-US" dirty="0" smtClean="0"/>
              <a:t> (2k)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 (2k+1), </a:t>
            </a:r>
            <a:r>
              <a:rPr lang="en-US" dirty="0" err="1" smtClean="0"/>
              <a:t>dimana</a:t>
            </a:r>
            <a:r>
              <a:rPr lang="en-US" dirty="0" smtClean="0"/>
              <a:t> k </a:t>
            </a:r>
            <a:r>
              <a:rPr lang="en-US" dirty="0" err="1" smtClean="0"/>
              <a:t>adalah</a:t>
            </a:r>
            <a:r>
              <a:rPr lang="en-US" dirty="0" smtClean="0"/>
              <a:t> parent</a:t>
            </a:r>
            <a:endParaRPr lang="en-US" dirty="0"/>
          </a:p>
        </p:txBody>
      </p:sp>
      <p:sp>
        <p:nvSpPr>
          <p:cNvPr id="79" name="Rounded Rectangular Callout 78"/>
          <p:cNvSpPr/>
          <p:nvPr/>
        </p:nvSpPr>
        <p:spPr>
          <a:xfrm>
            <a:off x="967110" y="2816640"/>
            <a:ext cx="3291408" cy="1789006"/>
          </a:xfrm>
          <a:prstGeom prst="wedgeRoundRectCallout">
            <a:avLst>
              <a:gd name="adj1" fmla="val -1936"/>
              <a:gd name="adj2" fmla="val -95283"/>
              <a:gd name="adj3" fmla="val 16667"/>
            </a:avLst>
          </a:prstGeom>
          <a:solidFill>
            <a:srgbClr val="990033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Data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7 (k=1),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kiri</a:t>
            </a:r>
            <a:r>
              <a:rPr lang="en-US" dirty="0" smtClean="0"/>
              <a:t> 7 </a:t>
            </a:r>
            <a:r>
              <a:rPr lang="en-US" dirty="0" err="1" smtClean="0"/>
              <a:t>adalah</a:t>
            </a:r>
            <a:r>
              <a:rPr lang="en-US" dirty="0" smtClean="0"/>
              <a:t> 2*1=2 (data ke-2 </a:t>
            </a:r>
            <a:r>
              <a:rPr lang="en-US" dirty="0" err="1" smtClean="0"/>
              <a:t>yaitu</a:t>
            </a:r>
            <a:r>
              <a:rPr lang="en-US" dirty="0" smtClean="0"/>
              <a:t> 3)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2*1+1=3 (data ke-3 </a:t>
            </a:r>
            <a:r>
              <a:rPr lang="en-US" dirty="0" err="1" smtClean="0"/>
              <a:t>yaitu</a:t>
            </a:r>
            <a:r>
              <a:rPr lang="en-US" dirty="0" smtClean="0"/>
              <a:t> 2)</a:t>
            </a:r>
            <a:endParaRPr lang="en-US" dirty="0"/>
          </a:p>
        </p:txBody>
      </p:sp>
      <p:sp>
        <p:nvSpPr>
          <p:cNvPr id="115" name="Rounded Rectangular Callout 114"/>
          <p:cNvSpPr/>
          <p:nvPr/>
        </p:nvSpPr>
        <p:spPr>
          <a:xfrm>
            <a:off x="442392" y="3954539"/>
            <a:ext cx="3291408" cy="1789006"/>
          </a:xfrm>
          <a:prstGeom prst="wedgeRoundRectCallout">
            <a:avLst>
              <a:gd name="adj1" fmla="val -16644"/>
              <a:gd name="adj2" fmla="val -120088"/>
              <a:gd name="adj3" fmla="val 16667"/>
            </a:avLst>
          </a:prstGeom>
          <a:solidFill>
            <a:srgbClr val="990033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kiri</a:t>
            </a:r>
            <a:r>
              <a:rPr lang="en-US" dirty="0" smtClean="0"/>
              <a:t> 3 </a:t>
            </a:r>
            <a:r>
              <a:rPr lang="en-US" dirty="0" err="1" smtClean="0"/>
              <a:t>adalah</a:t>
            </a:r>
            <a:r>
              <a:rPr lang="en-US" dirty="0" smtClean="0"/>
              <a:t> 2*2=4 (data ke-4 </a:t>
            </a:r>
            <a:r>
              <a:rPr lang="en-US" dirty="0" err="1" smtClean="0"/>
              <a:t>adalah</a:t>
            </a:r>
            <a:r>
              <a:rPr lang="en-US" dirty="0" smtClean="0"/>
              <a:t> 14)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 3 </a:t>
            </a:r>
            <a:r>
              <a:rPr lang="en-US" dirty="0" err="1" smtClean="0"/>
              <a:t>adalah</a:t>
            </a:r>
            <a:r>
              <a:rPr lang="en-US" dirty="0" smtClean="0"/>
              <a:t> 2*2+1=5 (data ke-5 </a:t>
            </a:r>
            <a:r>
              <a:rPr lang="en-US" dirty="0" err="1" smtClean="0"/>
              <a:t>adalah</a:t>
            </a:r>
            <a:r>
              <a:rPr lang="en-US" dirty="0" smtClean="0"/>
              <a:t> 11), </a:t>
            </a:r>
            <a:r>
              <a:rPr lang="en-US" dirty="0" err="1" smtClean="0"/>
              <a:t>dst</a:t>
            </a:r>
            <a:endParaRPr lang="en-US" dirty="0"/>
          </a:p>
        </p:txBody>
      </p:sp>
      <p:sp>
        <p:nvSpPr>
          <p:cNvPr id="117" name="Rounded Rectangular Callout 116"/>
          <p:cNvSpPr/>
          <p:nvPr/>
        </p:nvSpPr>
        <p:spPr>
          <a:xfrm>
            <a:off x="4533900" y="2400951"/>
            <a:ext cx="4000500" cy="2039888"/>
          </a:xfrm>
          <a:prstGeom prst="wedgeRoundRectCallout">
            <a:avLst>
              <a:gd name="adj1" fmla="val -67767"/>
              <a:gd name="adj2" fmla="val -34391"/>
              <a:gd name="adj3" fmla="val 16667"/>
            </a:avLst>
          </a:prstGeom>
          <a:solidFill>
            <a:srgbClr val="990033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terbentuk</a:t>
            </a:r>
            <a:r>
              <a:rPr lang="en-US" dirty="0" smtClean="0"/>
              <a:t> CBT,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reorganisasi</a:t>
            </a:r>
            <a:r>
              <a:rPr lang="en-US" dirty="0" smtClean="0"/>
              <a:t> CBT </a:t>
            </a:r>
            <a:r>
              <a:rPr lang="en-US" dirty="0" err="1" smtClean="0"/>
              <a:t>menjadi</a:t>
            </a:r>
            <a:r>
              <a:rPr lang="en-US" dirty="0" smtClean="0"/>
              <a:t> Heap Tree yang </a:t>
            </a:r>
            <a:r>
              <a:rPr lang="en-US" dirty="0" err="1" smtClean="0"/>
              <a:t>jenisnya</a:t>
            </a:r>
            <a:r>
              <a:rPr lang="en-US" dirty="0" smtClean="0"/>
              <a:t> Max Heap (</a:t>
            </a:r>
            <a:r>
              <a:rPr lang="en-US" dirty="0" err="1" smtClean="0"/>
              <a:t>karena</a:t>
            </a:r>
            <a:r>
              <a:rPr lang="en-US" dirty="0" smtClean="0"/>
              <a:t> data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Ascending), </a:t>
            </a:r>
            <a:r>
              <a:rPr lang="en-US" dirty="0" err="1" smtClean="0"/>
              <a:t>dimana</a:t>
            </a:r>
            <a:r>
              <a:rPr lang="en-US" dirty="0" smtClean="0"/>
              <a:t> parent </a:t>
            </a:r>
            <a:r>
              <a:rPr lang="en-US" dirty="0" err="1" smtClean="0"/>
              <a:t>harus</a:t>
            </a:r>
            <a:r>
              <a:rPr lang="en-US" dirty="0" smtClean="0"/>
              <a:t> &gt;= </a:t>
            </a:r>
            <a:r>
              <a:rPr lang="en-US" dirty="0" err="1" smtClean="0"/>
              <a:t>anak-anaknya</a:t>
            </a:r>
            <a:endParaRPr lang="en-US" dirty="0"/>
          </a:p>
        </p:txBody>
      </p:sp>
      <p:sp>
        <p:nvSpPr>
          <p:cNvPr id="118" name="Rounded Rectangular Callout 117"/>
          <p:cNvSpPr/>
          <p:nvPr/>
        </p:nvSpPr>
        <p:spPr>
          <a:xfrm>
            <a:off x="4989444" y="3038692"/>
            <a:ext cx="3541544" cy="1216590"/>
          </a:xfrm>
          <a:prstGeom prst="wedgeRoundRectCallout">
            <a:avLst>
              <a:gd name="adj1" fmla="val -84473"/>
              <a:gd name="adj2" fmla="val -66444"/>
              <a:gd name="adj3" fmla="val 16667"/>
            </a:avLst>
          </a:prstGeom>
          <a:solidFill>
            <a:srgbClr val="990033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Max Heap,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proses Heap Sort</a:t>
            </a:r>
            <a:endParaRPr lang="en-US" dirty="0"/>
          </a:p>
        </p:txBody>
      </p:sp>
      <p:sp>
        <p:nvSpPr>
          <p:cNvPr id="119" name="Rounded Rectangular Callout 118"/>
          <p:cNvSpPr/>
          <p:nvPr/>
        </p:nvSpPr>
        <p:spPr>
          <a:xfrm>
            <a:off x="4989444" y="4865161"/>
            <a:ext cx="3541544" cy="1522009"/>
          </a:xfrm>
          <a:prstGeom prst="wedgeRoundRectCallout">
            <a:avLst>
              <a:gd name="adj1" fmla="val -67767"/>
              <a:gd name="adj2" fmla="val -34391"/>
              <a:gd name="adj3" fmla="val 16667"/>
            </a:avLst>
          </a:prstGeom>
          <a:solidFill>
            <a:srgbClr val="990033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Dikarenakan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data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yang </a:t>
            </a:r>
            <a:r>
              <a:rPr lang="en-US" dirty="0" err="1" smtClean="0"/>
              <a:t>terlihat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Max Heap, </a:t>
            </a:r>
            <a:r>
              <a:rPr lang="en-US" dirty="0" err="1" smtClean="0"/>
              <a:t>maka</a:t>
            </a:r>
            <a:r>
              <a:rPr lang="en-US" dirty="0" smtClean="0"/>
              <a:t> data di array pun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41564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1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2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3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8" dur="8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9" dur="8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0" dur="8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5" dur="8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6" dur="8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7" dur="8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3" dur="8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4" dur="8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5" dur="8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1" dur="8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2" dur="8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8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  <p:bldP spid="62" grpId="0" animBg="1"/>
      <p:bldP spid="67" grpId="0"/>
      <p:bldP spid="68" grpId="0"/>
      <p:bldP spid="69" grpId="0"/>
      <p:bldP spid="70" grpId="0"/>
      <p:bldP spid="72" grpId="0"/>
      <p:bldP spid="73" grpId="0"/>
      <p:bldP spid="74" grpId="0"/>
      <p:bldP spid="75" grpId="0"/>
      <p:bldP spid="81" grpId="0"/>
      <p:bldP spid="82" grpId="0"/>
      <p:bldP spid="84" grpId="0"/>
      <p:bldP spid="85" grpId="0"/>
      <p:bldP spid="86" grpId="0" animBg="1"/>
      <p:bldP spid="86" grpId="1" animBg="1"/>
      <p:bldP spid="87" grpId="0" animBg="1"/>
      <p:bldP spid="87" grpId="1" animBg="1"/>
      <p:bldP spid="89" grpId="0" animBg="1"/>
      <p:bldP spid="89" grpId="1" animBg="1"/>
      <p:bldP spid="90" grpId="0" animBg="1"/>
      <p:bldP spid="91" grpId="0" animBg="1"/>
      <p:bldP spid="92" grpId="0" animBg="1"/>
      <p:bldP spid="101" grpId="0"/>
      <p:bldP spid="102" grpId="0"/>
      <p:bldP spid="103" grpId="0"/>
      <p:bldP spid="104" grpId="0"/>
      <p:bldP spid="105" grpId="0"/>
      <p:bldP spid="107" grpId="0"/>
      <p:bldP spid="109" grpId="0"/>
      <p:bldP spid="112" grpId="0"/>
      <p:bldP spid="113" grpId="0"/>
      <p:bldP spid="114" grpId="0"/>
      <p:bldP spid="120" grpId="0" animBg="1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4" grpId="0"/>
      <p:bldP spid="135" grpId="0"/>
      <p:bldP spid="136" grpId="0"/>
      <p:bldP spid="137" grpId="0"/>
      <p:bldP spid="71" grpId="0"/>
      <p:bldP spid="71" grpId="1"/>
      <p:bldP spid="77" grpId="0"/>
      <p:bldP spid="77" grpId="1"/>
      <p:bldP spid="83" grpId="0"/>
      <p:bldP spid="83" grpId="1"/>
      <p:bldP spid="88" grpId="0"/>
      <p:bldP spid="88" grpId="1"/>
      <p:bldP spid="99" grpId="0"/>
      <p:bldP spid="99" grpId="1"/>
      <p:bldP spid="100" grpId="0"/>
      <p:bldP spid="100" grpId="1"/>
      <p:bldP spid="106" grpId="0"/>
      <p:bldP spid="108" grpId="0"/>
      <p:bldP spid="108" grpId="1"/>
      <p:bldP spid="116" grpId="0"/>
      <p:bldP spid="138" grpId="0"/>
      <p:bldP spid="139" grpId="0"/>
      <p:bldP spid="139" grpId="1"/>
      <p:bldP spid="140" grpId="0"/>
      <p:bldP spid="141" grpId="0"/>
      <p:bldP spid="142" grpId="0"/>
      <p:bldP spid="76" grpId="0" animBg="1"/>
      <p:bldP spid="76" grpId="1" animBg="1"/>
      <p:bldP spid="78" grpId="0" animBg="1"/>
      <p:bldP spid="78" grpId="1" animBg="1"/>
      <p:bldP spid="79" grpId="0" animBg="1"/>
      <p:bldP spid="79" grpId="1" animBg="1"/>
      <p:bldP spid="115" grpId="0" animBg="1"/>
      <p:bldP spid="115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010400" cy="563562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Pengurutan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 Heap (1)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495800" y="1219200"/>
            <a:ext cx="4343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2100" indent="-292100" algn="l">
              <a:buAutoNum type="alphaLcPeriod"/>
            </a:pPr>
            <a:r>
              <a:rPr lang="en-US" sz="2000" dirty="0" smtClean="0">
                <a:solidFill>
                  <a:srgbClr val="002060"/>
                </a:solidFill>
              </a:rPr>
              <a:t>Binary Tree </a:t>
            </a:r>
            <a:r>
              <a:rPr lang="en-US" sz="2000" dirty="0" err="1" smtClean="0">
                <a:solidFill>
                  <a:srgbClr val="002060"/>
                </a:solidFill>
              </a:rPr>
              <a:t>dalam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keadaan</a:t>
            </a:r>
            <a:r>
              <a:rPr lang="en-US" sz="2000" dirty="0" smtClean="0">
                <a:solidFill>
                  <a:srgbClr val="002060"/>
                </a:solidFill>
              </a:rPr>
              <a:t> Max Heap</a:t>
            </a:r>
          </a:p>
          <a:p>
            <a:pPr marL="292100" indent="-292100" algn="l">
              <a:buAutoNum type="alphaLcPeriod"/>
            </a:pPr>
            <a:r>
              <a:rPr lang="en-US" sz="2000" dirty="0" smtClean="0">
                <a:solidFill>
                  <a:srgbClr val="002060"/>
                </a:solidFill>
              </a:rPr>
              <a:t>“</a:t>
            </a:r>
            <a:r>
              <a:rPr lang="en-US" sz="2000" dirty="0" err="1" smtClean="0">
                <a:solidFill>
                  <a:srgbClr val="002060"/>
                </a:solidFill>
              </a:rPr>
              <a:t>Pecat</a:t>
            </a:r>
            <a:r>
              <a:rPr lang="en-US" sz="2000" dirty="0" smtClean="0">
                <a:solidFill>
                  <a:srgbClr val="002060"/>
                </a:solidFill>
              </a:rPr>
              <a:t>” root </a:t>
            </a:r>
            <a:r>
              <a:rPr lang="en-US" sz="2000" dirty="0" err="1" smtClean="0">
                <a:solidFill>
                  <a:srgbClr val="002060"/>
                </a:solidFill>
              </a:rPr>
              <a:t>dan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tukarkan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dengan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simpul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pada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posisi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terakhir</a:t>
            </a:r>
            <a:endParaRPr lang="en-US" sz="2000" dirty="0" smtClean="0">
              <a:solidFill>
                <a:srgbClr val="002060"/>
              </a:solidFill>
            </a:endParaRPr>
          </a:p>
          <a:p>
            <a:pPr marL="292100" indent="-292100" algn="l">
              <a:buAutoNum type="alphaLcPeriod"/>
            </a:pPr>
            <a:r>
              <a:rPr lang="en-US" sz="2000" dirty="0" err="1" smtClean="0">
                <a:solidFill>
                  <a:srgbClr val="002060"/>
                </a:solidFill>
              </a:rPr>
              <a:t>Banyaknya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simpul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dikurangi</a:t>
            </a:r>
            <a:r>
              <a:rPr lang="en-US" sz="2000" dirty="0" smtClean="0">
                <a:solidFill>
                  <a:srgbClr val="002060"/>
                </a:solidFill>
              </a:rPr>
              <a:t> 1</a:t>
            </a:r>
          </a:p>
          <a:p>
            <a:pPr marL="292100" indent="-292100" algn="just">
              <a:buAutoNum type="alphaLcPeriod"/>
            </a:pPr>
            <a:r>
              <a:rPr lang="en-US" sz="2000" dirty="0" err="1" smtClean="0">
                <a:solidFill>
                  <a:srgbClr val="002060"/>
                </a:solidFill>
              </a:rPr>
              <a:t>Jika</a:t>
            </a:r>
            <a:r>
              <a:rPr lang="en-US" sz="2000" dirty="0" smtClean="0">
                <a:solidFill>
                  <a:srgbClr val="002060"/>
                </a:solidFill>
              </a:rPr>
              <a:t> N &gt; 1, </a:t>
            </a:r>
            <a:r>
              <a:rPr lang="en-US" sz="2000" dirty="0" err="1" smtClean="0">
                <a:solidFill>
                  <a:srgbClr val="002060"/>
                </a:solidFill>
              </a:rPr>
              <a:t>maka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lakukan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lagi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reorganisasi</a:t>
            </a:r>
            <a:r>
              <a:rPr lang="en-US" sz="2000" dirty="0" smtClean="0">
                <a:solidFill>
                  <a:srgbClr val="002060"/>
                </a:solidFill>
              </a:rPr>
              <a:t> heap</a:t>
            </a:r>
          </a:p>
          <a:p>
            <a:pPr marL="292100" indent="-292100" algn="just">
              <a:buAutoNum type="alphaLcPeriod"/>
            </a:pPr>
            <a:r>
              <a:rPr lang="en-US" sz="2000" dirty="0" err="1" smtClean="0">
                <a:solidFill>
                  <a:srgbClr val="002060"/>
                </a:solidFill>
              </a:rPr>
              <a:t>Lakukan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langkah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pada</a:t>
            </a:r>
            <a:r>
              <a:rPr lang="en-US" sz="2000" dirty="0" smtClean="0">
                <a:solidFill>
                  <a:srgbClr val="002060"/>
                </a:solidFill>
              </a:rPr>
              <a:t> point b </a:t>
            </a:r>
            <a:r>
              <a:rPr lang="en-US" sz="2000" dirty="0" err="1" smtClean="0">
                <a:solidFill>
                  <a:srgbClr val="002060"/>
                </a:solidFill>
              </a:rPr>
              <a:t>sampai</a:t>
            </a:r>
            <a:r>
              <a:rPr lang="en-US" sz="2000" dirty="0" smtClean="0">
                <a:solidFill>
                  <a:srgbClr val="002060"/>
                </a:solidFill>
              </a:rPr>
              <a:t> point d </a:t>
            </a:r>
            <a:r>
              <a:rPr lang="en-US" sz="2000" dirty="0" err="1" smtClean="0">
                <a:solidFill>
                  <a:srgbClr val="002060"/>
                </a:solidFill>
              </a:rPr>
              <a:t>hingga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simpul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habis</a:t>
            </a:r>
            <a:r>
              <a:rPr lang="en-US" sz="2000" dirty="0" smtClean="0">
                <a:solidFill>
                  <a:srgbClr val="002060"/>
                </a:solidFill>
              </a:rPr>
              <a:t> (N=0)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600200" y="3323606"/>
            <a:ext cx="609600" cy="609600"/>
          </a:xfrm>
          <a:prstGeom prst="ellips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8" name="Straight Connector 97"/>
          <p:cNvCxnSpPr>
            <a:stCxn id="113" idx="3"/>
            <a:endCxn id="114" idx="0"/>
          </p:cNvCxnSpPr>
          <p:nvPr/>
        </p:nvCxnSpPr>
        <p:spPr bwMode="auto">
          <a:xfrm rot="5400000">
            <a:off x="1644926" y="1957154"/>
            <a:ext cx="254926" cy="8015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>
            <a:stCxn id="113" idx="5"/>
            <a:endCxn id="109" idx="0"/>
          </p:cNvCxnSpPr>
          <p:nvPr/>
        </p:nvCxnSpPr>
        <p:spPr bwMode="auto">
          <a:xfrm rot="16200000" flipH="1">
            <a:off x="2927252" y="1907458"/>
            <a:ext cx="254926" cy="9009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>
            <a:stCxn id="114" idx="3"/>
            <a:endCxn id="112" idx="0"/>
          </p:cNvCxnSpPr>
          <p:nvPr/>
        </p:nvCxnSpPr>
        <p:spPr bwMode="auto">
          <a:xfrm rot="5400000">
            <a:off x="838200" y="3005732"/>
            <a:ext cx="317874" cy="3178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>
            <a:endCxn id="59" idx="0"/>
          </p:cNvCxnSpPr>
          <p:nvPr/>
        </p:nvCxnSpPr>
        <p:spPr bwMode="auto">
          <a:xfrm rot="16200000" flipH="1">
            <a:off x="1587126" y="3005732"/>
            <a:ext cx="317874" cy="3178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/>
          <p:cNvCxnSpPr>
            <a:stCxn id="109" idx="3"/>
            <a:endCxn id="110" idx="0"/>
          </p:cNvCxnSpPr>
          <p:nvPr/>
        </p:nvCxnSpPr>
        <p:spPr bwMode="auto">
          <a:xfrm rot="5400000">
            <a:off x="3009900" y="3043832"/>
            <a:ext cx="317874" cy="2416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TextBox 102"/>
          <p:cNvSpPr txBox="1"/>
          <p:nvPr/>
        </p:nvSpPr>
        <p:spPr>
          <a:xfrm>
            <a:off x="2219740" y="1371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1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219200" y="2186608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2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3412436" y="2186608"/>
            <a:ext cx="397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3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789044" y="3038060"/>
            <a:ext cx="384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5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46044" y="3032058"/>
            <a:ext cx="3213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4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2859156" y="3034748"/>
            <a:ext cx="35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6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3200400" y="2485406"/>
            <a:ext cx="609600" cy="609600"/>
          </a:xfrm>
          <a:prstGeom prst="ellips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2743200" y="3323606"/>
            <a:ext cx="609600" cy="609600"/>
          </a:xfrm>
          <a:prstGeom prst="ellips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Oval 111"/>
          <p:cNvSpPr/>
          <p:nvPr/>
        </p:nvSpPr>
        <p:spPr bwMode="auto">
          <a:xfrm>
            <a:off x="533400" y="3323606"/>
            <a:ext cx="609600" cy="609600"/>
          </a:xfrm>
          <a:prstGeom prst="ellips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Oval 112"/>
          <p:cNvSpPr/>
          <p:nvPr/>
        </p:nvSpPr>
        <p:spPr bwMode="auto">
          <a:xfrm>
            <a:off x="2083904" y="1710154"/>
            <a:ext cx="609600" cy="609600"/>
          </a:xfrm>
          <a:prstGeom prst="ellips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Oval 113"/>
          <p:cNvSpPr/>
          <p:nvPr/>
        </p:nvSpPr>
        <p:spPr bwMode="auto">
          <a:xfrm>
            <a:off x="1066800" y="2485406"/>
            <a:ext cx="609600" cy="609600"/>
          </a:xfrm>
          <a:prstGeom prst="ellips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609600" y="4476690"/>
            <a:ext cx="3657600" cy="781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127" name="Straight Connector 126"/>
          <p:cNvCxnSpPr/>
          <p:nvPr/>
        </p:nvCxnSpPr>
        <p:spPr>
          <a:xfrm rot="5400000">
            <a:off x="2657029" y="4866829"/>
            <a:ext cx="780316" cy="16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rot="5400000">
            <a:off x="3267045" y="4867245"/>
            <a:ext cx="78111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685800" y="52386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1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331844" y="52386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2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1938132" y="52386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3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557672" y="52386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4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596348" y="462909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14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1219200" y="4634948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11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1918252" y="462909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5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3150704" y="4634948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7</a:t>
            </a:r>
            <a:endParaRPr lang="en-US" sz="2400" b="1" dirty="0">
              <a:solidFill>
                <a:schemeClr val="tx2"/>
              </a:solidFill>
            </a:endParaRPr>
          </a:p>
        </p:txBody>
      </p:sp>
      <p:cxnSp>
        <p:nvCxnSpPr>
          <p:cNvPr id="137" name="Straight Connector 136"/>
          <p:cNvCxnSpPr>
            <a:endCxn id="126" idx="2"/>
          </p:cNvCxnSpPr>
          <p:nvPr/>
        </p:nvCxnSpPr>
        <p:spPr>
          <a:xfrm rot="5400000">
            <a:off x="2047845" y="4867245"/>
            <a:ext cx="78111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rot="5400000">
            <a:off x="1439039" y="4866451"/>
            <a:ext cx="78111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rot="5400000">
            <a:off x="829836" y="4866848"/>
            <a:ext cx="78031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3163956" y="52386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5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3776868" y="52386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6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2438400" y="462909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3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3770244" y="462909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3657600" y="4634948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14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85800" y="4634948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657600" y="4482548"/>
            <a:ext cx="609600" cy="775252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14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72548" y="344556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3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882348" y="344556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2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352800" y="261730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5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133600" y="181554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14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129748" y="259411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11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739348" y="344556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7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223052" y="181554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2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56" name="Picture 55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7848839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4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5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59" grpId="0" animBg="1"/>
      <p:bldP spid="103" grpId="0"/>
      <p:bldP spid="104" grpId="0"/>
      <p:bldP spid="105" grpId="0"/>
      <p:bldP spid="106" grpId="0"/>
      <p:bldP spid="107" grpId="0"/>
      <p:bldP spid="108" grpId="0"/>
      <p:bldP spid="108" grpId="1"/>
      <p:bldP spid="109" grpId="0" animBg="1"/>
      <p:bldP spid="110" grpId="0" animBg="1"/>
      <p:bldP spid="110" grpId="1" animBg="1"/>
      <p:bldP spid="112" grpId="0" animBg="1"/>
      <p:bldP spid="113" grpId="0" animBg="1"/>
      <p:bldP spid="114" grpId="0" animBg="1"/>
      <p:bldP spid="126" grpId="0" animBg="1"/>
      <p:bldP spid="129" grpId="0"/>
      <p:bldP spid="130" grpId="0"/>
      <p:bldP spid="131" grpId="0"/>
      <p:bldP spid="132" grpId="0"/>
      <p:bldP spid="133" grpId="0"/>
      <p:bldP spid="133" grpId="1"/>
      <p:bldP spid="134" grpId="0"/>
      <p:bldP spid="135" grpId="0"/>
      <p:bldP spid="136" grpId="0"/>
      <p:bldP spid="140" grpId="0"/>
      <p:bldP spid="141" grpId="0"/>
      <p:bldP spid="142" grpId="0"/>
      <p:bldP spid="143" grpId="0"/>
      <p:bldP spid="143" grpId="1"/>
      <p:bldP spid="145" grpId="0"/>
      <p:bldP spid="146" grpId="0"/>
      <p:bldP spid="47" grpId="0" animBg="1"/>
      <p:bldP spid="48" grpId="0"/>
      <p:bldP spid="49" grpId="0"/>
      <p:bldP spid="49" grpId="1"/>
      <p:bldP spid="50" grpId="0"/>
      <p:bldP spid="51" grpId="0"/>
      <p:bldP spid="51" grpId="1"/>
      <p:bldP spid="52" grpId="0"/>
      <p:bldP spid="55" grpId="0"/>
      <p:bldP spid="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010400" cy="563562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Pengurutan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 Heap (2)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060998" y="1151787"/>
            <a:ext cx="447340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2100" indent="-292100" algn="l"/>
            <a:r>
              <a:rPr lang="en-US" sz="2000" dirty="0" err="1" smtClean="0">
                <a:solidFill>
                  <a:srgbClr val="002060"/>
                </a:solidFill>
              </a:rPr>
              <a:t>Reorganisasi</a:t>
            </a:r>
            <a:r>
              <a:rPr lang="en-US" sz="2000" dirty="0" smtClean="0">
                <a:solidFill>
                  <a:srgbClr val="002060"/>
                </a:solidFill>
              </a:rPr>
              <a:t> Heap </a:t>
            </a:r>
            <a:r>
              <a:rPr lang="en-US" sz="2000" dirty="0" err="1" smtClean="0">
                <a:solidFill>
                  <a:srgbClr val="002060"/>
                </a:solidFill>
              </a:rPr>
              <a:t>kembali</a:t>
            </a:r>
            <a:endParaRPr lang="en-US" sz="2000" dirty="0" smtClean="0">
              <a:solidFill>
                <a:srgbClr val="002060"/>
              </a:solidFill>
            </a:endParaRPr>
          </a:p>
          <a:p>
            <a:pPr marL="292100" algn="l"/>
            <a:r>
              <a:rPr lang="en-US" sz="2000" dirty="0" smtClean="0">
                <a:solidFill>
                  <a:srgbClr val="002060"/>
                </a:solidFill>
              </a:rPr>
              <a:t>Tengah = N/2 = 5/2 = 2</a:t>
            </a:r>
          </a:p>
          <a:p>
            <a:pPr marL="292100" algn="l"/>
            <a:endParaRPr lang="en-US" sz="2000" dirty="0" smtClean="0">
              <a:solidFill>
                <a:srgbClr val="002060"/>
              </a:solidFill>
            </a:endParaRPr>
          </a:p>
          <a:p>
            <a:pPr marL="292100" algn="l"/>
            <a:endParaRPr lang="en-US" sz="2000" dirty="0" smtClean="0">
              <a:solidFill>
                <a:srgbClr val="002060"/>
              </a:solidFill>
            </a:endParaRPr>
          </a:p>
          <a:p>
            <a:pPr marL="457200" indent="-457200" algn="l">
              <a:buFont typeface="+mj-lt"/>
              <a:buAutoNum type="alphaLcPeriod" startAt="2"/>
            </a:pPr>
            <a:r>
              <a:rPr lang="en-US" sz="2000" dirty="0" smtClean="0">
                <a:solidFill>
                  <a:srgbClr val="002060"/>
                </a:solidFill>
              </a:rPr>
              <a:t>“</a:t>
            </a:r>
            <a:r>
              <a:rPr lang="en-US" sz="2000" dirty="0" err="1" smtClean="0">
                <a:solidFill>
                  <a:srgbClr val="002060"/>
                </a:solidFill>
              </a:rPr>
              <a:t>Pecat</a:t>
            </a:r>
            <a:r>
              <a:rPr lang="en-US" sz="2000" dirty="0" smtClean="0">
                <a:solidFill>
                  <a:srgbClr val="002060"/>
                </a:solidFill>
              </a:rPr>
              <a:t>” root </a:t>
            </a:r>
            <a:r>
              <a:rPr lang="en-US" sz="2000" dirty="0" err="1" smtClean="0">
                <a:solidFill>
                  <a:srgbClr val="002060"/>
                </a:solidFill>
              </a:rPr>
              <a:t>dan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tukarkan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dengan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simpul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pada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posisi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terakhir</a:t>
            </a:r>
            <a:endParaRPr lang="en-US" sz="2000" dirty="0" smtClean="0">
              <a:solidFill>
                <a:srgbClr val="002060"/>
              </a:solidFill>
            </a:endParaRPr>
          </a:p>
          <a:p>
            <a:pPr marL="292100" indent="-292100" algn="l">
              <a:buAutoNum type="alphaLcPeriod" startAt="2"/>
            </a:pPr>
            <a:r>
              <a:rPr lang="en-US" sz="2000" dirty="0" err="1" smtClean="0">
                <a:solidFill>
                  <a:srgbClr val="002060"/>
                </a:solidFill>
              </a:rPr>
              <a:t>Banyaknya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simpul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dikurangi</a:t>
            </a:r>
            <a:r>
              <a:rPr lang="en-US" sz="2000" dirty="0" smtClean="0">
                <a:solidFill>
                  <a:srgbClr val="002060"/>
                </a:solidFill>
              </a:rPr>
              <a:t> 1</a:t>
            </a:r>
          </a:p>
          <a:p>
            <a:pPr marL="292100" indent="-292100" algn="just">
              <a:buAutoNum type="alphaLcPeriod" startAt="2"/>
            </a:pPr>
            <a:r>
              <a:rPr lang="en-US" sz="2000" dirty="0" err="1" smtClean="0">
                <a:solidFill>
                  <a:srgbClr val="002060"/>
                </a:solidFill>
              </a:rPr>
              <a:t>Jika</a:t>
            </a:r>
            <a:r>
              <a:rPr lang="en-US" sz="2000" dirty="0" smtClean="0">
                <a:solidFill>
                  <a:srgbClr val="002060"/>
                </a:solidFill>
              </a:rPr>
              <a:t> N &gt; 1, </a:t>
            </a:r>
            <a:r>
              <a:rPr lang="en-US" sz="2000" dirty="0" err="1" smtClean="0">
                <a:solidFill>
                  <a:srgbClr val="002060"/>
                </a:solidFill>
              </a:rPr>
              <a:t>maka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lakukan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lagi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reorganisasi</a:t>
            </a:r>
            <a:r>
              <a:rPr lang="en-US" sz="2000" dirty="0" smtClean="0">
                <a:solidFill>
                  <a:srgbClr val="002060"/>
                </a:solidFill>
              </a:rPr>
              <a:t> heap</a:t>
            </a:r>
          </a:p>
          <a:p>
            <a:pPr marL="292100" indent="-292100" algn="just">
              <a:buAutoNum type="alphaLcPeriod" startAt="2"/>
            </a:pPr>
            <a:r>
              <a:rPr lang="en-US" sz="2000" dirty="0" err="1" smtClean="0">
                <a:solidFill>
                  <a:srgbClr val="002060"/>
                </a:solidFill>
              </a:rPr>
              <a:t>Lakukan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langkah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pada</a:t>
            </a:r>
            <a:r>
              <a:rPr lang="en-US" sz="2000" dirty="0" smtClean="0">
                <a:solidFill>
                  <a:srgbClr val="002060"/>
                </a:solidFill>
              </a:rPr>
              <a:t> point b </a:t>
            </a:r>
            <a:r>
              <a:rPr lang="en-US" sz="2000" dirty="0" err="1" smtClean="0">
                <a:solidFill>
                  <a:srgbClr val="002060"/>
                </a:solidFill>
              </a:rPr>
              <a:t>sampai</a:t>
            </a:r>
            <a:r>
              <a:rPr lang="en-US" sz="2000" dirty="0" smtClean="0">
                <a:solidFill>
                  <a:srgbClr val="002060"/>
                </a:solidFill>
              </a:rPr>
              <a:t> point d </a:t>
            </a:r>
            <a:r>
              <a:rPr lang="en-US" sz="2000" dirty="0" err="1" smtClean="0">
                <a:solidFill>
                  <a:srgbClr val="002060"/>
                </a:solidFill>
              </a:rPr>
              <a:t>hingga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simpul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habis</a:t>
            </a:r>
            <a:r>
              <a:rPr lang="en-US" sz="2000" dirty="0" smtClean="0">
                <a:solidFill>
                  <a:srgbClr val="002060"/>
                </a:solidFill>
              </a:rPr>
              <a:t> (N=0)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038600" y="1761387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err="1" smtClean="0">
                <a:solidFill>
                  <a:srgbClr val="002060"/>
                </a:solidFill>
              </a:rPr>
              <a:t>Lakukan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reorganisasi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pada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simpul</a:t>
            </a:r>
            <a:r>
              <a:rPr lang="en-US" sz="2000" dirty="0" smtClean="0">
                <a:solidFill>
                  <a:srgbClr val="002060"/>
                </a:solidFill>
              </a:rPr>
              <a:t> ke-2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038600" y="2066187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err="1" smtClean="0">
                <a:solidFill>
                  <a:srgbClr val="002060"/>
                </a:solidFill>
              </a:rPr>
              <a:t>Lakukan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reorganisasi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pada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simpul</a:t>
            </a:r>
            <a:r>
              <a:rPr lang="en-US" sz="2000" dirty="0" smtClean="0">
                <a:solidFill>
                  <a:srgbClr val="002060"/>
                </a:solidFill>
              </a:rPr>
              <a:t> ke-1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69" name="Oval 68"/>
          <p:cNvSpPr/>
          <p:nvPr/>
        </p:nvSpPr>
        <p:spPr bwMode="auto">
          <a:xfrm>
            <a:off x="1676400" y="3323606"/>
            <a:ext cx="609600" cy="609600"/>
          </a:xfrm>
          <a:prstGeom prst="ellips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0" name="Straight Connector 69"/>
          <p:cNvCxnSpPr>
            <a:stCxn id="85" idx="3"/>
            <a:endCxn id="86" idx="0"/>
          </p:cNvCxnSpPr>
          <p:nvPr/>
        </p:nvCxnSpPr>
        <p:spPr bwMode="auto">
          <a:xfrm rot="5400000">
            <a:off x="1721126" y="1957154"/>
            <a:ext cx="254926" cy="8015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stCxn id="85" idx="5"/>
            <a:endCxn id="82" idx="0"/>
          </p:cNvCxnSpPr>
          <p:nvPr/>
        </p:nvCxnSpPr>
        <p:spPr bwMode="auto">
          <a:xfrm rot="16200000" flipH="1">
            <a:off x="3003452" y="1907458"/>
            <a:ext cx="254926" cy="9009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>
            <a:stCxn id="86" idx="3"/>
            <a:endCxn id="84" idx="0"/>
          </p:cNvCxnSpPr>
          <p:nvPr/>
        </p:nvCxnSpPr>
        <p:spPr bwMode="auto">
          <a:xfrm rot="5400000">
            <a:off x="914400" y="3005732"/>
            <a:ext cx="317874" cy="3178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>
            <a:endCxn id="69" idx="0"/>
          </p:cNvCxnSpPr>
          <p:nvPr/>
        </p:nvCxnSpPr>
        <p:spPr bwMode="auto">
          <a:xfrm rot="16200000" flipH="1">
            <a:off x="1663326" y="3005732"/>
            <a:ext cx="317874" cy="3178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TextBox 75"/>
          <p:cNvSpPr txBox="1"/>
          <p:nvPr/>
        </p:nvSpPr>
        <p:spPr>
          <a:xfrm>
            <a:off x="2295940" y="1371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1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295400" y="2186608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2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488636" y="2186608"/>
            <a:ext cx="397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3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865244" y="3038060"/>
            <a:ext cx="384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5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22244" y="3032058"/>
            <a:ext cx="3213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4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3276600" y="2485406"/>
            <a:ext cx="609600" cy="609600"/>
          </a:xfrm>
          <a:prstGeom prst="ellips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609600" y="3323606"/>
            <a:ext cx="609600" cy="609600"/>
          </a:xfrm>
          <a:prstGeom prst="ellips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Oval 84"/>
          <p:cNvSpPr/>
          <p:nvPr/>
        </p:nvSpPr>
        <p:spPr bwMode="auto">
          <a:xfrm>
            <a:off x="2160104" y="1710154"/>
            <a:ext cx="609600" cy="609600"/>
          </a:xfrm>
          <a:prstGeom prst="ellips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1143000" y="2485406"/>
            <a:ext cx="609600" cy="609600"/>
          </a:xfrm>
          <a:prstGeom prst="ellips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48748" y="3445564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3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429000" y="2617304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5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205948" y="2594112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11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815548" y="3445564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7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286000" y="18288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2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533400" y="4495800"/>
            <a:ext cx="3657600" cy="781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2"/>
              </a:solidFill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 rot="5400000">
            <a:off x="2580829" y="4885939"/>
            <a:ext cx="780316" cy="16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rot="5400000">
            <a:off x="3190845" y="4886355"/>
            <a:ext cx="78111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609600" y="52578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1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255644" y="52578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2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861932" y="52578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3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481472" y="52578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4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143000" y="4648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11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1842052" y="4648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5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087756" y="4648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7</a:t>
            </a:r>
            <a:endParaRPr lang="en-US" sz="2400" b="1" dirty="0">
              <a:solidFill>
                <a:schemeClr val="tx2"/>
              </a:solidFill>
            </a:endParaRPr>
          </a:p>
        </p:txBody>
      </p:sp>
      <p:cxnSp>
        <p:nvCxnSpPr>
          <p:cNvPr id="117" name="Straight Connector 116"/>
          <p:cNvCxnSpPr>
            <a:endCxn id="94" idx="2"/>
          </p:cNvCxnSpPr>
          <p:nvPr/>
        </p:nvCxnSpPr>
        <p:spPr>
          <a:xfrm rot="5400000">
            <a:off x="1971645" y="4886355"/>
            <a:ext cx="78111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rot="5400000">
            <a:off x="1362839" y="4885561"/>
            <a:ext cx="78111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rot="5400000">
            <a:off x="753636" y="4885958"/>
            <a:ext cx="78031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3087756" y="52578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5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3700668" y="52578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6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2362200" y="4648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3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3617844" y="4580787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3505200" y="458664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14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609600" y="4654058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3581400" y="4501658"/>
            <a:ext cx="609600" cy="775252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14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2223052" y="18288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11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1295400" y="25908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2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1295400" y="25908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7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1815548" y="3442252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2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2286000" y="18288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2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533400" y="464080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11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1232452" y="4647434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1232452" y="4641572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7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3071192" y="4640806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2971800" y="464080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11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609600" y="4640806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57" name="Rectangle 156"/>
          <p:cNvSpPr/>
          <p:nvPr/>
        </p:nvSpPr>
        <p:spPr bwMode="auto">
          <a:xfrm>
            <a:off x="2961860" y="4511793"/>
            <a:ext cx="609600" cy="759259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11</a:t>
            </a:r>
          </a:p>
        </p:txBody>
      </p:sp>
      <p:pic>
        <p:nvPicPr>
          <p:cNvPr id="61" name="Picture 60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0851696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23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233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9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500"/>
                                        <p:tgtEl>
                                          <p:spTgt spid="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52" grpId="0"/>
      <p:bldP spid="69" grpId="0" animBg="1"/>
      <p:bldP spid="69" grpId="1" animBg="1"/>
      <p:bldP spid="76" grpId="0"/>
      <p:bldP spid="77" grpId="0"/>
      <p:bldP spid="78" grpId="0"/>
      <p:bldP spid="79" grpId="0"/>
      <p:bldP spid="79" grpId="1"/>
      <p:bldP spid="80" grpId="0"/>
      <p:bldP spid="82" grpId="0" animBg="1"/>
      <p:bldP spid="84" grpId="0" animBg="1"/>
      <p:bldP spid="85" grpId="0" animBg="1"/>
      <p:bldP spid="85" grpId="1" animBg="1"/>
      <p:bldP spid="86" grpId="0" animBg="1"/>
      <p:bldP spid="86" grpId="1" animBg="1"/>
      <p:bldP spid="87" grpId="0"/>
      <p:bldP spid="89" grpId="0"/>
      <p:bldP spid="91" grpId="0"/>
      <p:bldP spid="91" grpId="1"/>
      <p:bldP spid="92" grpId="0"/>
      <p:bldP spid="92" grpId="1"/>
      <p:bldP spid="93" grpId="0"/>
      <p:bldP spid="93" grpId="1"/>
      <p:bldP spid="94" grpId="0" animBg="1"/>
      <p:bldP spid="97" grpId="0"/>
      <p:bldP spid="102" grpId="0"/>
      <p:bldP spid="108" grpId="0"/>
      <p:bldP spid="110" grpId="0"/>
      <p:bldP spid="113" grpId="0"/>
      <p:bldP spid="113" grpId="1"/>
      <p:bldP spid="115" grpId="0"/>
      <p:bldP spid="116" grpId="0"/>
      <p:bldP spid="116" grpId="1"/>
      <p:bldP spid="120" grpId="0"/>
      <p:bldP spid="121" grpId="0"/>
      <p:bldP spid="122" grpId="0"/>
      <p:bldP spid="123" grpId="0"/>
      <p:bldP spid="124" grpId="0"/>
      <p:bldP spid="125" grpId="0"/>
      <p:bldP spid="125" grpId="1"/>
      <p:bldP spid="133" grpId="0" animBg="1"/>
      <p:bldP spid="143" grpId="0"/>
      <p:bldP spid="143" grpId="1"/>
      <p:bldP spid="147" grpId="0"/>
      <p:bldP spid="147" grpId="1"/>
      <p:bldP spid="148" grpId="0"/>
      <p:bldP spid="149" grpId="0"/>
      <p:bldP spid="149" grpId="1"/>
      <p:bldP spid="150" grpId="0"/>
      <p:bldP spid="151" grpId="0"/>
      <p:bldP spid="151" grpId="1"/>
      <p:bldP spid="152" grpId="0"/>
      <p:bldP spid="152" grpId="1"/>
      <p:bldP spid="153" grpId="0"/>
      <p:bldP spid="154" grpId="0"/>
      <p:bldP spid="154" grpId="1"/>
      <p:bldP spid="155" grpId="0"/>
      <p:bldP spid="156" grpId="0"/>
      <p:bldP spid="15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086600" cy="563562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Pengurutan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 Heap (3)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114800" y="1219200"/>
            <a:ext cx="4495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2100" indent="-292100" algn="l"/>
            <a:r>
              <a:rPr lang="en-US" sz="2000" dirty="0" err="1" smtClean="0">
                <a:solidFill>
                  <a:srgbClr val="002060"/>
                </a:solidFill>
              </a:rPr>
              <a:t>Reorganisasi</a:t>
            </a:r>
            <a:r>
              <a:rPr lang="en-US" sz="2000" dirty="0" smtClean="0">
                <a:solidFill>
                  <a:srgbClr val="002060"/>
                </a:solidFill>
              </a:rPr>
              <a:t> Heap </a:t>
            </a:r>
            <a:r>
              <a:rPr lang="en-US" sz="2000" dirty="0" err="1" smtClean="0">
                <a:solidFill>
                  <a:srgbClr val="002060"/>
                </a:solidFill>
              </a:rPr>
              <a:t>kembali</a:t>
            </a:r>
            <a:endParaRPr lang="en-US" sz="2000" dirty="0" smtClean="0">
              <a:solidFill>
                <a:srgbClr val="002060"/>
              </a:solidFill>
            </a:endParaRPr>
          </a:p>
          <a:p>
            <a:pPr marL="292100" algn="l"/>
            <a:r>
              <a:rPr lang="en-US" sz="2000" dirty="0" smtClean="0">
                <a:solidFill>
                  <a:srgbClr val="002060"/>
                </a:solidFill>
              </a:rPr>
              <a:t>Tengah = N/2 = 4/2 = 2</a:t>
            </a:r>
          </a:p>
          <a:p>
            <a:pPr marL="292100" algn="l"/>
            <a:endParaRPr lang="en-US" sz="2000" dirty="0" smtClean="0">
              <a:solidFill>
                <a:srgbClr val="002060"/>
              </a:solidFill>
            </a:endParaRPr>
          </a:p>
          <a:p>
            <a:pPr marL="292100" algn="l"/>
            <a:endParaRPr lang="en-US" sz="2000" dirty="0" smtClean="0">
              <a:solidFill>
                <a:srgbClr val="002060"/>
              </a:solidFill>
            </a:endParaRPr>
          </a:p>
          <a:p>
            <a:pPr marL="457200" indent="-457200" algn="l">
              <a:buFont typeface="+mj-lt"/>
              <a:buAutoNum type="alphaLcPeriod" startAt="2"/>
            </a:pPr>
            <a:r>
              <a:rPr lang="en-US" sz="2000" dirty="0" smtClean="0">
                <a:solidFill>
                  <a:srgbClr val="002060"/>
                </a:solidFill>
              </a:rPr>
              <a:t>“</a:t>
            </a:r>
            <a:r>
              <a:rPr lang="en-US" sz="2000" dirty="0" err="1" smtClean="0">
                <a:solidFill>
                  <a:srgbClr val="002060"/>
                </a:solidFill>
              </a:rPr>
              <a:t>Pecat</a:t>
            </a:r>
            <a:r>
              <a:rPr lang="en-US" sz="2000" dirty="0" smtClean="0">
                <a:solidFill>
                  <a:srgbClr val="002060"/>
                </a:solidFill>
              </a:rPr>
              <a:t>” root </a:t>
            </a:r>
            <a:r>
              <a:rPr lang="en-US" sz="2000" dirty="0" err="1" smtClean="0">
                <a:solidFill>
                  <a:srgbClr val="002060"/>
                </a:solidFill>
              </a:rPr>
              <a:t>dan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tukarkan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dengan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simpul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pada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posisi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terakhir</a:t>
            </a:r>
            <a:endParaRPr lang="en-US" sz="2000" dirty="0" smtClean="0">
              <a:solidFill>
                <a:srgbClr val="002060"/>
              </a:solidFill>
            </a:endParaRPr>
          </a:p>
          <a:p>
            <a:pPr marL="292100" indent="-292100" algn="l">
              <a:buAutoNum type="alphaLcPeriod" startAt="2"/>
            </a:pPr>
            <a:r>
              <a:rPr lang="en-US" sz="2000" dirty="0" err="1" smtClean="0">
                <a:solidFill>
                  <a:srgbClr val="002060"/>
                </a:solidFill>
              </a:rPr>
              <a:t>Banyaknya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simpul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dikurangi</a:t>
            </a:r>
            <a:r>
              <a:rPr lang="en-US" sz="2000" dirty="0" smtClean="0">
                <a:solidFill>
                  <a:srgbClr val="002060"/>
                </a:solidFill>
              </a:rPr>
              <a:t> 1</a:t>
            </a:r>
          </a:p>
          <a:p>
            <a:pPr marL="292100" indent="-292100" algn="just">
              <a:buAutoNum type="alphaLcPeriod" startAt="2"/>
            </a:pPr>
            <a:r>
              <a:rPr lang="en-US" sz="2000" dirty="0" err="1" smtClean="0">
                <a:solidFill>
                  <a:srgbClr val="002060"/>
                </a:solidFill>
              </a:rPr>
              <a:t>Jika</a:t>
            </a:r>
            <a:r>
              <a:rPr lang="en-US" sz="2000" dirty="0" smtClean="0">
                <a:solidFill>
                  <a:srgbClr val="002060"/>
                </a:solidFill>
              </a:rPr>
              <a:t> N &gt; 1, </a:t>
            </a:r>
            <a:r>
              <a:rPr lang="en-US" sz="2000" dirty="0" err="1" smtClean="0">
                <a:solidFill>
                  <a:srgbClr val="002060"/>
                </a:solidFill>
              </a:rPr>
              <a:t>maka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lakukan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lagi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reorganisasi</a:t>
            </a:r>
            <a:r>
              <a:rPr lang="en-US" sz="2000" dirty="0" smtClean="0">
                <a:solidFill>
                  <a:srgbClr val="002060"/>
                </a:solidFill>
              </a:rPr>
              <a:t> heap</a:t>
            </a:r>
          </a:p>
          <a:p>
            <a:pPr marL="292100" indent="-292100" algn="just">
              <a:buAutoNum type="alphaLcPeriod" startAt="2"/>
            </a:pPr>
            <a:r>
              <a:rPr lang="en-US" sz="2000" dirty="0" err="1" smtClean="0">
                <a:solidFill>
                  <a:srgbClr val="002060"/>
                </a:solidFill>
              </a:rPr>
              <a:t>Lakukan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langkah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pada</a:t>
            </a:r>
            <a:r>
              <a:rPr lang="en-US" sz="2000" dirty="0" smtClean="0">
                <a:solidFill>
                  <a:srgbClr val="002060"/>
                </a:solidFill>
              </a:rPr>
              <a:t> point b </a:t>
            </a:r>
            <a:r>
              <a:rPr lang="en-US" sz="2000" dirty="0" err="1" smtClean="0">
                <a:solidFill>
                  <a:srgbClr val="002060"/>
                </a:solidFill>
              </a:rPr>
              <a:t>sampai</a:t>
            </a:r>
            <a:r>
              <a:rPr lang="en-US" sz="2000" dirty="0" smtClean="0">
                <a:solidFill>
                  <a:srgbClr val="002060"/>
                </a:solidFill>
              </a:rPr>
              <a:t> point d </a:t>
            </a:r>
            <a:r>
              <a:rPr lang="en-US" sz="2000" dirty="0" err="1" smtClean="0">
                <a:solidFill>
                  <a:srgbClr val="002060"/>
                </a:solidFill>
              </a:rPr>
              <a:t>hingga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simpul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habis</a:t>
            </a:r>
            <a:r>
              <a:rPr lang="en-US" sz="2000" dirty="0" smtClean="0">
                <a:solidFill>
                  <a:srgbClr val="002060"/>
                </a:solidFill>
              </a:rPr>
              <a:t> (N=0)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114800" y="1828800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err="1" smtClean="0">
                <a:solidFill>
                  <a:srgbClr val="002060"/>
                </a:solidFill>
              </a:rPr>
              <a:t>Lakukan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reorganisasi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pada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simpul</a:t>
            </a:r>
            <a:r>
              <a:rPr lang="en-US" sz="2000" dirty="0" smtClean="0">
                <a:solidFill>
                  <a:srgbClr val="002060"/>
                </a:solidFill>
              </a:rPr>
              <a:t> ke-2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114800" y="2133600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err="1" smtClean="0">
                <a:solidFill>
                  <a:srgbClr val="002060"/>
                </a:solidFill>
              </a:rPr>
              <a:t>Lakukan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reorganisasi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pada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simpul</a:t>
            </a:r>
            <a:r>
              <a:rPr lang="en-US" sz="2000" dirty="0" smtClean="0">
                <a:solidFill>
                  <a:srgbClr val="002060"/>
                </a:solidFill>
              </a:rPr>
              <a:t> ke-1</a:t>
            </a:r>
            <a:endParaRPr lang="en-US" sz="2000" dirty="0">
              <a:solidFill>
                <a:srgbClr val="002060"/>
              </a:solidFill>
            </a:endParaRPr>
          </a:p>
        </p:txBody>
      </p:sp>
      <p:cxnSp>
        <p:nvCxnSpPr>
          <p:cNvPr id="57" name="Straight Connector 56"/>
          <p:cNvCxnSpPr>
            <a:stCxn id="69" idx="3"/>
            <a:endCxn id="70" idx="0"/>
          </p:cNvCxnSpPr>
          <p:nvPr/>
        </p:nvCxnSpPr>
        <p:spPr bwMode="auto">
          <a:xfrm rot="5400000">
            <a:off x="1721126" y="1957154"/>
            <a:ext cx="254926" cy="8015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69" idx="5"/>
            <a:endCxn id="67" idx="0"/>
          </p:cNvCxnSpPr>
          <p:nvPr/>
        </p:nvCxnSpPr>
        <p:spPr bwMode="auto">
          <a:xfrm rot="16200000" flipH="1">
            <a:off x="3003452" y="1907458"/>
            <a:ext cx="254926" cy="9009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stCxn id="70" idx="3"/>
            <a:endCxn id="68" idx="0"/>
          </p:cNvCxnSpPr>
          <p:nvPr/>
        </p:nvCxnSpPr>
        <p:spPr bwMode="auto">
          <a:xfrm rot="5400000">
            <a:off x="914400" y="3005732"/>
            <a:ext cx="317874" cy="3178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2295940" y="1371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1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295400" y="2186608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2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488636" y="2186608"/>
            <a:ext cx="397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3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22244" y="3032058"/>
            <a:ext cx="3213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4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7" name="Oval 66"/>
          <p:cNvSpPr/>
          <p:nvPr/>
        </p:nvSpPr>
        <p:spPr bwMode="auto">
          <a:xfrm>
            <a:off x="3276600" y="2485406"/>
            <a:ext cx="609600" cy="609600"/>
          </a:xfrm>
          <a:prstGeom prst="ellips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Oval 67"/>
          <p:cNvSpPr/>
          <p:nvPr/>
        </p:nvSpPr>
        <p:spPr bwMode="auto">
          <a:xfrm>
            <a:off x="609600" y="3323606"/>
            <a:ext cx="609600" cy="609600"/>
          </a:xfrm>
          <a:prstGeom prst="ellips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Oval 68"/>
          <p:cNvSpPr/>
          <p:nvPr/>
        </p:nvSpPr>
        <p:spPr bwMode="auto">
          <a:xfrm>
            <a:off x="2160104" y="1710154"/>
            <a:ext cx="609600" cy="609600"/>
          </a:xfrm>
          <a:prstGeom prst="ellips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1143000" y="2485406"/>
            <a:ext cx="609600" cy="609600"/>
          </a:xfrm>
          <a:prstGeom prst="ellips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48748" y="3445564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3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429000" y="2617304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5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286000" y="18288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2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282148" y="2575964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7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609600" y="4629090"/>
            <a:ext cx="3657600" cy="781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2"/>
              </a:solidFill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 rot="5400000">
            <a:off x="2657029" y="5019229"/>
            <a:ext cx="780316" cy="16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5400000">
            <a:off x="3267045" y="5019645"/>
            <a:ext cx="78111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685800" y="53910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1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331844" y="53910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2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938132" y="53910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3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2557672" y="53910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4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918252" y="478149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5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3163956" y="478149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7</a:t>
            </a:r>
            <a:endParaRPr lang="en-US" sz="2400" b="1" dirty="0">
              <a:solidFill>
                <a:schemeClr val="tx2"/>
              </a:solidFill>
            </a:endParaRPr>
          </a:p>
        </p:txBody>
      </p:sp>
      <p:cxnSp>
        <p:nvCxnSpPr>
          <p:cNvPr id="115" name="Straight Connector 114"/>
          <p:cNvCxnSpPr>
            <a:endCxn id="95" idx="2"/>
          </p:cNvCxnSpPr>
          <p:nvPr/>
        </p:nvCxnSpPr>
        <p:spPr>
          <a:xfrm rot="5400000">
            <a:off x="2047845" y="5019645"/>
            <a:ext cx="78111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rot="5400000">
            <a:off x="1439039" y="5018851"/>
            <a:ext cx="78111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rot="5400000">
            <a:off x="829836" y="5019248"/>
            <a:ext cx="78031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3163956" y="53910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5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3776868" y="53910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6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2438400" y="478149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3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3770244" y="478149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3657600" y="4787348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14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3657600" y="4634948"/>
            <a:ext cx="609600" cy="775252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14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1335156" y="4782883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7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3147392" y="4774096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3048000" y="477409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11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712304" y="4782117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3038060" y="4645083"/>
            <a:ext cx="609600" cy="759259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11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1282148" y="257754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2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2295940" y="18288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7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699052" y="4774862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7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1321904" y="4774096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1282148" y="258086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3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748748" y="3445564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2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1219200" y="4782883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3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2524540" y="4775489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2286000" y="18288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2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2537792" y="4774096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7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699052" y="4774723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2438400" y="4634948"/>
            <a:ext cx="609600" cy="775252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7</a:t>
            </a:r>
          </a:p>
        </p:txBody>
      </p:sp>
      <p:pic>
        <p:nvPicPr>
          <p:cNvPr id="60" name="Picture 5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435" y="-50780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0856957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22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230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500"/>
                            </p:stCondLst>
                            <p:childTnLst>
                              <p:par>
                                <p:cTn id="24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61" grpId="0"/>
      <p:bldP spid="62" grpId="0"/>
      <p:bldP spid="64" grpId="0"/>
      <p:bldP spid="66" grpId="0"/>
      <p:bldP spid="66" grpId="1"/>
      <p:bldP spid="67" grpId="0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/>
      <p:bldP spid="71" grpId="1"/>
      <p:bldP spid="83" grpId="0"/>
      <p:bldP spid="88" grpId="0"/>
      <p:bldP spid="88" grpId="1"/>
      <p:bldP spid="92" grpId="0"/>
      <p:bldP spid="92" grpId="1"/>
      <p:bldP spid="95" grpId="0" animBg="1"/>
      <p:bldP spid="101" grpId="0"/>
      <p:bldP spid="102" grpId="0"/>
      <p:bldP spid="106" grpId="0"/>
      <p:bldP spid="108" grpId="0"/>
      <p:bldP spid="111" grpId="0"/>
      <p:bldP spid="113" grpId="0"/>
      <p:bldP spid="118" grpId="0"/>
      <p:bldP spid="119" grpId="0"/>
      <p:bldP spid="120" grpId="0"/>
      <p:bldP spid="120" grpId="1"/>
      <p:bldP spid="121" grpId="0"/>
      <p:bldP spid="122" grpId="0"/>
      <p:bldP spid="124" grpId="0" animBg="1"/>
      <p:bldP spid="143" grpId="0"/>
      <p:bldP spid="143" grpId="1"/>
      <p:bldP spid="144" grpId="0"/>
      <p:bldP spid="147" grpId="0"/>
      <p:bldP spid="148" grpId="0"/>
      <p:bldP spid="148" grpId="1"/>
      <p:bldP spid="149" grpId="0" animBg="1"/>
      <p:bldP spid="150" grpId="0"/>
      <p:bldP spid="150" grpId="1"/>
      <p:bldP spid="151" grpId="0"/>
      <p:bldP spid="151" grpId="1"/>
      <p:bldP spid="152" grpId="0"/>
      <p:bldP spid="152" grpId="1"/>
      <p:bldP spid="153" grpId="0"/>
      <p:bldP spid="154" grpId="0"/>
      <p:bldP spid="155" grpId="0"/>
      <p:bldP spid="155" grpId="1"/>
      <p:bldP spid="156" grpId="0"/>
      <p:bldP spid="157" grpId="0"/>
      <p:bldP spid="157" grpId="1"/>
      <p:bldP spid="158" grpId="0"/>
      <p:bldP spid="159" grpId="0"/>
      <p:bldP spid="160" grpId="0"/>
      <p:bldP spid="91" grpId="0" animBg="1"/>
    </p:bldLst>
  </p:timing>
</p:sld>
</file>

<file path=ppt/theme/theme1.xml><?xml version="1.0" encoding="utf-8"?>
<a:theme xmlns:a="http://schemas.openxmlformats.org/drawingml/2006/main" name="sample">
  <a:themeElements>
    <a:clrScheme name="sample 2">
      <a:dk1>
        <a:srgbClr val="113F71"/>
      </a:dk1>
      <a:lt1>
        <a:srgbClr val="FFFFFF"/>
      </a:lt1>
      <a:dk2>
        <a:srgbClr val="000000"/>
      </a:dk2>
      <a:lt2>
        <a:srgbClr val="C1D1D3"/>
      </a:lt2>
      <a:accent1>
        <a:srgbClr val="2D7ACF"/>
      </a:accent1>
      <a:accent2>
        <a:srgbClr val="99CC00"/>
      </a:accent2>
      <a:accent3>
        <a:srgbClr val="FFFFFF"/>
      </a:accent3>
      <a:accent4>
        <a:srgbClr val="0D345F"/>
      </a:accent4>
      <a:accent5>
        <a:srgbClr val="ADBEE4"/>
      </a:accent5>
      <a:accent6>
        <a:srgbClr val="8AB900"/>
      </a:accent6>
      <a:hlink>
        <a:srgbClr val="5AABCC"/>
      </a:hlink>
      <a:folHlink>
        <a:srgbClr val="BD9E61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ample 1">
        <a:dk1>
          <a:srgbClr val="1F52C0"/>
        </a:dk1>
        <a:lt1>
          <a:srgbClr val="FFFFFF"/>
        </a:lt1>
        <a:dk2>
          <a:srgbClr val="000000"/>
        </a:dk2>
        <a:lt2>
          <a:srgbClr val="D6E1E2"/>
        </a:lt2>
        <a:accent1>
          <a:srgbClr val="E38B55"/>
        </a:accent1>
        <a:accent2>
          <a:srgbClr val="CB81D5"/>
        </a:accent2>
        <a:accent3>
          <a:srgbClr val="FFFFFF"/>
        </a:accent3>
        <a:accent4>
          <a:srgbClr val="1945A4"/>
        </a:accent4>
        <a:accent5>
          <a:srgbClr val="EFC4B4"/>
        </a:accent5>
        <a:accent6>
          <a:srgbClr val="B874C1"/>
        </a:accent6>
        <a:hlink>
          <a:srgbClr val="705FC3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13F71"/>
        </a:dk1>
        <a:lt1>
          <a:srgbClr val="FFFFFF"/>
        </a:lt1>
        <a:dk2>
          <a:srgbClr val="000000"/>
        </a:dk2>
        <a:lt2>
          <a:srgbClr val="C1D1D3"/>
        </a:lt2>
        <a:accent1>
          <a:srgbClr val="2D7ACF"/>
        </a:accent1>
        <a:accent2>
          <a:srgbClr val="99CC00"/>
        </a:accent2>
        <a:accent3>
          <a:srgbClr val="FFFFFF"/>
        </a:accent3>
        <a:accent4>
          <a:srgbClr val="0D345F"/>
        </a:accent4>
        <a:accent5>
          <a:srgbClr val="ADBEE4"/>
        </a:accent5>
        <a:accent6>
          <a:srgbClr val="8AB900"/>
        </a:accent6>
        <a:hlink>
          <a:srgbClr val="5AABCC"/>
        </a:hlink>
        <a:folHlink>
          <a:srgbClr val="BD9E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F2163"/>
        </a:dk1>
        <a:lt1>
          <a:srgbClr val="FFFFFF"/>
        </a:lt1>
        <a:dk2>
          <a:srgbClr val="000000"/>
        </a:dk2>
        <a:lt2>
          <a:srgbClr val="CCD8DA"/>
        </a:lt2>
        <a:accent1>
          <a:srgbClr val="4067CA"/>
        </a:accent1>
        <a:accent2>
          <a:srgbClr val="00B4B0"/>
        </a:accent2>
        <a:accent3>
          <a:srgbClr val="FFFFFF"/>
        </a:accent3>
        <a:accent4>
          <a:srgbClr val="191B53"/>
        </a:accent4>
        <a:accent5>
          <a:srgbClr val="AFB8E1"/>
        </a:accent5>
        <a:accent6>
          <a:srgbClr val="00A39F"/>
        </a:accent6>
        <a:hlink>
          <a:srgbClr val="6DB1DF"/>
        </a:hlink>
        <a:folHlink>
          <a:srgbClr val="9292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Crystal</Template>
  <TotalTime>1848</TotalTime>
  <Words>1919</Words>
  <Application>Microsoft Office PowerPoint</Application>
  <PresentationFormat>On-screen Show (4:3)</PresentationFormat>
  <Paragraphs>1194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Tahoma</vt:lpstr>
      <vt:lpstr>Times New Roman</vt:lpstr>
      <vt:lpstr>Verdana</vt:lpstr>
      <vt:lpstr>Wingdings</vt:lpstr>
      <vt:lpstr>sample</vt:lpstr>
      <vt:lpstr>PowerPoint Presentation</vt:lpstr>
      <vt:lpstr>Pendahuluan</vt:lpstr>
      <vt:lpstr>Ketentuan</vt:lpstr>
      <vt:lpstr>Contoh Heap Tree</vt:lpstr>
      <vt:lpstr>Proses pada Heap</vt:lpstr>
      <vt:lpstr>Pembentukan Heap</vt:lpstr>
      <vt:lpstr>Pengurutan Data Heap (1)</vt:lpstr>
      <vt:lpstr>Pengurutan Data Heap (2)</vt:lpstr>
      <vt:lpstr>Pengurutan Data Heap (3)</vt:lpstr>
      <vt:lpstr>Pengurutan Data Heap (4)</vt:lpstr>
      <vt:lpstr>Pengurutan Data Heap (5)</vt:lpstr>
      <vt:lpstr>Pengurutan Data Heap (6)</vt:lpstr>
      <vt:lpstr>Latihan</vt:lpstr>
      <vt:lpstr>Pembentukan CBT</vt:lpstr>
      <vt:lpstr>Pembentukan Heap</vt:lpstr>
      <vt:lpstr>Pengurutan Heap</vt:lpstr>
      <vt:lpstr>Pengurutan Heap</vt:lpstr>
      <vt:lpstr>Pengurutan Heap</vt:lpstr>
      <vt:lpstr>Pengurutan Heap</vt:lpstr>
      <vt:lpstr>Pengurutan Heap</vt:lpstr>
      <vt:lpstr>Pengurutan Heap</vt:lpstr>
      <vt:lpstr>Pengurutan Heap</vt:lpstr>
      <vt:lpstr>Pengurutan Heap</vt:lpstr>
      <vt:lpstr>Pengurutan Heap</vt:lpstr>
      <vt:lpstr>Pengurutan Heap</vt:lpstr>
      <vt:lpstr>Pengurutan Heap</vt:lpstr>
      <vt:lpstr>Pengurutan Heap</vt:lpstr>
      <vt:lpstr>Pengurutan Heap</vt:lpstr>
      <vt:lpstr>Pengurutan Heap</vt:lpstr>
      <vt:lpstr>Pengurutan Heap</vt:lpstr>
      <vt:lpstr>Pengurutan Heap</vt:lpstr>
      <vt:lpstr>Pengurutan Heap</vt:lpstr>
      <vt:lpstr>Pengurutan Heap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Tati Harihayati</dc:creator>
  <cp:lastModifiedBy>Tati Harihayati</cp:lastModifiedBy>
  <cp:revision>54</cp:revision>
  <dcterms:created xsi:type="dcterms:W3CDTF">2015-06-05T03:55:40Z</dcterms:created>
  <dcterms:modified xsi:type="dcterms:W3CDTF">2020-07-27T02:08:17Z</dcterms:modified>
</cp:coreProperties>
</file>