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289" r:id="rId4"/>
    <p:sldId id="290" r:id="rId5"/>
    <p:sldId id="277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27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BD9E61"/>
    <a:srgbClr val="99CC00"/>
    <a:srgbClr val="1966B3"/>
    <a:srgbClr val="DDDDDD"/>
    <a:srgbClr val="C1D1D3"/>
    <a:srgbClr val="5AA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1" d="100"/>
          <a:sy n="71" d="100"/>
        </p:scale>
        <p:origin x="738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" name="Picture 60" descr="imag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0"/>
            <a:ext cx="1752600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B4C2E-880E-42F9-9765-2090C8D18E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05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ABFEF6-F1FB-4D94-975D-07BD52C95F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7208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CDBEFCF-5E1C-40E8-BC27-692DA359CC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69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86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22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18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DF21B-3B24-4D44-A6AC-D429706EE6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1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27C48-84AC-4628-A7DE-F496C01941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1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D925E-D193-4010-AFEF-17476A6A46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8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293CA6-3AA3-493D-892B-F92BA021B3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57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EA6B93-154D-428A-A7C2-F8F4F90B38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5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gray">
          <a:xfrm>
            <a:off x="1600200" y="31242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perspectiveRelaxedModerately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 Sort</a:t>
            </a:r>
            <a:endParaRPr lang="en-US" sz="3600" b="1" kern="10" dirty="0">
              <a:ln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8388" y="2224771"/>
            <a:ext cx="37593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9525">
                  <a:solidFill>
                    <a:srgbClr val="BD9E6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Struktur</a:t>
            </a:r>
            <a:r>
              <a:rPr lang="en-US" sz="4400" b="1" cap="none" spc="0" dirty="0" smtClean="0">
                <a:ln w="9525">
                  <a:solidFill>
                    <a:srgbClr val="BD9E6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Data</a:t>
            </a:r>
            <a:endParaRPr lang="en-US" sz="4400" b="1" cap="none" spc="0" dirty="0">
              <a:ln w="9525">
                <a:solidFill>
                  <a:srgbClr val="BD9E61"/>
                </a:solidFill>
                <a:prstDash val="solid"/>
              </a:ln>
              <a:solidFill>
                <a:schemeClr val="accent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199" y="122238"/>
            <a:ext cx="7306235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4948"/>
            <a:ext cx="609600" cy="77194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pic>
        <p:nvPicPr>
          <p:cNvPr id="55" name="Picture 5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72475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1628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(5)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466022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040836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40296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905000" y="1739348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887896" y="2514600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30896" y="185799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27044" y="263166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87188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634617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244633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338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094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1572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3526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9584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415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203868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429879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820676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1415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544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159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4783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35188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635188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124980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25588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42152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96788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502128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515380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42924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909092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9090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76640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81964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27044" y="263055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044148" y="186366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871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86240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30896" y="186855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967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63388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210040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pic>
        <p:nvPicPr>
          <p:cNvPr id="55" name="Picture 5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26803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391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(6)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0668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Karena</a:t>
            </a:r>
            <a:r>
              <a:rPr lang="en-US" sz="2000" dirty="0" smtClean="0">
                <a:solidFill>
                  <a:srgbClr val="002060"/>
                </a:solidFill>
              </a:rPr>
              <a:t> N =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terjadi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harga</a:t>
            </a:r>
            <a:r>
              <a:rPr lang="en-US" sz="2000" dirty="0" smtClean="0">
                <a:solidFill>
                  <a:srgbClr val="FF0000"/>
                </a:solidFill>
              </a:rPr>
              <a:t> N </a:t>
            </a:r>
            <a:r>
              <a:rPr lang="en-US" sz="2000" dirty="0" err="1" smtClean="0">
                <a:solidFill>
                  <a:srgbClr val="FF0000"/>
                </a:solidFill>
              </a:rPr>
              <a:t>sudah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nol</a:t>
            </a:r>
            <a:r>
              <a:rPr lang="en-US" sz="2000" dirty="0" smtClean="0">
                <a:solidFill>
                  <a:srgbClr val="FF0000"/>
                </a:solidFill>
              </a:rPr>
              <a:t> (0),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pengurutan</a:t>
            </a:r>
            <a:r>
              <a:rPr lang="en-US" sz="2000" dirty="0" smtClean="0">
                <a:solidFill>
                  <a:srgbClr val="FF0000"/>
                </a:solidFill>
              </a:rPr>
              <a:t> data </a:t>
            </a:r>
            <a:r>
              <a:rPr lang="en-US" sz="2000" dirty="0" err="1" smtClean="0">
                <a:solidFill>
                  <a:srgbClr val="FF0000"/>
                </a:solidFill>
              </a:rPr>
              <a:t>selesai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44458"/>
            <a:ext cx="609600" cy="769394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44458"/>
            <a:ext cx="623646" cy="769394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</a:t>
            </a:r>
          </a:p>
        </p:txBody>
      </p:sp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375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73753"/>
              </p:ext>
            </p:extLst>
          </p:nvPr>
        </p:nvGraphicFramePr>
        <p:xfrm>
          <a:off x="3127512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Rahmat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Didin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Ahmad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Joned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Syahrul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Riki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Arif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Susi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Donni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Asih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533400" y="1066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2060"/>
                </a:solidFill>
              </a:rPr>
              <a:t>Urutkan</a:t>
            </a:r>
            <a:r>
              <a:rPr lang="en-US" sz="2000" b="1" dirty="0" smtClean="0">
                <a:solidFill>
                  <a:srgbClr val="002060"/>
                </a:solidFill>
              </a:rPr>
              <a:t> data </a:t>
            </a:r>
            <a:r>
              <a:rPr lang="en-US" sz="2000" b="1" dirty="0" err="1" smtClean="0">
                <a:solidFill>
                  <a:srgbClr val="002060"/>
                </a:solidFill>
              </a:rPr>
              <a:t>pada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tabel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bawah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ini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secara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descending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Nama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metode</a:t>
            </a:r>
            <a:r>
              <a:rPr lang="en-US" sz="2000" b="1" dirty="0" smtClean="0">
                <a:solidFill>
                  <a:srgbClr val="002060"/>
                </a:solidFill>
              </a:rPr>
              <a:t> Heap Sort.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42758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flipH="1">
            <a:off x="3222713" y="1893332"/>
            <a:ext cx="1685561" cy="2788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>
            <a:off x="4908274" y="1893332"/>
            <a:ext cx="1461052" cy="280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71" idx="2"/>
            <a:endCxn id="172" idx="0"/>
          </p:cNvCxnSpPr>
          <p:nvPr/>
        </p:nvCxnSpPr>
        <p:spPr bwMode="auto">
          <a:xfrm flipH="1">
            <a:off x="2025926" y="2541481"/>
            <a:ext cx="1196787" cy="354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171" idx="2"/>
            <a:endCxn id="173" idx="0"/>
          </p:cNvCxnSpPr>
          <p:nvPr/>
        </p:nvCxnSpPr>
        <p:spPr bwMode="auto">
          <a:xfrm>
            <a:off x="3222713" y="2541481"/>
            <a:ext cx="1394013" cy="354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70" idx="2"/>
            <a:endCxn id="174" idx="0"/>
          </p:cNvCxnSpPr>
          <p:nvPr/>
        </p:nvCxnSpPr>
        <p:spPr bwMode="auto">
          <a:xfrm flipH="1">
            <a:off x="5607326" y="2543273"/>
            <a:ext cx="762000" cy="3523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715000" y="2173941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568387" y="2172149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3716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72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0574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170" idx="2"/>
            <a:endCxn id="175" idx="0"/>
          </p:cNvCxnSpPr>
          <p:nvPr/>
        </p:nvCxnSpPr>
        <p:spPr bwMode="auto">
          <a:xfrm>
            <a:off x="6369326" y="2543273"/>
            <a:ext cx="1143000" cy="3523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72" idx="2"/>
            <a:endCxn id="176" idx="0"/>
          </p:cNvCxnSpPr>
          <p:nvPr/>
        </p:nvCxnSpPr>
        <p:spPr bwMode="auto">
          <a:xfrm flipH="1">
            <a:off x="1111526" y="3264932"/>
            <a:ext cx="9144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72" idx="2"/>
            <a:endCxn id="177" idx="0"/>
          </p:cNvCxnSpPr>
          <p:nvPr/>
        </p:nvCxnSpPr>
        <p:spPr bwMode="auto">
          <a:xfrm>
            <a:off x="2025926" y="3264932"/>
            <a:ext cx="6858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73" idx="2"/>
            <a:endCxn id="193" idx="0"/>
          </p:cNvCxnSpPr>
          <p:nvPr/>
        </p:nvCxnSpPr>
        <p:spPr bwMode="auto">
          <a:xfrm flipH="1">
            <a:off x="3702326" y="3264932"/>
            <a:ext cx="9144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976205" y="4126468"/>
            <a:ext cx="211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599" y="1154668"/>
            <a:ext cx="425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7200" y="4721423"/>
            <a:ext cx="806726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08" y="4797623"/>
            <a:ext cx="861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63926" y="4721423"/>
            <a:ext cx="793474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93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7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8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9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178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24735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flipH="1">
            <a:off x="3253410" y="1935778"/>
            <a:ext cx="1647950" cy="3396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>
            <a:off x="4901360" y="1935778"/>
            <a:ext cx="1555762" cy="35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71" idx="2"/>
            <a:endCxn id="172" idx="0"/>
          </p:cNvCxnSpPr>
          <p:nvPr/>
        </p:nvCxnSpPr>
        <p:spPr bwMode="auto">
          <a:xfrm flipH="1">
            <a:off x="2189922" y="2644770"/>
            <a:ext cx="1063488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171" idx="2"/>
            <a:endCxn id="173" idx="0"/>
          </p:cNvCxnSpPr>
          <p:nvPr/>
        </p:nvCxnSpPr>
        <p:spPr bwMode="auto">
          <a:xfrm>
            <a:off x="3253410" y="2644770"/>
            <a:ext cx="1343583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70" idx="2"/>
            <a:endCxn id="174" idx="0"/>
          </p:cNvCxnSpPr>
          <p:nvPr/>
        </p:nvCxnSpPr>
        <p:spPr bwMode="auto">
          <a:xfrm flipH="1">
            <a:off x="5542722" y="2661334"/>
            <a:ext cx="914400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129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399" y="3014246"/>
            <a:ext cx="126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170" idx="2"/>
            <a:endCxn id="175" idx="0"/>
          </p:cNvCxnSpPr>
          <p:nvPr/>
        </p:nvCxnSpPr>
        <p:spPr bwMode="auto">
          <a:xfrm>
            <a:off x="6457122" y="2661334"/>
            <a:ext cx="990600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72" idx="2"/>
            <a:endCxn id="176" idx="0"/>
          </p:cNvCxnSpPr>
          <p:nvPr/>
        </p:nvCxnSpPr>
        <p:spPr bwMode="auto">
          <a:xfrm flipH="1">
            <a:off x="1275522" y="3383578"/>
            <a:ext cx="91440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72" idx="2"/>
            <a:endCxn id="177" idx="0"/>
          </p:cNvCxnSpPr>
          <p:nvPr/>
        </p:nvCxnSpPr>
        <p:spPr bwMode="auto">
          <a:xfrm>
            <a:off x="2189922" y="3383578"/>
            <a:ext cx="76200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272184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73" idx="2"/>
            <a:endCxn id="193" idx="0"/>
          </p:cNvCxnSpPr>
          <p:nvPr/>
        </p:nvCxnSpPr>
        <p:spPr bwMode="auto">
          <a:xfrm flipH="1">
            <a:off x="3861906" y="3383578"/>
            <a:ext cx="735087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91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8383" y="3707296"/>
            <a:ext cx="137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399" y="3021496"/>
            <a:ext cx="127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5" y="2286000"/>
            <a:ext cx="130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138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26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7819" y="4953000"/>
            <a:ext cx="876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75494" y="49530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71" name="Picture 7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29061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40" idx="2"/>
            <a:endCxn id="34" idx="0"/>
          </p:cNvCxnSpPr>
          <p:nvPr/>
        </p:nvCxnSpPr>
        <p:spPr bwMode="auto">
          <a:xfrm flipH="1">
            <a:off x="3087679" y="1786354"/>
            <a:ext cx="1530628" cy="419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36" idx="2"/>
            <a:endCxn id="38" idx="0"/>
          </p:cNvCxnSpPr>
          <p:nvPr/>
        </p:nvCxnSpPr>
        <p:spPr bwMode="auto">
          <a:xfrm>
            <a:off x="4621619" y="1789048"/>
            <a:ext cx="1547192" cy="4035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</p:cNvCxnSpPr>
          <p:nvPr/>
        </p:nvCxnSpPr>
        <p:spPr bwMode="auto">
          <a:xfrm flipH="1">
            <a:off x="2057400" y="2544420"/>
            <a:ext cx="1030279" cy="393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</p:cNvCxnSpPr>
          <p:nvPr/>
        </p:nvCxnSpPr>
        <p:spPr bwMode="auto">
          <a:xfrm>
            <a:off x="3087679" y="2544420"/>
            <a:ext cx="1328609" cy="393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8" idx="2"/>
            <a:endCxn id="174" idx="0"/>
          </p:cNvCxnSpPr>
          <p:nvPr/>
        </p:nvCxnSpPr>
        <p:spPr bwMode="auto">
          <a:xfrm flipH="1">
            <a:off x="5333923" y="2531168"/>
            <a:ext cx="834888" cy="4068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7418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06985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8" idx="2"/>
            <a:endCxn id="39" idx="0"/>
          </p:cNvCxnSpPr>
          <p:nvPr/>
        </p:nvCxnSpPr>
        <p:spPr bwMode="auto">
          <a:xfrm>
            <a:off x="6168811" y="2531168"/>
            <a:ext cx="1020327" cy="4068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066723" y="3276604"/>
            <a:ext cx="92434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</p:cNvCxnSpPr>
          <p:nvPr/>
        </p:nvCxnSpPr>
        <p:spPr bwMode="auto">
          <a:xfrm>
            <a:off x="1991063" y="3276604"/>
            <a:ext cx="828337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>
            <a:stCxn id="33" idx="2"/>
            <a:endCxn id="27" idx="0"/>
          </p:cNvCxnSpPr>
          <p:nvPr/>
        </p:nvCxnSpPr>
        <p:spPr bwMode="auto">
          <a:xfrm flipH="1">
            <a:off x="3707462" y="3276604"/>
            <a:ext cx="635861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25240" y="4038600"/>
            <a:ext cx="188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7724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6881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132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358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27941" y="2205866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1881" y="1450494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09073" y="2192614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400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58569" y="144780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26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7819" y="4953000"/>
            <a:ext cx="876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32420" y="4953000"/>
            <a:ext cx="861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820" y="4950023"/>
            <a:ext cx="853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76603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40" idx="2"/>
            <a:endCxn id="34" idx="0"/>
          </p:cNvCxnSpPr>
          <p:nvPr/>
        </p:nvCxnSpPr>
        <p:spPr bwMode="auto">
          <a:xfrm flipH="1">
            <a:off x="3116283" y="1664732"/>
            <a:ext cx="1707509" cy="3932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40" idx="2"/>
            <a:endCxn id="35" idx="0"/>
          </p:cNvCxnSpPr>
          <p:nvPr/>
        </p:nvCxnSpPr>
        <p:spPr bwMode="auto">
          <a:xfrm>
            <a:off x="4823792" y="1664732"/>
            <a:ext cx="1598027" cy="363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135623" y="2427354"/>
            <a:ext cx="98066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3" idx="0"/>
          </p:cNvCxnSpPr>
          <p:nvPr/>
        </p:nvCxnSpPr>
        <p:spPr bwMode="auto">
          <a:xfrm>
            <a:off x="3116283" y="2427354"/>
            <a:ext cx="121920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8" idx="2"/>
            <a:endCxn id="174" idx="0"/>
          </p:cNvCxnSpPr>
          <p:nvPr/>
        </p:nvCxnSpPr>
        <p:spPr bwMode="auto">
          <a:xfrm flipH="1">
            <a:off x="5478483" y="2414102"/>
            <a:ext cx="834888" cy="37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4760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8" idx="2"/>
            <a:endCxn id="37" idx="0"/>
          </p:cNvCxnSpPr>
          <p:nvPr/>
        </p:nvCxnSpPr>
        <p:spPr bwMode="auto">
          <a:xfrm>
            <a:off x="6313371" y="2414102"/>
            <a:ext cx="1165577" cy="383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211283" y="3159538"/>
            <a:ext cx="92434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  <a:endCxn id="30" idx="0"/>
          </p:cNvCxnSpPr>
          <p:nvPr/>
        </p:nvCxnSpPr>
        <p:spPr bwMode="auto">
          <a:xfrm>
            <a:off x="2135623" y="3159538"/>
            <a:ext cx="725556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738360"/>
            <a:ext cx="192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4760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0800" y="2058022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044770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2790206"/>
            <a:ext cx="118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295400"/>
            <a:ext cx="117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313212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048708"/>
            <a:ext cx="1180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39" y="2028206"/>
            <a:ext cx="12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3" y="2797456"/>
            <a:ext cx="116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7200" y="4724400"/>
            <a:ext cx="83058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26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650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03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414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96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17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60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94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324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19168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4820" y="478437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932420" y="47244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41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41220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7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2" name="Picture 6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00090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8" idx="2"/>
            <a:endCxn id="34" idx="0"/>
          </p:cNvCxnSpPr>
          <p:nvPr/>
        </p:nvCxnSpPr>
        <p:spPr bwMode="auto">
          <a:xfrm flipH="1">
            <a:off x="3163956" y="1664732"/>
            <a:ext cx="152068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8" idx="2"/>
            <a:endCxn id="35" idx="0"/>
          </p:cNvCxnSpPr>
          <p:nvPr/>
        </p:nvCxnSpPr>
        <p:spPr bwMode="auto">
          <a:xfrm>
            <a:off x="4684644" y="1664732"/>
            <a:ext cx="1759226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044043" y="2422794"/>
            <a:ext cx="111991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3" idx="0"/>
          </p:cNvCxnSpPr>
          <p:nvPr/>
        </p:nvCxnSpPr>
        <p:spPr bwMode="auto">
          <a:xfrm>
            <a:off x="3163956" y="2422794"/>
            <a:ext cx="1179444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10200" y="2422794"/>
            <a:ext cx="103367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7856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4714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43870" y="2422794"/>
            <a:ext cx="1069691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143000" y="3154978"/>
            <a:ext cx="901043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  <a:endCxn id="30" idx="0"/>
          </p:cNvCxnSpPr>
          <p:nvPr/>
        </p:nvCxnSpPr>
        <p:spPr bwMode="auto">
          <a:xfrm>
            <a:off x="2044043" y="3154978"/>
            <a:ext cx="800205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97868"/>
            <a:ext cx="189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471446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3546" y="2785646"/>
            <a:ext cx="96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6200" y="27856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05346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29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053462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3" y="2785646"/>
            <a:ext cx="123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27444" y="1295400"/>
            <a:ext cx="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" y="46482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268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03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414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96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92079" y="47244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19168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932420" y="46482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8620" y="4718446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65020" y="47214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7820" y="4721423"/>
            <a:ext cx="86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8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94220" y="46482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8" name="Picture 5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83093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36" idx="2"/>
            <a:endCxn id="29" idx="0"/>
          </p:cNvCxnSpPr>
          <p:nvPr/>
        </p:nvCxnSpPr>
        <p:spPr bwMode="auto">
          <a:xfrm flipH="1">
            <a:off x="3186633" y="1754184"/>
            <a:ext cx="1606824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36" idx="2"/>
            <a:endCxn id="35" idx="0"/>
          </p:cNvCxnSpPr>
          <p:nvPr/>
        </p:nvCxnSpPr>
        <p:spPr bwMode="auto">
          <a:xfrm>
            <a:off x="4793457" y="1754184"/>
            <a:ext cx="1611877" cy="3754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146337" y="2510662"/>
            <a:ext cx="1070112" cy="351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8" idx="0"/>
          </p:cNvCxnSpPr>
          <p:nvPr/>
        </p:nvCxnSpPr>
        <p:spPr bwMode="auto">
          <a:xfrm>
            <a:off x="3216449" y="2510662"/>
            <a:ext cx="1292088" cy="3584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89197" y="2498994"/>
            <a:ext cx="916137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12193" y="28618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44993" y="35476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05334" y="2498994"/>
            <a:ext cx="108553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221997" y="3231178"/>
            <a:ext cx="92434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5189" y="3733800"/>
            <a:ext cx="211568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9333" y="2861846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1593" y="28618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9445" y="2129662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55159" y="2129662"/>
            <a:ext cx="130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9055" y="2861846"/>
            <a:ext cx="128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16453" y="1384852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3141" y="1371600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2881" y="2133600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9629" y="2133600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31533" y="2869096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48600" y="46482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8808" y="46452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17819" y="4645223"/>
            <a:ext cx="884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94220" y="45720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135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8" name="Picture 6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6554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Heap sort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(sorting) 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, yang </a:t>
            </a:r>
            <a:r>
              <a:rPr lang="en-US" dirty="0" err="1" smtClean="0"/>
              <a:t>dikemukan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oleh</a:t>
            </a:r>
            <a:r>
              <a:rPr lang="en-US" dirty="0" smtClean="0"/>
              <a:t> JWJ Williams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1964. </a:t>
            </a:r>
            <a:r>
              <a:rPr lang="en-US" dirty="0" err="1" smtClean="0"/>
              <a:t>Algoritma</a:t>
            </a:r>
            <a:r>
              <a:rPr lang="en-US" dirty="0" smtClean="0"/>
              <a:t> heap sort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smtClean="0"/>
              <a:t>Merge </a:t>
            </a:r>
            <a:r>
              <a:rPr lang="en-US" dirty="0"/>
              <a:t>S</a:t>
            </a:r>
            <a:r>
              <a:rPr lang="en-US" dirty="0" smtClean="0"/>
              <a:t>ort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Quick </a:t>
            </a:r>
            <a:r>
              <a:rPr lang="en-US" dirty="0"/>
              <a:t>S</a:t>
            </a:r>
            <a:r>
              <a:rPr lang="en-US" dirty="0" smtClean="0"/>
              <a:t>ort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6" idx="2"/>
            <a:endCxn id="29" idx="0"/>
          </p:cNvCxnSpPr>
          <p:nvPr/>
        </p:nvCxnSpPr>
        <p:spPr bwMode="auto">
          <a:xfrm flipH="1">
            <a:off x="3107636" y="1588532"/>
            <a:ext cx="1603512" cy="3926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6" idx="2"/>
            <a:endCxn id="35" idx="0"/>
          </p:cNvCxnSpPr>
          <p:nvPr/>
        </p:nvCxnSpPr>
        <p:spPr bwMode="auto">
          <a:xfrm>
            <a:off x="4711148" y="1588532"/>
            <a:ext cx="1606915" cy="3827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9" idx="2"/>
            <a:endCxn id="31" idx="0"/>
          </p:cNvCxnSpPr>
          <p:nvPr/>
        </p:nvCxnSpPr>
        <p:spPr bwMode="auto">
          <a:xfrm flipH="1">
            <a:off x="2022614" y="2350532"/>
            <a:ext cx="1085022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9" idx="2"/>
            <a:endCxn id="38" idx="0"/>
          </p:cNvCxnSpPr>
          <p:nvPr/>
        </p:nvCxnSpPr>
        <p:spPr bwMode="auto">
          <a:xfrm>
            <a:off x="3107636" y="2350532"/>
            <a:ext cx="1202634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334000" y="2340592"/>
            <a:ext cx="98406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876800" y="27034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389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318063" y="2340592"/>
            <a:ext cx="108658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143000" y="3072776"/>
            <a:ext cx="879614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93068"/>
            <a:ext cx="189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0687" y="2703444"/>
            <a:ext cx="100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1926" y="1971260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08304" y="2703444"/>
            <a:ext cx="11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21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198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0" y="2703444"/>
            <a:ext cx="100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2264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7200" y="4337398"/>
            <a:ext cx="83058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03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96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560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94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92079" y="4413598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19168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932420" y="4337398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065020" y="4410621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7820" y="4410621"/>
            <a:ext cx="870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4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94220" y="4337398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5368" y="4404667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26820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41420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8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60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256020" y="4337398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3928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7" idx="0"/>
          </p:cNvCxnSpPr>
          <p:nvPr/>
        </p:nvCxnSpPr>
        <p:spPr bwMode="auto">
          <a:xfrm flipH="1">
            <a:off x="3015916" y="1740932"/>
            <a:ext cx="1600200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8" idx="2"/>
            <a:endCxn id="35" idx="0"/>
          </p:cNvCxnSpPr>
          <p:nvPr/>
        </p:nvCxnSpPr>
        <p:spPr bwMode="auto">
          <a:xfrm>
            <a:off x="4606176" y="1746934"/>
            <a:ext cx="1579276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9" idx="2"/>
            <a:endCxn id="30" idx="0"/>
          </p:cNvCxnSpPr>
          <p:nvPr/>
        </p:nvCxnSpPr>
        <p:spPr bwMode="auto">
          <a:xfrm flipH="1">
            <a:off x="1922612" y="2495682"/>
            <a:ext cx="1076740" cy="3601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9" idx="2"/>
            <a:endCxn id="38" idx="0"/>
          </p:cNvCxnSpPr>
          <p:nvPr/>
        </p:nvCxnSpPr>
        <p:spPr bwMode="auto">
          <a:xfrm>
            <a:off x="2999352" y="2495682"/>
            <a:ext cx="1147533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301916" y="2485742"/>
            <a:ext cx="883536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36431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185452" y="2485742"/>
            <a:ext cx="102963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431805" y="3644348"/>
            <a:ext cx="205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3571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2116410"/>
            <a:ext cx="12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2848594"/>
            <a:ext cx="132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3867" y="2126350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81400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0691" y="1377602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0631" y="1371600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0431" y="2120348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0431" y="2120348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57127" y="285584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62047" y="46482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05361" y="46452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7820" y="4645223"/>
            <a:ext cx="867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94219" y="4572000"/>
            <a:ext cx="839545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26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414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53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256019" y="4572000"/>
            <a:ext cx="842539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8" name="Picture 6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09777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7" idx="0"/>
          </p:cNvCxnSpPr>
          <p:nvPr/>
        </p:nvCxnSpPr>
        <p:spPr bwMode="auto">
          <a:xfrm flipH="1">
            <a:off x="3250532" y="1902646"/>
            <a:ext cx="1600200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4" idx="2"/>
            <a:endCxn id="35" idx="0"/>
          </p:cNvCxnSpPr>
          <p:nvPr/>
        </p:nvCxnSpPr>
        <p:spPr bwMode="auto">
          <a:xfrm>
            <a:off x="4850732" y="1902646"/>
            <a:ext cx="1593138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7" idx="2"/>
            <a:endCxn id="30" idx="0"/>
          </p:cNvCxnSpPr>
          <p:nvPr/>
        </p:nvCxnSpPr>
        <p:spPr bwMode="auto">
          <a:xfrm flipH="1">
            <a:off x="2157228" y="2651394"/>
            <a:ext cx="1093304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7" idx="2"/>
            <a:endCxn id="38" idx="0"/>
          </p:cNvCxnSpPr>
          <p:nvPr/>
        </p:nvCxnSpPr>
        <p:spPr bwMode="auto">
          <a:xfrm>
            <a:off x="3250532" y="2651394"/>
            <a:ext cx="1066801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536532" y="2651394"/>
            <a:ext cx="9073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2999" y="3014246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43870" y="2651394"/>
            <a:ext cx="101132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09999" y="3810000"/>
            <a:ext cx="213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39" y="2282062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1496" y="3014246"/>
            <a:ext cx="124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3800" y="3014246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199" y="1533314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6999" y="2282062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5" y="3017558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144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57200" y="4648200"/>
            <a:ext cx="83058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36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2180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46749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91573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39713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46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028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5100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75949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96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05526" y="47244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9168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932420" y="46482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05361" y="47214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7820" y="4721423"/>
            <a:ext cx="835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94220" y="4648200"/>
            <a:ext cx="83820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256019" y="4648200"/>
            <a:ext cx="842539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86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268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032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4478" y="4724400"/>
            <a:ext cx="898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04568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417820" y="46482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90081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6" idx="2"/>
            <a:endCxn id="27" idx="0"/>
          </p:cNvCxnSpPr>
          <p:nvPr/>
        </p:nvCxnSpPr>
        <p:spPr bwMode="auto">
          <a:xfrm flipH="1">
            <a:off x="3250532" y="1740932"/>
            <a:ext cx="1542941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6" idx="2"/>
            <a:endCxn id="35" idx="0"/>
          </p:cNvCxnSpPr>
          <p:nvPr/>
        </p:nvCxnSpPr>
        <p:spPr bwMode="auto">
          <a:xfrm>
            <a:off x="4793473" y="1740932"/>
            <a:ext cx="1650397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7" idx="2"/>
            <a:endCxn id="30" idx="0"/>
          </p:cNvCxnSpPr>
          <p:nvPr/>
        </p:nvCxnSpPr>
        <p:spPr bwMode="auto">
          <a:xfrm flipH="1">
            <a:off x="2157228" y="2479740"/>
            <a:ext cx="1093304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7" idx="2"/>
            <a:endCxn id="28" idx="0"/>
          </p:cNvCxnSpPr>
          <p:nvPr/>
        </p:nvCxnSpPr>
        <p:spPr bwMode="auto">
          <a:xfrm>
            <a:off x="3250532" y="2479740"/>
            <a:ext cx="1120418" cy="3568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536532" y="2479740"/>
            <a:ext cx="9073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842592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09999" y="3516868"/>
            <a:ext cx="21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110408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3388" y="2842592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110408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2845904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799" y="1371600"/>
            <a:ext cx="135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378850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0" y="2114346"/>
            <a:ext cx="136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114346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7247" y="2836590"/>
            <a:ext cx="124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7200" y="44196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96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92079" y="44958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19168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932420" y="44196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65020" y="44928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7820" y="4492823"/>
            <a:ext cx="859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094220" y="4419600"/>
            <a:ext cx="85344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56020" y="4419600"/>
            <a:ext cx="859072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268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032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1373" y="4495800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04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17820" y="44196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0462" y="4495800"/>
            <a:ext cx="881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3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41420" y="4495800"/>
            <a:ext cx="883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7" name="Picture 6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0343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2" idx="2"/>
            <a:endCxn id="25" idx="0"/>
          </p:cNvCxnSpPr>
          <p:nvPr/>
        </p:nvCxnSpPr>
        <p:spPr bwMode="auto">
          <a:xfrm flipH="1">
            <a:off x="3228109" y="1893332"/>
            <a:ext cx="1600200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2" idx="2"/>
            <a:endCxn id="35" idx="0"/>
          </p:cNvCxnSpPr>
          <p:nvPr/>
        </p:nvCxnSpPr>
        <p:spPr bwMode="auto">
          <a:xfrm>
            <a:off x="4828309" y="1893332"/>
            <a:ext cx="155283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5" idx="2"/>
            <a:endCxn id="30" idx="0"/>
          </p:cNvCxnSpPr>
          <p:nvPr/>
        </p:nvCxnSpPr>
        <p:spPr bwMode="auto">
          <a:xfrm flipH="1">
            <a:off x="2182091" y="2628828"/>
            <a:ext cx="104601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5" idx="2"/>
            <a:endCxn id="28" idx="0"/>
          </p:cNvCxnSpPr>
          <p:nvPr/>
        </p:nvCxnSpPr>
        <p:spPr bwMode="auto">
          <a:xfrm>
            <a:off x="3228109" y="2628828"/>
            <a:ext cx="1099328" cy="385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37909" y="2651394"/>
            <a:ext cx="9432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876800" y="3014246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44816" y="2282062"/>
            <a:ext cx="127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20982" y="3017558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3014246"/>
            <a:ext cx="11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4196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32420" y="4495800"/>
            <a:ext cx="861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9168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05361" y="44928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7819" y="4492823"/>
            <a:ext cx="848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2560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032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04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4178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53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3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27972" y="4495800"/>
            <a:ext cx="894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663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45796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8" name="Picture 5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90001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5" idx="0"/>
          </p:cNvCxnSpPr>
          <p:nvPr/>
        </p:nvCxnSpPr>
        <p:spPr bwMode="auto">
          <a:xfrm flipH="1">
            <a:off x="3200400" y="1875806"/>
            <a:ext cx="1573696" cy="3836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4" idx="2"/>
            <a:endCxn id="35" idx="0"/>
          </p:cNvCxnSpPr>
          <p:nvPr/>
        </p:nvCxnSpPr>
        <p:spPr bwMode="auto">
          <a:xfrm>
            <a:off x="4774096" y="1875806"/>
            <a:ext cx="1560444" cy="406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5" idx="2"/>
            <a:endCxn id="30" idx="0"/>
          </p:cNvCxnSpPr>
          <p:nvPr/>
        </p:nvCxnSpPr>
        <p:spPr bwMode="auto">
          <a:xfrm flipH="1">
            <a:off x="2107096" y="2598050"/>
            <a:ext cx="1093304" cy="4195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5" idx="2"/>
            <a:endCxn id="28" idx="0"/>
          </p:cNvCxnSpPr>
          <p:nvPr/>
        </p:nvCxnSpPr>
        <p:spPr bwMode="auto">
          <a:xfrm>
            <a:off x="3200400" y="2598050"/>
            <a:ext cx="1219200" cy="4161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0142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32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650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7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572000"/>
            <a:ext cx="83820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56020" y="4572000"/>
            <a:ext cx="859072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032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04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78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13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8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663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4579619" y="4572000"/>
            <a:ext cx="881811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3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09543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2282062"/>
            <a:ext cx="103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01424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1547192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650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86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135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Joned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2357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2282062"/>
            <a:ext cx="103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1516750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1027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86000"/>
            <a:ext cx="104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650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4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26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4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517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17645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1516750"/>
            <a:ext cx="111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78750"/>
            <a:ext cx="104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26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" y="4953001"/>
            <a:ext cx="80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" y="4953001"/>
            <a:ext cx="78486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903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12733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4495800"/>
            <a:ext cx="8310282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5764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2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1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9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1603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9292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46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91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0910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2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528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000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0143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4146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38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6323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5764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38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236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7382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61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4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00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9000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" y="4572001"/>
            <a:ext cx="690282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236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35340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7056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119313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714374" y="2811462"/>
            <a:ext cx="2105025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Tree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485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chemeClr val="tx2"/>
                </a:solidFill>
              </a:rPr>
              <a:t>Complete Binary Tree</a:t>
            </a:r>
          </a:p>
          <a:p>
            <a:pPr algn="ctr" eaLnBrk="0" hangingPunct="0"/>
            <a:r>
              <a:rPr lang="en-US" sz="2000" b="1" dirty="0" smtClean="0">
                <a:solidFill>
                  <a:schemeClr val="tx2"/>
                </a:solidFill>
              </a:rPr>
              <a:t>(CBT)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4" y="-5769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503612" y="3673269"/>
            <a:ext cx="2058988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10000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594847" y="4165937"/>
            <a:ext cx="18781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r>
              <a:rPr lang="en-US" sz="2000" b="1" dirty="0" smtClean="0">
                <a:solidFill>
                  <a:schemeClr val="tx2"/>
                </a:solidFill>
              </a:rPr>
              <a:t> &gt;=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anaknya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324600" y="2895600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276600"/>
            <a:ext cx="195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r>
              <a:rPr lang="en-US" sz="2000" b="1" dirty="0" smtClean="0">
                <a:solidFill>
                  <a:schemeClr val="tx2"/>
                </a:solidFill>
              </a:rPr>
              <a:t> &lt;=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anaknya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3048000" y="1370012"/>
            <a:ext cx="2998788" cy="1601788"/>
            <a:chOff x="1997" y="1314"/>
            <a:chExt cx="1889" cy="1009"/>
          </a:xfrm>
        </p:grpSpPr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9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7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8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652931" y="1662953"/>
            <a:ext cx="1654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i="1" dirty="0" smtClean="0">
                <a:solidFill>
                  <a:schemeClr val="tx2"/>
                </a:solidFill>
              </a:rPr>
              <a:t>Heap Tree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gray">
          <a:xfrm>
            <a:off x="5562600" y="6629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Studi Teknik 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87194" y="820397"/>
            <a:ext cx="3295770" cy="1640168"/>
          </a:xfrm>
          <a:prstGeom prst="wedgeRoundRectCallout">
            <a:avLst>
              <a:gd name="adj1" fmla="val -7249"/>
              <a:gd name="adj2" fmla="val 70740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Ketentuan</a:t>
            </a:r>
            <a:r>
              <a:rPr lang="en-US" dirty="0" smtClean="0"/>
              <a:t> Heap sort,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heap tree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CBT</a:t>
            </a:r>
            <a:endParaRPr lang="en-US" dirty="0"/>
          </a:p>
        </p:txBody>
      </p:sp>
      <p:sp>
        <p:nvSpPr>
          <p:cNvPr id="43" name="Rounded Rectangular Callout 42"/>
          <p:cNvSpPr/>
          <p:nvPr/>
        </p:nvSpPr>
        <p:spPr>
          <a:xfrm>
            <a:off x="32898" y="828675"/>
            <a:ext cx="3295770" cy="1640168"/>
          </a:xfrm>
          <a:prstGeom prst="wedgeRoundRectCallout">
            <a:avLst>
              <a:gd name="adj1" fmla="val -7249"/>
              <a:gd name="adj2" fmla="val 70740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Tree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binary tree,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CBT!</a:t>
            </a:r>
            <a:endParaRPr lang="en-US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5903003" y="4903563"/>
            <a:ext cx="2601119" cy="1640168"/>
          </a:xfrm>
          <a:prstGeom prst="wedgeRoundRectCallout">
            <a:avLst>
              <a:gd name="adj1" fmla="val -60290"/>
              <a:gd name="adj2" fmla="val -70276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Heap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 1. </a:t>
            </a:r>
            <a:r>
              <a:rPr lang="en-US" b="1" dirty="0" smtClean="0">
                <a:solidFill>
                  <a:schemeClr val="tx2"/>
                </a:solidFill>
              </a:rPr>
              <a:t>Max Heap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Ascending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5" name="Rounded Rectangular Callout 44"/>
          <p:cNvSpPr/>
          <p:nvPr/>
        </p:nvSpPr>
        <p:spPr>
          <a:xfrm>
            <a:off x="5873752" y="4900425"/>
            <a:ext cx="2774156" cy="1640168"/>
          </a:xfrm>
          <a:prstGeom prst="wedgeRoundRectCallout">
            <a:avLst>
              <a:gd name="adj1" fmla="val -9110"/>
              <a:gd name="adj2" fmla="val -79294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2. </a:t>
            </a:r>
            <a:r>
              <a:rPr lang="en-US" b="1" dirty="0" smtClean="0">
                <a:solidFill>
                  <a:schemeClr val="tx2"/>
                </a:solidFill>
              </a:rPr>
              <a:t>Min Heap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Descending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897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  <p:bldP spid="2" grpId="0" animBg="1"/>
      <p:bldP spid="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78750"/>
            <a:ext cx="9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3059" y="4495800"/>
            <a:ext cx="82296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468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3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61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99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6447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8996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85099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61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0614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23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232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70499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71847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850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08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33647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5468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8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37086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08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70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8704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58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10640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078019" y="4495800"/>
            <a:ext cx="77724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14800" y="1524000"/>
            <a:ext cx="112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8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01365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flipH="1">
            <a:off x="3465444" y="1933088"/>
            <a:ext cx="1360004" cy="5125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4495800"/>
            <a:ext cx="83058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572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2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115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24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86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86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48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69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33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58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72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33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33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7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95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19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57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107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19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30482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497541" y="4495800"/>
            <a:ext cx="8229600" cy="764977"/>
            <a:chOff x="533400" y="4876800"/>
            <a:chExt cx="82296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33400" y="4876800"/>
              <a:ext cx="798444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331844" y="4876800"/>
              <a:ext cx="725556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5361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2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0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8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75689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8889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74341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50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507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12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125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9741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61089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743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97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22889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361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97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6979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21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59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597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215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10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51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161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7541" y="4569024"/>
            <a:ext cx="851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295985" y="4495800"/>
            <a:ext cx="725556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03567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8" grpId="0"/>
      <p:bldP spid="7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457200" y="4191000"/>
            <a:ext cx="8305800" cy="764977"/>
            <a:chOff x="457200" y="4876800"/>
            <a:chExt cx="83058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57200" y="4876800"/>
              <a:ext cx="7620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510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11548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69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587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95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1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57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Syahrul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9" name="Picture 5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92869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Kasih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!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209260"/>
            <a:ext cx="41148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09260"/>
            <a:ext cx="4078356" cy="481054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86000" y="21336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451697" y="29713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7338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21250" y="2971800"/>
            <a:ext cx="664949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838200" y="38095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85097" y="38095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6670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4"/>
            <a:endCxn id="90" idx="0"/>
          </p:cNvCxnSpPr>
          <p:nvPr/>
        </p:nvCxnSpPr>
        <p:spPr bwMode="auto">
          <a:xfrm flipH="1">
            <a:off x="1794597" y="2514600"/>
            <a:ext cx="834303" cy="45673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4"/>
            <a:endCxn id="92" idx="0"/>
          </p:cNvCxnSpPr>
          <p:nvPr/>
        </p:nvCxnSpPr>
        <p:spPr bwMode="auto">
          <a:xfrm>
            <a:off x="2628900" y="2514600"/>
            <a:ext cx="92482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4"/>
            <a:endCxn id="93" idx="0"/>
          </p:cNvCxnSpPr>
          <p:nvPr/>
        </p:nvCxnSpPr>
        <p:spPr bwMode="auto">
          <a:xfrm flipH="1">
            <a:off x="1181100" y="3352338"/>
            <a:ext cx="613497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endCxn id="94" idx="0"/>
          </p:cNvCxnSpPr>
          <p:nvPr/>
        </p:nvCxnSpPr>
        <p:spPr bwMode="auto">
          <a:xfrm>
            <a:off x="1839630" y="3352338"/>
            <a:ext cx="488367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2" idx="4"/>
            <a:endCxn id="95" idx="0"/>
          </p:cNvCxnSpPr>
          <p:nvPr/>
        </p:nvCxnSpPr>
        <p:spPr bwMode="auto">
          <a:xfrm flipH="1">
            <a:off x="3009900" y="3352800"/>
            <a:ext cx="54382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4"/>
            <a:endCxn id="91" idx="0"/>
          </p:cNvCxnSpPr>
          <p:nvPr/>
        </p:nvCxnSpPr>
        <p:spPr bwMode="auto">
          <a:xfrm>
            <a:off x="3553725" y="3352800"/>
            <a:ext cx="52297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457200" y="4709616"/>
            <a:ext cx="609600" cy="395784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05" name="Straight Connector 104"/>
          <p:cNvCxnSpPr>
            <a:stCxn id="93" idx="4"/>
            <a:endCxn id="104" idx="0"/>
          </p:cNvCxnSpPr>
          <p:nvPr/>
        </p:nvCxnSpPr>
        <p:spPr bwMode="auto">
          <a:xfrm flipH="1">
            <a:off x="762000" y="4190538"/>
            <a:ext cx="419100" cy="51907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77635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705600" y="21336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791378" y="29718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0772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620000" y="29718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816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1722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0104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4"/>
            <a:endCxn id="151" idx="0"/>
          </p:cNvCxnSpPr>
          <p:nvPr/>
        </p:nvCxnSpPr>
        <p:spPr bwMode="auto">
          <a:xfrm flipH="1">
            <a:off x="6058078" y="2514600"/>
            <a:ext cx="914222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0" idx="4"/>
            <a:endCxn id="153" idx="0"/>
          </p:cNvCxnSpPr>
          <p:nvPr/>
        </p:nvCxnSpPr>
        <p:spPr bwMode="auto">
          <a:xfrm>
            <a:off x="6972300" y="2514600"/>
            <a:ext cx="914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1" idx="4"/>
            <a:endCxn id="154" idx="0"/>
          </p:cNvCxnSpPr>
          <p:nvPr/>
        </p:nvCxnSpPr>
        <p:spPr bwMode="auto">
          <a:xfrm flipH="1">
            <a:off x="5524500" y="3352800"/>
            <a:ext cx="533578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>
            <a:stCxn id="151" idx="4"/>
            <a:endCxn id="155" idx="0"/>
          </p:cNvCxnSpPr>
          <p:nvPr/>
        </p:nvCxnSpPr>
        <p:spPr bwMode="auto">
          <a:xfrm>
            <a:off x="6058078" y="3352800"/>
            <a:ext cx="457022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>
            <a:stCxn id="153" idx="4"/>
            <a:endCxn id="156" idx="0"/>
          </p:cNvCxnSpPr>
          <p:nvPr/>
        </p:nvCxnSpPr>
        <p:spPr bwMode="auto">
          <a:xfrm flipH="1">
            <a:off x="7353300" y="3352800"/>
            <a:ext cx="533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>
            <a:stCxn id="153" idx="4"/>
            <a:endCxn id="152" idx="0"/>
          </p:cNvCxnSpPr>
          <p:nvPr/>
        </p:nvCxnSpPr>
        <p:spPr bwMode="auto">
          <a:xfrm>
            <a:off x="7886700" y="3352800"/>
            <a:ext cx="533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3" name="Oval 162"/>
          <p:cNvSpPr/>
          <p:nvPr/>
        </p:nvSpPr>
        <p:spPr bwMode="auto">
          <a:xfrm>
            <a:off x="4648200" y="4710078"/>
            <a:ext cx="685800" cy="395784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4"/>
            <a:endCxn id="163" idx="0"/>
          </p:cNvCxnSpPr>
          <p:nvPr/>
        </p:nvCxnSpPr>
        <p:spPr bwMode="auto">
          <a:xfrm flipH="1">
            <a:off x="4991100" y="4191000"/>
            <a:ext cx="533400" cy="51907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Rounded Rectangular Callout 35"/>
          <p:cNvSpPr/>
          <p:nvPr/>
        </p:nvSpPr>
        <p:spPr>
          <a:xfrm>
            <a:off x="1066800" y="4913032"/>
            <a:ext cx="3295770" cy="1640168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Max Heap, </a:t>
            </a:r>
            <a:r>
              <a:rPr lang="en-US" b="1" dirty="0" err="1">
                <a:solidFill>
                  <a:schemeClr val="tx2"/>
                </a:solidFill>
              </a:rPr>
              <a:t>N</a:t>
            </a:r>
            <a:r>
              <a:rPr lang="en-US" b="1" dirty="0" err="1" smtClean="0">
                <a:solidFill>
                  <a:schemeClr val="tx2"/>
                </a:solidFill>
              </a:rPr>
              <a:t>ilai</a:t>
            </a:r>
            <a:r>
              <a:rPr lang="en-US" b="1" dirty="0" smtClean="0">
                <a:solidFill>
                  <a:schemeClr val="tx2"/>
                </a:solidFill>
              </a:rPr>
              <a:t> parent </a:t>
            </a:r>
            <a:r>
              <a:rPr lang="en-US" b="1" dirty="0" err="1" smtClean="0">
                <a:solidFill>
                  <a:schemeClr val="tx2"/>
                </a:solidFill>
              </a:rPr>
              <a:t>selalu</a:t>
            </a:r>
            <a:r>
              <a:rPr lang="en-US" b="1" dirty="0" smtClean="0">
                <a:solidFill>
                  <a:schemeClr val="tx2"/>
                </a:solidFill>
              </a:rPr>
              <a:t> &gt;=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anak-anaknya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24 &gt;= 19 </a:t>
            </a:r>
            <a:r>
              <a:rPr lang="en-US" dirty="0" err="1" smtClean="0"/>
              <a:t>dan</a:t>
            </a:r>
            <a:r>
              <a:rPr lang="en-US" dirty="0" smtClean="0"/>
              <a:t> 15, 19 &gt;= 11 </a:t>
            </a:r>
            <a:r>
              <a:rPr lang="en-US" dirty="0" err="1" smtClean="0"/>
              <a:t>dan</a:t>
            </a:r>
            <a:r>
              <a:rPr lang="en-US" dirty="0" smtClean="0"/>
              <a:t> 5,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5467230" y="4709616"/>
            <a:ext cx="3295770" cy="1640168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Min Heap, </a:t>
            </a:r>
            <a:r>
              <a:rPr lang="en-US" b="1" dirty="0" err="1">
                <a:solidFill>
                  <a:schemeClr val="tx2"/>
                </a:solidFill>
              </a:rPr>
              <a:t>N</a:t>
            </a:r>
            <a:r>
              <a:rPr lang="en-US" b="1" dirty="0" err="1" smtClean="0">
                <a:solidFill>
                  <a:schemeClr val="tx2"/>
                </a:solidFill>
              </a:rPr>
              <a:t>ilai</a:t>
            </a:r>
            <a:r>
              <a:rPr lang="en-US" b="1" dirty="0" smtClean="0">
                <a:solidFill>
                  <a:schemeClr val="tx2"/>
                </a:solidFill>
              </a:rPr>
              <a:t> parent </a:t>
            </a:r>
            <a:r>
              <a:rPr lang="en-US" b="1" dirty="0" err="1" smtClean="0">
                <a:solidFill>
                  <a:schemeClr val="tx2"/>
                </a:solidFill>
              </a:rPr>
              <a:t>selalu</a:t>
            </a:r>
            <a:r>
              <a:rPr lang="en-US" b="1" dirty="0" smtClean="0">
                <a:solidFill>
                  <a:schemeClr val="tx2"/>
                </a:solidFill>
              </a:rPr>
              <a:t> &lt;= </a:t>
            </a:r>
            <a:r>
              <a:rPr lang="en-US" b="1" dirty="0" err="1" smtClean="0">
                <a:solidFill>
                  <a:schemeClr val="tx2"/>
                </a:solidFill>
              </a:rPr>
              <a:t>Nilai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anak-anaknya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4 &lt;= 5 </a:t>
            </a:r>
            <a:r>
              <a:rPr lang="en-US" dirty="0" err="1" smtClean="0"/>
              <a:t>dan</a:t>
            </a:r>
            <a:r>
              <a:rPr lang="en-US" dirty="0" smtClean="0"/>
              <a:t> 8, 5 &lt;= 11 </a:t>
            </a:r>
            <a:r>
              <a:rPr lang="en-US" dirty="0" err="1" smtClean="0"/>
              <a:t>dan</a:t>
            </a:r>
            <a:r>
              <a:rPr lang="en-US" dirty="0" smtClean="0"/>
              <a:t> 19,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1181100" y="4815860"/>
            <a:ext cx="3291408" cy="1349102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Ascending(</a:t>
            </a:r>
            <a:r>
              <a:rPr lang="en-US" dirty="0" err="1" smtClean="0"/>
              <a:t>menaik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5370444" y="4658140"/>
            <a:ext cx="3291408" cy="1349102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Descending (</a:t>
            </a:r>
            <a:r>
              <a:rPr lang="en-US" dirty="0" err="1" smtClean="0"/>
              <a:t>menurun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1333500" y="4968260"/>
            <a:ext cx="3291408" cy="1349102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Ascending(</a:t>
            </a:r>
            <a:r>
              <a:rPr lang="en-US" dirty="0" err="1" smtClean="0"/>
              <a:t>menaik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995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705600" cy="563562"/>
          </a:xfrm>
        </p:spPr>
        <p:txBody>
          <a:bodyPr/>
          <a:lstStyle/>
          <a:p>
            <a:r>
              <a:rPr lang="en-US" sz="3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 </a:t>
            </a:r>
            <a:r>
              <a:rPr lang="en-US" sz="3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3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altLang="en-US" sz="3200" dirty="0">
              <a:solidFill>
                <a:schemeClr val="accent1"/>
              </a:solidFill>
            </a:endParaRPr>
          </a:p>
        </p:txBody>
      </p:sp>
      <p:grpSp>
        <p:nvGrpSpPr>
          <p:cNvPr id="87081" name="Group 41"/>
          <p:cNvGrpSpPr>
            <a:grpSpLocks/>
          </p:cNvGrpSpPr>
          <p:nvPr/>
        </p:nvGrpSpPr>
        <p:grpSpPr bwMode="auto">
          <a:xfrm>
            <a:off x="2514600" y="2133600"/>
            <a:ext cx="4114800" cy="609600"/>
            <a:chOff x="1440" y="1296"/>
            <a:chExt cx="2592" cy="384"/>
          </a:xfrm>
        </p:grpSpPr>
        <p:grpSp>
          <p:nvGrpSpPr>
            <p:cNvPr id="87082" name="Group 42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87083" name="Freeform 43"/>
              <p:cNvSpPr>
                <a:spLocks/>
              </p:cNvSpPr>
              <p:nvPr/>
            </p:nvSpPr>
            <p:spPr bwMode="auto">
              <a:xfrm>
                <a:off x="1214" y="214"/>
                <a:ext cx="299" cy="434"/>
              </a:xfrm>
              <a:custGeom>
                <a:avLst/>
                <a:gdLst>
                  <a:gd name="T0" fmla="*/ 174 w 299"/>
                  <a:gd name="T1" fmla="*/ 121 h 434"/>
                  <a:gd name="T2" fmla="*/ 174 w 299"/>
                  <a:gd name="T3" fmla="*/ 23 h 434"/>
                  <a:gd name="T4" fmla="*/ 170 w 299"/>
                  <a:gd name="T5" fmla="*/ 9 h 434"/>
                  <a:gd name="T6" fmla="*/ 165 w 299"/>
                  <a:gd name="T7" fmla="*/ 5 h 434"/>
                  <a:gd name="T8" fmla="*/ 156 w 299"/>
                  <a:gd name="T9" fmla="*/ 0 h 434"/>
                  <a:gd name="T10" fmla="*/ 152 w 299"/>
                  <a:gd name="T11" fmla="*/ 0 h 434"/>
                  <a:gd name="T12" fmla="*/ 143 w 299"/>
                  <a:gd name="T13" fmla="*/ 0 h 434"/>
                  <a:gd name="T14" fmla="*/ 134 w 299"/>
                  <a:gd name="T15" fmla="*/ 5 h 434"/>
                  <a:gd name="T16" fmla="*/ 125 w 299"/>
                  <a:gd name="T17" fmla="*/ 9 h 434"/>
                  <a:gd name="T18" fmla="*/ 125 w 299"/>
                  <a:gd name="T19" fmla="*/ 23 h 434"/>
                  <a:gd name="T20" fmla="*/ 125 w 299"/>
                  <a:gd name="T21" fmla="*/ 126 h 434"/>
                  <a:gd name="T22" fmla="*/ 76 w 299"/>
                  <a:gd name="T23" fmla="*/ 99 h 434"/>
                  <a:gd name="T24" fmla="*/ 67 w 299"/>
                  <a:gd name="T25" fmla="*/ 94 h 434"/>
                  <a:gd name="T26" fmla="*/ 58 w 299"/>
                  <a:gd name="T27" fmla="*/ 94 h 434"/>
                  <a:gd name="T28" fmla="*/ 49 w 299"/>
                  <a:gd name="T29" fmla="*/ 99 h 434"/>
                  <a:gd name="T30" fmla="*/ 45 w 299"/>
                  <a:gd name="T31" fmla="*/ 103 h 434"/>
                  <a:gd name="T32" fmla="*/ 40 w 299"/>
                  <a:gd name="T33" fmla="*/ 112 h 434"/>
                  <a:gd name="T34" fmla="*/ 45 w 299"/>
                  <a:gd name="T35" fmla="*/ 117 h 434"/>
                  <a:gd name="T36" fmla="*/ 45 w 299"/>
                  <a:gd name="T37" fmla="*/ 126 h 434"/>
                  <a:gd name="T38" fmla="*/ 54 w 299"/>
                  <a:gd name="T39" fmla="*/ 134 h 434"/>
                  <a:gd name="T40" fmla="*/ 121 w 299"/>
                  <a:gd name="T41" fmla="*/ 170 h 434"/>
                  <a:gd name="T42" fmla="*/ 121 w 299"/>
                  <a:gd name="T43" fmla="*/ 242 h 434"/>
                  <a:gd name="T44" fmla="*/ 36 w 299"/>
                  <a:gd name="T45" fmla="*/ 188 h 434"/>
                  <a:gd name="T46" fmla="*/ 27 w 299"/>
                  <a:gd name="T47" fmla="*/ 184 h 434"/>
                  <a:gd name="T48" fmla="*/ 18 w 299"/>
                  <a:gd name="T49" fmla="*/ 184 h 434"/>
                  <a:gd name="T50" fmla="*/ 9 w 299"/>
                  <a:gd name="T51" fmla="*/ 188 h 434"/>
                  <a:gd name="T52" fmla="*/ 5 w 299"/>
                  <a:gd name="T53" fmla="*/ 193 h 434"/>
                  <a:gd name="T54" fmla="*/ 0 w 299"/>
                  <a:gd name="T55" fmla="*/ 202 h 434"/>
                  <a:gd name="T56" fmla="*/ 0 w 299"/>
                  <a:gd name="T57" fmla="*/ 210 h 434"/>
                  <a:gd name="T58" fmla="*/ 5 w 299"/>
                  <a:gd name="T59" fmla="*/ 219 h 434"/>
                  <a:gd name="T60" fmla="*/ 14 w 299"/>
                  <a:gd name="T61" fmla="*/ 224 h 434"/>
                  <a:gd name="T62" fmla="*/ 121 w 299"/>
                  <a:gd name="T63" fmla="*/ 291 h 434"/>
                  <a:gd name="T64" fmla="*/ 121 w 299"/>
                  <a:gd name="T65" fmla="*/ 434 h 434"/>
                  <a:gd name="T66" fmla="*/ 174 w 299"/>
                  <a:gd name="T67" fmla="*/ 434 h 434"/>
                  <a:gd name="T68" fmla="*/ 174 w 299"/>
                  <a:gd name="T69" fmla="*/ 291 h 434"/>
                  <a:gd name="T70" fmla="*/ 290 w 299"/>
                  <a:gd name="T71" fmla="*/ 224 h 434"/>
                  <a:gd name="T72" fmla="*/ 295 w 299"/>
                  <a:gd name="T73" fmla="*/ 219 h 434"/>
                  <a:gd name="T74" fmla="*/ 299 w 299"/>
                  <a:gd name="T75" fmla="*/ 210 h 434"/>
                  <a:gd name="T76" fmla="*/ 299 w 299"/>
                  <a:gd name="T77" fmla="*/ 202 h 434"/>
                  <a:gd name="T78" fmla="*/ 299 w 299"/>
                  <a:gd name="T79" fmla="*/ 197 h 434"/>
                  <a:gd name="T80" fmla="*/ 295 w 299"/>
                  <a:gd name="T81" fmla="*/ 188 h 434"/>
                  <a:gd name="T82" fmla="*/ 286 w 299"/>
                  <a:gd name="T83" fmla="*/ 184 h 434"/>
                  <a:gd name="T84" fmla="*/ 277 w 299"/>
                  <a:gd name="T85" fmla="*/ 184 h 434"/>
                  <a:gd name="T86" fmla="*/ 268 w 299"/>
                  <a:gd name="T87" fmla="*/ 188 h 434"/>
                  <a:gd name="T88" fmla="*/ 174 w 299"/>
                  <a:gd name="T89" fmla="*/ 237 h 434"/>
                  <a:gd name="T90" fmla="*/ 174 w 299"/>
                  <a:gd name="T91" fmla="*/ 170 h 434"/>
                  <a:gd name="T92" fmla="*/ 246 w 299"/>
                  <a:gd name="T93" fmla="*/ 134 h 434"/>
                  <a:gd name="T94" fmla="*/ 250 w 299"/>
                  <a:gd name="T95" fmla="*/ 130 h 434"/>
                  <a:gd name="T96" fmla="*/ 255 w 299"/>
                  <a:gd name="T97" fmla="*/ 121 h 434"/>
                  <a:gd name="T98" fmla="*/ 255 w 299"/>
                  <a:gd name="T99" fmla="*/ 112 h 434"/>
                  <a:gd name="T100" fmla="*/ 250 w 299"/>
                  <a:gd name="T101" fmla="*/ 108 h 434"/>
                  <a:gd name="T102" fmla="*/ 246 w 299"/>
                  <a:gd name="T103" fmla="*/ 103 h 434"/>
                  <a:gd name="T104" fmla="*/ 237 w 299"/>
                  <a:gd name="T105" fmla="*/ 99 h 434"/>
                  <a:gd name="T106" fmla="*/ 232 w 299"/>
                  <a:gd name="T107" fmla="*/ 99 h 434"/>
                  <a:gd name="T108" fmla="*/ 223 w 299"/>
                  <a:gd name="T109" fmla="*/ 99 h 434"/>
                  <a:gd name="T110" fmla="*/ 174 w 299"/>
                  <a:gd name="T111" fmla="*/ 12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4" name="Freeform 44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>
                  <a:gd name="T0" fmla="*/ 121 w 393"/>
                  <a:gd name="T1" fmla="*/ 71 h 272"/>
                  <a:gd name="T2" fmla="*/ 36 w 393"/>
                  <a:gd name="T3" fmla="*/ 22 h 272"/>
                  <a:gd name="T4" fmla="*/ 27 w 393"/>
                  <a:gd name="T5" fmla="*/ 18 h 272"/>
                  <a:gd name="T6" fmla="*/ 18 w 393"/>
                  <a:gd name="T7" fmla="*/ 18 h 272"/>
                  <a:gd name="T8" fmla="*/ 9 w 393"/>
                  <a:gd name="T9" fmla="*/ 22 h 272"/>
                  <a:gd name="T10" fmla="*/ 5 w 393"/>
                  <a:gd name="T11" fmla="*/ 31 h 272"/>
                  <a:gd name="T12" fmla="*/ 0 w 393"/>
                  <a:gd name="T13" fmla="*/ 40 h 272"/>
                  <a:gd name="T14" fmla="*/ 0 w 393"/>
                  <a:gd name="T15" fmla="*/ 49 h 272"/>
                  <a:gd name="T16" fmla="*/ 5 w 393"/>
                  <a:gd name="T17" fmla="*/ 58 h 272"/>
                  <a:gd name="T18" fmla="*/ 9 w 393"/>
                  <a:gd name="T19" fmla="*/ 62 h 272"/>
                  <a:gd name="T20" fmla="*/ 98 w 393"/>
                  <a:gd name="T21" fmla="*/ 116 h 272"/>
                  <a:gd name="T22" fmla="*/ 54 w 393"/>
                  <a:gd name="T23" fmla="*/ 143 h 272"/>
                  <a:gd name="T24" fmla="*/ 45 w 393"/>
                  <a:gd name="T25" fmla="*/ 147 h 272"/>
                  <a:gd name="T26" fmla="*/ 40 w 393"/>
                  <a:gd name="T27" fmla="*/ 156 h 272"/>
                  <a:gd name="T28" fmla="*/ 40 w 393"/>
                  <a:gd name="T29" fmla="*/ 165 h 272"/>
                  <a:gd name="T30" fmla="*/ 40 w 393"/>
                  <a:gd name="T31" fmla="*/ 174 h 272"/>
                  <a:gd name="T32" fmla="*/ 49 w 393"/>
                  <a:gd name="T33" fmla="*/ 178 h 272"/>
                  <a:gd name="T34" fmla="*/ 54 w 393"/>
                  <a:gd name="T35" fmla="*/ 183 h 272"/>
                  <a:gd name="T36" fmla="*/ 63 w 393"/>
                  <a:gd name="T37" fmla="*/ 183 h 272"/>
                  <a:gd name="T38" fmla="*/ 72 w 393"/>
                  <a:gd name="T39" fmla="*/ 183 h 272"/>
                  <a:gd name="T40" fmla="*/ 139 w 393"/>
                  <a:gd name="T41" fmla="*/ 143 h 272"/>
                  <a:gd name="T42" fmla="*/ 197 w 393"/>
                  <a:gd name="T43" fmla="*/ 178 h 272"/>
                  <a:gd name="T44" fmla="*/ 112 w 393"/>
                  <a:gd name="T45" fmla="*/ 223 h 272"/>
                  <a:gd name="T46" fmla="*/ 103 w 393"/>
                  <a:gd name="T47" fmla="*/ 232 h 272"/>
                  <a:gd name="T48" fmla="*/ 98 w 393"/>
                  <a:gd name="T49" fmla="*/ 241 h 272"/>
                  <a:gd name="T50" fmla="*/ 98 w 393"/>
                  <a:gd name="T51" fmla="*/ 246 h 272"/>
                  <a:gd name="T52" fmla="*/ 98 w 393"/>
                  <a:gd name="T53" fmla="*/ 254 h 272"/>
                  <a:gd name="T54" fmla="*/ 103 w 393"/>
                  <a:gd name="T55" fmla="*/ 263 h 272"/>
                  <a:gd name="T56" fmla="*/ 112 w 393"/>
                  <a:gd name="T57" fmla="*/ 268 h 272"/>
                  <a:gd name="T58" fmla="*/ 121 w 393"/>
                  <a:gd name="T59" fmla="*/ 268 h 272"/>
                  <a:gd name="T60" fmla="*/ 130 w 393"/>
                  <a:gd name="T61" fmla="*/ 263 h 272"/>
                  <a:gd name="T62" fmla="*/ 241 w 393"/>
                  <a:gd name="T63" fmla="*/ 201 h 272"/>
                  <a:gd name="T64" fmla="*/ 366 w 393"/>
                  <a:gd name="T65" fmla="*/ 272 h 272"/>
                  <a:gd name="T66" fmla="*/ 393 w 393"/>
                  <a:gd name="T67" fmla="*/ 228 h 272"/>
                  <a:gd name="T68" fmla="*/ 268 w 393"/>
                  <a:gd name="T69" fmla="*/ 156 h 272"/>
                  <a:gd name="T70" fmla="*/ 268 w 393"/>
                  <a:gd name="T71" fmla="*/ 22 h 272"/>
                  <a:gd name="T72" fmla="*/ 268 w 393"/>
                  <a:gd name="T73" fmla="*/ 13 h 272"/>
                  <a:gd name="T74" fmla="*/ 264 w 393"/>
                  <a:gd name="T75" fmla="*/ 9 h 272"/>
                  <a:gd name="T76" fmla="*/ 255 w 393"/>
                  <a:gd name="T77" fmla="*/ 4 h 272"/>
                  <a:gd name="T78" fmla="*/ 250 w 393"/>
                  <a:gd name="T79" fmla="*/ 0 h 272"/>
                  <a:gd name="T80" fmla="*/ 241 w 393"/>
                  <a:gd name="T81" fmla="*/ 0 h 272"/>
                  <a:gd name="T82" fmla="*/ 232 w 393"/>
                  <a:gd name="T83" fmla="*/ 4 h 272"/>
                  <a:gd name="T84" fmla="*/ 228 w 393"/>
                  <a:gd name="T85" fmla="*/ 13 h 272"/>
                  <a:gd name="T86" fmla="*/ 228 w 393"/>
                  <a:gd name="T87" fmla="*/ 22 h 272"/>
                  <a:gd name="T88" fmla="*/ 223 w 393"/>
                  <a:gd name="T89" fmla="*/ 129 h 272"/>
                  <a:gd name="T90" fmla="*/ 165 w 393"/>
                  <a:gd name="T91" fmla="*/ 94 h 272"/>
                  <a:gd name="T92" fmla="*/ 170 w 393"/>
                  <a:gd name="T93" fmla="*/ 18 h 272"/>
                  <a:gd name="T94" fmla="*/ 165 w 393"/>
                  <a:gd name="T95" fmla="*/ 9 h 272"/>
                  <a:gd name="T96" fmla="*/ 161 w 393"/>
                  <a:gd name="T97" fmla="*/ 4 h 272"/>
                  <a:gd name="T98" fmla="*/ 156 w 393"/>
                  <a:gd name="T99" fmla="*/ 0 h 272"/>
                  <a:gd name="T100" fmla="*/ 148 w 393"/>
                  <a:gd name="T101" fmla="*/ 0 h 272"/>
                  <a:gd name="T102" fmla="*/ 139 w 393"/>
                  <a:gd name="T103" fmla="*/ 0 h 272"/>
                  <a:gd name="T104" fmla="*/ 134 w 393"/>
                  <a:gd name="T105" fmla="*/ 4 h 272"/>
                  <a:gd name="T106" fmla="*/ 130 w 393"/>
                  <a:gd name="T107" fmla="*/ 9 h 272"/>
                  <a:gd name="T108" fmla="*/ 125 w 393"/>
                  <a:gd name="T109" fmla="*/ 18 h 272"/>
                  <a:gd name="T110" fmla="*/ 121 w 393"/>
                  <a:gd name="T111" fmla="*/ 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5" name="Freeform 45"/>
              <p:cNvSpPr>
                <a:spLocks/>
              </p:cNvSpPr>
              <p:nvPr/>
            </p:nvSpPr>
            <p:spPr bwMode="auto">
              <a:xfrm>
                <a:off x="982" y="626"/>
                <a:ext cx="393" cy="277"/>
              </a:xfrm>
              <a:custGeom>
                <a:avLst/>
                <a:gdLst>
                  <a:gd name="T0" fmla="*/ 98 w 393"/>
                  <a:gd name="T1" fmla="*/ 156 h 277"/>
                  <a:gd name="T2" fmla="*/ 9 w 393"/>
                  <a:gd name="T3" fmla="*/ 205 h 277"/>
                  <a:gd name="T4" fmla="*/ 0 w 393"/>
                  <a:gd name="T5" fmla="*/ 214 h 277"/>
                  <a:gd name="T6" fmla="*/ 0 w 393"/>
                  <a:gd name="T7" fmla="*/ 223 h 277"/>
                  <a:gd name="T8" fmla="*/ 0 w 393"/>
                  <a:gd name="T9" fmla="*/ 228 h 277"/>
                  <a:gd name="T10" fmla="*/ 0 w 393"/>
                  <a:gd name="T11" fmla="*/ 237 h 277"/>
                  <a:gd name="T12" fmla="*/ 9 w 393"/>
                  <a:gd name="T13" fmla="*/ 246 h 277"/>
                  <a:gd name="T14" fmla="*/ 14 w 393"/>
                  <a:gd name="T15" fmla="*/ 250 h 277"/>
                  <a:gd name="T16" fmla="*/ 23 w 393"/>
                  <a:gd name="T17" fmla="*/ 250 h 277"/>
                  <a:gd name="T18" fmla="*/ 36 w 393"/>
                  <a:gd name="T19" fmla="*/ 250 h 277"/>
                  <a:gd name="T20" fmla="*/ 125 w 393"/>
                  <a:gd name="T21" fmla="*/ 196 h 277"/>
                  <a:gd name="T22" fmla="*/ 125 w 393"/>
                  <a:gd name="T23" fmla="*/ 250 h 277"/>
                  <a:gd name="T24" fmla="*/ 125 w 393"/>
                  <a:gd name="T25" fmla="*/ 263 h 277"/>
                  <a:gd name="T26" fmla="*/ 130 w 393"/>
                  <a:gd name="T27" fmla="*/ 268 h 277"/>
                  <a:gd name="T28" fmla="*/ 139 w 393"/>
                  <a:gd name="T29" fmla="*/ 272 h 277"/>
                  <a:gd name="T30" fmla="*/ 143 w 393"/>
                  <a:gd name="T31" fmla="*/ 277 h 277"/>
                  <a:gd name="T32" fmla="*/ 152 w 393"/>
                  <a:gd name="T33" fmla="*/ 277 h 277"/>
                  <a:gd name="T34" fmla="*/ 161 w 393"/>
                  <a:gd name="T35" fmla="*/ 272 h 277"/>
                  <a:gd name="T36" fmla="*/ 165 w 393"/>
                  <a:gd name="T37" fmla="*/ 263 h 277"/>
                  <a:gd name="T38" fmla="*/ 165 w 393"/>
                  <a:gd name="T39" fmla="*/ 254 h 277"/>
                  <a:gd name="T40" fmla="*/ 165 w 393"/>
                  <a:gd name="T41" fmla="*/ 178 h 277"/>
                  <a:gd name="T42" fmla="*/ 223 w 393"/>
                  <a:gd name="T43" fmla="*/ 143 h 277"/>
                  <a:gd name="T44" fmla="*/ 223 w 393"/>
                  <a:gd name="T45" fmla="*/ 241 h 277"/>
                  <a:gd name="T46" fmla="*/ 223 w 393"/>
                  <a:gd name="T47" fmla="*/ 250 h 277"/>
                  <a:gd name="T48" fmla="*/ 228 w 393"/>
                  <a:gd name="T49" fmla="*/ 259 h 277"/>
                  <a:gd name="T50" fmla="*/ 237 w 393"/>
                  <a:gd name="T51" fmla="*/ 263 h 277"/>
                  <a:gd name="T52" fmla="*/ 246 w 393"/>
                  <a:gd name="T53" fmla="*/ 268 h 277"/>
                  <a:gd name="T54" fmla="*/ 255 w 393"/>
                  <a:gd name="T55" fmla="*/ 268 h 277"/>
                  <a:gd name="T56" fmla="*/ 259 w 393"/>
                  <a:gd name="T57" fmla="*/ 263 h 277"/>
                  <a:gd name="T58" fmla="*/ 264 w 393"/>
                  <a:gd name="T59" fmla="*/ 254 h 277"/>
                  <a:gd name="T60" fmla="*/ 268 w 393"/>
                  <a:gd name="T61" fmla="*/ 246 h 277"/>
                  <a:gd name="T62" fmla="*/ 268 w 393"/>
                  <a:gd name="T63" fmla="*/ 116 h 277"/>
                  <a:gd name="T64" fmla="*/ 393 w 393"/>
                  <a:gd name="T65" fmla="*/ 44 h 277"/>
                  <a:gd name="T66" fmla="*/ 366 w 393"/>
                  <a:gd name="T67" fmla="*/ 0 h 277"/>
                  <a:gd name="T68" fmla="*/ 241 w 393"/>
                  <a:gd name="T69" fmla="*/ 71 h 277"/>
                  <a:gd name="T70" fmla="*/ 125 w 393"/>
                  <a:gd name="T71" fmla="*/ 4 h 277"/>
                  <a:gd name="T72" fmla="*/ 121 w 393"/>
                  <a:gd name="T73" fmla="*/ 0 h 277"/>
                  <a:gd name="T74" fmla="*/ 112 w 393"/>
                  <a:gd name="T75" fmla="*/ 0 h 277"/>
                  <a:gd name="T76" fmla="*/ 103 w 393"/>
                  <a:gd name="T77" fmla="*/ 4 h 277"/>
                  <a:gd name="T78" fmla="*/ 98 w 393"/>
                  <a:gd name="T79" fmla="*/ 9 h 277"/>
                  <a:gd name="T80" fmla="*/ 94 w 393"/>
                  <a:gd name="T81" fmla="*/ 18 h 277"/>
                  <a:gd name="T82" fmla="*/ 94 w 393"/>
                  <a:gd name="T83" fmla="*/ 26 h 277"/>
                  <a:gd name="T84" fmla="*/ 98 w 393"/>
                  <a:gd name="T85" fmla="*/ 35 h 277"/>
                  <a:gd name="T86" fmla="*/ 107 w 393"/>
                  <a:gd name="T87" fmla="*/ 40 h 277"/>
                  <a:gd name="T88" fmla="*/ 197 w 393"/>
                  <a:gd name="T89" fmla="*/ 98 h 277"/>
                  <a:gd name="T90" fmla="*/ 139 w 393"/>
                  <a:gd name="T91" fmla="*/ 129 h 277"/>
                  <a:gd name="T92" fmla="*/ 72 w 393"/>
                  <a:gd name="T93" fmla="*/ 89 h 277"/>
                  <a:gd name="T94" fmla="*/ 63 w 393"/>
                  <a:gd name="T95" fmla="*/ 85 h 277"/>
                  <a:gd name="T96" fmla="*/ 58 w 393"/>
                  <a:gd name="T97" fmla="*/ 85 h 277"/>
                  <a:gd name="T98" fmla="*/ 49 w 393"/>
                  <a:gd name="T99" fmla="*/ 89 h 277"/>
                  <a:gd name="T100" fmla="*/ 45 w 393"/>
                  <a:gd name="T101" fmla="*/ 98 h 277"/>
                  <a:gd name="T102" fmla="*/ 45 w 393"/>
                  <a:gd name="T103" fmla="*/ 102 h 277"/>
                  <a:gd name="T104" fmla="*/ 45 w 393"/>
                  <a:gd name="T105" fmla="*/ 111 h 277"/>
                  <a:gd name="T106" fmla="*/ 45 w 393"/>
                  <a:gd name="T107" fmla="*/ 120 h 277"/>
                  <a:gd name="T108" fmla="*/ 54 w 393"/>
                  <a:gd name="T109" fmla="*/ 125 h 277"/>
                  <a:gd name="T110" fmla="*/ 98 w 393"/>
                  <a:gd name="T111" fmla="*/ 15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6" name="Freeform 46"/>
              <p:cNvSpPr>
                <a:spLocks/>
              </p:cNvSpPr>
              <p:nvPr/>
            </p:nvSpPr>
            <p:spPr bwMode="auto">
              <a:xfrm>
                <a:off x="1210" y="648"/>
                <a:ext cx="299" cy="438"/>
              </a:xfrm>
              <a:custGeom>
                <a:avLst/>
                <a:gdLst>
                  <a:gd name="T0" fmla="*/ 125 w 299"/>
                  <a:gd name="T1" fmla="*/ 313 h 438"/>
                  <a:gd name="T2" fmla="*/ 125 w 299"/>
                  <a:gd name="T3" fmla="*/ 411 h 438"/>
                  <a:gd name="T4" fmla="*/ 129 w 299"/>
                  <a:gd name="T5" fmla="*/ 425 h 438"/>
                  <a:gd name="T6" fmla="*/ 134 w 299"/>
                  <a:gd name="T7" fmla="*/ 429 h 438"/>
                  <a:gd name="T8" fmla="*/ 143 w 299"/>
                  <a:gd name="T9" fmla="*/ 434 h 438"/>
                  <a:gd name="T10" fmla="*/ 147 w 299"/>
                  <a:gd name="T11" fmla="*/ 438 h 438"/>
                  <a:gd name="T12" fmla="*/ 156 w 299"/>
                  <a:gd name="T13" fmla="*/ 434 h 438"/>
                  <a:gd name="T14" fmla="*/ 165 w 299"/>
                  <a:gd name="T15" fmla="*/ 429 h 438"/>
                  <a:gd name="T16" fmla="*/ 174 w 299"/>
                  <a:gd name="T17" fmla="*/ 425 h 438"/>
                  <a:gd name="T18" fmla="*/ 174 w 299"/>
                  <a:gd name="T19" fmla="*/ 411 h 438"/>
                  <a:gd name="T20" fmla="*/ 174 w 299"/>
                  <a:gd name="T21" fmla="*/ 308 h 438"/>
                  <a:gd name="T22" fmla="*/ 223 w 299"/>
                  <a:gd name="T23" fmla="*/ 335 h 438"/>
                  <a:gd name="T24" fmla="*/ 232 w 299"/>
                  <a:gd name="T25" fmla="*/ 340 h 438"/>
                  <a:gd name="T26" fmla="*/ 241 w 299"/>
                  <a:gd name="T27" fmla="*/ 340 h 438"/>
                  <a:gd name="T28" fmla="*/ 250 w 299"/>
                  <a:gd name="T29" fmla="*/ 335 h 438"/>
                  <a:gd name="T30" fmla="*/ 254 w 299"/>
                  <a:gd name="T31" fmla="*/ 331 h 438"/>
                  <a:gd name="T32" fmla="*/ 254 w 299"/>
                  <a:gd name="T33" fmla="*/ 322 h 438"/>
                  <a:gd name="T34" fmla="*/ 254 w 299"/>
                  <a:gd name="T35" fmla="*/ 317 h 438"/>
                  <a:gd name="T36" fmla="*/ 254 w 299"/>
                  <a:gd name="T37" fmla="*/ 308 h 438"/>
                  <a:gd name="T38" fmla="*/ 245 w 299"/>
                  <a:gd name="T39" fmla="*/ 300 h 438"/>
                  <a:gd name="T40" fmla="*/ 178 w 299"/>
                  <a:gd name="T41" fmla="*/ 264 h 438"/>
                  <a:gd name="T42" fmla="*/ 178 w 299"/>
                  <a:gd name="T43" fmla="*/ 192 h 438"/>
                  <a:gd name="T44" fmla="*/ 263 w 299"/>
                  <a:gd name="T45" fmla="*/ 246 h 438"/>
                  <a:gd name="T46" fmla="*/ 272 w 299"/>
                  <a:gd name="T47" fmla="*/ 250 h 438"/>
                  <a:gd name="T48" fmla="*/ 281 w 299"/>
                  <a:gd name="T49" fmla="*/ 250 h 438"/>
                  <a:gd name="T50" fmla="*/ 290 w 299"/>
                  <a:gd name="T51" fmla="*/ 246 h 438"/>
                  <a:gd name="T52" fmla="*/ 294 w 299"/>
                  <a:gd name="T53" fmla="*/ 241 h 438"/>
                  <a:gd name="T54" fmla="*/ 299 w 299"/>
                  <a:gd name="T55" fmla="*/ 232 h 438"/>
                  <a:gd name="T56" fmla="*/ 299 w 299"/>
                  <a:gd name="T57" fmla="*/ 224 h 438"/>
                  <a:gd name="T58" fmla="*/ 294 w 299"/>
                  <a:gd name="T59" fmla="*/ 215 h 438"/>
                  <a:gd name="T60" fmla="*/ 285 w 299"/>
                  <a:gd name="T61" fmla="*/ 210 h 438"/>
                  <a:gd name="T62" fmla="*/ 178 w 299"/>
                  <a:gd name="T63" fmla="*/ 143 h 438"/>
                  <a:gd name="T64" fmla="*/ 178 w 299"/>
                  <a:gd name="T65" fmla="*/ 0 h 438"/>
                  <a:gd name="T66" fmla="*/ 125 w 299"/>
                  <a:gd name="T67" fmla="*/ 0 h 438"/>
                  <a:gd name="T68" fmla="*/ 125 w 299"/>
                  <a:gd name="T69" fmla="*/ 143 h 438"/>
                  <a:gd name="T70" fmla="*/ 9 w 299"/>
                  <a:gd name="T71" fmla="*/ 210 h 438"/>
                  <a:gd name="T72" fmla="*/ 4 w 299"/>
                  <a:gd name="T73" fmla="*/ 215 h 438"/>
                  <a:gd name="T74" fmla="*/ 0 w 299"/>
                  <a:gd name="T75" fmla="*/ 224 h 438"/>
                  <a:gd name="T76" fmla="*/ 0 w 299"/>
                  <a:gd name="T77" fmla="*/ 232 h 438"/>
                  <a:gd name="T78" fmla="*/ 0 w 299"/>
                  <a:gd name="T79" fmla="*/ 237 h 438"/>
                  <a:gd name="T80" fmla="*/ 4 w 299"/>
                  <a:gd name="T81" fmla="*/ 246 h 438"/>
                  <a:gd name="T82" fmla="*/ 13 w 299"/>
                  <a:gd name="T83" fmla="*/ 250 h 438"/>
                  <a:gd name="T84" fmla="*/ 22 w 299"/>
                  <a:gd name="T85" fmla="*/ 250 h 438"/>
                  <a:gd name="T86" fmla="*/ 31 w 299"/>
                  <a:gd name="T87" fmla="*/ 246 h 438"/>
                  <a:gd name="T88" fmla="*/ 125 w 299"/>
                  <a:gd name="T89" fmla="*/ 197 h 438"/>
                  <a:gd name="T90" fmla="*/ 125 w 299"/>
                  <a:gd name="T91" fmla="*/ 264 h 438"/>
                  <a:gd name="T92" fmla="*/ 53 w 299"/>
                  <a:gd name="T93" fmla="*/ 300 h 438"/>
                  <a:gd name="T94" fmla="*/ 49 w 299"/>
                  <a:gd name="T95" fmla="*/ 304 h 438"/>
                  <a:gd name="T96" fmla="*/ 44 w 299"/>
                  <a:gd name="T97" fmla="*/ 313 h 438"/>
                  <a:gd name="T98" fmla="*/ 44 w 299"/>
                  <a:gd name="T99" fmla="*/ 322 h 438"/>
                  <a:gd name="T100" fmla="*/ 49 w 299"/>
                  <a:gd name="T101" fmla="*/ 326 h 438"/>
                  <a:gd name="T102" fmla="*/ 53 w 299"/>
                  <a:gd name="T103" fmla="*/ 331 h 438"/>
                  <a:gd name="T104" fmla="*/ 62 w 299"/>
                  <a:gd name="T105" fmla="*/ 335 h 438"/>
                  <a:gd name="T106" fmla="*/ 67 w 299"/>
                  <a:gd name="T107" fmla="*/ 335 h 438"/>
                  <a:gd name="T108" fmla="*/ 76 w 299"/>
                  <a:gd name="T109" fmla="*/ 335 h 438"/>
                  <a:gd name="T110" fmla="*/ 125 w 299"/>
                  <a:gd name="T111" fmla="*/ 31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7" name="Freeform 47"/>
              <p:cNvSpPr>
                <a:spLocks/>
              </p:cNvSpPr>
              <p:nvPr/>
            </p:nvSpPr>
            <p:spPr bwMode="auto">
              <a:xfrm>
                <a:off x="1348" y="626"/>
                <a:ext cx="393" cy="272"/>
              </a:xfrm>
              <a:custGeom>
                <a:avLst/>
                <a:gdLst>
                  <a:gd name="T0" fmla="*/ 272 w 393"/>
                  <a:gd name="T1" fmla="*/ 201 h 272"/>
                  <a:gd name="T2" fmla="*/ 357 w 393"/>
                  <a:gd name="T3" fmla="*/ 250 h 272"/>
                  <a:gd name="T4" fmla="*/ 366 w 393"/>
                  <a:gd name="T5" fmla="*/ 254 h 272"/>
                  <a:gd name="T6" fmla="*/ 375 w 393"/>
                  <a:gd name="T7" fmla="*/ 254 h 272"/>
                  <a:gd name="T8" fmla="*/ 384 w 393"/>
                  <a:gd name="T9" fmla="*/ 250 h 272"/>
                  <a:gd name="T10" fmla="*/ 388 w 393"/>
                  <a:gd name="T11" fmla="*/ 241 h 272"/>
                  <a:gd name="T12" fmla="*/ 393 w 393"/>
                  <a:gd name="T13" fmla="*/ 232 h 272"/>
                  <a:gd name="T14" fmla="*/ 393 w 393"/>
                  <a:gd name="T15" fmla="*/ 223 h 272"/>
                  <a:gd name="T16" fmla="*/ 388 w 393"/>
                  <a:gd name="T17" fmla="*/ 214 h 272"/>
                  <a:gd name="T18" fmla="*/ 384 w 393"/>
                  <a:gd name="T19" fmla="*/ 210 h 272"/>
                  <a:gd name="T20" fmla="*/ 295 w 393"/>
                  <a:gd name="T21" fmla="*/ 156 h 272"/>
                  <a:gd name="T22" fmla="*/ 339 w 393"/>
                  <a:gd name="T23" fmla="*/ 129 h 272"/>
                  <a:gd name="T24" fmla="*/ 348 w 393"/>
                  <a:gd name="T25" fmla="*/ 125 h 272"/>
                  <a:gd name="T26" fmla="*/ 353 w 393"/>
                  <a:gd name="T27" fmla="*/ 116 h 272"/>
                  <a:gd name="T28" fmla="*/ 353 w 393"/>
                  <a:gd name="T29" fmla="*/ 107 h 272"/>
                  <a:gd name="T30" fmla="*/ 353 w 393"/>
                  <a:gd name="T31" fmla="*/ 98 h 272"/>
                  <a:gd name="T32" fmla="*/ 344 w 393"/>
                  <a:gd name="T33" fmla="*/ 94 h 272"/>
                  <a:gd name="T34" fmla="*/ 339 w 393"/>
                  <a:gd name="T35" fmla="*/ 89 h 272"/>
                  <a:gd name="T36" fmla="*/ 330 w 393"/>
                  <a:gd name="T37" fmla="*/ 89 h 272"/>
                  <a:gd name="T38" fmla="*/ 321 w 393"/>
                  <a:gd name="T39" fmla="*/ 89 h 272"/>
                  <a:gd name="T40" fmla="*/ 254 w 393"/>
                  <a:gd name="T41" fmla="*/ 129 h 272"/>
                  <a:gd name="T42" fmla="*/ 196 w 393"/>
                  <a:gd name="T43" fmla="*/ 94 h 272"/>
                  <a:gd name="T44" fmla="*/ 281 w 393"/>
                  <a:gd name="T45" fmla="*/ 49 h 272"/>
                  <a:gd name="T46" fmla="*/ 290 w 393"/>
                  <a:gd name="T47" fmla="*/ 40 h 272"/>
                  <a:gd name="T48" fmla="*/ 295 w 393"/>
                  <a:gd name="T49" fmla="*/ 31 h 272"/>
                  <a:gd name="T50" fmla="*/ 295 w 393"/>
                  <a:gd name="T51" fmla="*/ 26 h 272"/>
                  <a:gd name="T52" fmla="*/ 295 w 393"/>
                  <a:gd name="T53" fmla="*/ 18 h 272"/>
                  <a:gd name="T54" fmla="*/ 290 w 393"/>
                  <a:gd name="T55" fmla="*/ 9 h 272"/>
                  <a:gd name="T56" fmla="*/ 281 w 393"/>
                  <a:gd name="T57" fmla="*/ 4 h 272"/>
                  <a:gd name="T58" fmla="*/ 272 w 393"/>
                  <a:gd name="T59" fmla="*/ 4 h 272"/>
                  <a:gd name="T60" fmla="*/ 263 w 393"/>
                  <a:gd name="T61" fmla="*/ 9 h 272"/>
                  <a:gd name="T62" fmla="*/ 152 w 393"/>
                  <a:gd name="T63" fmla="*/ 71 h 272"/>
                  <a:gd name="T64" fmla="*/ 27 w 393"/>
                  <a:gd name="T65" fmla="*/ 0 h 272"/>
                  <a:gd name="T66" fmla="*/ 0 w 393"/>
                  <a:gd name="T67" fmla="*/ 44 h 272"/>
                  <a:gd name="T68" fmla="*/ 125 w 393"/>
                  <a:gd name="T69" fmla="*/ 116 h 272"/>
                  <a:gd name="T70" fmla="*/ 125 w 393"/>
                  <a:gd name="T71" fmla="*/ 250 h 272"/>
                  <a:gd name="T72" fmla="*/ 125 w 393"/>
                  <a:gd name="T73" fmla="*/ 259 h 272"/>
                  <a:gd name="T74" fmla="*/ 129 w 393"/>
                  <a:gd name="T75" fmla="*/ 263 h 272"/>
                  <a:gd name="T76" fmla="*/ 138 w 393"/>
                  <a:gd name="T77" fmla="*/ 268 h 272"/>
                  <a:gd name="T78" fmla="*/ 143 w 393"/>
                  <a:gd name="T79" fmla="*/ 272 h 272"/>
                  <a:gd name="T80" fmla="*/ 152 w 393"/>
                  <a:gd name="T81" fmla="*/ 272 h 272"/>
                  <a:gd name="T82" fmla="*/ 161 w 393"/>
                  <a:gd name="T83" fmla="*/ 268 h 272"/>
                  <a:gd name="T84" fmla="*/ 165 w 393"/>
                  <a:gd name="T85" fmla="*/ 259 h 272"/>
                  <a:gd name="T86" fmla="*/ 165 w 393"/>
                  <a:gd name="T87" fmla="*/ 250 h 272"/>
                  <a:gd name="T88" fmla="*/ 170 w 393"/>
                  <a:gd name="T89" fmla="*/ 143 h 272"/>
                  <a:gd name="T90" fmla="*/ 228 w 393"/>
                  <a:gd name="T91" fmla="*/ 178 h 272"/>
                  <a:gd name="T92" fmla="*/ 223 w 393"/>
                  <a:gd name="T93" fmla="*/ 254 h 272"/>
                  <a:gd name="T94" fmla="*/ 228 w 393"/>
                  <a:gd name="T95" fmla="*/ 263 h 272"/>
                  <a:gd name="T96" fmla="*/ 232 w 393"/>
                  <a:gd name="T97" fmla="*/ 268 h 272"/>
                  <a:gd name="T98" fmla="*/ 237 w 393"/>
                  <a:gd name="T99" fmla="*/ 272 h 272"/>
                  <a:gd name="T100" fmla="*/ 245 w 393"/>
                  <a:gd name="T101" fmla="*/ 272 h 272"/>
                  <a:gd name="T102" fmla="*/ 254 w 393"/>
                  <a:gd name="T103" fmla="*/ 272 h 272"/>
                  <a:gd name="T104" fmla="*/ 259 w 393"/>
                  <a:gd name="T105" fmla="*/ 268 h 272"/>
                  <a:gd name="T106" fmla="*/ 263 w 393"/>
                  <a:gd name="T107" fmla="*/ 263 h 272"/>
                  <a:gd name="T108" fmla="*/ 268 w 393"/>
                  <a:gd name="T109" fmla="*/ 254 h 272"/>
                  <a:gd name="T110" fmla="*/ 272 w 393"/>
                  <a:gd name="T111" fmla="*/ 20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8" name="Freeform 48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>
                  <a:gd name="T0" fmla="*/ 295 w 393"/>
                  <a:gd name="T1" fmla="*/ 121 h 277"/>
                  <a:gd name="T2" fmla="*/ 384 w 393"/>
                  <a:gd name="T3" fmla="*/ 72 h 277"/>
                  <a:gd name="T4" fmla="*/ 393 w 393"/>
                  <a:gd name="T5" fmla="*/ 63 h 277"/>
                  <a:gd name="T6" fmla="*/ 393 w 393"/>
                  <a:gd name="T7" fmla="*/ 54 h 277"/>
                  <a:gd name="T8" fmla="*/ 393 w 393"/>
                  <a:gd name="T9" fmla="*/ 49 h 277"/>
                  <a:gd name="T10" fmla="*/ 393 w 393"/>
                  <a:gd name="T11" fmla="*/ 40 h 277"/>
                  <a:gd name="T12" fmla="*/ 384 w 393"/>
                  <a:gd name="T13" fmla="*/ 31 h 277"/>
                  <a:gd name="T14" fmla="*/ 379 w 393"/>
                  <a:gd name="T15" fmla="*/ 27 h 277"/>
                  <a:gd name="T16" fmla="*/ 370 w 393"/>
                  <a:gd name="T17" fmla="*/ 27 h 277"/>
                  <a:gd name="T18" fmla="*/ 357 w 393"/>
                  <a:gd name="T19" fmla="*/ 27 h 277"/>
                  <a:gd name="T20" fmla="*/ 268 w 393"/>
                  <a:gd name="T21" fmla="*/ 81 h 277"/>
                  <a:gd name="T22" fmla="*/ 268 w 393"/>
                  <a:gd name="T23" fmla="*/ 27 h 277"/>
                  <a:gd name="T24" fmla="*/ 268 w 393"/>
                  <a:gd name="T25" fmla="*/ 14 h 277"/>
                  <a:gd name="T26" fmla="*/ 263 w 393"/>
                  <a:gd name="T27" fmla="*/ 9 h 277"/>
                  <a:gd name="T28" fmla="*/ 254 w 393"/>
                  <a:gd name="T29" fmla="*/ 5 h 277"/>
                  <a:gd name="T30" fmla="*/ 250 w 393"/>
                  <a:gd name="T31" fmla="*/ 0 h 277"/>
                  <a:gd name="T32" fmla="*/ 241 w 393"/>
                  <a:gd name="T33" fmla="*/ 5 h 277"/>
                  <a:gd name="T34" fmla="*/ 232 w 393"/>
                  <a:gd name="T35" fmla="*/ 5 h 277"/>
                  <a:gd name="T36" fmla="*/ 228 w 393"/>
                  <a:gd name="T37" fmla="*/ 14 h 277"/>
                  <a:gd name="T38" fmla="*/ 228 w 393"/>
                  <a:gd name="T39" fmla="*/ 23 h 277"/>
                  <a:gd name="T40" fmla="*/ 228 w 393"/>
                  <a:gd name="T41" fmla="*/ 99 h 277"/>
                  <a:gd name="T42" fmla="*/ 170 w 393"/>
                  <a:gd name="T43" fmla="*/ 134 h 277"/>
                  <a:gd name="T44" fmla="*/ 170 w 393"/>
                  <a:gd name="T45" fmla="*/ 36 h 277"/>
                  <a:gd name="T46" fmla="*/ 170 w 393"/>
                  <a:gd name="T47" fmla="*/ 27 h 277"/>
                  <a:gd name="T48" fmla="*/ 165 w 393"/>
                  <a:gd name="T49" fmla="*/ 18 h 277"/>
                  <a:gd name="T50" fmla="*/ 156 w 393"/>
                  <a:gd name="T51" fmla="*/ 14 h 277"/>
                  <a:gd name="T52" fmla="*/ 147 w 393"/>
                  <a:gd name="T53" fmla="*/ 9 h 277"/>
                  <a:gd name="T54" fmla="*/ 138 w 393"/>
                  <a:gd name="T55" fmla="*/ 9 h 277"/>
                  <a:gd name="T56" fmla="*/ 134 w 393"/>
                  <a:gd name="T57" fmla="*/ 14 h 277"/>
                  <a:gd name="T58" fmla="*/ 129 w 393"/>
                  <a:gd name="T59" fmla="*/ 23 h 277"/>
                  <a:gd name="T60" fmla="*/ 125 w 393"/>
                  <a:gd name="T61" fmla="*/ 31 h 277"/>
                  <a:gd name="T62" fmla="*/ 125 w 393"/>
                  <a:gd name="T63" fmla="*/ 161 h 277"/>
                  <a:gd name="T64" fmla="*/ 0 w 393"/>
                  <a:gd name="T65" fmla="*/ 233 h 277"/>
                  <a:gd name="T66" fmla="*/ 27 w 393"/>
                  <a:gd name="T67" fmla="*/ 277 h 277"/>
                  <a:gd name="T68" fmla="*/ 152 w 393"/>
                  <a:gd name="T69" fmla="*/ 206 h 277"/>
                  <a:gd name="T70" fmla="*/ 268 w 393"/>
                  <a:gd name="T71" fmla="*/ 273 h 277"/>
                  <a:gd name="T72" fmla="*/ 272 w 393"/>
                  <a:gd name="T73" fmla="*/ 277 h 277"/>
                  <a:gd name="T74" fmla="*/ 281 w 393"/>
                  <a:gd name="T75" fmla="*/ 277 h 277"/>
                  <a:gd name="T76" fmla="*/ 290 w 393"/>
                  <a:gd name="T77" fmla="*/ 273 h 277"/>
                  <a:gd name="T78" fmla="*/ 295 w 393"/>
                  <a:gd name="T79" fmla="*/ 268 h 277"/>
                  <a:gd name="T80" fmla="*/ 299 w 393"/>
                  <a:gd name="T81" fmla="*/ 259 h 277"/>
                  <a:gd name="T82" fmla="*/ 299 w 393"/>
                  <a:gd name="T83" fmla="*/ 251 h 277"/>
                  <a:gd name="T84" fmla="*/ 295 w 393"/>
                  <a:gd name="T85" fmla="*/ 242 h 277"/>
                  <a:gd name="T86" fmla="*/ 286 w 393"/>
                  <a:gd name="T87" fmla="*/ 237 h 277"/>
                  <a:gd name="T88" fmla="*/ 196 w 393"/>
                  <a:gd name="T89" fmla="*/ 179 h 277"/>
                  <a:gd name="T90" fmla="*/ 254 w 393"/>
                  <a:gd name="T91" fmla="*/ 148 h 277"/>
                  <a:gd name="T92" fmla="*/ 321 w 393"/>
                  <a:gd name="T93" fmla="*/ 188 h 277"/>
                  <a:gd name="T94" fmla="*/ 330 w 393"/>
                  <a:gd name="T95" fmla="*/ 192 h 277"/>
                  <a:gd name="T96" fmla="*/ 335 w 393"/>
                  <a:gd name="T97" fmla="*/ 192 h 277"/>
                  <a:gd name="T98" fmla="*/ 344 w 393"/>
                  <a:gd name="T99" fmla="*/ 188 h 277"/>
                  <a:gd name="T100" fmla="*/ 348 w 393"/>
                  <a:gd name="T101" fmla="*/ 179 h 277"/>
                  <a:gd name="T102" fmla="*/ 348 w 393"/>
                  <a:gd name="T103" fmla="*/ 175 h 277"/>
                  <a:gd name="T104" fmla="*/ 348 w 393"/>
                  <a:gd name="T105" fmla="*/ 166 h 277"/>
                  <a:gd name="T106" fmla="*/ 348 w 393"/>
                  <a:gd name="T107" fmla="*/ 157 h 277"/>
                  <a:gd name="T108" fmla="*/ 339 w 393"/>
                  <a:gd name="T109" fmla="*/ 152 h 277"/>
                  <a:gd name="T110" fmla="*/ 295 w 393"/>
                  <a:gd name="T111" fmla="*/ 12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9" name="Freeform 49"/>
              <p:cNvSpPr>
                <a:spLocks/>
              </p:cNvSpPr>
              <p:nvPr/>
            </p:nvSpPr>
            <p:spPr bwMode="auto">
              <a:xfrm>
                <a:off x="1232" y="536"/>
                <a:ext cx="263" cy="228"/>
              </a:xfrm>
              <a:custGeom>
                <a:avLst/>
                <a:gdLst>
                  <a:gd name="T0" fmla="*/ 0 w 263"/>
                  <a:gd name="T1" fmla="*/ 116 h 228"/>
                  <a:gd name="T2" fmla="*/ 49 w 263"/>
                  <a:gd name="T3" fmla="*/ 67 h 228"/>
                  <a:gd name="T4" fmla="*/ 67 w 263"/>
                  <a:gd name="T5" fmla="*/ 0 h 228"/>
                  <a:gd name="T6" fmla="*/ 134 w 263"/>
                  <a:gd name="T7" fmla="*/ 23 h 228"/>
                  <a:gd name="T8" fmla="*/ 201 w 263"/>
                  <a:gd name="T9" fmla="*/ 0 h 228"/>
                  <a:gd name="T10" fmla="*/ 214 w 263"/>
                  <a:gd name="T11" fmla="*/ 67 h 228"/>
                  <a:gd name="T12" fmla="*/ 263 w 263"/>
                  <a:gd name="T13" fmla="*/ 116 h 228"/>
                  <a:gd name="T14" fmla="*/ 214 w 263"/>
                  <a:gd name="T15" fmla="*/ 161 h 228"/>
                  <a:gd name="T16" fmla="*/ 201 w 263"/>
                  <a:gd name="T17" fmla="*/ 228 h 228"/>
                  <a:gd name="T18" fmla="*/ 134 w 263"/>
                  <a:gd name="T19" fmla="*/ 210 h 228"/>
                  <a:gd name="T20" fmla="*/ 67 w 263"/>
                  <a:gd name="T21" fmla="*/ 228 h 228"/>
                  <a:gd name="T22" fmla="*/ 49 w 263"/>
                  <a:gd name="T23" fmla="*/ 161 h 228"/>
                  <a:gd name="T24" fmla="*/ 0 w 263"/>
                  <a:gd name="T25" fmla="*/ 11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1789" y="1296"/>
              <a:ext cx="22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tint val="42353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Pembentukan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Heap</a:t>
              </a:r>
              <a:endParaRPr lang="en-US" altLang="en-US" sz="24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87092" name="Group 52"/>
          <p:cNvGrpSpPr>
            <a:grpSpLocks/>
          </p:cNvGrpSpPr>
          <p:nvPr/>
        </p:nvGrpSpPr>
        <p:grpSpPr bwMode="auto">
          <a:xfrm>
            <a:off x="2514600" y="2771246"/>
            <a:ext cx="5562602" cy="609600"/>
            <a:chOff x="1440" y="1296"/>
            <a:chExt cx="3504" cy="384"/>
          </a:xfrm>
        </p:grpSpPr>
        <p:grpSp>
          <p:nvGrpSpPr>
            <p:cNvPr id="87093" name="Group 53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87094" name="Freeform 54"/>
              <p:cNvSpPr>
                <a:spLocks/>
              </p:cNvSpPr>
              <p:nvPr/>
            </p:nvSpPr>
            <p:spPr bwMode="auto">
              <a:xfrm>
                <a:off x="1214" y="214"/>
                <a:ext cx="299" cy="434"/>
              </a:xfrm>
              <a:custGeom>
                <a:avLst/>
                <a:gdLst>
                  <a:gd name="T0" fmla="*/ 174 w 299"/>
                  <a:gd name="T1" fmla="*/ 121 h 434"/>
                  <a:gd name="T2" fmla="*/ 174 w 299"/>
                  <a:gd name="T3" fmla="*/ 23 h 434"/>
                  <a:gd name="T4" fmla="*/ 170 w 299"/>
                  <a:gd name="T5" fmla="*/ 9 h 434"/>
                  <a:gd name="T6" fmla="*/ 165 w 299"/>
                  <a:gd name="T7" fmla="*/ 5 h 434"/>
                  <a:gd name="T8" fmla="*/ 156 w 299"/>
                  <a:gd name="T9" fmla="*/ 0 h 434"/>
                  <a:gd name="T10" fmla="*/ 152 w 299"/>
                  <a:gd name="T11" fmla="*/ 0 h 434"/>
                  <a:gd name="T12" fmla="*/ 143 w 299"/>
                  <a:gd name="T13" fmla="*/ 0 h 434"/>
                  <a:gd name="T14" fmla="*/ 134 w 299"/>
                  <a:gd name="T15" fmla="*/ 5 h 434"/>
                  <a:gd name="T16" fmla="*/ 125 w 299"/>
                  <a:gd name="T17" fmla="*/ 9 h 434"/>
                  <a:gd name="T18" fmla="*/ 125 w 299"/>
                  <a:gd name="T19" fmla="*/ 23 h 434"/>
                  <a:gd name="T20" fmla="*/ 125 w 299"/>
                  <a:gd name="T21" fmla="*/ 126 h 434"/>
                  <a:gd name="T22" fmla="*/ 76 w 299"/>
                  <a:gd name="T23" fmla="*/ 99 h 434"/>
                  <a:gd name="T24" fmla="*/ 67 w 299"/>
                  <a:gd name="T25" fmla="*/ 94 h 434"/>
                  <a:gd name="T26" fmla="*/ 58 w 299"/>
                  <a:gd name="T27" fmla="*/ 94 h 434"/>
                  <a:gd name="T28" fmla="*/ 49 w 299"/>
                  <a:gd name="T29" fmla="*/ 99 h 434"/>
                  <a:gd name="T30" fmla="*/ 45 w 299"/>
                  <a:gd name="T31" fmla="*/ 103 h 434"/>
                  <a:gd name="T32" fmla="*/ 40 w 299"/>
                  <a:gd name="T33" fmla="*/ 112 h 434"/>
                  <a:gd name="T34" fmla="*/ 45 w 299"/>
                  <a:gd name="T35" fmla="*/ 117 h 434"/>
                  <a:gd name="T36" fmla="*/ 45 w 299"/>
                  <a:gd name="T37" fmla="*/ 126 h 434"/>
                  <a:gd name="T38" fmla="*/ 54 w 299"/>
                  <a:gd name="T39" fmla="*/ 134 h 434"/>
                  <a:gd name="T40" fmla="*/ 121 w 299"/>
                  <a:gd name="T41" fmla="*/ 170 h 434"/>
                  <a:gd name="T42" fmla="*/ 121 w 299"/>
                  <a:gd name="T43" fmla="*/ 242 h 434"/>
                  <a:gd name="T44" fmla="*/ 36 w 299"/>
                  <a:gd name="T45" fmla="*/ 188 h 434"/>
                  <a:gd name="T46" fmla="*/ 27 w 299"/>
                  <a:gd name="T47" fmla="*/ 184 h 434"/>
                  <a:gd name="T48" fmla="*/ 18 w 299"/>
                  <a:gd name="T49" fmla="*/ 184 h 434"/>
                  <a:gd name="T50" fmla="*/ 9 w 299"/>
                  <a:gd name="T51" fmla="*/ 188 h 434"/>
                  <a:gd name="T52" fmla="*/ 5 w 299"/>
                  <a:gd name="T53" fmla="*/ 193 h 434"/>
                  <a:gd name="T54" fmla="*/ 0 w 299"/>
                  <a:gd name="T55" fmla="*/ 202 h 434"/>
                  <a:gd name="T56" fmla="*/ 0 w 299"/>
                  <a:gd name="T57" fmla="*/ 210 h 434"/>
                  <a:gd name="T58" fmla="*/ 5 w 299"/>
                  <a:gd name="T59" fmla="*/ 219 h 434"/>
                  <a:gd name="T60" fmla="*/ 14 w 299"/>
                  <a:gd name="T61" fmla="*/ 224 h 434"/>
                  <a:gd name="T62" fmla="*/ 121 w 299"/>
                  <a:gd name="T63" fmla="*/ 291 h 434"/>
                  <a:gd name="T64" fmla="*/ 121 w 299"/>
                  <a:gd name="T65" fmla="*/ 434 h 434"/>
                  <a:gd name="T66" fmla="*/ 174 w 299"/>
                  <a:gd name="T67" fmla="*/ 434 h 434"/>
                  <a:gd name="T68" fmla="*/ 174 w 299"/>
                  <a:gd name="T69" fmla="*/ 291 h 434"/>
                  <a:gd name="T70" fmla="*/ 290 w 299"/>
                  <a:gd name="T71" fmla="*/ 224 h 434"/>
                  <a:gd name="T72" fmla="*/ 295 w 299"/>
                  <a:gd name="T73" fmla="*/ 219 h 434"/>
                  <a:gd name="T74" fmla="*/ 299 w 299"/>
                  <a:gd name="T75" fmla="*/ 210 h 434"/>
                  <a:gd name="T76" fmla="*/ 299 w 299"/>
                  <a:gd name="T77" fmla="*/ 202 h 434"/>
                  <a:gd name="T78" fmla="*/ 299 w 299"/>
                  <a:gd name="T79" fmla="*/ 197 h 434"/>
                  <a:gd name="T80" fmla="*/ 295 w 299"/>
                  <a:gd name="T81" fmla="*/ 188 h 434"/>
                  <a:gd name="T82" fmla="*/ 286 w 299"/>
                  <a:gd name="T83" fmla="*/ 184 h 434"/>
                  <a:gd name="T84" fmla="*/ 277 w 299"/>
                  <a:gd name="T85" fmla="*/ 184 h 434"/>
                  <a:gd name="T86" fmla="*/ 268 w 299"/>
                  <a:gd name="T87" fmla="*/ 188 h 434"/>
                  <a:gd name="T88" fmla="*/ 174 w 299"/>
                  <a:gd name="T89" fmla="*/ 237 h 434"/>
                  <a:gd name="T90" fmla="*/ 174 w 299"/>
                  <a:gd name="T91" fmla="*/ 170 h 434"/>
                  <a:gd name="T92" fmla="*/ 246 w 299"/>
                  <a:gd name="T93" fmla="*/ 134 h 434"/>
                  <a:gd name="T94" fmla="*/ 250 w 299"/>
                  <a:gd name="T95" fmla="*/ 130 h 434"/>
                  <a:gd name="T96" fmla="*/ 255 w 299"/>
                  <a:gd name="T97" fmla="*/ 121 h 434"/>
                  <a:gd name="T98" fmla="*/ 255 w 299"/>
                  <a:gd name="T99" fmla="*/ 112 h 434"/>
                  <a:gd name="T100" fmla="*/ 250 w 299"/>
                  <a:gd name="T101" fmla="*/ 108 h 434"/>
                  <a:gd name="T102" fmla="*/ 246 w 299"/>
                  <a:gd name="T103" fmla="*/ 103 h 434"/>
                  <a:gd name="T104" fmla="*/ 237 w 299"/>
                  <a:gd name="T105" fmla="*/ 99 h 434"/>
                  <a:gd name="T106" fmla="*/ 232 w 299"/>
                  <a:gd name="T107" fmla="*/ 99 h 434"/>
                  <a:gd name="T108" fmla="*/ 223 w 299"/>
                  <a:gd name="T109" fmla="*/ 99 h 434"/>
                  <a:gd name="T110" fmla="*/ 174 w 299"/>
                  <a:gd name="T111" fmla="*/ 12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5" name="Freeform 55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>
                  <a:gd name="T0" fmla="*/ 121 w 393"/>
                  <a:gd name="T1" fmla="*/ 71 h 272"/>
                  <a:gd name="T2" fmla="*/ 36 w 393"/>
                  <a:gd name="T3" fmla="*/ 22 h 272"/>
                  <a:gd name="T4" fmla="*/ 27 w 393"/>
                  <a:gd name="T5" fmla="*/ 18 h 272"/>
                  <a:gd name="T6" fmla="*/ 18 w 393"/>
                  <a:gd name="T7" fmla="*/ 18 h 272"/>
                  <a:gd name="T8" fmla="*/ 9 w 393"/>
                  <a:gd name="T9" fmla="*/ 22 h 272"/>
                  <a:gd name="T10" fmla="*/ 5 w 393"/>
                  <a:gd name="T11" fmla="*/ 31 h 272"/>
                  <a:gd name="T12" fmla="*/ 0 w 393"/>
                  <a:gd name="T13" fmla="*/ 40 h 272"/>
                  <a:gd name="T14" fmla="*/ 0 w 393"/>
                  <a:gd name="T15" fmla="*/ 49 h 272"/>
                  <a:gd name="T16" fmla="*/ 5 w 393"/>
                  <a:gd name="T17" fmla="*/ 58 h 272"/>
                  <a:gd name="T18" fmla="*/ 9 w 393"/>
                  <a:gd name="T19" fmla="*/ 62 h 272"/>
                  <a:gd name="T20" fmla="*/ 98 w 393"/>
                  <a:gd name="T21" fmla="*/ 116 h 272"/>
                  <a:gd name="T22" fmla="*/ 54 w 393"/>
                  <a:gd name="T23" fmla="*/ 143 h 272"/>
                  <a:gd name="T24" fmla="*/ 45 w 393"/>
                  <a:gd name="T25" fmla="*/ 147 h 272"/>
                  <a:gd name="T26" fmla="*/ 40 w 393"/>
                  <a:gd name="T27" fmla="*/ 156 h 272"/>
                  <a:gd name="T28" fmla="*/ 40 w 393"/>
                  <a:gd name="T29" fmla="*/ 165 h 272"/>
                  <a:gd name="T30" fmla="*/ 40 w 393"/>
                  <a:gd name="T31" fmla="*/ 174 h 272"/>
                  <a:gd name="T32" fmla="*/ 49 w 393"/>
                  <a:gd name="T33" fmla="*/ 178 h 272"/>
                  <a:gd name="T34" fmla="*/ 54 w 393"/>
                  <a:gd name="T35" fmla="*/ 183 h 272"/>
                  <a:gd name="T36" fmla="*/ 63 w 393"/>
                  <a:gd name="T37" fmla="*/ 183 h 272"/>
                  <a:gd name="T38" fmla="*/ 72 w 393"/>
                  <a:gd name="T39" fmla="*/ 183 h 272"/>
                  <a:gd name="T40" fmla="*/ 139 w 393"/>
                  <a:gd name="T41" fmla="*/ 143 h 272"/>
                  <a:gd name="T42" fmla="*/ 197 w 393"/>
                  <a:gd name="T43" fmla="*/ 178 h 272"/>
                  <a:gd name="T44" fmla="*/ 112 w 393"/>
                  <a:gd name="T45" fmla="*/ 223 h 272"/>
                  <a:gd name="T46" fmla="*/ 103 w 393"/>
                  <a:gd name="T47" fmla="*/ 232 h 272"/>
                  <a:gd name="T48" fmla="*/ 98 w 393"/>
                  <a:gd name="T49" fmla="*/ 241 h 272"/>
                  <a:gd name="T50" fmla="*/ 98 w 393"/>
                  <a:gd name="T51" fmla="*/ 246 h 272"/>
                  <a:gd name="T52" fmla="*/ 98 w 393"/>
                  <a:gd name="T53" fmla="*/ 254 h 272"/>
                  <a:gd name="T54" fmla="*/ 103 w 393"/>
                  <a:gd name="T55" fmla="*/ 263 h 272"/>
                  <a:gd name="T56" fmla="*/ 112 w 393"/>
                  <a:gd name="T57" fmla="*/ 268 h 272"/>
                  <a:gd name="T58" fmla="*/ 121 w 393"/>
                  <a:gd name="T59" fmla="*/ 268 h 272"/>
                  <a:gd name="T60" fmla="*/ 130 w 393"/>
                  <a:gd name="T61" fmla="*/ 263 h 272"/>
                  <a:gd name="T62" fmla="*/ 241 w 393"/>
                  <a:gd name="T63" fmla="*/ 201 h 272"/>
                  <a:gd name="T64" fmla="*/ 366 w 393"/>
                  <a:gd name="T65" fmla="*/ 272 h 272"/>
                  <a:gd name="T66" fmla="*/ 393 w 393"/>
                  <a:gd name="T67" fmla="*/ 228 h 272"/>
                  <a:gd name="T68" fmla="*/ 268 w 393"/>
                  <a:gd name="T69" fmla="*/ 156 h 272"/>
                  <a:gd name="T70" fmla="*/ 268 w 393"/>
                  <a:gd name="T71" fmla="*/ 22 h 272"/>
                  <a:gd name="T72" fmla="*/ 268 w 393"/>
                  <a:gd name="T73" fmla="*/ 13 h 272"/>
                  <a:gd name="T74" fmla="*/ 264 w 393"/>
                  <a:gd name="T75" fmla="*/ 9 h 272"/>
                  <a:gd name="T76" fmla="*/ 255 w 393"/>
                  <a:gd name="T77" fmla="*/ 4 h 272"/>
                  <a:gd name="T78" fmla="*/ 250 w 393"/>
                  <a:gd name="T79" fmla="*/ 0 h 272"/>
                  <a:gd name="T80" fmla="*/ 241 w 393"/>
                  <a:gd name="T81" fmla="*/ 0 h 272"/>
                  <a:gd name="T82" fmla="*/ 232 w 393"/>
                  <a:gd name="T83" fmla="*/ 4 h 272"/>
                  <a:gd name="T84" fmla="*/ 228 w 393"/>
                  <a:gd name="T85" fmla="*/ 13 h 272"/>
                  <a:gd name="T86" fmla="*/ 228 w 393"/>
                  <a:gd name="T87" fmla="*/ 22 h 272"/>
                  <a:gd name="T88" fmla="*/ 223 w 393"/>
                  <a:gd name="T89" fmla="*/ 129 h 272"/>
                  <a:gd name="T90" fmla="*/ 165 w 393"/>
                  <a:gd name="T91" fmla="*/ 94 h 272"/>
                  <a:gd name="T92" fmla="*/ 170 w 393"/>
                  <a:gd name="T93" fmla="*/ 18 h 272"/>
                  <a:gd name="T94" fmla="*/ 165 w 393"/>
                  <a:gd name="T95" fmla="*/ 9 h 272"/>
                  <a:gd name="T96" fmla="*/ 161 w 393"/>
                  <a:gd name="T97" fmla="*/ 4 h 272"/>
                  <a:gd name="T98" fmla="*/ 156 w 393"/>
                  <a:gd name="T99" fmla="*/ 0 h 272"/>
                  <a:gd name="T100" fmla="*/ 148 w 393"/>
                  <a:gd name="T101" fmla="*/ 0 h 272"/>
                  <a:gd name="T102" fmla="*/ 139 w 393"/>
                  <a:gd name="T103" fmla="*/ 0 h 272"/>
                  <a:gd name="T104" fmla="*/ 134 w 393"/>
                  <a:gd name="T105" fmla="*/ 4 h 272"/>
                  <a:gd name="T106" fmla="*/ 130 w 393"/>
                  <a:gd name="T107" fmla="*/ 9 h 272"/>
                  <a:gd name="T108" fmla="*/ 125 w 393"/>
                  <a:gd name="T109" fmla="*/ 18 h 272"/>
                  <a:gd name="T110" fmla="*/ 121 w 393"/>
                  <a:gd name="T111" fmla="*/ 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6" name="Freeform 56"/>
              <p:cNvSpPr>
                <a:spLocks/>
              </p:cNvSpPr>
              <p:nvPr/>
            </p:nvSpPr>
            <p:spPr bwMode="auto">
              <a:xfrm>
                <a:off x="982" y="626"/>
                <a:ext cx="393" cy="277"/>
              </a:xfrm>
              <a:custGeom>
                <a:avLst/>
                <a:gdLst>
                  <a:gd name="T0" fmla="*/ 98 w 393"/>
                  <a:gd name="T1" fmla="*/ 156 h 277"/>
                  <a:gd name="T2" fmla="*/ 9 w 393"/>
                  <a:gd name="T3" fmla="*/ 205 h 277"/>
                  <a:gd name="T4" fmla="*/ 0 w 393"/>
                  <a:gd name="T5" fmla="*/ 214 h 277"/>
                  <a:gd name="T6" fmla="*/ 0 w 393"/>
                  <a:gd name="T7" fmla="*/ 223 h 277"/>
                  <a:gd name="T8" fmla="*/ 0 w 393"/>
                  <a:gd name="T9" fmla="*/ 228 h 277"/>
                  <a:gd name="T10" fmla="*/ 0 w 393"/>
                  <a:gd name="T11" fmla="*/ 237 h 277"/>
                  <a:gd name="T12" fmla="*/ 9 w 393"/>
                  <a:gd name="T13" fmla="*/ 246 h 277"/>
                  <a:gd name="T14" fmla="*/ 14 w 393"/>
                  <a:gd name="T15" fmla="*/ 250 h 277"/>
                  <a:gd name="T16" fmla="*/ 23 w 393"/>
                  <a:gd name="T17" fmla="*/ 250 h 277"/>
                  <a:gd name="T18" fmla="*/ 36 w 393"/>
                  <a:gd name="T19" fmla="*/ 250 h 277"/>
                  <a:gd name="T20" fmla="*/ 125 w 393"/>
                  <a:gd name="T21" fmla="*/ 196 h 277"/>
                  <a:gd name="T22" fmla="*/ 125 w 393"/>
                  <a:gd name="T23" fmla="*/ 250 h 277"/>
                  <a:gd name="T24" fmla="*/ 125 w 393"/>
                  <a:gd name="T25" fmla="*/ 263 h 277"/>
                  <a:gd name="T26" fmla="*/ 130 w 393"/>
                  <a:gd name="T27" fmla="*/ 268 h 277"/>
                  <a:gd name="T28" fmla="*/ 139 w 393"/>
                  <a:gd name="T29" fmla="*/ 272 h 277"/>
                  <a:gd name="T30" fmla="*/ 143 w 393"/>
                  <a:gd name="T31" fmla="*/ 277 h 277"/>
                  <a:gd name="T32" fmla="*/ 152 w 393"/>
                  <a:gd name="T33" fmla="*/ 277 h 277"/>
                  <a:gd name="T34" fmla="*/ 161 w 393"/>
                  <a:gd name="T35" fmla="*/ 272 h 277"/>
                  <a:gd name="T36" fmla="*/ 165 w 393"/>
                  <a:gd name="T37" fmla="*/ 263 h 277"/>
                  <a:gd name="T38" fmla="*/ 165 w 393"/>
                  <a:gd name="T39" fmla="*/ 254 h 277"/>
                  <a:gd name="T40" fmla="*/ 165 w 393"/>
                  <a:gd name="T41" fmla="*/ 178 h 277"/>
                  <a:gd name="T42" fmla="*/ 223 w 393"/>
                  <a:gd name="T43" fmla="*/ 143 h 277"/>
                  <a:gd name="T44" fmla="*/ 223 w 393"/>
                  <a:gd name="T45" fmla="*/ 241 h 277"/>
                  <a:gd name="T46" fmla="*/ 223 w 393"/>
                  <a:gd name="T47" fmla="*/ 250 h 277"/>
                  <a:gd name="T48" fmla="*/ 228 w 393"/>
                  <a:gd name="T49" fmla="*/ 259 h 277"/>
                  <a:gd name="T50" fmla="*/ 237 w 393"/>
                  <a:gd name="T51" fmla="*/ 263 h 277"/>
                  <a:gd name="T52" fmla="*/ 246 w 393"/>
                  <a:gd name="T53" fmla="*/ 268 h 277"/>
                  <a:gd name="T54" fmla="*/ 255 w 393"/>
                  <a:gd name="T55" fmla="*/ 268 h 277"/>
                  <a:gd name="T56" fmla="*/ 259 w 393"/>
                  <a:gd name="T57" fmla="*/ 263 h 277"/>
                  <a:gd name="T58" fmla="*/ 264 w 393"/>
                  <a:gd name="T59" fmla="*/ 254 h 277"/>
                  <a:gd name="T60" fmla="*/ 268 w 393"/>
                  <a:gd name="T61" fmla="*/ 246 h 277"/>
                  <a:gd name="T62" fmla="*/ 268 w 393"/>
                  <a:gd name="T63" fmla="*/ 116 h 277"/>
                  <a:gd name="T64" fmla="*/ 393 w 393"/>
                  <a:gd name="T65" fmla="*/ 44 h 277"/>
                  <a:gd name="T66" fmla="*/ 366 w 393"/>
                  <a:gd name="T67" fmla="*/ 0 h 277"/>
                  <a:gd name="T68" fmla="*/ 241 w 393"/>
                  <a:gd name="T69" fmla="*/ 71 h 277"/>
                  <a:gd name="T70" fmla="*/ 125 w 393"/>
                  <a:gd name="T71" fmla="*/ 4 h 277"/>
                  <a:gd name="T72" fmla="*/ 121 w 393"/>
                  <a:gd name="T73" fmla="*/ 0 h 277"/>
                  <a:gd name="T74" fmla="*/ 112 w 393"/>
                  <a:gd name="T75" fmla="*/ 0 h 277"/>
                  <a:gd name="T76" fmla="*/ 103 w 393"/>
                  <a:gd name="T77" fmla="*/ 4 h 277"/>
                  <a:gd name="T78" fmla="*/ 98 w 393"/>
                  <a:gd name="T79" fmla="*/ 9 h 277"/>
                  <a:gd name="T80" fmla="*/ 94 w 393"/>
                  <a:gd name="T81" fmla="*/ 18 h 277"/>
                  <a:gd name="T82" fmla="*/ 94 w 393"/>
                  <a:gd name="T83" fmla="*/ 26 h 277"/>
                  <a:gd name="T84" fmla="*/ 98 w 393"/>
                  <a:gd name="T85" fmla="*/ 35 h 277"/>
                  <a:gd name="T86" fmla="*/ 107 w 393"/>
                  <a:gd name="T87" fmla="*/ 40 h 277"/>
                  <a:gd name="T88" fmla="*/ 197 w 393"/>
                  <a:gd name="T89" fmla="*/ 98 h 277"/>
                  <a:gd name="T90" fmla="*/ 139 w 393"/>
                  <a:gd name="T91" fmla="*/ 129 h 277"/>
                  <a:gd name="T92" fmla="*/ 72 w 393"/>
                  <a:gd name="T93" fmla="*/ 89 h 277"/>
                  <a:gd name="T94" fmla="*/ 63 w 393"/>
                  <a:gd name="T95" fmla="*/ 85 h 277"/>
                  <a:gd name="T96" fmla="*/ 58 w 393"/>
                  <a:gd name="T97" fmla="*/ 85 h 277"/>
                  <a:gd name="T98" fmla="*/ 49 w 393"/>
                  <a:gd name="T99" fmla="*/ 89 h 277"/>
                  <a:gd name="T100" fmla="*/ 45 w 393"/>
                  <a:gd name="T101" fmla="*/ 98 h 277"/>
                  <a:gd name="T102" fmla="*/ 45 w 393"/>
                  <a:gd name="T103" fmla="*/ 102 h 277"/>
                  <a:gd name="T104" fmla="*/ 45 w 393"/>
                  <a:gd name="T105" fmla="*/ 111 h 277"/>
                  <a:gd name="T106" fmla="*/ 45 w 393"/>
                  <a:gd name="T107" fmla="*/ 120 h 277"/>
                  <a:gd name="T108" fmla="*/ 54 w 393"/>
                  <a:gd name="T109" fmla="*/ 125 h 277"/>
                  <a:gd name="T110" fmla="*/ 98 w 393"/>
                  <a:gd name="T111" fmla="*/ 15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7" name="Freeform 57"/>
              <p:cNvSpPr>
                <a:spLocks/>
              </p:cNvSpPr>
              <p:nvPr/>
            </p:nvSpPr>
            <p:spPr bwMode="auto">
              <a:xfrm>
                <a:off x="1210" y="648"/>
                <a:ext cx="299" cy="438"/>
              </a:xfrm>
              <a:custGeom>
                <a:avLst/>
                <a:gdLst>
                  <a:gd name="T0" fmla="*/ 125 w 299"/>
                  <a:gd name="T1" fmla="*/ 313 h 438"/>
                  <a:gd name="T2" fmla="*/ 125 w 299"/>
                  <a:gd name="T3" fmla="*/ 411 h 438"/>
                  <a:gd name="T4" fmla="*/ 129 w 299"/>
                  <a:gd name="T5" fmla="*/ 425 h 438"/>
                  <a:gd name="T6" fmla="*/ 134 w 299"/>
                  <a:gd name="T7" fmla="*/ 429 h 438"/>
                  <a:gd name="T8" fmla="*/ 143 w 299"/>
                  <a:gd name="T9" fmla="*/ 434 h 438"/>
                  <a:gd name="T10" fmla="*/ 147 w 299"/>
                  <a:gd name="T11" fmla="*/ 438 h 438"/>
                  <a:gd name="T12" fmla="*/ 156 w 299"/>
                  <a:gd name="T13" fmla="*/ 434 h 438"/>
                  <a:gd name="T14" fmla="*/ 165 w 299"/>
                  <a:gd name="T15" fmla="*/ 429 h 438"/>
                  <a:gd name="T16" fmla="*/ 174 w 299"/>
                  <a:gd name="T17" fmla="*/ 425 h 438"/>
                  <a:gd name="T18" fmla="*/ 174 w 299"/>
                  <a:gd name="T19" fmla="*/ 411 h 438"/>
                  <a:gd name="T20" fmla="*/ 174 w 299"/>
                  <a:gd name="T21" fmla="*/ 308 h 438"/>
                  <a:gd name="T22" fmla="*/ 223 w 299"/>
                  <a:gd name="T23" fmla="*/ 335 h 438"/>
                  <a:gd name="T24" fmla="*/ 232 w 299"/>
                  <a:gd name="T25" fmla="*/ 340 h 438"/>
                  <a:gd name="T26" fmla="*/ 241 w 299"/>
                  <a:gd name="T27" fmla="*/ 340 h 438"/>
                  <a:gd name="T28" fmla="*/ 250 w 299"/>
                  <a:gd name="T29" fmla="*/ 335 h 438"/>
                  <a:gd name="T30" fmla="*/ 254 w 299"/>
                  <a:gd name="T31" fmla="*/ 331 h 438"/>
                  <a:gd name="T32" fmla="*/ 254 w 299"/>
                  <a:gd name="T33" fmla="*/ 322 h 438"/>
                  <a:gd name="T34" fmla="*/ 254 w 299"/>
                  <a:gd name="T35" fmla="*/ 317 h 438"/>
                  <a:gd name="T36" fmla="*/ 254 w 299"/>
                  <a:gd name="T37" fmla="*/ 308 h 438"/>
                  <a:gd name="T38" fmla="*/ 245 w 299"/>
                  <a:gd name="T39" fmla="*/ 300 h 438"/>
                  <a:gd name="T40" fmla="*/ 178 w 299"/>
                  <a:gd name="T41" fmla="*/ 264 h 438"/>
                  <a:gd name="T42" fmla="*/ 178 w 299"/>
                  <a:gd name="T43" fmla="*/ 192 h 438"/>
                  <a:gd name="T44" fmla="*/ 263 w 299"/>
                  <a:gd name="T45" fmla="*/ 246 h 438"/>
                  <a:gd name="T46" fmla="*/ 272 w 299"/>
                  <a:gd name="T47" fmla="*/ 250 h 438"/>
                  <a:gd name="T48" fmla="*/ 281 w 299"/>
                  <a:gd name="T49" fmla="*/ 250 h 438"/>
                  <a:gd name="T50" fmla="*/ 290 w 299"/>
                  <a:gd name="T51" fmla="*/ 246 h 438"/>
                  <a:gd name="T52" fmla="*/ 294 w 299"/>
                  <a:gd name="T53" fmla="*/ 241 h 438"/>
                  <a:gd name="T54" fmla="*/ 299 w 299"/>
                  <a:gd name="T55" fmla="*/ 232 h 438"/>
                  <a:gd name="T56" fmla="*/ 299 w 299"/>
                  <a:gd name="T57" fmla="*/ 224 h 438"/>
                  <a:gd name="T58" fmla="*/ 294 w 299"/>
                  <a:gd name="T59" fmla="*/ 215 h 438"/>
                  <a:gd name="T60" fmla="*/ 285 w 299"/>
                  <a:gd name="T61" fmla="*/ 210 h 438"/>
                  <a:gd name="T62" fmla="*/ 178 w 299"/>
                  <a:gd name="T63" fmla="*/ 143 h 438"/>
                  <a:gd name="T64" fmla="*/ 178 w 299"/>
                  <a:gd name="T65" fmla="*/ 0 h 438"/>
                  <a:gd name="T66" fmla="*/ 125 w 299"/>
                  <a:gd name="T67" fmla="*/ 0 h 438"/>
                  <a:gd name="T68" fmla="*/ 125 w 299"/>
                  <a:gd name="T69" fmla="*/ 143 h 438"/>
                  <a:gd name="T70" fmla="*/ 9 w 299"/>
                  <a:gd name="T71" fmla="*/ 210 h 438"/>
                  <a:gd name="T72" fmla="*/ 4 w 299"/>
                  <a:gd name="T73" fmla="*/ 215 h 438"/>
                  <a:gd name="T74" fmla="*/ 0 w 299"/>
                  <a:gd name="T75" fmla="*/ 224 h 438"/>
                  <a:gd name="T76" fmla="*/ 0 w 299"/>
                  <a:gd name="T77" fmla="*/ 232 h 438"/>
                  <a:gd name="T78" fmla="*/ 0 w 299"/>
                  <a:gd name="T79" fmla="*/ 237 h 438"/>
                  <a:gd name="T80" fmla="*/ 4 w 299"/>
                  <a:gd name="T81" fmla="*/ 246 h 438"/>
                  <a:gd name="T82" fmla="*/ 13 w 299"/>
                  <a:gd name="T83" fmla="*/ 250 h 438"/>
                  <a:gd name="T84" fmla="*/ 22 w 299"/>
                  <a:gd name="T85" fmla="*/ 250 h 438"/>
                  <a:gd name="T86" fmla="*/ 31 w 299"/>
                  <a:gd name="T87" fmla="*/ 246 h 438"/>
                  <a:gd name="T88" fmla="*/ 125 w 299"/>
                  <a:gd name="T89" fmla="*/ 197 h 438"/>
                  <a:gd name="T90" fmla="*/ 125 w 299"/>
                  <a:gd name="T91" fmla="*/ 264 h 438"/>
                  <a:gd name="T92" fmla="*/ 53 w 299"/>
                  <a:gd name="T93" fmla="*/ 300 h 438"/>
                  <a:gd name="T94" fmla="*/ 49 w 299"/>
                  <a:gd name="T95" fmla="*/ 304 h 438"/>
                  <a:gd name="T96" fmla="*/ 44 w 299"/>
                  <a:gd name="T97" fmla="*/ 313 h 438"/>
                  <a:gd name="T98" fmla="*/ 44 w 299"/>
                  <a:gd name="T99" fmla="*/ 322 h 438"/>
                  <a:gd name="T100" fmla="*/ 49 w 299"/>
                  <a:gd name="T101" fmla="*/ 326 h 438"/>
                  <a:gd name="T102" fmla="*/ 53 w 299"/>
                  <a:gd name="T103" fmla="*/ 331 h 438"/>
                  <a:gd name="T104" fmla="*/ 62 w 299"/>
                  <a:gd name="T105" fmla="*/ 335 h 438"/>
                  <a:gd name="T106" fmla="*/ 67 w 299"/>
                  <a:gd name="T107" fmla="*/ 335 h 438"/>
                  <a:gd name="T108" fmla="*/ 76 w 299"/>
                  <a:gd name="T109" fmla="*/ 335 h 438"/>
                  <a:gd name="T110" fmla="*/ 125 w 299"/>
                  <a:gd name="T111" fmla="*/ 31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8" name="Freeform 58"/>
              <p:cNvSpPr>
                <a:spLocks/>
              </p:cNvSpPr>
              <p:nvPr/>
            </p:nvSpPr>
            <p:spPr bwMode="auto">
              <a:xfrm>
                <a:off x="1348" y="626"/>
                <a:ext cx="393" cy="272"/>
              </a:xfrm>
              <a:custGeom>
                <a:avLst/>
                <a:gdLst>
                  <a:gd name="T0" fmla="*/ 272 w 393"/>
                  <a:gd name="T1" fmla="*/ 201 h 272"/>
                  <a:gd name="T2" fmla="*/ 357 w 393"/>
                  <a:gd name="T3" fmla="*/ 250 h 272"/>
                  <a:gd name="T4" fmla="*/ 366 w 393"/>
                  <a:gd name="T5" fmla="*/ 254 h 272"/>
                  <a:gd name="T6" fmla="*/ 375 w 393"/>
                  <a:gd name="T7" fmla="*/ 254 h 272"/>
                  <a:gd name="T8" fmla="*/ 384 w 393"/>
                  <a:gd name="T9" fmla="*/ 250 h 272"/>
                  <a:gd name="T10" fmla="*/ 388 w 393"/>
                  <a:gd name="T11" fmla="*/ 241 h 272"/>
                  <a:gd name="T12" fmla="*/ 393 w 393"/>
                  <a:gd name="T13" fmla="*/ 232 h 272"/>
                  <a:gd name="T14" fmla="*/ 393 w 393"/>
                  <a:gd name="T15" fmla="*/ 223 h 272"/>
                  <a:gd name="T16" fmla="*/ 388 w 393"/>
                  <a:gd name="T17" fmla="*/ 214 h 272"/>
                  <a:gd name="T18" fmla="*/ 384 w 393"/>
                  <a:gd name="T19" fmla="*/ 210 h 272"/>
                  <a:gd name="T20" fmla="*/ 295 w 393"/>
                  <a:gd name="T21" fmla="*/ 156 h 272"/>
                  <a:gd name="T22" fmla="*/ 339 w 393"/>
                  <a:gd name="T23" fmla="*/ 129 h 272"/>
                  <a:gd name="T24" fmla="*/ 348 w 393"/>
                  <a:gd name="T25" fmla="*/ 125 h 272"/>
                  <a:gd name="T26" fmla="*/ 353 w 393"/>
                  <a:gd name="T27" fmla="*/ 116 h 272"/>
                  <a:gd name="T28" fmla="*/ 353 w 393"/>
                  <a:gd name="T29" fmla="*/ 107 h 272"/>
                  <a:gd name="T30" fmla="*/ 353 w 393"/>
                  <a:gd name="T31" fmla="*/ 98 h 272"/>
                  <a:gd name="T32" fmla="*/ 344 w 393"/>
                  <a:gd name="T33" fmla="*/ 94 h 272"/>
                  <a:gd name="T34" fmla="*/ 339 w 393"/>
                  <a:gd name="T35" fmla="*/ 89 h 272"/>
                  <a:gd name="T36" fmla="*/ 330 w 393"/>
                  <a:gd name="T37" fmla="*/ 89 h 272"/>
                  <a:gd name="T38" fmla="*/ 321 w 393"/>
                  <a:gd name="T39" fmla="*/ 89 h 272"/>
                  <a:gd name="T40" fmla="*/ 254 w 393"/>
                  <a:gd name="T41" fmla="*/ 129 h 272"/>
                  <a:gd name="T42" fmla="*/ 196 w 393"/>
                  <a:gd name="T43" fmla="*/ 94 h 272"/>
                  <a:gd name="T44" fmla="*/ 281 w 393"/>
                  <a:gd name="T45" fmla="*/ 49 h 272"/>
                  <a:gd name="T46" fmla="*/ 290 w 393"/>
                  <a:gd name="T47" fmla="*/ 40 h 272"/>
                  <a:gd name="T48" fmla="*/ 295 w 393"/>
                  <a:gd name="T49" fmla="*/ 31 h 272"/>
                  <a:gd name="T50" fmla="*/ 295 w 393"/>
                  <a:gd name="T51" fmla="*/ 26 h 272"/>
                  <a:gd name="T52" fmla="*/ 295 w 393"/>
                  <a:gd name="T53" fmla="*/ 18 h 272"/>
                  <a:gd name="T54" fmla="*/ 290 w 393"/>
                  <a:gd name="T55" fmla="*/ 9 h 272"/>
                  <a:gd name="T56" fmla="*/ 281 w 393"/>
                  <a:gd name="T57" fmla="*/ 4 h 272"/>
                  <a:gd name="T58" fmla="*/ 272 w 393"/>
                  <a:gd name="T59" fmla="*/ 4 h 272"/>
                  <a:gd name="T60" fmla="*/ 263 w 393"/>
                  <a:gd name="T61" fmla="*/ 9 h 272"/>
                  <a:gd name="T62" fmla="*/ 152 w 393"/>
                  <a:gd name="T63" fmla="*/ 71 h 272"/>
                  <a:gd name="T64" fmla="*/ 27 w 393"/>
                  <a:gd name="T65" fmla="*/ 0 h 272"/>
                  <a:gd name="T66" fmla="*/ 0 w 393"/>
                  <a:gd name="T67" fmla="*/ 44 h 272"/>
                  <a:gd name="T68" fmla="*/ 125 w 393"/>
                  <a:gd name="T69" fmla="*/ 116 h 272"/>
                  <a:gd name="T70" fmla="*/ 125 w 393"/>
                  <a:gd name="T71" fmla="*/ 250 h 272"/>
                  <a:gd name="T72" fmla="*/ 125 w 393"/>
                  <a:gd name="T73" fmla="*/ 259 h 272"/>
                  <a:gd name="T74" fmla="*/ 129 w 393"/>
                  <a:gd name="T75" fmla="*/ 263 h 272"/>
                  <a:gd name="T76" fmla="*/ 138 w 393"/>
                  <a:gd name="T77" fmla="*/ 268 h 272"/>
                  <a:gd name="T78" fmla="*/ 143 w 393"/>
                  <a:gd name="T79" fmla="*/ 272 h 272"/>
                  <a:gd name="T80" fmla="*/ 152 w 393"/>
                  <a:gd name="T81" fmla="*/ 272 h 272"/>
                  <a:gd name="T82" fmla="*/ 161 w 393"/>
                  <a:gd name="T83" fmla="*/ 268 h 272"/>
                  <a:gd name="T84" fmla="*/ 165 w 393"/>
                  <a:gd name="T85" fmla="*/ 259 h 272"/>
                  <a:gd name="T86" fmla="*/ 165 w 393"/>
                  <a:gd name="T87" fmla="*/ 250 h 272"/>
                  <a:gd name="T88" fmla="*/ 170 w 393"/>
                  <a:gd name="T89" fmla="*/ 143 h 272"/>
                  <a:gd name="T90" fmla="*/ 228 w 393"/>
                  <a:gd name="T91" fmla="*/ 178 h 272"/>
                  <a:gd name="T92" fmla="*/ 223 w 393"/>
                  <a:gd name="T93" fmla="*/ 254 h 272"/>
                  <a:gd name="T94" fmla="*/ 228 w 393"/>
                  <a:gd name="T95" fmla="*/ 263 h 272"/>
                  <a:gd name="T96" fmla="*/ 232 w 393"/>
                  <a:gd name="T97" fmla="*/ 268 h 272"/>
                  <a:gd name="T98" fmla="*/ 237 w 393"/>
                  <a:gd name="T99" fmla="*/ 272 h 272"/>
                  <a:gd name="T100" fmla="*/ 245 w 393"/>
                  <a:gd name="T101" fmla="*/ 272 h 272"/>
                  <a:gd name="T102" fmla="*/ 254 w 393"/>
                  <a:gd name="T103" fmla="*/ 272 h 272"/>
                  <a:gd name="T104" fmla="*/ 259 w 393"/>
                  <a:gd name="T105" fmla="*/ 268 h 272"/>
                  <a:gd name="T106" fmla="*/ 263 w 393"/>
                  <a:gd name="T107" fmla="*/ 263 h 272"/>
                  <a:gd name="T108" fmla="*/ 268 w 393"/>
                  <a:gd name="T109" fmla="*/ 254 h 272"/>
                  <a:gd name="T110" fmla="*/ 272 w 393"/>
                  <a:gd name="T111" fmla="*/ 20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9" name="Freeform 59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>
                  <a:gd name="T0" fmla="*/ 295 w 393"/>
                  <a:gd name="T1" fmla="*/ 121 h 277"/>
                  <a:gd name="T2" fmla="*/ 384 w 393"/>
                  <a:gd name="T3" fmla="*/ 72 h 277"/>
                  <a:gd name="T4" fmla="*/ 393 w 393"/>
                  <a:gd name="T5" fmla="*/ 63 h 277"/>
                  <a:gd name="T6" fmla="*/ 393 w 393"/>
                  <a:gd name="T7" fmla="*/ 54 h 277"/>
                  <a:gd name="T8" fmla="*/ 393 w 393"/>
                  <a:gd name="T9" fmla="*/ 49 h 277"/>
                  <a:gd name="T10" fmla="*/ 393 w 393"/>
                  <a:gd name="T11" fmla="*/ 40 h 277"/>
                  <a:gd name="T12" fmla="*/ 384 w 393"/>
                  <a:gd name="T13" fmla="*/ 31 h 277"/>
                  <a:gd name="T14" fmla="*/ 379 w 393"/>
                  <a:gd name="T15" fmla="*/ 27 h 277"/>
                  <a:gd name="T16" fmla="*/ 370 w 393"/>
                  <a:gd name="T17" fmla="*/ 27 h 277"/>
                  <a:gd name="T18" fmla="*/ 357 w 393"/>
                  <a:gd name="T19" fmla="*/ 27 h 277"/>
                  <a:gd name="T20" fmla="*/ 268 w 393"/>
                  <a:gd name="T21" fmla="*/ 81 h 277"/>
                  <a:gd name="T22" fmla="*/ 268 w 393"/>
                  <a:gd name="T23" fmla="*/ 27 h 277"/>
                  <a:gd name="T24" fmla="*/ 268 w 393"/>
                  <a:gd name="T25" fmla="*/ 14 h 277"/>
                  <a:gd name="T26" fmla="*/ 263 w 393"/>
                  <a:gd name="T27" fmla="*/ 9 h 277"/>
                  <a:gd name="T28" fmla="*/ 254 w 393"/>
                  <a:gd name="T29" fmla="*/ 5 h 277"/>
                  <a:gd name="T30" fmla="*/ 250 w 393"/>
                  <a:gd name="T31" fmla="*/ 0 h 277"/>
                  <a:gd name="T32" fmla="*/ 241 w 393"/>
                  <a:gd name="T33" fmla="*/ 5 h 277"/>
                  <a:gd name="T34" fmla="*/ 232 w 393"/>
                  <a:gd name="T35" fmla="*/ 5 h 277"/>
                  <a:gd name="T36" fmla="*/ 228 w 393"/>
                  <a:gd name="T37" fmla="*/ 14 h 277"/>
                  <a:gd name="T38" fmla="*/ 228 w 393"/>
                  <a:gd name="T39" fmla="*/ 23 h 277"/>
                  <a:gd name="T40" fmla="*/ 228 w 393"/>
                  <a:gd name="T41" fmla="*/ 99 h 277"/>
                  <a:gd name="T42" fmla="*/ 170 w 393"/>
                  <a:gd name="T43" fmla="*/ 134 h 277"/>
                  <a:gd name="T44" fmla="*/ 170 w 393"/>
                  <a:gd name="T45" fmla="*/ 36 h 277"/>
                  <a:gd name="T46" fmla="*/ 170 w 393"/>
                  <a:gd name="T47" fmla="*/ 27 h 277"/>
                  <a:gd name="T48" fmla="*/ 165 w 393"/>
                  <a:gd name="T49" fmla="*/ 18 h 277"/>
                  <a:gd name="T50" fmla="*/ 156 w 393"/>
                  <a:gd name="T51" fmla="*/ 14 h 277"/>
                  <a:gd name="T52" fmla="*/ 147 w 393"/>
                  <a:gd name="T53" fmla="*/ 9 h 277"/>
                  <a:gd name="T54" fmla="*/ 138 w 393"/>
                  <a:gd name="T55" fmla="*/ 9 h 277"/>
                  <a:gd name="T56" fmla="*/ 134 w 393"/>
                  <a:gd name="T57" fmla="*/ 14 h 277"/>
                  <a:gd name="T58" fmla="*/ 129 w 393"/>
                  <a:gd name="T59" fmla="*/ 23 h 277"/>
                  <a:gd name="T60" fmla="*/ 125 w 393"/>
                  <a:gd name="T61" fmla="*/ 31 h 277"/>
                  <a:gd name="T62" fmla="*/ 125 w 393"/>
                  <a:gd name="T63" fmla="*/ 161 h 277"/>
                  <a:gd name="T64" fmla="*/ 0 w 393"/>
                  <a:gd name="T65" fmla="*/ 233 h 277"/>
                  <a:gd name="T66" fmla="*/ 27 w 393"/>
                  <a:gd name="T67" fmla="*/ 277 h 277"/>
                  <a:gd name="T68" fmla="*/ 152 w 393"/>
                  <a:gd name="T69" fmla="*/ 206 h 277"/>
                  <a:gd name="T70" fmla="*/ 268 w 393"/>
                  <a:gd name="T71" fmla="*/ 273 h 277"/>
                  <a:gd name="T72" fmla="*/ 272 w 393"/>
                  <a:gd name="T73" fmla="*/ 277 h 277"/>
                  <a:gd name="T74" fmla="*/ 281 w 393"/>
                  <a:gd name="T75" fmla="*/ 277 h 277"/>
                  <a:gd name="T76" fmla="*/ 290 w 393"/>
                  <a:gd name="T77" fmla="*/ 273 h 277"/>
                  <a:gd name="T78" fmla="*/ 295 w 393"/>
                  <a:gd name="T79" fmla="*/ 268 h 277"/>
                  <a:gd name="T80" fmla="*/ 299 w 393"/>
                  <a:gd name="T81" fmla="*/ 259 h 277"/>
                  <a:gd name="T82" fmla="*/ 299 w 393"/>
                  <a:gd name="T83" fmla="*/ 251 h 277"/>
                  <a:gd name="T84" fmla="*/ 295 w 393"/>
                  <a:gd name="T85" fmla="*/ 242 h 277"/>
                  <a:gd name="T86" fmla="*/ 286 w 393"/>
                  <a:gd name="T87" fmla="*/ 237 h 277"/>
                  <a:gd name="T88" fmla="*/ 196 w 393"/>
                  <a:gd name="T89" fmla="*/ 179 h 277"/>
                  <a:gd name="T90" fmla="*/ 254 w 393"/>
                  <a:gd name="T91" fmla="*/ 148 h 277"/>
                  <a:gd name="T92" fmla="*/ 321 w 393"/>
                  <a:gd name="T93" fmla="*/ 188 h 277"/>
                  <a:gd name="T94" fmla="*/ 330 w 393"/>
                  <a:gd name="T95" fmla="*/ 192 h 277"/>
                  <a:gd name="T96" fmla="*/ 335 w 393"/>
                  <a:gd name="T97" fmla="*/ 192 h 277"/>
                  <a:gd name="T98" fmla="*/ 344 w 393"/>
                  <a:gd name="T99" fmla="*/ 188 h 277"/>
                  <a:gd name="T100" fmla="*/ 348 w 393"/>
                  <a:gd name="T101" fmla="*/ 179 h 277"/>
                  <a:gd name="T102" fmla="*/ 348 w 393"/>
                  <a:gd name="T103" fmla="*/ 175 h 277"/>
                  <a:gd name="T104" fmla="*/ 348 w 393"/>
                  <a:gd name="T105" fmla="*/ 166 h 277"/>
                  <a:gd name="T106" fmla="*/ 348 w 393"/>
                  <a:gd name="T107" fmla="*/ 157 h 277"/>
                  <a:gd name="T108" fmla="*/ 339 w 393"/>
                  <a:gd name="T109" fmla="*/ 152 h 277"/>
                  <a:gd name="T110" fmla="*/ 295 w 393"/>
                  <a:gd name="T111" fmla="*/ 12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100" name="Freeform 60"/>
              <p:cNvSpPr>
                <a:spLocks/>
              </p:cNvSpPr>
              <p:nvPr/>
            </p:nvSpPr>
            <p:spPr bwMode="auto">
              <a:xfrm>
                <a:off x="1232" y="536"/>
                <a:ext cx="263" cy="228"/>
              </a:xfrm>
              <a:custGeom>
                <a:avLst/>
                <a:gdLst>
                  <a:gd name="T0" fmla="*/ 0 w 263"/>
                  <a:gd name="T1" fmla="*/ 116 h 228"/>
                  <a:gd name="T2" fmla="*/ 49 w 263"/>
                  <a:gd name="T3" fmla="*/ 67 h 228"/>
                  <a:gd name="T4" fmla="*/ 67 w 263"/>
                  <a:gd name="T5" fmla="*/ 0 h 228"/>
                  <a:gd name="T6" fmla="*/ 134 w 263"/>
                  <a:gd name="T7" fmla="*/ 23 h 228"/>
                  <a:gd name="T8" fmla="*/ 201 w 263"/>
                  <a:gd name="T9" fmla="*/ 0 h 228"/>
                  <a:gd name="T10" fmla="*/ 214 w 263"/>
                  <a:gd name="T11" fmla="*/ 67 h 228"/>
                  <a:gd name="T12" fmla="*/ 263 w 263"/>
                  <a:gd name="T13" fmla="*/ 116 h 228"/>
                  <a:gd name="T14" fmla="*/ 214 w 263"/>
                  <a:gd name="T15" fmla="*/ 161 h 228"/>
                  <a:gd name="T16" fmla="*/ 201 w 263"/>
                  <a:gd name="T17" fmla="*/ 228 h 228"/>
                  <a:gd name="T18" fmla="*/ 134 w 263"/>
                  <a:gd name="T19" fmla="*/ 210 h 228"/>
                  <a:gd name="T20" fmla="*/ 67 w 263"/>
                  <a:gd name="T21" fmla="*/ 228 h 228"/>
                  <a:gd name="T22" fmla="*/ 49 w 263"/>
                  <a:gd name="T23" fmla="*/ 161 h 228"/>
                  <a:gd name="T24" fmla="*/ 0 w 263"/>
                  <a:gd name="T25" fmla="*/ 11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87101" name="Rectangle 61"/>
            <p:cNvSpPr>
              <a:spLocks noChangeArrowheads="1"/>
            </p:cNvSpPr>
            <p:nvPr/>
          </p:nvSpPr>
          <p:spPr bwMode="auto">
            <a:xfrm>
              <a:off x="1762" y="1296"/>
              <a:ext cx="31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tint val="24314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Pengurutan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Data </a:t>
              </a:r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pada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Heap</a:t>
              </a:r>
              <a:endParaRPr lang="en-US" altLang="en-US" sz="24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4800" y="21336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Proses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err="1" smtClean="0">
                <a:solidFill>
                  <a:schemeClr val="tx2"/>
                </a:solidFill>
              </a:rPr>
              <a:t>sift_down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bernomor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tengah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banyak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/2 </a:t>
            </a:r>
            <a:r>
              <a:rPr lang="en-US" sz="2000" dirty="0" err="1" smtClean="0">
                <a:solidFill>
                  <a:schemeClr val="tx2"/>
                </a:solidFill>
              </a:rPr>
              <a:t>atau</a:t>
            </a:r>
            <a:r>
              <a:rPr lang="en-US" sz="2000" dirty="0" smtClean="0">
                <a:solidFill>
                  <a:schemeClr val="tx2"/>
                </a:solidFill>
              </a:rPr>
              <a:t> N/2), </a:t>
            </a:r>
            <a:r>
              <a:rPr lang="en-US" sz="2000" dirty="0" err="1" smtClean="0">
                <a:solidFill>
                  <a:schemeClr val="tx2"/>
                </a:solidFill>
              </a:rPr>
              <a:t>menurun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pertama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67200" y="1143000"/>
            <a:ext cx="3657600" cy="598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6705600" y="1143794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15200" y="1143000"/>
            <a:ext cx="0" cy="6099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343400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89444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95732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15272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82748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91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4866724" y="1143794"/>
            <a:ext cx="2656" cy="609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21556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34468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768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89104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09800" y="1342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219200" y="20282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352800" y="20282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6858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7526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8956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828800" y="1557932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3111126" y="1481732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990600" y="25485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739526" y="25485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3162300" y="25866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372140" y="106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71600" y="172340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564836" y="1723406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41444" y="25808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95132" y="25748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011556" y="2580860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6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14800" y="3124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chemeClr val="tx2"/>
                </a:solidFill>
              </a:rPr>
              <a:t>N = 6, Tengah = N/2 = 6/2 = 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14800" y="346875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114800" y="375444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114800" y="405924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096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6662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3275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58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3318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9381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5576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963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192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9182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1507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20566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4485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8389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1639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7768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84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702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65512" y="1445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61660" y="21176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8808" y="2969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815548" y="2969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91948" y="21408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21496" y="29823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4948" y="2969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282148" y="21176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21496" y="29823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05200" y="21408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358348" y="21176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272748" y="1445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282148" y="21176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05000" y="2969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8" name="Picture 9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0" name="Straight Connector 109"/>
          <p:cNvCxnSpPr/>
          <p:nvPr/>
        </p:nvCxnSpPr>
        <p:spPr>
          <a:xfrm>
            <a:off x="6096000" y="1143000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86400" y="1143000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ular Callout 75"/>
          <p:cNvSpPr/>
          <p:nvPr/>
        </p:nvSpPr>
        <p:spPr>
          <a:xfrm>
            <a:off x="4713311" y="2472069"/>
            <a:ext cx="3291408" cy="1349102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Dimisalkan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78" name="Rounded Rectangular Callout 77"/>
          <p:cNvSpPr/>
          <p:nvPr/>
        </p:nvSpPr>
        <p:spPr>
          <a:xfrm>
            <a:off x="4713311" y="2581503"/>
            <a:ext cx="3291408" cy="1789006"/>
          </a:xfrm>
          <a:prstGeom prst="wedgeRoundRectCallout">
            <a:avLst>
              <a:gd name="adj1" fmla="val -8473"/>
              <a:gd name="adj2" fmla="val -9077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Dari data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CBT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(2k)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(2k+1), </a:t>
            </a:r>
            <a:r>
              <a:rPr lang="en-US" dirty="0" err="1" smtClean="0"/>
              <a:t>dimana</a:t>
            </a:r>
            <a:r>
              <a:rPr lang="en-US" dirty="0" smtClean="0"/>
              <a:t> k </a:t>
            </a:r>
            <a:r>
              <a:rPr lang="en-US" dirty="0" err="1" smtClean="0"/>
              <a:t>adalah</a:t>
            </a:r>
            <a:r>
              <a:rPr lang="en-US" dirty="0" smtClean="0"/>
              <a:t> parent</a:t>
            </a:r>
            <a:endParaRPr lang="en-US" dirty="0"/>
          </a:p>
        </p:txBody>
      </p:sp>
      <p:sp>
        <p:nvSpPr>
          <p:cNvPr id="79" name="Rounded Rectangular Callout 78"/>
          <p:cNvSpPr/>
          <p:nvPr/>
        </p:nvSpPr>
        <p:spPr>
          <a:xfrm>
            <a:off x="967110" y="2816640"/>
            <a:ext cx="3291408" cy="1789006"/>
          </a:xfrm>
          <a:prstGeom prst="wedgeRoundRectCallout">
            <a:avLst>
              <a:gd name="adj1" fmla="val -1936"/>
              <a:gd name="adj2" fmla="val -95283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Data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7 (k=1),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7 </a:t>
            </a:r>
            <a:r>
              <a:rPr lang="en-US" dirty="0" err="1" smtClean="0"/>
              <a:t>adalah</a:t>
            </a:r>
            <a:r>
              <a:rPr lang="en-US" dirty="0" smtClean="0"/>
              <a:t> 2*1=2 (data ke-2 </a:t>
            </a:r>
            <a:r>
              <a:rPr lang="en-US" dirty="0" err="1" smtClean="0"/>
              <a:t>yaitu</a:t>
            </a:r>
            <a:r>
              <a:rPr lang="en-US" dirty="0" smtClean="0"/>
              <a:t> 3)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2*1+1=3 (data ke-3 </a:t>
            </a:r>
            <a:r>
              <a:rPr lang="en-US" dirty="0" err="1" smtClean="0"/>
              <a:t>yaitu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115" name="Rounded Rectangular Callout 114"/>
          <p:cNvSpPr/>
          <p:nvPr/>
        </p:nvSpPr>
        <p:spPr>
          <a:xfrm>
            <a:off x="442392" y="3954539"/>
            <a:ext cx="3291408" cy="1789006"/>
          </a:xfrm>
          <a:prstGeom prst="wedgeRoundRectCallout">
            <a:avLst>
              <a:gd name="adj1" fmla="val -16644"/>
              <a:gd name="adj2" fmla="val -120088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3 </a:t>
            </a:r>
            <a:r>
              <a:rPr lang="en-US" dirty="0" err="1" smtClean="0"/>
              <a:t>adalah</a:t>
            </a:r>
            <a:r>
              <a:rPr lang="en-US" dirty="0" smtClean="0"/>
              <a:t> 2*2=4 (data ke-4 </a:t>
            </a:r>
            <a:r>
              <a:rPr lang="en-US" dirty="0" err="1" smtClean="0"/>
              <a:t>adalah</a:t>
            </a:r>
            <a:r>
              <a:rPr lang="en-US" dirty="0" smtClean="0"/>
              <a:t> 14)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3 </a:t>
            </a:r>
            <a:r>
              <a:rPr lang="en-US" dirty="0" err="1" smtClean="0"/>
              <a:t>adalah</a:t>
            </a:r>
            <a:r>
              <a:rPr lang="en-US" dirty="0" smtClean="0"/>
              <a:t> 2*2+1=5 (data ke-5 </a:t>
            </a:r>
            <a:r>
              <a:rPr lang="en-US" dirty="0" err="1" smtClean="0"/>
              <a:t>adalah</a:t>
            </a:r>
            <a:r>
              <a:rPr lang="en-US" dirty="0" smtClean="0"/>
              <a:t> 11), </a:t>
            </a:r>
            <a:r>
              <a:rPr lang="en-US" dirty="0" err="1" smtClean="0"/>
              <a:t>dst</a:t>
            </a:r>
            <a:endParaRPr lang="en-US" dirty="0"/>
          </a:p>
        </p:txBody>
      </p:sp>
      <p:sp>
        <p:nvSpPr>
          <p:cNvPr id="117" name="Rounded Rectangular Callout 116"/>
          <p:cNvSpPr/>
          <p:nvPr/>
        </p:nvSpPr>
        <p:spPr>
          <a:xfrm>
            <a:off x="4533900" y="2400951"/>
            <a:ext cx="4000500" cy="2039888"/>
          </a:xfrm>
          <a:prstGeom prst="wedgeRoundRectCallout">
            <a:avLst>
              <a:gd name="adj1" fmla="val -67767"/>
              <a:gd name="adj2" fmla="val -34391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CBT,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r>
              <a:rPr lang="en-US" dirty="0" smtClean="0"/>
              <a:t> CBT </a:t>
            </a:r>
            <a:r>
              <a:rPr lang="en-US" dirty="0" err="1" smtClean="0"/>
              <a:t>menjadi</a:t>
            </a:r>
            <a:r>
              <a:rPr lang="en-US" dirty="0" smtClean="0"/>
              <a:t> Heap Tree yang </a:t>
            </a:r>
            <a:r>
              <a:rPr lang="en-US" dirty="0" err="1" smtClean="0"/>
              <a:t>jenisnya</a:t>
            </a:r>
            <a:r>
              <a:rPr lang="en-US" dirty="0" smtClean="0"/>
              <a:t> Max Heap (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Ascending), </a:t>
            </a:r>
            <a:r>
              <a:rPr lang="en-US" dirty="0" err="1" smtClean="0"/>
              <a:t>dimana</a:t>
            </a:r>
            <a:r>
              <a:rPr lang="en-US" dirty="0" smtClean="0"/>
              <a:t> parent </a:t>
            </a:r>
            <a:r>
              <a:rPr lang="en-US" dirty="0" err="1" smtClean="0"/>
              <a:t>harus</a:t>
            </a:r>
            <a:r>
              <a:rPr lang="en-US" dirty="0" smtClean="0"/>
              <a:t> &gt;= </a:t>
            </a:r>
            <a:r>
              <a:rPr lang="en-US" dirty="0" err="1" smtClean="0"/>
              <a:t>anak-anaknya</a:t>
            </a:r>
            <a:endParaRPr lang="en-US" dirty="0"/>
          </a:p>
        </p:txBody>
      </p:sp>
      <p:sp>
        <p:nvSpPr>
          <p:cNvPr id="118" name="Rounded Rectangular Callout 117"/>
          <p:cNvSpPr/>
          <p:nvPr/>
        </p:nvSpPr>
        <p:spPr>
          <a:xfrm>
            <a:off x="4989444" y="3038692"/>
            <a:ext cx="3541544" cy="1216590"/>
          </a:xfrm>
          <a:prstGeom prst="wedgeRoundRectCallout">
            <a:avLst>
              <a:gd name="adj1" fmla="val -84473"/>
              <a:gd name="adj2" fmla="val -66444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Max Heap,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proses Heap Sort</a:t>
            </a:r>
            <a:endParaRPr lang="en-US" dirty="0"/>
          </a:p>
        </p:txBody>
      </p:sp>
      <p:sp>
        <p:nvSpPr>
          <p:cNvPr id="119" name="Rounded Rectangular Callout 118"/>
          <p:cNvSpPr/>
          <p:nvPr/>
        </p:nvSpPr>
        <p:spPr>
          <a:xfrm>
            <a:off x="4989444" y="4865161"/>
            <a:ext cx="3541544" cy="1522009"/>
          </a:xfrm>
          <a:prstGeom prst="wedgeRoundRectCallout">
            <a:avLst>
              <a:gd name="adj1" fmla="val -67767"/>
              <a:gd name="adj2" fmla="val -34391"/>
              <a:gd name="adj3" fmla="val 16667"/>
            </a:avLst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data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Max Heap, </a:t>
            </a:r>
            <a:r>
              <a:rPr lang="en-US" dirty="0" err="1" smtClean="0"/>
              <a:t>maka</a:t>
            </a:r>
            <a:r>
              <a:rPr lang="en-US" dirty="0" smtClean="0"/>
              <a:t> data di array pun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156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  <p:bldP spid="76" grpId="0" animBg="1"/>
      <p:bldP spid="76" grpId="1" animBg="1"/>
      <p:bldP spid="78" grpId="0" animBg="1"/>
      <p:bldP spid="78" grpId="1" animBg="1"/>
      <p:bldP spid="79" grpId="0" animBg="1"/>
      <p:bldP spid="79" grpId="1" animBg="1"/>
      <p:bldP spid="115" grpId="0" animBg="1"/>
      <p:bldP spid="115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10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Binary Tree </a:t>
            </a:r>
            <a:r>
              <a:rPr lang="en-US" sz="2000" dirty="0" err="1" smtClean="0">
                <a:solidFill>
                  <a:srgbClr val="002060"/>
                </a:solidFill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keadaan</a:t>
            </a:r>
            <a:r>
              <a:rPr lang="en-US" sz="2000" dirty="0" smtClean="0">
                <a:solidFill>
                  <a:srgbClr val="002060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6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6" name="Picture 5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8488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10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60998" y="1151787"/>
            <a:ext cx="44734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8600" y="1761387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38600" y="2066187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6764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7211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30034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9144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6633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2959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954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86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652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22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276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096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1601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1430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290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05948" y="259411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11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8155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33400" y="44958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580829" y="48859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190845" y="48863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09600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55644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61932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81472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430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842052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87756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1971645" y="48863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362839" y="48855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753636" y="48859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087756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00668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62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617844" y="458078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05200" y="45866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09600" y="465405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81400" y="45016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223052" y="1828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11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295400" y="2590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295400" y="2590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815548" y="344225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33400" y="46408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32452" y="464743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232452" y="464157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071192" y="46408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971800" y="46408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09600" y="46408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2961860" y="4511793"/>
            <a:ext cx="609600" cy="759259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pic>
        <p:nvPicPr>
          <p:cNvPr id="61" name="Picture 6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85169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866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7211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30034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9144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2959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54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886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22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276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6096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1601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1430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290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282148" y="25759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45083"/>
            <a:ext cx="609600" cy="759259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282148" y="257754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29594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82148" y="258086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85695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1848</TotalTime>
  <Words>1919</Words>
  <Application>Microsoft Office PowerPoint</Application>
  <PresentationFormat>On-screen Show (4:3)</PresentationFormat>
  <Paragraphs>1194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Tahoma</vt:lpstr>
      <vt:lpstr>Times New Roman</vt:lpstr>
      <vt:lpstr>Verdana</vt:lpstr>
      <vt:lpstr>Wingdings</vt:lpstr>
      <vt:lpstr>sample</vt:lpstr>
      <vt:lpstr>PowerPoint Presentation</vt:lpstr>
      <vt:lpstr>Pendahuluan</vt:lpstr>
      <vt:lpstr>Ketentuan</vt:lpstr>
      <vt:lpstr>Contoh Heap Tree</vt:lpstr>
      <vt:lpstr>Proses pada Heap</vt:lpstr>
      <vt:lpstr>Pembentukan Heap</vt:lpstr>
      <vt:lpstr>Pengurutan Data Heap (1)</vt:lpstr>
      <vt:lpstr>Pengurutan Data Heap (2)</vt:lpstr>
      <vt:lpstr>Pengurutan Data Heap (3)</vt:lpstr>
      <vt:lpstr>Pengurutan Data Heap (4)</vt:lpstr>
      <vt:lpstr>Pengurutan Data Heap (5)</vt:lpstr>
      <vt:lpstr>Pengurutan Data Heap (6)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Tati Harihayati</dc:creator>
  <cp:lastModifiedBy>Tati Harihayati</cp:lastModifiedBy>
  <cp:revision>54</cp:revision>
  <dcterms:created xsi:type="dcterms:W3CDTF">2015-06-05T03:55:40Z</dcterms:created>
  <dcterms:modified xsi:type="dcterms:W3CDTF">2020-07-27T02:08:17Z</dcterms:modified>
</cp:coreProperties>
</file>