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smtClean="0"/>
              <a:t>Click to edit Master title style</a:t>
            </a:r>
            <a:endParaRPr kumimoji="0" lang="en-US"/>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bwMode="auto">
          <a:xfrm rot="5400000">
            <a:off x="7764621" y="1174097"/>
            <a:ext cx="2286000" cy="381000"/>
          </a:xfrm>
        </p:spPr>
        <p:txBody>
          <a:bodyPr/>
          <a:lstStyle/>
          <a:p>
            <a:fld id="{D53DDE91-15E1-4C71-847D-634685E0E5E8}" type="datetimeFigureOut">
              <a:rPr lang="id-ID" smtClean="0"/>
              <a:t>22/07/2020</a:t>
            </a:fld>
            <a:endParaRPr lang="id-ID"/>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id-ID"/>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2DC9CC9D-016C-4710-AD66-D47666939EE2}" type="slidenum">
              <a:rPr lang="id-ID" smtClean="0"/>
              <a:t>‹#›</a:t>
            </a:fld>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3DDE91-15E1-4C71-847D-634685E0E5E8}" type="datetimeFigureOut">
              <a:rPr lang="id-ID" smtClean="0"/>
              <a:t>22/07/2020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C9CC9D-016C-4710-AD66-D47666939EE2}" type="slidenum">
              <a:rPr lang="id-ID" smtClean="0"/>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D53DDE91-15E1-4C71-847D-634685E0E5E8}" type="datetimeFigureOut">
              <a:rPr lang="id-ID" smtClean="0"/>
              <a:t>22/07/2020</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2DC9CC9D-016C-4710-AD66-D47666939EE2}" type="slidenum">
              <a:rPr lang="id-ID" smtClean="0"/>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4"/>
          </p:nvPr>
        </p:nvSpPr>
        <p:spPr/>
        <p:txBody>
          <a:bodyPr rtlCol="0"/>
          <a:lstStyle/>
          <a:p>
            <a:fld id="{D53DDE91-15E1-4C71-847D-634685E0E5E8}" type="datetimeFigureOut">
              <a:rPr lang="id-ID" smtClean="0"/>
              <a:t>22/07/2020</a:t>
            </a:fld>
            <a:endParaRPr lang="id-ID"/>
          </a:p>
        </p:txBody>
      </p:sp>
      <p:sp>
        <p:nvSpPr>
          <p:cNvPr id="9" name="Slide Number Placeholder 8"/>
          <p:cNvSpPr>
            <a:spLocks noGrp="1"/>
          </p:cNvSpPr>
          <p:nvPr>
            <p:ph type="sldNum" sz="quarter" idx="15"/>
          </p:nvPr>
        </p:nvSpPr>
        <p:spPr/>
        <p:txBody>
          <a:bodyPr rtlCol="0"/>
          <a:lstStyle/>
          <a:p>
            <a:fld id="{2DC9CC9D-016C-4710-AD66-D47666939EE2}" type="slidenum">
              <a:rPr lang="id-ID" smtClean="0"/>
              <a:t>‹#›</a:t>
            </a:fld>
            <a:endParaRPr lang="id-ID"/>
          </a:p>
        </p:txBody>
      </p:sp>
      <p:sp>
        <p:nvSpPr>
          <p:cNvPr id="10" name="Footer Placeholder 9"/>
          <p:cNvSpPr>
            <a:spLocks noGrp="1"/>
          </p:cNvSpPr>
          <p:nvPr>
            <p:ph type="ftr" sz="quarter" idx="16"/>
          </p:nvPr>
        </p:nvSpPr>
        <p:spPr/>
        <p:txBody>
          <a:bodyPr rtlCol="0"/>
          <a:lstStyle/>
          <a:p>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D53DDE91-15E1-4C71-847D-634685E0E5E8}" type="datetimeFigureOut">
              <a:rPr lang="id-ID" smtClean="0"/>
              <a:t>22/07/2020</a:t>
            </a:fld>
            <a:endParaRPr lang="id-ID"/>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id-ID"/>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2DC9CC9D-016C-4710-AD66-D47666939EE2}" type="slidenum">
              <a:rPr lang="id-ID" smtClean="0"/>
              <a:t>‹#›</a:t>
            </a:fld>
            <a:endParaRPr lang="id-ID"/>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fld id="{D53DDE91-15E1-4C71-847D-634685E0E5E8}" type="datetimeFigureOut">
              <a:rPr lang="id-ID" smtClean="0"/>
              <a:t>22/07/2020</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2DC9CC9D-016C-4710-AD66-D47666939EE2}" type="slidenum">
              <a:rPr lang="id-ID" smtClean="0"/>
              <a:t>‹#›</a:t>
            </a:fld>
            <a:endParaRPr lang="id-ID"/>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smtClean="0"/>
              <a:t>Click to edit Master title style</a:t>
            </a:r>
            <a:endParaRPr kumimoji="0" lang="en-US"/>
          </a:p>
        </p:txBody>
      </p:sp>
      <p:sp>
        <p:nvSpPr>
          <p:cNvPr id="7" name="Date Placeholder 6"/>
          <p:cNvSpPr>
            <a:spLocks noGrp="1"/>
          </p:cNvSpPr>
          <p:nvPr>
            <p:ph type="dt" sz="half" idx="10"/>
          </p:nvPr>
        </p:nvSpPr>
        <p:spPr/>
        <p:txBody>
          <a:bodyPr/>
          <a:lstStyle/>
          <a:p>
            <a:fld id="{D53DDE91-15E1-4C71-847D-634685E0E5E8}" type="datetimeFigureOut">
              <a:rPr lang="id-ID" smtClean="0"/>
              <a:t>22/07/2020</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2DC9CC9D-016C-4710-AD66-D47666939EE2}" type="slidenum">
              <a:rPr lang="id-ID" smtClean="0"/>
              <a:t>‹#›</a:t>
            </a:fld>
            <a:endParaRPr lang="id-ID"/>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smtClean="0"/>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6" name="Date Placeholder 5"/>
          <p:cNvSpPr>
            <a:spLocks noGrp="1"/>
          </p:cNvSpPr>
          <p:nvPr>
            <p:ph type="dt" sz="half" idx="10"/>
          </p:nvPr>
        </p:nvSpPr>
        <p:spPr/>
        <p:txBody>
          <a:bodyPr rtlCol="0"/>
          <a:lstStyle/>
          <a:p>
            <a:fld id="{D53DDE91-15E1-4C71-847D-634685E0E5E8}" type="datetimeFigureOut">
              <a:rPr lang="id-ID" smtClean="0"/>
              <a:t>22/07/2020</a:t>
            </a:fld>
            <a:endParaRPr lang="id-ID"/>
          </a:p>
        </p:txBody>
      </p:sp>
      <p:sp>
        <p:nvSpPr>
          <p:cNvPr id="7" name="Slide Number Placeholder 6"/>
          <p:cNvSpPr>
            <a:spLocks noGrp="1"/>
          </p:cNvSpPr>
          <p:nvPr>
            <p:ph type="sldNum" sz="quarter" idx="11"/>
          </p:nvPr>
        </p:nvSpPr>
        <p:spPr/>
        <p:txBody>
          <a:bodyPr rtlCol="0"/>
          <a:lstStyle/>
          <a:p>
            <a:fld id="{2DC9CC9D-016C-4710-AD66-D47666939EE2}" type="slidenum">
              <a:rPr lang="id-ID" smtClean="0"/>
              <a:t>‹#›</a:t>
            </a:fld>
            <a:endParaRPr lang="id-ID"/>
          </a:p>
        </p:txBody>
      </p:sp>
      <p:sp>
        <p:nvSpPr>
          <p:cNvPr id="8" name="Footer Placeholder 7"/>
          <p:cNvSpPr>
            <a:spLocks noGrp="1"/>
          </p:cNvSpPr>
          <p:nvPr>
            <p:ph type="ftr" sz="quarter" idx="12"/>
          </p:nvPr>
        </p:nvSpPr>
        <p:spPr/>
        <p:txBody>
          <a:bodyPr rtlCol="0"/>
          <a:lstStyle/>
          <a:p>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53DDE91-15E1-4C71-847D-634685E0E5E8}" type="datetimeFigureOut">
              <a:rPr lang="id-ID" smtClean="0"/>
              <a:t>22/07/2020</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2DC9CC9D-016C-4710-AD66-D47666939EE2}" type="slidenum">
              <a:rPr lang="id-ID" smtClean="0"/>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4"/>
          </p:nvPr>
        </p:nvSpPr>
        <p:spPr/>
        <p:txBody>
          <a:bodyPr rtlCol="0"/>
          <a:lstStyle/>
          <a:p>
            <a:fld id="{D53DDE91-15E1-4C71-847D-634685E0E5E8}" type="datetimeFigureOut">
              <a:rPr lang="id-ID" smtClean="0"/>
              <a:t>22/07/2020</a:t>
            </a:fld>
            <a:endParaRPr lang="id-ID"/>
          </a:p>
        </p:txBody>
      </p:sp>
      <p:sp>
        <p:nvSpPr>
          <p:cNvPr id="22" name="Slide Number Placeholder 21"/>
          <p:cNvSpPr>
            <a:spLocks noGrp="1"/>
          </p:cNvSpPr>
          <p:nvPr>
            <p:ph type="sldNum" sz="quarter" idx="15"/>
          </p:nvPr>
        </p:nvSpPr>
        <p:spPr/>
        <p:txBody>
          <a:bodyPr rtlCol="0"/>
          <a:lstStyle/>
          <a:p>
            <a:fld id="{2DC9CC9D-016C-4710-AD66-D47666939EE2}" type="slidenum">
              <a:rPr lang="id-ID" smtClean="0"/>
              <a:t>‹#›</a:t>
            </a:fld>
            <a:endParaRPr lang="id-ID"/>
          </a:p>
        </p:txBody>
      </p:sp>
      <p:sp>
        <p:nvSpPr>
          <p:cNvPr id="23" name="Footer Placeholder 22"/>
          <p:cNvSpPr>
            <a:spLocks noGrp="1"/>
          </p:cNvSpPr>
          <p:nvPr>
            <p:ph type="ftr" sz="quarter" idx="16"/>
          </p:nvPr>
        </p:nvSpPr>
        <p:spPr/>
        <p:txBody>
          <a:bodyPr rtlCol="0"/>
          <a:lstStyle/>
          <a:p>
            <a:endParaRPr lang="id-ID"/>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smtClean="0"/>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D53DDE91-15E1-4C71-847D-634685E0E5E8}" type="datetimeFigureOut">
              <a:rPr lang="id-ID" smtClean="0"/>
              <a:t>22/07/2020</a:t>
            </a:fld>
            <a:endParaRPr lang="id-ID"/>
          </a:p>
        </p:txBody>
      </p:sp>
      <p:sp>
        <p:nvSpPr>
          <p:cNvPr id="18" name="Slide Number Placeholder 17"/>
          <p:cNvSpPr>
            <a:spLocks noGrp="1"/>
          </p:cNvSpPr>
          <p:nvPr>
            <p:ph type="sldNum" sz="quarter" idx="11"/>
          </p:nvPr>
        </p:nvSpPr>
        <p:spPr/>
        <p:txBody>
          <a:bodyPr rtlCol="0"/>
          <a:lstStyle/>
          <a:p>
            <a:fld id="{2DC9CC9D-016C-4710-AD66-D47666939EE2}" type="slidenum">
              <a:rPr lang="id-ID" smtClean="0"/>
              <a:t>‹#›</a:t>
            </a:fld>
            <a:endParaRPr lang="id-ID"/>
          </a:p>
        </p:txBody>
      </p:sp>
      <p:sp>
        <p:nvSpPr>
          <p:cNvPr id="21" name="Footer Placeholder 20"/>
          <p:cNvSpPr>
            <a:spLocks noGrp="1"/>
          </p:cNvSpPr>
          <p:nvPr>
            <p:ph type="ftr" sz="quarter" idx="12"/>
          </p:nvPr>
        </p:nvSpPr>
        <p:spPr/>
        <p:txBody>
          <a:bodyPr rtlCol="0"/>
          <a:lstStyle/>
          <a:p>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D53DDE91-15E1-4C71-847D-634685E0E5E8}" type="datetimeFigureOut">
              <a:rPr lang="id-ID" smtClean="0"/>
              <a:t>22/07/2020</a:t>
            </a:fld>
            <a:endParaRPr lang="id-ID"/>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id-ID"/>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2DC9CC9D-016C-4710-AD66-D47666939EE2}" type="slidenum">
              <a:rPr lang="id-ID" smtClean="0"/>
              <a:t>‹#›</a:t>
            </a:fld>
            <a:endParaRPr lang="id-ID"/>
          </a:p>
        </p:txBody>
      </p:sp>
    </p:spTree>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55576" y="404664"/>
            <a:ext cx="7772400" cy="1470025"/>
          </a:xfrm>
        </p:spPr>
        <p:txBody>
          <a:bodyPr>
            <a:normAutofit fontScale="90000"/>
          </a:bodyPr>
          <a:lstStyle/>
          <a:p>
            <a:r>
              <a:rPr lang="id-ID" sz="2800" dirty="0" smtClean="0"/>
              <a:t>TEKNOLOGI INFORAMSI PEMERINTAHAN</a:t>
            </a:r>
            <a:br>
              <a:rPr lang="id-ID" sz="2800" dirty="0" smtClean="0"/>
            </a:br>
            <a:r>
              <a:rPr lang="id-ID" sz="2800" dirty="0" smtClean="0"/>
              <a:t>SISTEM APLIKASI BANSOS DAN HIBAH JAWARA KABUPATEN SUBANG</a:t>
            </a:r>
            <a:endParaRPr lang="id-ID" sz="2800" dirty="0"/>
          </a:p>
        </p:txBody>
      </p:sp>
      <p:sp>
        <p:nvSpPr>
          <p:cNvPr id="3" name="Subtitle 2"/>
          <p:cNvSpPr>
            <a:spLocks noGrp="1"/>
          </p:cNvSpPr>
          <p:nvPr>
            <p:ph type="subTitle" idx="1"/>
          </p:nvPr>
        </p:nvSpPr>
        <p:spPr>
          <a:xfrm>
            <a:off x="1371600" y="4581128"/>
            <a:ext cx="6400800" cy="1057672"/>
          </a:xfrm>
        </p:spPr>
        <p:txBody>
          <a:bodyPr>
            <a:normAutofit/>
          </a:bodyPr>
          <a:lstStyle/>
          <a:p>
            <a:r>
              <a:rPr lang="id-ID" sz="2400" dirty="0" smtClean="0"/>
              <a:t>NAMA Hasbi Saeful Anwar</a:t>
            </a:r>
          </a:p>
          <a:p>
            <a:r>
              <a:rPr lang="id-ID" sz="2400" dirty="0" smtClean="0"/>
              <a:t>NIM 41718006</a:t>
            </a:r>
            <a:endParaRPr lang="id-ID" sz="2400"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500437" y="2357437"/>
            <a:ext cx="1791643" cy="1575619"/>
          </a:xfrm>
          <a:prstGeom prst="rect">
            <a:avLst/>
          </a:prstGeom>
        </p:spPr>
      </p:pic>
    </p:spTree>
    <p:extLst>
      <p:ext uri="{BB962C8B-B14F-4D97-AF65-F5344CB8AC3E}">
        <p14:creationId xmlns:p14="http://schemas.microsoft.com/office/powerpoint/2010/main" val="105700270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95536" y="404665"/>
            <a:ext cx="8229600" cy="648072"/>
          </a:xfrm>
        </p:spPr>
        <p:txBody>
          <a:bodyPr>
            <a:normAutofit/>
          </a:bodyPr>
          <a:lstStyle/>
          <a:p>
            <a:r>
              <a:rPr lang="id-ID" sz="2800" dirty="0" smtClean="0"/>
              <a:t>Tentang Siabah Jawara</a:t>
            </a:r>
            <a:endParaRPr lang="id-ID" sz="2800" dirty="0"/>
          </a:p>
        </p:txBody>
      </p:sp>
      <p:sp>
        <p:nvSpPr>
          <p:cNvPr id="3" name="Content Placeholder 2"/>
          <p:cNvSpPr>
            <a:spLocks noGrp="1"/>
          </p:cNvSpPr>
          <p:nvPr>
            <p:ph sz="quarter" idx="1"/>
          </p:nvPr>
        </p:nvSpPr>
        <p:spPr>
          <a:xfrm>
            <a:off x="467544" y="1196752"/>
            <a:ext cx="8229600" cy="5145435"/>
          </a:xfrm>
        </p:spPr>
        <p:txBody>
          <a:bodyPr>
            <a:normAutofit/>
          </a:bodyPr>
          <a:lstStyle/>
          <a:p>
            <a:pPr marL="0" indent="0">
              <a:buNone/>
            </a:pPr>
            <a:r>
              <a:rPr lang="id-ID" sz="2400" dirty="0"/>
              <a:t>Pemerintah Kabupaten Subang saat ini telah siap untuk melayani usulan Hibah dan Bansos masyarakat melalui sistem aplikasi berbasis </a:t>
            </a:r>
            <a:r>
              <a:rPr lang="id-ID" sz="2400" i="1" dirty="0"/>
              <a:t>online</a:t>
            </a:r>
            <a:r>
              <a:rPr lang="id-ID" sz="2400" dirty="0"/>
              <a:t> dengan nama “Si Abah Jawara” atau </a:t>
            </a:r>
            <a:r>
              <a:rPr lang="id-ID" sz="2400" i="1" dirty="0"/>
              <a:t>Sistem Aplikasi Hibah &amp; Bansos</a:t>
            </a:r>
            <a:r>
              <a:rPr lang="id-ID" sz="2400" dirty="0"/>
              <a:t>. Aplikasi yang digagas Dinas Komunikasi &amp; Informatika serta Badan Keuangan dan Aset Daerah Kabupaten Subang ini selaras dengan perwujudan Visi “KABUPATEN SUBANG YANG BERSIH, MAJU, SEJAHTERA DAN BERKARAKTER” dan Misi I yakni MEWUJUDKAN PEMERINTAHAN YANG BERSIH DARI KORUPSI, KOLUSI DAN NEPOTISME</a:t>
            </a:r>
            <a:r>
              <a:rPr lang="id-ID" sz="2400" i="1" dirty="0"/>
              <a:t>, </a:t>
            </a:r>
            <a:r>
              <a:rPr lang="id-ID" sz="2400" dirty="0"/>
              <a:t>TERBUKA, SERTA PELAYANAN MASYARAKAT.</a:t>
            </a:r>
          </a:p>
        </p:txBody>
      </p:sp>
    </p:spTree>
    <p:extLst>
      <p:ext uri="{BB962C8B-B14F-4D97-AF65-F5344CB8AC3E}">
        <p14:creationId xmlns:p14="http://schemas.microsoft.com/office/powerpoint/2010/main" val="346109070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46050"/>
          </a:xfrm>
        </p:spPr>
        <p:txBody>
          <a:bodyPr>
            <a:normAutofit fontScale="90000"/>
          </a:bodyPr>
          <a:lstStyle/>
          <a:p>
            <a:endParaRPr lang="id-ID" dirty="0"/>
          </a:p>
        </p:txBody>
      </p:sp>
      <p:sp>
        <p:nvSpPr>
          <p:cNvPr id="3" name="Content Placeholder 2"/>
          <p:cNvSpPr>
            <a:spLocks noGrp="1"/>
          </p:cNvSpPr>
          <p:nvPr>
            <p:ph sz="quarter" idx="1"/>
          </p:nvPr>
        </p:nvSpPr>
        <p:spPr>
          <a:xfrm>
            <a:off x="457200" y="1124744"/>
            <a:ext cx="8229600" cy="5001419"/>
          </a:xfrm>
        </p:spPr>
        <p:txBody>
          <a:bodyPr>
            <a:normAutofit/>
          </a:bodyPr>
          <a:lstStyle/>
          <a:p>
            <a:pPr marL="0" indent="0">
              <a:buNone/>
            </a:pPr>
            <a:r>
              <a:rPr lang="id-ID" sz="2400" b="1" i="1" dirty="0"/>
              <a:t>“Si Abah Jawara” </a:t>
            </a:r>
            <a:r>
              <a:rPr lang="id-ID" sz="2400" dirty="0"/>
              <a:t>merupakan bentuk respon Pemerintah Daerah terhadap Rekomendasi Tim Koordinasi Supervisi dan Pencegahan (KORSUPGAH) KPK untuk melakukan perencanaan dan penganggaran yang berbasis elektronik dan salah satunya adalah Aplikasi Hibah Bansos. Dengan demikian, diharapkan pelaksanaan penganggaran Hibah dan Bansos di perubahan anggaran dan pada tahun 2020 memiliki kualitas yang lebih baik dari tahun sebelumnya, dan dapat dijalankan sesuai aturan serta sesuai rencana sehingga dapat memberikan manfaat sebesar-besarnya untuk masyarakat Kabupaten Subang.</a:t>
            </a:r>
          </a:p>
        </p:txBody>
      </p:sp>
    </p:spTree>
    <p:extLst>
      <p:ext uri="{BB962C8B-B14F-4D97-AF65-F5344CB8AC3E}">
        <p14:creationId xmlns:p14="http://schemas.microsoft.com/office/powerpoint/2010/main" val="317772918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67544" y="188640"/>
            <a:ext cx="8183880" cy="1051560"/>
          </a:xfrm>
        </p:spPr>
        <p:txBody>
          <a:bodyPr>
            <a:normAutofit/>
          </a:bodyPr>
          <a:lstStyle/>
          <a:p>
            <a:r>
              <a:rPr lang="id-ID" sz="2800" dirty="0" smtClean="0"/>
              <a:t>Apa Yang Siabah Jawara Wujudkan</a:t>
            </a:r>
            <a:endParaRPr lang="id-ID" sz="2800" dirty="0"/>
          </a:p>
        </p:txBody>
      </p:sp>
      <p:sp>
        <p:nvSpPr>
          <p:cNvPr id="3" name="Content Placeholder 2"/>
          <p:cNvSpPr>
            <a:spLocks noGrp="1"/>
          </p:cNvSpPr>
          <p:nvPr>
            <p:ph sz="quarter" idx="1"/>
          </p:nvPr>
        </p:nvSpPr>
        <p:spPr>
          <a:xfrm>
            <a:off x="539552" y="1545304"/>
            <a:ext cx="8183880" cy="4187952"/>
          </a:xfrm>
        </p:spPr>
        <p:txBody>
          <a:bodyPr>
            <a:normAutofit/>
          </a:bodyPr>
          <a:lstStyle/>
          <a:p>
            <a:pPr marL="0" indent="0">
              <a:buNone/>
            </a:pPr>
            <a:r>
              <a:rPr lang="id-ID" sz="2400" dirty="0"/>
              <a:t>Bantuan </a:t>
            </a:r>
            <a:r>
              <a:rPr lang="id-ID" sz="2400" b="1" i="1" dirty="0"/>
              <a:t>Hibah</a:t>
            </a:r>
            <a:r>
              <a:rPr lang="id-ID" sz="2400" dirty="0"/>
              <a:t> merupakan pemberian dari pemerintah daerah kepada pemerintah atau pemerintah daerah lainnya, perusahaan daerah, badan, lembaga, dan organisasi kemasyarakatan, yang secara spesifik telah ditetapkan peruntukannya, bersifat tidak wajib dan tidak mengikat, serta tidak secara terus menerus yang bertujuan untuk menunjang penyelenggaraan urusan pemerintah daerah.</a:t>
            </a:r>
          </a:p>
        </p:txBody>
      </p:sp>
    </p:spTree>
    <p:extLst>
      <p:ext uri="{BB962C8B-B14F-4D97-AF65-F5344CB8AC3E}">
        <p14:creationId xmlns:p14="http://schemas.microsoft.com/office/powerpoint/2010/main" val="43204257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3568" y="260648"/>
            <a:ext cx="7467600" cy="580926"/>
          </a:xfrm>
        </p:spPr>
        <p:txBody>
          <a:bodyPr>
            <a:normAutofit/>
          </a:bodyPr>
          <a:lstStyle/>
          <a:p>
            <a:r>
              <a:rPr lang="id-ID" sz="2800" dirty="0" smtClean="0"/>
              <a:t>Tahapan Siabah Jawara</a:t>
            </a:r>
            <a:endParaRPr lang="id-ID" sz="2800" dirty="0"/>
          </a:p>
        </p:txBody>
      </p:sp>
      <p:sp>
        <p:nvSpPr>
          <p:cNvPr id="3" name="Content Placeholder 2"/>
          <p:cNvSpPr>
            <a:spLocks noGrp="1"/>
          </p:cNvSpPr>
          <p:nvPr>
            <p:ph sz="quarter" idx="1"/>
          </p:nvPr>
        </p:nvSpPr>
        <p:spPr>
          <a:xfrm>
            <a:off x="539552" y="836712"/>
            <a:ext cx="8229600" cy="4876800"/>
          </a:xfrm>
        </p:spPr>
        <p:txBody>
          <a:bodyPr>
            <a:noAutofit/>
          </a:bodyPr>
          <a:lstStyle/>
          <a:p>
            <a:pPr marL="0" indent="0">
              <a:buNone/>
            </a:pPr>
            <a:r>
              <a:rPr lang="id-ID" sz="2400" dirty="0" smtClean="0"/>
              <a:t> Setiap </a:t>
            </a:r>
            <a:r>
              <a:rPr lang="id-ID" sz="2400" dirty="0"/>
              <a:t>masyarakat atau organisasi di Kabupaten Subang yang ingin mengajukan proposal hibah bansos melalui Siabah Jawara cukup mendaftarkan melalui aplikasi, setelah itu Pemerintah Kabupaten Subang akan memverifikasi. Tahapan verifikasi selengkapnya sebagai berikut:</a:t>
            </a:r>
          </a:p>
          <a:p>
            <a:pPr marL="0" indent="0">
              <a:buNone/>
            </a:pPr>
            <a:r>
              <a:rPr lang="id-ID" sz="2400" dirty="0" smtClean="0"/>
              <a:t>1. TU </a:t>
            </a:r>
            <a:r>
              <a:rPr lang="id-ID" sz="2400" dirty="0"/>
              <a:t>Pimpinan akan memverifikasi kelengkapan proposal dan dokumen pendukung proposal tersebut</a:t>
            </a:r>
          </a:p>
          <a:p>
            <a:pPr marL="0" indent="0">
              <a:buNone/>
            </a:pPr>
            <a:r>
              <a:rPr lang="id-ID" sz="2400" dirty="0" smtClean="0"/>
              <a:t>2. Bupati</a:t>
            </a:r>
            <a:r>
              <a:rPr lang="id-ID" sz="2400" dirty="0"/>
              <a:t>/ Wakil Bupati melalui Asda akan memverifikasi proposal tersebut dan mendisposisi proposal kepada SKPD (Satuan Kerja Perangkat Daerah) terkait</a:t>
            </a:r>
          </a:p>
          <a:p>
            <a:pPr marL="0" indent="0">
              <a:buNone/>
            </a:pPr>
            <a:r>
              <a:rPr lang="id-ID" sz="2400" dirty="0" smtClean="0"/>
              <a:t>3. SKPD </a:t>
            </a:r>
            <a:r>
              <a:rPr lang="id-ID" sz="2400" dirty="0"/>
              <a:t>terkait akan memeriksa proposal tersebut dan memberikan rekomendasi besaran dana yang diusulkan untuk diberikan</a:t>
            </a:r>
          </a:p>
          <a:p>
            <a:pPr marL="0" indent="0">
              <a:buNone/>
            </a:pPr>
            <a:endParaRPr lang="id-ID" sz="2400" dirty="0"/>
          </a:p>
        </p:txBody>
      </p:sp>
    </p:spTree>
    <p:extLst>
      <p:ext uri="{BB962C8B-B14F-4D97-AF65-F5344CB8AC3E}">
        <p14:creationId xmlns:p14="http://schemas.microsoft.com/office/powerpoint/2010/main" val="238885200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p:txBody>
          <a:bodyPr>
            <a:normAutofit/>
          </a:bodyPr>
          <a:lstStyle/>
          <a:p>
            <a:pPr marL="0" indent="0">
              <a:buNone/>
            </a:pPr>
            <a:r>
              <a:rPr lang="id-ID" sz="2400" dirty="0" smtClean="0"/>
              <a:t>4.TAPD (Tim Anggaran Pemerintah Daerah) akan memeriksa usulan dana dari SKPD dan tim pertimbangan untuk kemudian memberikan rekomendasi final dana yang akan diberikan. Selanjutnya, seluruh proposal yang diberikan rekomendasi dana akan dikumpulkan dalam dokumen Daftar Nominatif Calon Penerima Belanja Hibah (DNC PBH)</a:t>
            </a:r>
          </a:p>
          <a:p>
            <a:pPr marL="0" indent="0">
              <a:buNone/>
            </a:pPr>
            <a:r>
              <a:rPr lang="id-ID" sz="2400" dirty="0" smtClean="0"/>
              <a:t>5. Bupati/wakil Bupati akan memeriksa DNC PBH. Apabila disetujui maka proposal-proposal yang termasuk dalam DNC PBH tersebut siap disalurka</a:t>
            </a:r>
          </a:p>
          <a:p>
            <a:pPr marL="0" indent="0">
              <a:buNone/>
            </a:pPr>
            <a:endParaRPr lang="id-ID" sz="2400" dirty="0"/>
          </a:p>
        </p:txBody>
      </p:sp>
    </p:spTree>
    <p:extLst>
      <p:ext uri="{BB962C8B-B14F-4D97-AF65-F5344CB8AC3E}">
        <p14:creationId xmlns:p14="http://schemas.microsoft.com/office/powerpoint/2010/main" val="3670835944"/>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34082"/>
          </a:xfrm>
        </p:spPr>
        <p:txBody>
          <a:bodyPr>
            <a:normAutofit/>
          </a:bodyPr>
          <a:lstStyle/>
          <a:p>
            <a:r>
              <a:rPr lang="id-ID" sz="2800" dirty="0" smtClean="0"/>
              <a:t>Persyaratan Siabah</a:t>
            </a:r>
            <a:endParaRPr lang="id-ID" sz="2800" dirty="0"/>
          </a:p>
        </p:txBody>
      </p:sp>
      <p:sp>
        <p:nvSpPr>
          <p:cNvPr id="3" name="Content Placeholder 2"/>
          <p:cNvSpPr>
            <a:spLocks noGrp="1"/>
          </p:cNvSpPr>
          <p:nvPr>
            <p:ph sz="quarter" idx="1"/>
          </p:nvPr>
        </p:nvSpPr>
        <p:spPr>
          <a:xfrm>
            <a:off x="457200" y="1124744"/>
            <a:ext cx="8229600" cy="5001419"/>
          </a:xfrm>
        </p:spPr>
        <p:txBody>
          <a:bodyPr>
            <a:normAutofit fontScale="85000" lnSpcReduction="20000"/>
          </a:bodyPr>
          <a:lstStyle/>
          <a:p>
            <a:pPr marL="0" indent="0">
              <a:buNone/>
            </a:pPr>
            <a:r>
              <a:rPr lang="id-ID" dirty="0"/>
              <a:t>1. Akta Notaris Pendirian Lembaga</a:t>
            </a:r>
          </a:p>
          <a:p>
            <a:pPr marL="0" indent="0">
              <a:buNone/>
            </a:pPr>
            <a:r>
              <a:rPr lang="id-ID" dirty="0"/>
              <a:t>2. Surat Pernyataan Tanggung Jawab</a:t>
            </a:r>
          </a:p>
          <a:p>
            <a:pPr marL="0" indent="0">
              <a:buNone/>
            </a:pPr>
            <a:r>
              <a:rPr lang="id-ID" dirty="0"/>
              <a:t>3. Nomor Pokok Wajib Pajak</a:t>
            </a:r>
          </a:p>
          <a:p>
            <a:pPr marL="0" indent="0">
              <a:buNone/>
            </a:pPr>
            <a:r>
              <a:rPr lang="id-ID" dirty="0"/>
              <a:t>4. Surat Keterangan Domisili Lembaga dari Desa / Kelurahan Setempat</a:t>
            </a:r>
          </a:p>
          <a:p>
            <a:pPr marL="0" indent="0">
              <a:buNone/>
            </a:pPr>
            <a:r>
              <a:rPr lang="id-ID" dirty="0"/>
              <a:t>5. Izin Operasional Tanda Daftar Lembaga dari Instansi yang Berwenang</a:t>
            </a:r>
          </a:p>
          <a:p>
            <a:pPr marL="0" indent="0">
              <a:buNone/>
            </a:pPr>
            <a:r>
              <a:rPr lang="id-ID" dirty="0"/>
              <a:t>6. Bukti Kontrak Sesuai Gedung/Bangunan Bagi Lembaga yang Kantornya </a:t>
            </a:r>
            <a:r>
              <a:rPr lang="id-ID" dirty="0" smtClean="0"/>
              <a:t>Menyewa</a:t>
            </a:r>
          </a:p>
          <a:p>
            <a:pPr marL="0" indent="0">
              <a:buNone/>
            </a:pPr>
            <a:r>
              <a:rPr lang="id-ID" dirty="0" smtClean="0"/>
              <a:t>7. Salinan Fotocopy KTP Atas Nama Ketua dan Sekretaris</a:t>
            </a:r>
          </a:p>
          <a:p>
            <a:pPr marL="0" indent="0">
              <a:buNone/>
            </a:pPr>
            <a:r>
              <a:rPr lang="id-ID" dirty="0" smtClean="0"/>
              <a:t>8</a:t>
            </a:r>
            <a:r>
              <a:rPr lang="id-ID" dirty="0"/>
              <a:t>. Salinan Rekening Bank yang Masih Aktif Atas Nama Lembaga dan/atau Pengurus Belanja Hibah</a:t>
            </a:r>
          </a:p>
          <a:p>
            <a:pPr marL="0" indent="0">
              <a:buNone/>
            </a:pPr>
            <a:r>
              <a:rPr lang="id-ID" dirty="0" smtClean="0"/>
              <a:t> Pengecualian </a:t>
            </a:r>
            <a:r>
              <a:rPr lang="id-ID" dirty="0"/>
              <a:t>poin 1, 3, 5, 6 untuk proposal yang berkaitan dengan tempat peribadatan, pondok pesantren dan kelompok swadaya masyarakat yang bersifat non-formal dan pengelolaannya berupa partisipasi swadaya masyarakat.</a:t>
            </a:r>
          </a:p>
          <a:p>
            <a:pPr marL="0" indent="0">
              <a:buNone/>
            </a:pPr>
            <a:r>
              <a:rPr lang="id-ID" dirty="0"/>
              <a:t> </a:t>
            </a:r>
          </a:p>
          <a:p>
            <a:pPr marL="0" indent="0">
              <a:buNone/>
            </a:pPr>
            <a:endParaRPr lang="id-ID" dirty="0"/>
          </a:p>
        </p:txBody>
      </p:sp>
    </p:spTree>
    <p:extLst>
      <p:ext uri="{BB962C8B-B14F-4D97-AF65-F5344CB8AC3E}">
        <p14:creationId xmlns:p14="http://schemas.microsoft.com/office/powerpoint/2010/main" val="213484464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06090"/>
          </a:xfrm>
        </p:spPr>
        <p:txBody>
          <a:bodyPr>
            <a:normAutofit/>
          </a:bodyPr>
          <a:lstStyle/>
          <a:p>
            <a:endParaRPr lang="id-ID" dirty="0"/>
          </a:p>
        </p:txBody>
      </p:sp>
      <p:sp>
        <p:nvSpPr>
          <p:cNvPr id="3" name="Content Placeholder 2"/>
          <p:cNvSpPr>
            <a:spLocks noGrp="1"/>
          </p:cNvSpPr>
          <p:nvPr>
            <p:ph sz="quarter" idx="1"/>
          </p:nvPr>
        </p:nvSpPr>
        <p:spPr>
          <a:xfrm>
            <a:off x="457200" y="1196752"/>
            <a:ext cx="8229600" cy="4929411"/>
          </a:xfrm>
        </p:spPr>
        <p:txBody>
          <a:bodyPr>
            <a:normAutofit/>
          </a:bodyPr>
          <a:lstStyle/>
          <a:p>
            <a:pPr marL="0" indent="0">
              <a:buNone/>
            </a:pPr>
            <a:r>
              <a:rPr lang="id-ID" sz="2400" dirty="0"/>
              <a:t>Sistem Aplikasi Bantuan Hibah (SiAbah) merupakan aplikasi yang memudahkan pemerintah Kabupaten Subang dalam hal bantuan Sosial dan Hibah. Lembaga Swadaya Masyarakat maupun lembaga swadaya  lainnya yang non-formal dengan adanya aplikasi ini bisa membuat pengajuan bantuan dana tanpa harus pergi ke kantor pemerintah melainkan bisa dengan online melalui siabah ini. Akan tetapi harus melalui tahapan proses terlebih </a:t>
            </a:r>
            <a:r>
              <a:rPr lang="id-ID" sz="2400" dirty="0" smtClean="0"/>
              <a:t>dahulu.</a:t>
            </a:r>
          </a:p>
          <a:p>
            <a:pPr marL="0" indent="0" algn="ctr">
              <a:buNone/>
            </a:pPr>
            <a:r>
              <a:rPr lang="id-ID" sz="2400" dirty="0" smtClean="0"/>
              <a:t>https://siabah.subang.go.id</a:t>
            </a:r>
            <a:endParaRPr lang="id-ID" sz="2400" dirty="0"/>
          </a:p>
        </p:txBody>
      </p:sp>
    </p:spTree>
    <p:extLst>
      <p:ext uri="{BB962C8B-B14F-4D97-AF65-F5344CB8AC3E}">
        <p14:creationId xmlns:p14="http://schemas.microsoft.com/office/powerpoint/2010/main" val="401471507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id-ID"/>
          </a:p>
        </p:txBody>
      </p:sp>
      <p:sp>
        <p:nvSpPr>
          <p:cNvPr id="3" name="Content Placeholder 2"/>
          <p:cNvSpPr>
            <a:spLocks noGrp="1"/>
          </p:cNvSpPr>
          <p:nvPr>
            <p:ph sz="quarter" idx="1"/>
          </p:nvPr>
        </p:nvSpPr>
        <p:spPr>
          <a:xfrm>
            <a:off x="457200" y="2636913"/>
            <a:ext cx="8229600" cy="1512168"/>
          </a:xfrm>
        </p:spPr>
        <p:txBody>
          <a:bodyPr>
            <a:normAutofit/>
          </a:bodyPr>
          <a:lstStyle/>
          <a:p>
            <a:pPr marL="0" indent="0" algn="ctr">
              <a:buNone/>
            </a:pPr>
            <a:r>
              <a:rPr lang="id-ID" sz="4000" dirty="0" smtClean="0"/>
              <a:t>Terimakasih </a:t>
            </a:r>
            <a:endParaRPr lang="id-ID" sz="4000" dirty="0"/>
          </a:p>
        </p:txBody>
      </p:sp>
      <p:sp>
        <p:nvSpPr>
          <p:cNvPr id="4" name="Smiley Face 3"/>
          <p:cNvSpPr/>
          <p:nvPr/>
        </p:nvSpPr>
        <p:spPr>
          <a:xfrm>
            <a:off x="3851920" y="3382054"/>
            <a:ext cx="1080120" cy="792088"/>
          </a:xfrm>
          <a:prstGeom prst="smileyFac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d-ID"/>
          </a:p>
        </p:txBody>
      </p:sp>
    </p:spTree>
    <p:extLst>
      <p:ext uri="{BB962C8B-B14F-4D97-AF65-F5344CB8AC3E}">
        <p14:creationId xmlns:p14="http://schemas.microsoft.com/office/powerpoint/2010/main" val="72790438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23</TotalTime>
  <Words>313</Words>
  <Application>Microsoft Office PowerPoint</Application>
  <PresentationFormat>On-screen Show (4:3)</PresentationFormat>
  <Paragraphs>29</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Oriel</vt:lpstr>
      <vt:lpstr>TEKNOLOGI INFORAMSI PEMERINTAHAN SISTEM APLIKASI BANSOS DAN HIBAH JAWARA KABUPATEN SUBANG</vt:lpstr>
      <vt:lpstr>Tentang Siabah Jawara</vt:lpstr>
      <vt:lpstr>PowerPoint Presentation</vt:lpstr>
      <vt:lpstr>Apa Yang Siabah Jawara Wujudkan</vt:lpstr>
      <vt:lpstr>Tahapan Siabah Jawara</vt:lpstr>
      <vt:lpstr>PowerPoint Presentation</vt:lpstr>
      <vt:lpstr>Persyaratan Siabah</vt:lpstr>
      <vt:lpstr>PowerPoint Presentation</vt:lpstr>
      <vt:lpstr>PowerPoint Presentation</vt:lpstr>
    </vt:vector>
  </TitlesOfParts>
  <Company>Grizli777</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TEKNOLOGI INFORAMSI PEMERINTAHAN SISTEM APLIKASI BANSOS DAN HIBAH JAWARA KABUPATEN SUBANG</dc:title>
  <dc:creator>ACER</dc:creator>
  <cp:lastModifiedBy>ACER</cp:lastModifiedBy>
  <cp:revision>3</cp:revision>
  <dcterms:created xsi:type="dcterms:W3CDTF">2020-07-22T16:20:58Z</dcterms:created>
  <dcterms:modified xsi:type="dcterms:W3CDTF">2020-07-22T16:44:07Z</dcterms:modified>
</cp:coreProperties>
</file>