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9" r:id="rId2"/>
    <p:sldId id="301" r:id="rId3"/>
    <p:sldId id="300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30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B488-48C3-4659-9081-74C6C3C063B8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026FE-B941-46F4-965F-D1B3233CC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026FE-B941-46F4-965F-D1B3233CC9E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801B-1541-4812-9706-FF36858AF5C4}" type="datetimeFigureOut">
              <a:rPr lang="id-ID" smtClean="0"/>
              <a:pPr/>
              <a:t>18/05/2018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8A24-0D4D-4BF8-BE25-F5F92A847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board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Adder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2814209"/>
              </p:ext>
            </p:extLst>
          </p:nvPr>
        </p:nvGraphicFramePr>
        <p:xfrm>
          <a:off x="2915816" y="1916832"/>
          <a:ext cx="4176464" cy="3600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16"/>
                <a:gridCol w="1044116"/>
                <a:gridCol w="1044116"/>
                <a:gridCol w="1044116"/>
              </a:tblGrid>
              <a:tr h="6000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Input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Output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147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Karnough</a:t>
            </a:r>
            <a:r>
              <a:rPr lang="en-US" dirty="0" smtClean="0"/>
              <a:t>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7379711"/>
              </p:ext>
            </p:extLst>
          </p:nvPr>
        </p:nvGraphicFramePr>
        <p:xfrm>
          <a:off x="5652120" y="3645024"/>
          <a:ext cx="2869663" cy="460595"/>
        </p:xfrm>
        <a:graphic>
          <a:graphicData uri="http://schemas.openxmlformats.org/presentationml/2006/ole">
            <p:oleObj spid="_x0000_s1026" name="Visio" r:id="rId3" imgW="1761363" imgH="275463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227959" y="2852936"/>
            <a:ext cx="155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ctr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A B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76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Gerbang</a:t>
            </a:r>
            <a:r>
              <a:rPr lang="en-US" sz="2800" dirty="0" smtClean="0"/>
              <a:t> Dari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Disederhanakan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512189"/>
            <a:ext cx="2368866" cy="2500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204864"/>
            <a:ext cx="2830369" cy="312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584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47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(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Skema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Implementasi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Lengkap</a:t>
            </a:r>
            <a:r>
              <a:rPr lang="en-US" sz="2800" b="1" dirty="0" smtClean="0"/>
              <a:t>) </a:t>
            </a:r>
            <a:r>
              <a:rPr lang="en-US" sz="2800" b="1" dirty="0" err="1"/>
              <a:t>mengandung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komponen</a:t>
            </a:r>
            <a:r>
              <a:rPr lang="en-US" sz="2800" b="1" dirty="0"/>
              <a:t> yang </a:t>
            </a:r>
            <a:r>
              <a:rPr lang="en-US" sz="2800" b="1" dirty="0" err="1"/>
              <a:t>diperlukan</a:t>
            </a:r>
            <a:r>
              <a:rPr lang="en-US" sz="2800" b="1" dirty="0"/>
              <a:t>, </a:t>
            </a:r>
            <a:r>
              <a:rPr lang="en-US" sz="2800" b="1" dirty="0" err="1"/>
              <a:t>Nama</a:t>
            </a:r>
            <a:r>
              <a:rPr lang="en-US" sz="2800" b="1" dirty="0"/>
              <a:t> </a:t>
            </a:r>
            <a:r>
              <a:rPr lang="en-US" sz="2800" b="1" dirty="0" err="1"/>
              <a:t>komponen</a:t>
            </a:r>
            <a:r>
              <a:rPr lang="en-US" sz="2800" b="1" dirty="0"/>
              <a:t>, </a:t>
            </a:r>
            <a:r>
              <a:rPr lang="en-US" sz="2800" b="1" dirty="0" err="1"/>
              <a:t>saklar</a:t>
            </a:r>
            <a:r>
              <a:rPr lang="en-US" sz="2800" b="1" dirty="0"/>
              <a:t>, </a:t>
            </a:r>
            <a:r>
              <a:rPr lang="en-US" sz="2800" b="1" dirty="0" err="1"/>
              <a:t>nama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nomor</a:t>
            </a:r>
            <a:r>
              <a:rPr lang="en-US" sz="2800" b="1" dirty="0"/>
              <a:t> kaki IC.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4403" y="4804844"/>
            <a:ext cx="3279958" cy="16906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7360"/>
            <a:ext cx="2812415" cy="19900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3406" y="3534293"/>
            <a:ext cx="1899285" cy="6800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343708" y="3164961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F= X .0 = 0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4214379"/>
            <a:ext cx="0" cy="59046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34361" y="5650169"/>
            <a:ext cx="999639" cy="1189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761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Perancangan</a:t>
            </a:r>
            <a:r>
              <a:rPr lang="en-US" dirty="0" smtClean="0"/>
              <a:t> Full Adder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Full Adder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Input	</a:t>
            </a:r>
            <a:r>
              <a:rPr lang="en-US" dirty="0" smtClean="0"/>
              <a:t>A: 1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A</a:t>
            </a:r>
            <a:endParaRPr lang="en-US" dirty="0"/>
          </a:p>
          <a:p>
            <a:r>
              <a:rPr lang="en-US" dirty="0"/>
              <a:t>Input	B: 1 bit </a:t>
            </a:r>
            <a:r>
              <a:rPr lang="en-US" dirty="0" err="1"/>
              <a:t>yaitu</a:t>
            </a:r>
            <a:r>
              <a:rPr lang="en-US" dirty="0"/>
              <a:t> B</a:t>
            </a:r>
          </a:p>
          <a:p>
            <a:r>
              <a:rPr lang="en-US" dirty="0" smtClean="0"/>
              <a:t>Input Carry In: </a:t>
            </a:r>
            <a:r>
              <a:rPr lang="en-US" dirty="0"/>
              <a:t>1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Ci</a:t>
            </a:r>
            <a:endParaRPr lang="en-US" dirty="0"/>
          </a:p>
          <a:p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S</a:t>
            </a:r>
            <a:endParaRPr lang="en-US" dirty="0"/>
          </a:p>
          <a:p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Co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Output </a:t>
            </a:r>
            <a:r>
              <a:rPr lang="en-US" dirty="0" err="1" smtClean="0"/>
              <a:t>dan</a:t>
            </a:r>
            <a:r>
              <a:rPr lang="en-US" dirty="0" smtClean="0"/>
              <a:t> Input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84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Pertanyaan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Buatlah</a:t>
            </a:r>
            <a:r>
              <a:rPr lang="en-US" dirty="0" smtClean="0"/>
              <a:t> Blok </a:t>
            </a:r>
            <a:r>
              <a:rPr lang="en-US" dirty="0" err="1" smtClean="0"/>
              <a:t>Diagramnya</a:t>
            </a:r>
            <a:r>
              <a:rPr lang="en-US" dirty="0" smtClean="0"/>
              <a:t>.</a:t>
            </a:r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Karnaugh</a:t>
            </a:r>
            <a:r>
              <a:rPr lang="en-US" dirty="0"/>
              <a:t> Map</a:t>
            </a:r>
            <a:r>
              <a:rPr lang="en-US" dirty="0" smtClean="0"/>
              <a:t>.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output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54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555"/>
            <a:ext cx="8229600" cy="11676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622593"/>
            <a:ext cx="3168352" cy="273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11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8582656"/>
              </p:ext>
            </p:extLst>
          </p:nvPr>
        </p:nvGraphicFramePr>
        <p:xfrm>
          <a:off x="2987824" y="1844824"/>
          <a:ext cx="3456385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3960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Input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Output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Ci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147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Karnough</a:t>
            </a:r>
            <a:r>
              <a:rPr lang="en-US" dirty="0" smtClean="0"/>
              <a:t>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2280" y="2924944"/>
            <a:ext cx="3724275" cy="208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2280" y="2553469"/>
            <a:ext cx="37242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865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blackboard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rot="20926287">
            <a:off x="382248" y="2826426"/>
            <a:ext cx="2071702" cy="19288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solidFill>
                  <a:schemeClr val="tx1"/>
                </a:solidFill>
                <a:latin typeface="king cooL KC" pitchFamily="2" charset="0"/>
              </a:rPr>
              <a:t>Rangkaian</a:t>
            </a:r>
            <a:r>
              <a:rPr lang="id-ID" sz="5400" dirty="0" smtClean="0">
                <a:solidFill>
                  <a:schemeClr val="tx1"/>
                </a:solidFill>
                <a:latin typeface="king cooL KC" pitchFamily="2" charset="0"/>
              </a:rPr>
              <a:t> </a:t>
            </a:r>
          </a:p>
          <a:p>
            <a:pPr algn="ctr"/>
            <a:r>
              <a:rPr lang="id-ID" sz="7200" dirty="0" smtClean="0">
                <a:solidFill>
                  <a:schemeClr val="tx1"/>
                </a:solidFill>
                <a:latin typeface="king cooL KC" pitchFamily="2" charset="0"/>
              </a:rPr>
              <a:t>Logika</a:t>
            </a:r>
            <a:endParaRPr lang="id-ID" sz="5400" dirty="0">
              <a:solidFill>
                <a:schemeClr val="tx1"/>
              </a:solidFill>
              <a:latin typeface="king cooL KC" pitchFamily="2" charset="0"/>
            </a:endParaRPr>
          </a:p>
        </p:txBody>
      </p:sp>
      <p:sp>
        <p:nvSpPr>
          <p:cNvPr id="31" name="Arc 30"/>
          <p:cNvSpPr/>
          <p:nvPr/>
        </p:nvSpPr>
        <p:spPr>
          <a:xfrm rot="11690255">
            <a:off x="1351917" y="4679375"/>
            <a:ext cx="2624030" cy="857653"/>
          </a:xfrm>
          <a:prstGeom prst="arc">
            <a:avLst>
              <a:gd name="adj1" fmla="val 14911346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Freeform 34"/>
          <p:cNvSpPr/>
          <p:nvPr/>
        </p:nvSpPr>
        <p:spPr>
          <a:xfrm>
            <a:off x="1116037" y="1716258"/>
            <a:ext cx="1669366" cy="1111348"/>
          </a:xfrm>
          <a:custGeom>
            <a:avLst/>
            <a:gdLst>
              <a:gd name="connsiteX0" fmla="*/ 9378 w 1669366"/>
              <a:gd name="connsiteY0" fmla="*/ 1111348 h 1111348"/>
              <a:gd name="connsiteX1" fmla="*/ 276665 w 1669366"/>
              <a:gd name="connsiteY1" fmla="*/ 337625 h 1111348"/>
              <a:gd name="connsiteX2" fmla="*/ 1669366 w 1669366"/>
              <a:gd name="connsiteY2" fmla="*/ 0 h 11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9366" h="1111348">
                <a:moveTo>
                  <a:pt x="9378" y="1111348"/>
                </a:moveTo>
                <a:cubicBezTo>
                  <a:pt x="4689" y="817099"/>
                  <a:pt x="0" y="522850"/>
                  <a:pt x="276665" y="337625"/>
                </a:cubicBezTo>
                <a:cubicBezTo>
                  <a:pt x="553330" y="152400"/>
                  <a:pt x="1111348" y="76200"/>
                  <a:pt x="1669366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5143504" y="714356"/>
            <a:ext cx="3900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rangkaian yang kondisi keluarannya </a:t>
            </a:r>
          </a:p>
          <a:p>
            <a:pPr lvl="0"/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(output) dipengaruhi oleh kondisi </a:t>
            </a:r>
          </a:p>
          <a:p>
            <a:pPr lvl="0"/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masukan (input).</a:t>
            </a:r>
          </a:p>
          <a:p>
            <a:endParaRPr lang="id-ID" sz="2400" b="1" dirty="0">
              <a:solidFill>
                <a:schemeClr val="bg1">
                  <a:lumMod val="95000"/>
                </a:schemeClr>
              </a:solidFill>
              <a:latin typeface="king cooL KC" pitchFamily="2" charset="0"/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2714612" y="285728"/>
            <a:ext cx="2278977" cy="2076574"/>
            <a:chOff x="70219" y="506192"/>
            <a:chExt cx="2278977" cy="2076574"/>
          </a:xfrm>
        </p:grpSpPr>
        <p:sp>
          <p:nvSpPr>
            <p:cNvPr id="38" name="Rectangle 37"/>
            <p:cNvSpPr/>
            <p:nvPr/>
          </p:nvSpPr>
          <p:spPr>
            <a:xfrm rot="21358005">
              <a:off x="70219" y="506192"/>
              <a:ext cx="2278977" cy="207657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39" name="Rectangle 38"/>
            <p:cNvSpPr/>
            <p:nvPr/>
          </p:nvSpPr>
          <p:spPr>
            <a:xfrm rot="21358005">
              <a:off x="70219" y="506192"/>
              <a:ext cx="2278977" cy="2076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200" kern="1200" dirty="0" smtClean="0">
                  <a:solidFill>
                    <a:schemeClr val="tx1"/>
                  </a:solidFill>
                  <a:latin typeface="king cooL KC" pitchFamily="2" charset="0"/>
                  <a:hlinkClick r:id="rId3" action="ppaction://hlinksldjump"/>
                </a:rPr>
                <a:t>Rangkaian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200" kern="1200" dirty="0" smtClean="0">
                  <a:solidFill>
                    <a:schemeClr val="tx1"/>
                  </a:solidFill>
                  <a:latin typeface="king cooL KC" pitchFamily="2" charset="0"/>
                  <a:hlinkClick r:id="rId3" action="ppaction://hlinksldjump"/>
                </a:rPr>
                <a:t>Kombinasional</a:t>
              </a:r>
              <a:endParaRPr lang="id-ID" sz="3200" kern="1200" dirty="0">
                <a:solidFill>
                  <a:schemeClr val="tx1"/>
                </a:solidFill>
                <a:latin typeface="king cooL KC" pitchFamily="2" charset="0"/>
              </a:endParaRPr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2714612" y="4429132"/>
            <a:ext cx="2009778" cy="2196899"/>
            <a:chOff x="214310" y="2928954"/>
            <a:chExt cx="2009778" cy="2196899"/>
          </a:xfrm>
        </p:grpSpPr>
        <p:sp>
          <p:nvSpPr>
            <p:cNvPr id="41" name="Rectangle 40"/>
            <p:cNvSpPr/>
            <p:nvPr/>
          </p:nvSpPr>
          <p:spPr>
            <a:xfrm rot="678665">
              <a:off x="214310" y="2928954"/>
              <a:ext cx="2009778" cy="21968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 rot="678665">
              <a:off x="214310" y="2928954"/>
              <a:ext cx="2009778" cy="21968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600" kern="1200" dirty="0" smtClean="0">
                  <a:solidFill>
                    <a:schemeClr val="tx1"/>
                  </a:solidFill>
                  <a:latin typeface="king cooL KC" pitchFamily="2" charset="0"/>
                </a:rPr>
                <a:t>Rangkaian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600" kern="1200" dirty="0" smtClean="0">
                  <a:solidFill>
                    <a:schemeClr val="tx1"/>
                  </a:solidFill>
                  <a:latin typeface="king cooL KC" pitchFamily="2" charset="0"/>
                </a:rPr>
                <a:t>Sekuensial</a:t>
              </a:r>
              <a:endParaRPr lang="id-ID" sz="3600" kern="1200" dirty="0">
                <a:solidFill>
                  <a:schemeClr val="tx1"/>
                </a:solidFill>
                <a:latin typeface="king cooL KC" pitchFamily="2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849235" y="4357694"/>
            <a:ext cx="41617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rangkaian yang kondisi keluarannya</a:t>
            </a:r>
          </a:p>
          <a:p>
            <a:r>
              <a:rPr lang="id-ID" sz="2400" b="1" dirty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dipengaruhi oleh kondisi masukan dan </a:t>
            </a:r>
            <a:endParaRPr lang="id-ID" sz="2400" b="1" dirty="0" smtClean="0">
              <a:solidFill>
                <a:schemeClr val="bg1">
                  <a:lumMod val="95000"/>
                </a:schemeClr>
              </a:solidFill>
              <a:latin typeface="king cooL KC" pitchFamily="2" charset="0"/>
            </a:endParaRPr>
          </a:p>
          <a:p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keadaan </a:t>
            </a:r>
            <a:r>
              <a:rPr lang="id-ID" sz="2400" b="1" dirty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keluaran sebelumnya atau </a:t>
            </a:r>
            <a:endParaRPr lang="id-ID" sz="2400" b="1" dirty="0" smtClean="0">
              <a:solidFill>
                <a:schemeClr val="bg1">
                  <a:lumMod val="95000"/>
                </a:schemeClr>
              </a:solidFill>
              <a:latin typeface="king cooL KC" pitchFamily="2" charset="0"/>
            </a:endParaRPr>
          </a:p>
          <a:p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dapat juga dikatakan </a:t>
            </a:r>
            <a:r>
              <a:rPr lang="id-ID" sz="2400" b="1" dirty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rangkaian </a:t>
            </a:r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yang</a:t>
            </a:r>
          </a:p>
          <a:p>
            <a:r>
              <a:rPr lang="id-ID" sz="2400" b="1" dirty="0" smtClean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 </a:t>
            </a:r>
            <a:r>
              <a:rPr lang="id-ID" sz="2400" b="1" dirty="0">
                <a:solidFill>
                  <a:schemeClr val="bg1">
                    <a:lumMod val="95000"/>
                  </a:schemeClr>
                </a:solidFill>
                <a:latin typeface="king cooL KC" pitchFamily="2" charset="0"/>
              </a:rPr>
              <a:t>bekerja berdasarkan urutan waktu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357430"/>
            <a:ext cx="46101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 animBg="1"/>
      <p:bldP spid="36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Gerbangnya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973" y="1536723"/>
            <a:ext cx="4705350" cy="2305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703" y="4005064"/>
            <a:ext cx="49339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78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1" name="Picture 1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3148287" cy="3644063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852936"/>
            <a:ext cx="2642154" cy="228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928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606968"/>
            <a:ext cx="3788998" cy="44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36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47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Perancangan</a:t>
            </a:r>
            <a:r>
              <a:rPr lang="en-US" dirty="0" smtClean="0"/>
              <a:t> Adder 2 Bits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Adder 2 bits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Input	</a:t>
            </a:r>
            <a:r>
              <a:rPr lang="en-US" dirty="0" smtClean="0"/>
              <a:t>A: 2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A1 </a:t>
            </a:r>
            <a:r>
              <a:rPr lang="en-US" dirty="0" err="1" smtClean="0"/>
              <a:t>dan</a:t>
            </a:r>
            <a:r>
              <a:rPr lang="en-US" dirty="0" smtClean="0"/>
              <a:t> A0</a:t>
            </a:r>
            <a:endParaRPr lang="en-US" dirty="0"/>
          </a:p>
          <a:p>
            <a:r>
              <a:rPr lang="en-US" dirty="0"/>
              <a:t>Input	B: </a:t>
            </a:r>
            <a:r>
              <a:rPr lang="en-US" dirty="0" smtClean="0"/>
              <a:t>2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B1 </a:t>
            </a:r>
            <a:r>
              <a:rPr lang="en-US" dirty="0" err="1" smtClean="0"/>
              <a:t>dan</a:t>
            </a:r>
            <a:r>
              <a:rPr lang="en-US" dirty="0" smtClean="0"/>
              <a:t> B0</a:t>
            </a:r>
            <a:endParaRPr lang="en-US" dirty="0"/>
          </a:p>
          <a:p>
            <a:r>
              <a:rPr lang="en-US" dirty="0" smtClean="0"/>
              <a:t>Input Carry In: </a:t>
            </a:r>
            <a:r>
              <a:rPr lang="en-US" dirty="0"/>
              <a:t>1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Ci</a:t>
            </a:r>
            <a:endParaRPr lang="en-US" dirty="0"/>
          </a:p>
          <a:p>
            <a:r>
              <a:rPr lang="en-US" dirty="0" err="1"/>
              <a:t>Ouput</a:t>
            </a:r>
            <a:r>
              <a:rPr lang="en-US" dirty="0"/>
              <a:t>: 2 bit </a:t>
            </a:r>
            <a:r>
              <a:rPr lang="en-US" dirty="0" err="1"/>
              <a:t>yaitu</a:t>
            </a:r>
            <a:r>
              <a:rPr lang="en-US" dirty="0"/>
              <a:t> S1 </a:t>
            </a:r>
            <a:r>
              <a:rPr lang="en-US" dirty="0" err="1"/>
              <a:t>dan</a:t>
            </a:r>
            <a:r>
              <a:rPr lang="en-US" dirty="0"/>
              <a:t> S0</a:t>
            </a:r>
          </a:p>
          <a:p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Co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Output </a:t>
            </a:r>
            <a:r>
              <a:rPr lang="en-US" dirty="0" err="1" smtClean="0"/>
              <a:t>dan</a:t>
            </a:r>
            <a:r>
              <a:rPr lang="en-US" dirty="0" smtClean="0"/>
              <a:t> Input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84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Pertanyaan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Buatlah</a:t>
            </a:r>
            <a:r>
              <a:rPr lang="en-US" dirty="0" smtClean="0"/>
              <a:t> Blok </a:t>
            </a:r>
            <a:r>
              <a:rPr lang="en-US" dirty="0" err="1" smtClean="0"/>
              <a:t>Diagramnya</a:t>
            </a:r>
            <a:r>
              <a:rPr lang="en-US" dirty="0" smtClean="0"/>
              <a:t>.</a:t>
            </a:r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Karnaugh</a:t>
            </a:r>
            <a:r>
              <a:rPr lang="en-US" dirty="0"/>
              <a:t> Map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54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204864"/>
            <a:ext cx="494966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11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041149"/>
            <a:ext cx="6400938" cy="364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738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041149"/>
            <a:ext cx="6400938" cy="364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6576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47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board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king cooL KC" pitchFamily="2" charset="0"/>
              </a:rPr>
              <a:t>Adder</a:t>
            </a:r>
            <a:endParaRPr lang="id-ID" dirty="0">
              <a:latin typeface="king cooL KC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06" y="1268760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Adder </a:t>
            </a:r>
            <a:r>
              <a:rPr lang="id-ID" sz="2800" dirty="0" smtClean="0">
                <a:solidFill>
                  <a:schemeClr val="bg1"/>
                </a:solidFill>
                <a:latin typeface="king cooL KC" pitchFamily="2" charset="0"/>
              </a:rPr>
              <a:t>adalah rangkaian logika kombinasional yang berfungsi untuk me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lakukan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operasi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penjumlahan</a:t>
            </a:r>
            <a:r>
              <a:rPr lang="id-ID" sz="2800" dirty="0" smtClean="0">
                <a:solidFill>
                  <a:schemeClr val="bg1"/>
                </a:solidFill>
                <a:latin typeface="king cooL KC" pitchFamily="2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king cooL KC" pitchFamily="2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king cooL KC" pitchFamily="2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input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berupa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bilangan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bilangan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B.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king cooL KC" pitchFamily="2" charset="0"/>
              </a:rPr>
              <a:t>n 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bit input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maka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outputnya</a:t>
            </a:r>
            <a:r>
              <a:rPr lang="en-US" sz="2800" dirty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n+1 bit.</a:t>
            </a:r>
          </a:p>
          <a:p>
            <a:endParaRPr lang="en-US" sz="2800" dirty="0" smtClean="0">
              <a:solidFill>
                <a:schemeClr val="bg1"/>
              </a:solidFill>
              <a:latin typeface="king cooL KC" pitchFamily="2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Aplikasi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misalnya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Kalkulator</a:t>
            </a:r>
            <a:r>
              <a:rPr lang="en-US" sz="2800" dirty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ALU (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Arithmatika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Logical Unit)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system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Mikroprocessor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Mikrokontroler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.</a:t>
            </a:r>
            <a:endParaRPr lang="en-US" sz="2800" dirty="0">
              <a:solidFill>
                <a:schemeClr val="bg1"/>
              </a:solidFill>
              <a:latin typeface="king cooL K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board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king cooL KC" pitchFamily="2" charset="0"/>
              </a:rPr>
              <a:t>Blok Diagram Adder</a:t>
            </a:r>
            <a:endParaRPr lang="id-ID" dirty="0">
              <a:solidFill>
                <a:schemeClr val="bg1"/>
              </a:solidFill>
              <a:latin typeface="king cooL KC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47489" y="2919313"/>
            <a:ext cx="1080120" cy="2376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227609" y="4275607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27609" y="3927425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55401" y="3206973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55401" y="3567013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227609" y="3587918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355401" y="4719375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55401" y="5079415"/>
            <a:ext cx="7920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13937" y="2937431"/>
            <a:ext cx="490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A0</a:t>
            </a:r>
          </a:p>
          <a:p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A1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13937" y="4436157"/>
            <a:ext cx="490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800" dirty="0">
                <a:solidFill>
                  <a:schemeClr val="bg1"/>
                </a:solidFill>
                <a:latin typeface="king cooL KC" pitchFamily="2" charset="0"/>
              </a:rPr>
              <a:t>B</a:t>
            </a:r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0</a:t>
            </a:r>
          </a:p>
          <a:p>
            <a:r>
              <a:rPr lang="nn-NO" sz="2800" dirty="0">
                <a:solidFill>
                  <a:schemeClr val="bg1"/>
                </a:solidFill>
                <a:latin typeface="king cooL KC" pitchFamily="2" charset="0"/>
              </a:rPr>
              <a:t>B</a:t>
            </a:r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0321" y="3322963"/>
            <a:ext cx="4635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800" dirty="0">
                <a:solidFill>
                  <a:schemeClr val="bg1"/>
                </a:solidFill>
                <a:latin typeface="king cooL KC" pitchFamily="2" charset="0"/>
              </a:rPr>
              <a:t>S</a:t>
            </a:r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0</a:t>
            </a:r>
          </a:p>
          <a:p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S1</a:t>
            </a:r>
          </a:p>
          <a:p>
            <a:r>
              <a:rPr lang="nn-NO" sz="2800" dirty="0" smtClean="0">
                <a:solidFill>
                  <a:schemeClr val="bg1"/>
                </a:solidFill>
                <a:latin typeface="king cooL KC" pitchFamily="2" charset="0"/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xmlns="" val="40817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board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king cooL KC" pitchFamily="2" charset="0"/>
              </a:rPr>
              <a:t>Adder</a:t>
            </a:r>
            <a:endParaRPr lang="id-ID" dirty="0">
              <a:latin typeface="king cooL KC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420888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Rangkaian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dibentuk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Half Adder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Dari 2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Half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menghasilkan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Full Adder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Dari 2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Full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mennghasilkan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Adder 2 bit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Dari 4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Full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menghasilkan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Adder 4 bit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Dari n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Full Adder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menghasilkan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king cooL KC" pitchFamily="2" charset="0"/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  <a:latin typeface="king cooL KC" pitchFamily="2" charset="0"/>
              </a:rPr>
              <a:t> Adder n bit</a:t>
            </a:r>
            <a:endParaRPr lang="en-US" sz="2800" dirty="0">
              <a:solidFill>
                <a:schemeClr val="bg1"/>
              </a:solidFill>
              <a:latin typeface="king cooL K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9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Perancangan</a:t>
            </a:r>
            <a:r>
              <a:rPr lang="en-US" dirty="0"/>
              <a:t> Half Adder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1 bit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6473" y="2996952"/>
            <a:ext cx="5911054" cy="2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270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Perancangan</a:t>
            </a:r>
            <a:r>
              <a:rPr lang="en-US" dirty="0" smtClean="0"/>
              <a:t> Half Adder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enjumlahan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, </a:t>
            </a:r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Half Adder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Input	A: </a:t>
            </a:r>
            <a:r>
              <a:rPr lang="en-US" dirty="0" smtClean="0"/>
              <a:t>1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A</a:t>
            </a:r>
            <a:endParaRPr lang="en-US" dirty="0"/>
          </a:p>
          <a:p>
            <a:r>
              <a:rPr lang="en-US" dirty="0"/>
              <a:t>Input	</a:t>
            </a:r>
            <a:r>
              <a:rPr lang="en-US" dirty="0" smtClean="0"/>
              <a:t>B: 1 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B</a:t>
            </a:r>
            <a:endParaRPr lang="en-US" dirty="0"/>
          </a:p>
          <a:p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S</a:t>
            </a:r>
          </a:p>
          <a:p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Co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Output </a:t>
            </a:r>
            <a:r>
              <a:rPr lang="en-US" dirty="0" err="1" smtClean="0"/>
              <a:t>dan</a:t>
            </a:r>
            <a:r>
              <a:rPr lang="en-US" dirty="0" smtClean="0"/>
              <a:t> Input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84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Pertanyaan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Buatlah</a:t>
            </a:r>
            <a:r>
              <a:rPr lang="en-US" dirty="0" smtClean="0"/>
              <a:t> Blok </a:t>
            </a:r>
            <a:r>
              <a:rPr lang="en-US" dirty="0" err="1" smtClean="0"/>
              <a:t>Diagramnya</a:t>
            </a:r>
            <a:r>
              <a:rPr lang="en-US" dirty="0" smtClean="0"/>
              <a:t>.</a:t>
            </a:r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Karnaugh</a:t>
            </a:r>
            <a:r>
              <a:rPr lang="en-US" dirty="0"/>
              <a:t> Map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54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348880"/>
            <a:ext cx="2368866" cy="250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11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1099</TotalTime>
  <Words>481</Words>
  <Application>Microsoft Office PowerPoint</Application>
  <PresentationFormat>On-screen Show (4:3)</PresentationFormat>
  <Paragraphs>174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Visio</vt:lpstr>
      <vt:lpstr>Adder</vt:lpstr>
      <vt:lpstr>Slide 2</vt:lpstr>
      <vt:lpstr>Adder</vt:lpstr>
      <vt:lpstr>Blok Diagram Adder</vt:lpstr>
      <vt:lpstr>Adder</vt:lpstr>
      <vt:lpstr>Perancangan Half Adder Dengan Gerbang</vt:lpstr>
      <vt:lpstr>Perancangan Half Adder Dengan Gerbang</vt:lpstr>
      <vt:lpstr>Pertanyaan</vt:lpstr>
      <vt:lpstr>Perancangan Blok Diagram</vt:lpstr>
      <vt:lpstr>Perancangan Tabel Kebenaran</vt:lpstr>
      <vt:lpstr>Persamaan Output Dengan Karnough Map</vt:lpstr>
      <vt:lpstr>Skema Gerbang Dari Persamaan Yang Sudah Disederhanakan</vt:lpstr>
      <vt:lpstr>Skema Implementasi</vt:lpstr>
      <vt:lpstr>Cara Membuat Skema Implementasi (Skema Lengkap)</vt:lpstr>
      <vt:lpstr>Perancangan Full Adder Dengan Gerbang</vt:lpstr>
      <vt:lpstr>Pertanyaan</vt:lpstr>
      <vt:lpstr>Perancangan Blok Diagram</vt:lpstr>
      <vt:lpstr>Perancangan Tabel Kebenaran</vt:lpstr>
      <vt:lpstr>Buatlah Persamaan Output Dengan Karnough Map</vt:lpstr>
      <vt:lpstr>Buatlah Skema Gerbangnya</vt:lpstr>
      <vt:lpstr>Slide 21</vt:lpstr>
      <vt:lpstr>Slide 22</vt:lpstr>
      <vt:lpstr>Skema Implementasi</vt:lpstr>
      <vt:lpstr>Perancangan Adder 2 Bits Dengan Gerbang</vt:lpstr>
      <vt:lpstr>Pertanyaan</vt:lpstr>
      <vt:lpstr>Perancangan Blok Diagram</vt:lpstr>
      <vt:lpstr>Slide 27</vt:lpstr>
      <vt:lpstr>Slide 28</vt:lpstr>
      <vt:lpstr>Skema Implementasi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TOSHIBA</dc:creator>
  <cp:lastModifiedBy>Asus</cp:lastModifiedBy>
  <cp:revision>77</cp:revision>
  <dcterms:created xsi:type="dcterms:W3CDTF">2011-06-19T11:58:18Z</dcterms:created>
  <dcterms:modified xsi:type="dcterms:W3CDTF">2018-05-17T22:20:38Z</dcterms:modified>
</cp:coreProperties>
</file>