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1"/>
  </p:sldMasterIdLst>
  <p:sldIdLst>
    <p:sldId id="256" r:id="rId2"/>
    <p:sldId id="257" r:id="rId3"/>
    <p:sldId id="279" r:id="rId4"/>
    <p:sldId id="258" r:id="rId5"/>
    <p:sldId id="259" r:id="rId6"/>
    <p:sldId id="260" r:id="rId7"/>
    <p:sldId id="261" r:id="rId8"/>
    <p:sldId id="262" r:id="rId9"/>
    <p:sldId id="271" r:id="rId10"/>
    <p:sldId id="272" r:id="rId11"/>
    <p:sldId id="264" r:id="rId12"/>
    <p:sldId id="265" r:id="rId13"/>
    <p:sldId id="266" r:id="rId14"/>
    <p:sldId id="263" r:id="rId15"/>
    <p:sldId id="270" r:id="rId16"/>
    <p:sldId id="275" r:id="rId17"/>
    <p:sldId id="267" r:id="rId18"/>
    <p:sldId id="268" r:id="rId19"/>
    <p:sldId id="269" r:id="rId20"/>
    <p:sldId id="276" r:id="rId21"/>
    <p:sldId id="273" r:id="rId22"/>
    <p:sldId id="274" r:id="rId23"/>
    <p:sldId id="277"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2"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498" y="72"/>
      </p:cViewPr>
      <p:guideLst>
        <p:guide orient="horz" pos="141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BEF89090-3FF4-4612-92BC-E82BECCFE7D8}" type="datetimeFigureOut">
              <a:rPr lang="id-ID" smtClean="0"/>
              <a:t>15/07/2020</a:t>
            </a:fld>
            <a:endParaRPr lang="id-ID"/>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id-ID"/>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EE5032D6-F092-489C-9CFF-76511DEABCA2}" type="slidenum">
              <a:rPr lang="id-ID" smtClean="0"/>
              <a:t>‹#›</a:t>
            </a:fld>
            <a:endParaRPr lang="id-ID"/>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27235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F89090-3FF4-4612-92BC-E82BECCFE7D8}" type="datetimeFigureOut">
              <a:rPr lang="id-ID" smtClean="0"/>
              <a:t>15/07/2020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E5032D6-F092-489C-9CFF-76511DEABCA2}" type="slidenum">
              <a:rPr lang="id-ID" smtClean="0"/>
              <a:t>‹#›</a:t>
            </a:fld>
            <a:endParaRPr lang="id-ID"/>
          </a:p>
        </p:txBody>
      </p:sp>
    </p:spTree>
    <p:extLst>
      <p:ext uri="{BB962C8B-B14F-4D97-AF65-F5344CB8AC3E}">
        <p14:creationId xmlns:p14="http://schemas.microsoft.com/office/powerpoint/2010/main" val="1793246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F89090-3FF4-4612-92BC-E82BECCFE7D8}" type="datetimeFigureOut">
              <a:rPr lang="id-ID" smtClean="0"/>
              <a:t>15/07/2020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E5032D6-F092-489C-9CFF-76511DEABCA2}" type="slidenum">
              <a:rPr lang="id-ID" smtClean="0"/>
              <a:t>‹#›</a:t>
            </a:fld>
            <a:endParaRPr lang="id-ID"/>
          </a:p>
        </p:txBody>
      </p:sp>
    </p:spTree>
    <p:extLst>
      <p:ext uri="{BB962C8B-B14F-4D97-AF65-F5344CB8AC3E}">
        <p14:creationId xmlns:p14="http://schemas.microsoft.com/office/powerpoint/2010/main" val="951664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F89090-3FF4-4612-92BC-E82BECCFE7D8}" type="datetimeFigureOut">
              <a:rPr lang="id-ID" smtClean="0"/>
              <a:t>15/07/2020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E5032D6-F092-489C-9CFF-76511DEABCA2}" type="slidenum">
              <a:rPr lang="id-ID" smtClean="0"/>
              <a:t>‹#›</a:t>
            </a:fld>
            <a:endParaRPr lang="id-ID"/>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35591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F89090-3FF4-4612-92BC-E82BECCFE7D8}" type="datetimeFigureOut">
              <a:rPr lang="id-ID" smtClean="0"/>
              <a:t>15/07/2020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E5032D6-F092-489C-9CFF-76511DEABCA2}" type="slidenum">
              <a:rPr lang="id-ID" smtClean="0"/>
              <a:t>‹#›</a:t>
            </a:fld>
            <a:endParaRPr lang="id-ID"/>
          </a:p>
        </p:txBody>
      </p:sp>
    </p:spTree>
    <p:extLst>
      <p:ext uri="{BB962C8B-B14F-4D97-AF65-F5344CB8AC3E}">
        <p14:creationId xmlns:p14="http://schemas.microsoft.com/office/powerpoint/2010/main" val="650801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EF89090-3FF4-4612-92BC-E82BECCFE7D8}" type="datetimeFigureOut">
              <a:rPr lang="id-ID" smtClean="0"/>
              <a:t>15/07/2020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EE5032D6-F092-489C-9CFF-76511DEABCA2}" type="slidenum">
              <a:rPr lang="id-ID" smtClean="0"/>
              <a:t>‹#›</a:t>
            </a:fld>
            <a:endParaRPr lang="id-ID"/>
          </a:p>
        </p:txBody>
      </p:sp>
    </p:spTree>
    <p:extLst>
      <p:ext uri="{BB962C8B-B14F-4D97-AF65-F5344CB8AC3E}">
        <p14:creationId xmlns:p14="http://schemas.microsoft.com/office/powerpoint/2010/main" val="24900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EF89090-3FF4-4612-92BC-E82BECCFE7D8}" type="datetimeFigureOut">
              <a:rPr lang="id-ID" smtClean="0"/>
              <a:t>15/07/2020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EE5032D6-F092-489C-9CFF-76511DEABCA2}" type="slidenum">
              <a:rPr lang="id-ID" smtClean="0"/>
              <a:t>‹#›</a:t>
            </a:fld>
            <a:endParaRPr lang="id-ID"/>
          </a:p>
        </p:txBody>
      </p:sp>
    </p:spTree>
    <p:extLst>
      <p:ext uri="{BB962C8B-B14F-4D97-AF65-F5344CB8AC3E}">
        <p14:creationId xmlns:p14="http://schemas.microsoft.com/office/powerpoint/2010/main" val="1188860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F89090-3FF4-4612-92BC-E82BECCFE7D8}" type="datetimeFigureOut">
              <a:rPr lang="id-ID" smtClean="0"/>
              <a:t>15/07/2020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E5032D6-F092-489C-9CFF-76511DEABCA2}" type="slidenum">
              <a:rPr lang="id-ID" smtClean="0"/>
              <a:t>‹#›</a:t>
            </a:fld>
            <a:endParaRPr lang="id-ID"/>
          </a:p>
        </p:txBody>
      </p:sp>
    </p:spTree>
    <p:extLst>
      <p:ext uri="{BB962C8B-B14F-4D97-AF65-F5344CB8AC3E}">
        <p14:creationId xmlns:p14="http://schemas.microsoft.com/office/powerpoint/2010/main" val="3337883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F89090-3FF4-4612-92BC-E82BECCFE7D8}" type="datetimeFigureOut">
              <a:rPr lang="id-ID" smtClean="0"/>
              <a:t>15/07/2020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E5032D6-F092-489C-9CFF-76511DEABCA2}" type="slidenum">
              <a:rPr lang="id-ID" smtClean="0"/>
              <a:t>‹#›</a:t>
            </a:fld>
            <a:endParaRPr lang="id-ID"/>
          </a:p>
        </p:txBody>
      </p:sp>
    </p:spTree>
    <p:extLst>
      <p:ext uri="{BB962C8B-B14F-4D97-AF65-F5344CB8AC3E}">
        <p14:creationId xmlns:p14="http://schemas.microsoft.com/office/powerpoint/2010/main" val="3195636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F89090-3FF4-4612-92BC-E82BECCFE7D8}" type="datetimeFigureOut">
              <a:rPr lang="id-ID" smtClean="0"/>
              <a:t>15/07/2020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E5032D6-F092-489C-9CFF-76511DEABCA2}" type="slidenum">
              <a:rPr lang="id-ID" smtClean="0"/>
              <a:t>‹#›</a:t>
            </a:fld>
            <a:endParaRPr lang="id-ID"/>
          </a:p>
        </p:txBody>
      </p:sp>
    </p:spTree>
    <p:extLst>
      <p:ext uri="{BB962C8B-B14F-4D97-AF65-F5344CB8AC3E}">
        <p14:creationId xmlns:p14="http://schemas.microsoft.com/office/powerpoint/2010/main" val="3334193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F89090-3FF4-4612-92BC-E82BECCFE7D8}" type="datetimeFigureOut">
              <a:rPr lang="id-ID" smtClean="0"/>
              <a:t>15/07/2020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E5032D6-F092-489C-9CFF-76511DEABCA2}" type="slidenum">
              <a:rPr lang="id-ID" smtClean="0"/>
              <a:t>‹#›</a:t>
            </a:fld>
            <a:endParaRPr lang="id-ID"/>
          </a:p>
        </p:txBody>
      </p:sp>
    </p:spTree>
    <p:extLst>
      <p:ext uri="{BB962C8B-B14F-4D97-AF65-F5344CB8AC3E}">
        <p14:creationId xmlns:p14="http://schemas.microsoft.com/office/powerpoint/2010/main" val="92147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F89090-3FF4-4612-92BC-E82BECCFE7D8}" type="datetimeFigureOut">
              <a:rPr lang="id-ID" smtClean="0"/>
              <a:t>15/07/2020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E5032D6-F092-489C-9CFF-76511DEABCA2}" type="slidenum">
              <a:rPr lang="id-ID" smtClean="0"/>
              <a:t>‹#›</a:t>
            </a:fld>
            <a:endParaRPr lang="id-ID"/>
          </a:p>
        </p:txBody>
      </p:sp>
    </p:spTree>
    <p:extLst>
      <p:ext uri="{BB962C8B-B14F-4D97-AF65-F5344CB8AC3E}">
        <p14:creationId xmlns:p14="http://schemas.microsoft.com/office/powerpoint/2010/main" val="2760142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F89090-3FF4-4612-92BC-E82BECCFE7D8}" type="datetimeFigureOut">
              <a:rPr lang="id-ID" smtClean="0"/>
              <a:t>15/07/2020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EE5032D6-F092-489C-9CFF-76511DEABCA2}" type="slidenum">
              <a:rPr lang="id-ID" smtClean="0"/>
              <a:t>‹#›</a:t>
            </a:fld>
            <a:endParaRPr lang="id-ID"/>
          </a:p>
        </p:txBody>
      </p:sp>
    </p:spTree>
    <p:extLst>
      <p:ext uri="{BB962C8B-B14F-4D97-AF65-F5344CB8AC3E}">
        <p14:creationId xmlns:p14="http://schemas.microsoft.com/office/powerpoint/2010/main" val="2092250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EF89090-3FF4-4612-92BC-E82BECCFE7D8}" type="datetimeFigureOut">
              <a:rPr lang="id-ID" smtClean="0"/>
              <a:t>15/07/2020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E5032D6-F092-489C-9CFF-76511DEABCA2}" type="slidenum">
              <a:rPr lang="id-ID" smtClean="0"/>
              <a:t>‹#›</a:t>
            </a:fld>
            <a:endParaRPr lang="id-ID"/>
          </a:p>
        </p:txBody>
      </p:sp>
    </p:spTree>
    <p:extLst>
      <p:ext uri="{BB962C8B-B14F-4D97-AF65-F5344CB8AC3E}">
        <p14:creationId xmlns:p14="http://schemas.microsoft.com/office/powerpoint/2010/main" val="1577940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F89090-3FF4-4612-92BC-E82BECCFE7D8}" type="datetimeFigureOut">
              <a:rPr lang="id-ID" smtClean="0"/>
              <a:t>15/07/2020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E5032D6-F092-489C-9CFF-76511DEABCA2}" type="slidenum">
              <a:rPr lang="id-ID" smtClean="0"/>
              <a:t>‹#›</a:t>
            </a:fld>
            <a:endParaRPr lang="id-ID"/>
          </a:p>
        </p:txBody>
      </p:sp>
    </p:spTree>
    <p:extLst>
      <p:ext uri="{BB962C8B-B14F-4D97-AF65-F5344CB8AC3E}">
        <p14:creationId xmlns:p14="http://schemas.microsoft.com/office/powerpoint/2010/main" val="2171435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F89090-3FF4-4612-92BC-E82BECCFE7D8}" type="datetimeFigureOut">
              <a:rPr lang="id-ID" smtClean="0"/>
              <a:t>15/07/2020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E5032D6-F092-489C-9CFF-76511DEABCA2}" type="slidenum">
              <a:rPr lang="id-ID" smtClean="0"/>
              <a:t>‹#›</a:t>
            </a:fld>
            <a:endParaRPr lang="id-ID"/>
          </a:p>
        </p:txBody>
      </p:sp>
    </p:spTree>
    <p:extLst>
      <p:ext uri="{BB962C8B-B14F-4D97-AF65-F5344CB8AC3E}">
        <p14:creationId xmlns:p14="http://schemas.microsoft.com/office/powerpoint/2010/main" val="403831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F89090-3FF4-4612-92BC-E82BECCFE7D8}" type="datetimeFigureOut">
              <a:rPr lang="id-ID" smtClean="0"/>
              <a:t>15/07/2020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EE5032D6-F092-489C-9CFF-76511DEABCA2}" type="slidenum">
              <a:rPr lang="id-ID" smtClean="0"/>
              <a:t>‹#›</a:t>
            </a:fld>
            <a:endParaRPr lang="id-ID"/>
          </a:p>
        </p:txBody>
      </p:sp>
    </p:spTree>
    <p:extLst>
      <p:ext uri="{BB962C8B-B14F-4D97-AF65-F5344CB8AC3E}">
        <p14:creationId xmlns:p14="http://schemas.microsoft.com/office/powerpoint/2010/main" val="38197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F89090-3FF4-4612-92BC-E82BECCFE7D8}" type="datetimeFigureOut">
              <a:rPr lang="id-ID" smtClean="0"/>
              <a:t>15/07/2020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EE5032D6-F092-489C-9CFF-76511DEABCA2}" type="slidenum">
              <a:rPr lang="id-ID" smtClean="0"/>
              <a:t>‹#›</a:t>
            </a:fld>
            <a:endParaRPr lang="id-ID"/>
          </a:p>
        </p:txBody>
      </p:sp>
    </p:spTree>
    <p:extLst>
      <p:ext uri="{BB962C8B-B14F-4D97-AF65-F5344CB8AC3E}">
        <p14:creationId xmlns:p14="http://schemas.microsoft.com/office/powerpoint/2010/main" val="1652974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89090-3FF4-4612-92BC-E82BECCFE7D8}" type="datetimeFigureOut">
              <a:rPr lang="id-ID" smtClean="0"/>
              <a:t>15/07/2020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EE5032D6-F092-489C-9CFF-76511DEABCA2}" type="slidenum">
              <a:rPr lang="id-ID" smtClean="0"/>
              <a:t>‹#›</a:t>
            </a:fld>
            <a:endParaRPr lang="id-ID"/>
          </a:p>
        </p:txBody>
      </p:sp>
    </p:spTree>
    <p:extLst>
      <p:ext uri="{BB962C8B-B14F-4D97-AF65-F5344CB8AC3E}">
        <p14:creationId xmlns:p14="http://schemas.microsoft.com/office/powerpoint/2010/main" val="2713377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F89090-3FF4-4612-92BC-E82BECCFE7D8}" type="datetimeFigureOut">
              <a:rPr lang="id-ID" smtClean="0"/>
              <a:t>15/07/2020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E5032D6-F092-489C-9CFF-76511DEABCA2}" type="slidenum">
              <a:rPr lang="id-ID" smtClean="0"/>
              <a:t>‹#›</a:t>
            </a:fld>
            <a:endParaRPr lang="id-ID"/>
          </a:p>
        </p:txBody>
      </p:sp>
    </p:spTree>
    <p:extLst>
      <p:ext uri="{BB962C8B-B14F-4D97-AF65-F5344CB8AC3E}">
        <p14:creationId xmlns:p14="http://schemas.microsoft.com/office/powerpoint/2010/main" val="3980079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F89090-3FF4-4612-92BC-E82BECCFE7D8}" type="datetimeFigureOut">
              <a:rPr lang="id-ID" smtClean="0"/>
              <a:t>15/07/2020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E5032D6-F092-489C-9CFF-76511DEABCA2}" type="slidenum">
              <a:rPr lang="id-ID" smtClean="0"/>
              <a:t>‹#›</a:t>
            </a:fld>
            <a:endParaRPr lang="id-ID"/>
          </a:p>
        </p:txBody>
      </p:sp>
    </p:spTree>
    <p:extLst>
      <p:ext uri="{BB962C8B-B14F-4D97-AF65-F5344CB8AC3E}">
        <p14:creationId xmlns:p14="http://schemas.microsoft.com/office/powerpoint/2010/main" val="275017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BEF89090-3FF4-4612-92BC-E82BECCFE7D8}" type="datetimeFigureOut">
              <a:rPr lang="id-ID" smtClean="0"/>
              <a:t>15/07/2020</a:t>
            </a:fld>
            <a:endParaRPr lang="id-ID"/>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id-ID"/>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EE5032D6-F092-489C-9CFF-76511DEABCA2}" type="slidenum">
              <a:rPr lang="id-ID" smtClean="0"/>
              <a:t>‹#›</a:t>
            </a:fld>
            <a:endParaRPr lang="id-ID"/>
          </a:p>
        </p:txBody>
      </p:sp>
    </p:spTree>
    <p:extLst>
      <p:ext uri="{BB962C8B-B14F-4D97-AF65-F5344CB8AC3E}">
        <p14:creationId xmlns:p14="http://schemas.microsoft.com/office/powerpoint/2010/main" val="3116307553"/>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 id="2147483874" r:id="rId19"/>
    <p:sldLayoutId id="2147483875" r:id="rId20"/>
    <p:sldLayoutId id="2147483876" r:id="rId21"/>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8687" y="0"/>
            <a:ext cx="10058400" cy="3566160"/>
          </a:xfrm>
        </p:spPr>
        <p:txBody>
          <a:bodyPr anchor="ctr"/>
          <a:lstStyle/>
          <a:p>
            <a:r>
              <a:rPr lang="id-ID" smtClean="0"/>
              <a:t>PANCASILA PADA MASA ORDE BARU</a:t>
            </a:r>
            <a:endParaRPr lang="id-ID"/>
          </a:p>
        </p:txBody>
      </p:sp>
      <p:sp>
        <p:nvSpPr>
          <p:cNvPr id="3" name="Subtitle 2"/>
          <p:cNvSpPr>
            <a:spLocks noGrp="1"/>
          </p:cNvSpPr>
          <p:nvPr>
            <p:ph type="subTitle" idx="1"/>
          </p:nvPr>
        </p:nvSpPr>
        <p:spPr>
          <a:xfrm>
            <a:off x="938687" y="3164876"/>
            <a:ext cx="10058400" cy="1143000"/>
          </a:xfrm>
        </p:spPr>
        <p:txBody>
          <a:bodyPr>
            <a:normAutofit fontScale="25000" lnSpcReduction="20000"/>
          </a:bodyPr>
          <a:lstStyle/>
          <a:p>
            <a:r>
              <a:rPr lang="en-US" sz="7200" err="1" smtClean="0"/>
              <a:t>Disusun</a:t>
            </a:r>
            <a:r>
              <a:rPr lang="en-US" sz="7200" smtClean="0"/>
              <a:t> </a:t>
            </a:r>
            <a:r>
              <a:rPr lang="id-ID" sz="7200" smtClean="0"/>
              <a:t>OLEH :</a:t>
            </a:r>
          </a:p>
          <a:p>
            <a:r>
              <a:rPr lang="en-US" sz="7200" smtClean="0"/>
              <a:t>RANGGA AL ARIF</a:t>
            </a:r>
            <a:r>
              <a:rPr lang="id-ID" sz="7200" smtClean="0"/>
              <a:t>		</a:t>
            </a:r>
            <a:r>
              <a:rPr lang="en-US" sz="7200" smtClean="0"/>
              <a:t>FRAFANA A.K.</a:t>
            </a:r>
            <a:r>
              <a:rPr lang="id-ID" sz="7200" smtClean="0"/>
              <a:t>		</a:t>
            </a:r>
            <a:r>
              <a:rPr lang="en-US" sz="7200"/>
              <a:t>RIO AULDY </a:t>
            </a:r>
            <a:r>
              <a:rPr lang="en-US" sz="7200" smtClean="0"/>
              <a:t>P.</a:t>
            </a:r>
            <a:r>
              <a:rPr lang="en-US" sz="7200"/>
              <a:t> </a:t>
            </a:r>
            <a:r>
              <a:rPr lang="en-US" sz="7200" smtClean="0"/>
              <a:t> </a:t>
            </a:r>
          </a:p>
          <a:p>
            <a:r>
              <a:rPr lang="en-US" sz="7200" smtClean="0"/>
              <a:t>      ADITYA MALIK</a:t>
            </a:r>
            <a:r>
              <a:rPr lang="id-ID" sz="7200" smtClean="0"/>
              <a:t>		</a:t>
            </a:r>
            <a:r>
              <a:rPr lang="en-US" sz="7200" smtClean="0"/>
              <a:t>SULTAN IRSYAD</a:t>
            </a:r>
            <a:endParaRPr lang="en-US" sz="7200"/>
          </a:p>
          <a:p>
            <a:r>
              <a:rPr lang="en-US" sz="7200" smtClean="0"/>
              <a:t>HAZEL R. DHA</a:t>
            </a:r>
            <a:r>
              <a:rPr lang="id-ID" sz="7200" smtClean="0"/>
              <a:t>RM</a:t>
            </a:r>
            <a:r>
              <a:rPr lang="en-US" sz="7200" smtClean="0"/>
              <a:t>A</a:t>
            </a:r>
            <a:r>
              <a:rPr lang="id-ID" sz="7200" smtClean="0"/>
              <a:t>		</a:t>
            </a:r>
            <a:r>
              <a:rPr lang="en-US" sz="7200" smtClean="0"/>
              <a:t>ALVIN GUSTI</a:t>
            </a:r>
            <a:endParaRPr lang="id-ID" sz="7200" smtClean="0"/>
          </a:p>
          <a:p>
            <a:r>
              <a:rPr lang="en-US" sz="7200" smtClean="0"/>
              <a:t>                                                                        REYDHO T. PUTRA</a:t>
            </a:r>
            <a:r>
              <a:rPr lang="id-ID" sz="7200" smtClean="0"/>
              <a:t>		</a:t>
            </a:r>
            <a:r>
              <a:rPr lang="en-US" sz="7200" smtClean="0"/>
              <a:t>M. FIKRI D</a:t>
            </a:r>
            <a:r>
              <a:rPr lang="id-ID" sz="7200" smtClean="0"/>
              <a:t>RAJAT F</a:t>
            </a:r>
          </a:p>
          <a:p>
            <a:r>
              <a:rPr lang="en-US" sz="7200" smtClean="0"/>
              <a:t>	           AHMAD FARID</a:t>
            </a:r>
            <a:r>
              <a:rPr lang="id-ID" sz="7200" smtClean="0"/>
              <a:t>		</a:t>
            </a:r>
            <a:r>
              <a:rPr lang="en-US" sz="7200" smtClean="0"/>
              <a:t>YOHANES AGUNG P.</a:t>
            </a:r>
            <a:endParaRPr lang="id-ID" sz="7200" smtClean="0"/>
          </a:p>
          <a:p>
            <a:endParaRPr lang="id-ID" smtClean="0"/>
          </a:p>
          <a:p>
            <a:endParaRPr lang="id-ID" smtClean="0"/>
          </a:p>
        </p:txBody>
      </p:sp>
    </p:spTree>
    <p:extLst>
      <p:ext uri="{BB962C8B-B14F-4D97-AF65-F5344CB8AC3E}">
        <p14:creationId xmlns:p14="http://schemas.microsoft.com/office/powerpoint/2010/main" val="26125065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08974" y="4277111"/>
            <a:ext cx="4937760" cy="1423241"/>
          </a:xfrm>
          <a:solidFill>
            <a:schemeClr val="bg2">
              <a:lumMod val="50000"/>
            </a:schemeClr>
          </a:solidFill>
        </p:spPr>
        <p:txBody>
          <a:bodyPr>
            <a:normAutofit fontScale="70000" lnSpcReduction="20000"/>
          </a:bodyPr>
          <a:lstStyle/>
          <a:p>
            <a:r>
              <a:rPr lang="en-US" dirty="0" err="1">
                <a:solidFill>
                  <a:schemeClr val="bg1"/>
                </a:solidFill>
                <a:latin typeface="Calibri" panose="020F0502020204030204" pitchFamily="34" charset="0"/>
                <a:cs typeface="Calibri" panose="020F0502020204030204" pitchFamily="34" charset="0"/>
              </a:rPr>
              <a:t>Istilah</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etika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berasal</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dari</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bahasa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Yunani</a:t>
            </a:r>
            <a:r>
              <a:rPr lang="en-US" dirty="0">
                <a:solidFill>
                  <a:schemeClr val="bg1"/>
                </a:solidFill>
                <a:latin typeface="Calibri" panose="020F0502020204030204" pitchFamily="34" charset="0"/>
                <a:cs typeface="Calibri" panose="020F0502020204030204" pitchFamily="34" charset="0"/>
              </a:rPr>
              <a:t>, “Ethos” yang </a:t>
            </a:r>
            <a:r>
              <a:rPr lang="en-US" dirty="0" err="1">
                <a:solidFill>
                  <a:schemeClr val="bg1"/>
                </a:solidFill>
                <a:latin typeface="Calibri" panose="020F0502020204030204" pitchFamily="34" charset="0"/>
                <a:cs typeface="Calibri" panose="020F0502020204030204" pitchFamily="34" charset="0"/>
              </a:rPr>
              <a:t>artinya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tempat</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tinggal</a:t>
            </a:r>
            <a:r>
              <a:rPr lang="en-US" dirty="0">
                <a:solidFill>
                  <a:schemeClr val="bg1"/>
                </a:solidFill>
                <a:latin typeface="Calibri" panose="020F0502020204030204" pitchFamily="34" charset="0"/>
                <a:cs typeface="Calibri" panose="020F0502020204030204" pitchFamily="34" charset="0"/>
              </a:rPr>
              <a:t> yang </a:t>
            </a:r>
            <a:r>
              <a:rPr lang="en-US" dirty="0" err="1">
                <a:solidFill>
                  <a:schemeClr val="bg1"/>
                </a:solidFill>
                <a:latin typeface="Calibri" panose="020F0502020204030204" pitchFamily="34" charset="0"/>
                <a:cs typeface="Calibri" panose="020F0502020204030204" pitchFamily="34" charset="0"/>
              </a:rPr>
              <a:t>biasa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padang</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rumput</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kandang</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kebiasaan</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adat</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watak</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perasaan</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sikap</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dan</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cara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berpikir</a:t>
            </a:r>
            <a:r>
              <a:rPr lang="en-US" dirty="0">
                <a:solidFill>
                  <a:schemeClr val="bg1"/>
                </a:solidFill>
                <a:latin typeface="Calibri" panose="020F0502020204030204" pitchFamily="34" charset="0"/>
                <a:cs typeface="Calibri" panose="020F0502020204030204" pitchFamily="34" charset="0"/>
              </a:rPr>
              <a:t>.</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05206" y="363254"/>
            <a:ext cx="5962389" cy="3219189"/>
          </a:xfrm>
        </p:spPr>
      </p:pic>
      <p:sp>
        <p:nvSpPr>
          <p:cNvPr id="7" name="Text Placeholder 6"/>
          <p:cNvSpPr>
            <a:spLocks noGrp="1"/>
          </p:cNvSpPr>
          <p:nvPr>
            <p:ph type="body" sz="quarter" idx="3"/>
          </p:nvPr>
        </p:nvSpPr>
        <p:spPr>
          <a:xfrm>
            <a:off x="6126480" y="3820438"/>
            <a:ext cx="4937760" cy="2336588"/>
          </a:xfrm>
        </p:spPr>
        <p:style>
          <a:lnRef idx="1">
            <a:schemeClr val="accent1"/>
          </a:lnRef>
          <a:fillRef idx="3">
            <a:schemeClr val="accent1"/>
          </a:fillRef>
          <a:effectRef idx="2">
            <a:schemeClr val="accent1"/>
          </a:effectRef>
          <a:fontRef idx="minor">
            <a:schemeClr val="lt1"/>
          </a:fontRef>
        </p:style>
        <p:txBody>
          <a:bodyPr>
            <a:normAutofit fontScale="62500" lnSpcReduction="20000"/>
          </a:bodyPr>
          <a:lstStyle/>
          <a:p>
            <a:pPr algn="just"/>
            <a:endParaRPr lang="en-US" dirty="0" smtClean="0">
              <a:solidFill>
                <a:schemeClr val="bg1"/>
              </a:solidFill>
            </a:endParaRPr>
          </a:p>
          <a:p>
            <a:pPr algn="just"/>
            <a:r>
              <a:rPr lang="en-US" dirty="0" err="1" smtClean="0">
                <a:solidFill>
                  <a:schemeClr val="bg1"/>
                </a:solidFill>
                <a:latin typeface="Calibri" panose="020F0502020204030204" pitchFamily="34" charset="0"/>
                <a:cs typeface="Calibri" panose="020F0502020204030204" pitchFamily="34" charset="0"/>
              </a:rPr>
              <a:t>Secara</a:t>
            </a:r>
            <a:r>
              <a:rPr lang="en-US" dirty="0" smtClean="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etimologis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etika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berarti</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ilmu</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tentang</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segala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sesuatu</a:t>
            </a:r>
            <a:r>
              <a:rPr lang="en-US" dirty="0">
                <a:solidFill>
                  <a:schemeClr val="bg1"/>
                </a:solidFill>
                <a:latin typeface="Calibri" panose="020F0502020204030204" pitchFamily="34" charset="0"/>
                <a:cs typeface="Calibri" panose="020F0502020204030204" pitchFamily="34" charset="0"/>
              </a:rPr>
              <a:t> yang </a:t>
            </a:r>
            <a:r>
              <a:rPr lang="en-US" dirty="0" err="1">
                <a:solidFill>
                  <a:schemeClr val="bg1"/>
                </a:solidFill>
                <a:latin typeface="Calibri" panose="020F0502020204030204" pitchFamily="34" charset="0"/>
                <a:cs typeface="Calibri" panose="020F0502020204030204" pitchFamily="34" charset="0"/>
              </a:rPr>
              <a:t>biasa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dilakukan</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atau</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ilmu</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tentang</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adat</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kebiasaan</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Dalam</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arti</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ini</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etika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berkaitan</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dengan</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kebiasaan</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hidup</a:t>
            </a:r>
            <a:r>
              <a:rPr lang="en-US" dirty="0">
                <a:solidFill>
                  <a:schemeClr val="bg1"/>
                </a:solidFill>
                <a:latin typeface="Calibri" panose="020F0502020204030204" pitchFamily="34" charset="0"/>
                <a:cs typeface="Calibri" panose="020F0502020204030204" pitchFamily="34" charset="0"/>
              </a:rPr>
              <a:t> yang </a:t>
            </a:r>
            <a:r>
              <a:rPr lang="en-US" dirty="0" err="1">
                <a:solidFill>
                  <a:schemeClr val="bg1"/>
                </a:solidFill>
                <a:latin typeface="Calibri" panose="020F0502020204030204" pitchFamily="34" charset="0"/>
                <a:cs typeface="Calibri" panose="020F0502020204030204" pitchFamily="34" charset="0"/>
              </a:rPr>
              <a:t>baik</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tata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cara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hidup</a:t>
            </a:r>
            <a:r>
              <a:rPr lang="en-US" dirty="0">
                <a:solidFill>
                  <a:schemeClr val="bg1"/>
                </a:solidFill>
                <a:latin typeface="Calibri" panose="020F0502020204030204" pitchFamily="34" charset="0"/>
                <a:cs typeface="Calibri" panose="020F0502020204030204" pitchFamily="34" charset="0"/>
              </a:rPr>
              <a:t> yang </a:t>
            </a:r>
            <a:r>
              <a:rPr lang="en-US" dirty="0" err="1">
                <a:solidFill>
                  <a:schemeClr val="bg1"/>
                </a:solidFill>
                <a:latin typeface="Calibri" panose="020F0502020204030204" pitchFamily="34" charset="0"/>
                <a:cs typeface="Calibri" panose="020F0502020204030204" pitchFamily="34" charset="0"/>
              </a:rPr>
              <a:t>baik</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baik</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pada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diri</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seseorang</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maupun</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masyarakat</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Kebiasaan</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hidup</a:t>
            </a:r>
            <a:r>
              <a:rPr lang="en-US" dirty="0">
                <a:solidFill>
                  <a:schemeClr val="bg1"/>
                </a:solidFill>
                <a:latin typeface="Calibri" panose="020F0502020204030204" pitchFamily="34" charset="0"/>
                <a:cs typeface="Calibri" panose="020F0502020204030204" pitchFamily="34" charset="0"/>
              </a:rPr>
              <a:t> yang </a:t>
            </a:r>
            <a:r>
              <a:rPr lang="en-US" dirty="0" err="1">
                <a:solidFill>
                  <a:schemeClr val="bg1"/>
                </a:solidFill>
                <a:latin typeface="Calibri" panose="020F0502020204030204" pitchFamily="34" charset="0"/>
                <a:cs typeface="Calibri" panose="020F0502020204030204" pitchFamily="34" charset="0"/>
              </a:rPr>
              <a:t>baik</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ini</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dianut</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dan</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diwariskan</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dari</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satu</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generasi</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ke</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generasi</a:t>
            </a:r>
            <a:r>
              <a:rPr lang="en-US" dirty="0">
                <a:solidFill>
                  <a:schemeClr val="bg1"/>
                </a:solidFill>
                <a:latin typeface="Calibri" panose="020F0502020204030204" pitchFamily="34" charset="0"/>
                <a:cs typeface="Calibri" panose="020F0502020204030204" pitchFamily="34" charset="0"/>
              </a:rPr>
              <a:t> yang lain. </a:t>
            </a:r>
            <a:r>
              <a:rPr lang="en-US" dirty="0" err="1">
                <a:solidFill>
                  <a:schemeClr val="bg1"/>
                </a:solidFill>
                <a:latin typeface="Calibri" panose="020F0502020204030204" pitchFamily="34" charset="0"/>
                <a:cs typeface="Calibri" panose="020F0502020204030204" pitchFamily="34" charset="0"/>
              </a:rPr>
              <a:t>Dalam</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artian</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ini</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etika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sama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maknanya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dengan</a:t>
            </a:r>
            <a:r>
              <a:rPr lang="en-US" dirty="0">
                <a:solidFill>
                  <a:schemeClr val="bg1"/>
                </a:solidFill>
                <a:latin typeface="Calibri" panose="020F0502020204030204" pitchFamily="34" charset="0"/>
                <a:cs typeface="Calibri" panose="020F0502020204030204" pitchFamily="34" charset="0"/>
              </a:rPr>
              <a:t> moral.</a:t>
            </a:r>
          </a:p>
          <a:p>
            <a:pPr algn="just"/>
            <a:endParaRPr lang="en-US" dirty="0">
              <a:solidFill>
                <a:schemeClr val="bg1"/>
              </a:solidFill>
            </a:endParaRPr>
          </a:p>
        </p:txBody>
      </p:sp>
    </p:spTree>
    <p:extLst>
      <p:ext uri="{BB962C8B-B14F-4D97-AF65-F5344CB8AC3E}">
        <p14:creationId xmlns:p14="http://schemas.microsoft.com/office/powerpoint/2010/main" val="3919573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339" y="112956"/>
            <a:ext cx="10058400" cy="1417320"/>
          </a:xfrm>
        </p:spPr>
        <p:txBody>
          <a:bodyPr>
            <a:normAutofit fontScale="90000"/>
          </a:bodyPr>
          <a:lstStyle/>
          <a:p>
            <a:r>
              <a:rPr lang="id-ID" smtClean="0"/>
              <a:t/>
            </a:r>
            <a:br>
              <a:rPr lang="id-ID" smtClean="0"/>
            </a:br>
            <a:r>
              <a:rPr lang="id-ID"/>
              <a:t/>
            </a:r>
            <a:br>
              <a:rPr lang="id-ID"/>
            </a:br>
            <a:r>
              <a:rPr lang="en-US" b="1" err="1" smtClean="0"/>
              <a:t>Pancasila</a:t>
            </a:r>
            <a:r>
              <a:rPr lang="en-US" b="1" smtClean="0"/>
              <a:t> </a:t>
            </a:r>
            <a:r>
              <a:rPr lang="en-US" b="1" err="1"/>
              <a:t>Sebagai</a:t>
            </a:r>
            <a:r>
              <a:rPr lang="en-US" b="1"/>
              <a:t> </a:t>
            </a:r>
            <a:r>
              <a:rPr lang="en-US" b="1" err="1"/>
              <a:t>Sistem</a:t>
            </a:r>
            <a:r>
              <a:rPr lang="en-US" b="1"/>
              <a:t> </a:t>
            </a:r>
            <a:r>
              <a:rPr lang="en-US" b="1" err="1"/>
              <a:t>Etika</a:t>
            </a:r>
            <a:r>
              <a:rPr lang="en-US" b="1"/>
              <a:t> </a:t>
            </a:r>
            <a:r>
              <a:rPr lang="en-US" b="1" err="1"/>
              <a:t>Pada</a:t>
            </a:r>
            <a:r>
              <a:rPr lang="en-US" b="1"/>
              <a:t> Masa </a:t>
            </a:r>
            <a:r>
              <a:rPr lang="en-US" b="1" err="1"/>
              <a:t>Orde</a:t>
            </a:r>
            <a:r>
              <a:rPr lang="en-US" b="1"/>
              <a:t> </a:t>
            </a:r>
            <a:r>
              <a:rPr lang="en-US" b="1" err="1" smtClean="0"/>
              <a:t>Baru</a:t>
            </a:r>
            <a:r>
              <a:rPr lang="id-ID" b="1"/>
              <a:t/>
            </a:r>
            <a:br>
              <a:rPr lang="id-ID" b="1"/>
            </a:br>
            <a:endParaRPr lang="id-ID" b="1"/>
          </a:p>
        </p:txBody>
      </p:sp>
      <p:sp>
        <p:nvSpPr>
          <p:cNvPr id="3" name="Content Placeholder 2"/>
          <p:cNvSpPr>
            <a:spLocks noGrp="1"/>
          </p:cNvSpPr>
          <p:nvPr>
            <p:ph idx="1"/>
          </p:nvPr>
        </p:nvSpPr>
        <p:spPr/>
        <p:txBody>
          <a:bodyPr>
            <a:normAutofit fontScale="77500" lnSpcReduction="20000"/>
          </a:bodyPr>
          <a:lstStyle/>
          <a:p>
            <a:r>
              <a:rPr lang="en-US" err="1">
                <a:latin typeface="Calibri" panose="020F0502020204030204" pitchFamily="34" charset="0"/>
                <a:cs typeface="Calibri" panose="020F0502020204030204" pitchFamily="34" charset="0"/>
              </a:rPr>
              <a:t>Hakikat</a:t>
            </a:r>
            <a:r>
              <a:rPr lang="en-US">
                <a:latin typeface="Calibri" panose="020F0502020204030204" pitchFamily="34" charset="0"/>
                <a:cs typeface="Calibri" panose="020F0502020204030204" pitchFamily="34" charset="0"/>
              </a:rPr>
              <a:t> Pancasila </a:t>
            </a:r>
            <a:r>
              <a:rPr lang="en-US" err="1">
                <a:latin typeface="Calibri" panose="020F0502020204030204" pitchFamily="34" charset="0"/>
                <a:cs typeface="Calibri" panose="020F0502020204030204" pitchFamily="34" charset="0"/>
              </a:rPr>
              <a:t>sebagai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sistem</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etika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terletak</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pada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hal-hal</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sebagai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berikut</a:t>
            </a:r>
            <a:r>
              <a:rPr lang="en-US">
                <a:latin typeface="Calibri" panose="020F0502020204030204" pitchFamily="34" charset="0"/>
                <a:cs typeface="Calibri" panose="020F0502020204030204" pitchFamily="34" charset="0"/>
              </a:rPr>
              <a:t>: </a:t>
            </a:r>
            <a:endParaRPr lang="en-US" smtClean="0">
              <a:latin typeface="Calibri" panose="020F0502020204030204" pitchFamily="34" charset="0"/>
              <a:cs typeface="Calibri" panose="020F0502020204030204" pitchFamily="34" charset="0"/>
            </a:endParaRPr>
          </a:p>
          <a:p>
            <a:r>
              <a:rPr lang="en-US" b="1" err="1" smtClean="0">
                <a:latin typeface="Calibri" panose="020F0502020204030204" pitchFamily="34" charset="0"/>
                <a:cs typeface="Calibri" panose="020F0502020204030204" pitchFamily="34" charset="0"/>
              </a:rPr>
              <a:t>Pertama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hakikat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sila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ketuhanan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terletak</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pada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keyakinan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bangsa</a:t>
            </a:r>
            <a:r>
              <a:rPr lang="en-US">
                <a:latin typeface="Calibri" panose="020F0502020204030204" pitchFamily="34" charset="0"/>
                <a:cs typeface="Calibri" panose="020F0502020204030204" pitchFamily="34" charset="0"/>
              </a:rPr>
              <a:t> Indonesia </a:t>
            </a:r>
            <a:r>
              <a:rPr lang="en-US" err="1">
                <a:latin typeface="Calibri" panose="020F0502020204030204" pitchFamily="34" charset="0"/>
                <a:cs typeface="Calibri" panose="020F0502020204030204" pitchFamily="34" charset="0"/>
              </a:rPr>
              <a:t>bahwa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Tuhan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sebagai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penjamin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prinsip-prinsip</a:t>
            </a:r>
            <a:r>
              <a:rPr lang="en-US">
                <a:latin typeface="Calibri" panose="020F0502020204030204" pitchFamily="34" charset="0"/>
                <a:cs typeface="Calibri" panose="020F0502020204030204" pitchFamily="34" charset="0"/>
              </a:rPr>
              <a:t> </a:t>
            </a:r>
            <a:r>
              <a:rPr lang="en-US" smtClean="0">
                <a:latin typeface="Calibri" panose="020F0502020204030204" pitchFamily="34" charset="0"/>
                <a:cs typeface="Calibri" panose="020F0502020204030204" pitchFamily="34" charset="0"/>
              </a:rPr>
              <a:t>moral</a:t>
            </a:r>
            <a:r>
              <a:rPr lang="id-ID" smtClean="0">
                <a:latin typeface="Calibri" panose="020F0502020204030204" pitchFamily="34" charset="0"/>
                <a:cs typeface="Calibri" panose="020F0502020204030204" pitchFamily="34" charset="0"/>
              </a:rPr>
              <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Artinya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setiap</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perilaku</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warga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negara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harus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didasarkan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atas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nilai-nilai</a:t>
            </a:r>
            <a:r>
              <a:rPr lang="en-US">
                <a:latin typeface="Calibri" panose="020F0502020204030204" pitchFamily="34" charset="0"/>
                <a:cs typeface="Calibri" panose="020F0502020204030204" pitchFamily="34" charset="0"/>
              </a:rPr>
              <a:t> moral yang </a:t>
            </a:r>
            <a:r>
              <a:rPr lang="en-US" err="1">
                <a:latin typeface="Calibri" panose="020F0502020204030204" pitchFamily="34" charset="0"/>
                <a:cs typeface="Calibri" panose="020F0502020204030204" pitchFamily="34" charset="0"/>
              </a:rPr>
              <a:t>bersumber</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pada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norma</a:t>
            </a:r>
            <a:r>
              <a:rPr lang="en-US">
                <a:latin typeface="Calibri" panose="020F0502020204030204" pitchFamily="34" charset="0"/>
                <a:cs typeface="Calibri" panose="020F0502020204030204" pitchFamily="34" charset="0"/>
              </a:rPr>
              <a:t> </a:t>
            </a:r>
            <a:r>
              <a:rPr lang="en-US" smtClean="0">
                <a:latin typeface="Calibri" panose="020F0502020204030204" pitchFamily="34" charset="0"/>
                <a:cs typeface="Calibri" panose="020F0502020204030204" pitchFamily="34" charset="0"/>
              </a:rPr>
              <a:t>agama</a:t>
            </a:r>
            <a:endParaRPr lang="id-ID" smtClean="0">
              <a:latin typeface="Calibri" panose="020F0502020204030204" pitchFamily="34" charset="0"/>
              <a:cs typeface="Calibri" panose="020F0502020204030204" pitchFamily="34" charset="0"/>
            </a:endParaRPr>
          </a:p>
          <a:p>
            <a:pPr marL="0" indent="0">
              <a:buNone/>
            </a:pPr>
            <a:r>
              <a:rPr lang="en-US" b="1" err="1" smtClean="0">
                <a:latin typeface="Calibri" panose="020F0502020204030204" pitchFamily="34" charset="0"/>
                <a:cs typeface="Calibri" panose="020F0502020204030204" pitchFamily="34" charset="0"/>
              </a:rPr>
              <a:t>Kedua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hakikat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sila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kemanusiaan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terletak</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pada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actus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humanus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yaitu</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tindakan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manusia</a:t>
            </a:r>
            <a:r>
              <a:rPr lang="en-US">
                <a:latin typeface="Calibri" panose="020F0502020204030204" pitchFamily="34" charset="0"/>
                <a:cs typeface="Calibri" panose="020F0502020204030204" pitchFamily="34" charset="0"/>
              </a:rPr>
              <a:t> yang </a:t>
            </a:r>
            <a:r>
              <a:rPr lang="en-US" err="1">
                <a:latin typeface="Calibri" panose="020F0502020204030204" pitchFamily="34" charset="0"/>
                <a:cs typeface="Calibri" panose="020F0502020204030204" pitchFamily="34" charset="0"/>
              </a:rPr>
              <a:t>mengandung</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implikasi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konsekuensi</a:t>
            </a:r>
            <a:r>
              <a:rPr lang="en-US">
                <a:latin typeface="Calibri" panose="020F0502020204030204" pitchFamily="34" charset="0"/>
                <a:cs typeface="Calibri" panose="020F0502020204030204" pitchFamily="34" charset="0"/>
              </a:rPr>
              <a:t> moral yang </a:t>
            </a:r>
            <a:r>
              <a:rPr lang="en-US" err="1">
                <a:latin typeface="Calibri" panose="020F0502020204030204" pitchFamily="34" charset="0"/>
                <a:cs typeface="Calibri" panose="020F0502020204030204" pitchFamily="34" charset="0"/>
              </a:rPr>
              <a:t>dibedakan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dengan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actus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homini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yaitu</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tindakan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manusia</a:t>
            </a:r>
            <a:r>
              <a:rPr lang="en-US">
                <a:latin typeface="Calibri" panose="020F0502020204030204" pitchFamily="34" charset="0"/>
                <a:cs typeface="Calibri" panose="020F0502020204030204" pitchFamily="34" charset="0"/>
              </a:rPr>
              <a:t> yang </a:t>
            </a:r>
            <a:r>
              <a:rPr lang="en-US" err="1" smtClean="0">
                <a:latin typeface="Calibri" panose="020F0502020204030204" pitchFamily="34" charset="0"/>
                <a:cs typeface="Calibri" panose="020F0502020204030204" pitchFamily="34" charset="0"/>
              </a:rPr>
              <a:t>biasa</a:t>
            </a:r>
            <a:r>
              <a:rPr lang="id-ID" smtClean="0">
                <a:latin typeface="Calibri" panose="020F0502020204030204" pitchFamily="34" charset="0"/>
                <a:cs typeface="Calibri" panose="020F0502020204030204" pitchFamily="34" charset="0"/>
              </a:rPr>
              <a:t>.</a:t>
            </a:r>
          </a:p>
          <a:p>
            <a:pPr marL="0" indent="0">
              <a:buNone/>
            </a:pPr>
            <a:r>
              <a:rPr lang="en-US" b="1" err="1">
                <a:latin typeface="Calibri" panose="020F0502020204030204" pitchFamily="34" charset="0"/>
                <a:cs typeface="Calibri" panose="020F0502020204030204" pitchFamily="34" charset="0"/>
              </a:rPr>
              <a:t>Ketiga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hakikat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sila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persatuan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terletak</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pada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kesediaan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untuk</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hidup</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bersama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sebagai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warga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bangsa</a:t>
            </a:r>
            <a:r>
              <a:rPr lang="en-US">
                <a:latin typeface="Calibri" panose="020F0502020204030204" pitchFamily="34" charset="0"/>
                <a:cs typeface="Calibri" panose="020F0502020204030204" pitchFamily="34" charset="0"/>
              </a:rPr>
              <a:t> yang </a:t>
            </a:r>
            <a:r>
              <a:rPr lang="en-US" err="1">
                <a:latin typeface="Calibri" panose="020F0502020204030204" pitchFamily="34" charset="0"/>
                <a:cs typeface="Calibri" panose="020F0502020204030204" pitchFamily="34" charset="0"/>
              </a:rPr>
              <a:t>mementingkan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masalah</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bangsa</a:t>
            </a:r>
            <a:r>
              <a:rPr lang="en-US">
                <a:latin typeface="Calibri" panose="020F0502020204030204" pitchFamily="34" charset="0"/>
                <a:cs typeface="Calibri" panose="020F0502020204030204" pitchFamily="34" charset="0"/>
              </a:rPr>
              <a:t> di </a:t>
            </a:r>
            <a:r>
              <a:rPr lang="en-US" err="1">
                <a:latin typeface="Calibri" panose="020F0502020204030204" pitchFamily="34" charset="0"/>
                <a:cs typeface="Calibri" panose="020F0502020204030204" pitchFamily="34" charset="0"/>
              </a:rPr>
              <a:t>atas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kepentingan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individu</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atau</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kelompok</a:t>
            </a:r>
            <a:r>
              <a:rPr lang="en-US" smtClean="0">
                <a:latin typeface="Calibri" panose="020F0502020204030204" pitchFamily="34" charset="0"/>
                <a:cs typeface="Calibri" panose="020F0502020204030204" pitchFamily="34" charset="0"/>
              </a:rPr>
              <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Sistem</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etika</a:t>
            </a:r>
            <a:r>
              <a:rPr lang="en-US">
                <a:latin typeface="Calibri" panose="020F0502020204030204" pitchFamily="34" charset="0"/>
                <a:cs typeface="Calibri" panose="020F0502020204030204" pitchFamily="34" charset="0"/>
              </a:rPr>
              <a:t> yang </a:t>
            </a:r>
            <a:r>
              <a:rPr lang="en-US" err="1">
                <a:latin typeface="Calibri" panose="020F0502020204030204" pitchFamily="34" charset="0"/>
                <a:cs typeface="Calibri" panose="020F0502020204030204" pitchFamily="34" charset="0"/>
              </a:rPr>
              <a:t>berlandaskan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pada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semangat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kebersamaan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solidaritas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sosial</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akan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melahirkan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kekuatan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untuk</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menghadapi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penetrasi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nilai</a:t>
            </a:r>
            <a:r>
              <a:rPr lang="en-US">
                <a:latin typeface="Calibri" panose="020F0502020204030204" pitchFamily="34" charset="0"/>
                <a:cs typeface="Calibri" panose="020F0502020204030204" pitchFamily="34" charset="0"/>
              </a:rPr>
              <a:t> yang </a:t>
            </a:r>
            <a:r>
              <a:rPr lang="en-US" err="1">
                <a:latin typeface="Calibri" panose="020F0502020204030204" pitchFamily="34" charset="0"/>
                <a:cs typeface="Calibri" panose="020F0502020204030204" pitchFamily="34" charset="0"/>
              </a:rPr>
              <a:t>bersifat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memecah</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belah</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bangsa</a:t>
            </a:r>
            <a:r>
              <a:rPr lang="en-US">
                <a:latin typeface="Calibri" panose="020F0502020204030204" pitchFamily="34" charset="0"/>
                <a:cs typeface="Calibri" panose="020F0502020204030204" pitchFamily="34" charset="0"/>
              </a:rPr>
              <a:t>. </a:t>
            </a:r>
            <a:endParaRPr lang="id-ID">
              <a:latin typeface="Calibri" panose="020F0502020204030204" pitchFamily="34" charset="0"/>
              <a:cs typeface="Calibri" panose="020F0502020204030204" pitchFamily="34" charset="0"/>
            </a:endParaRPr>
          </a:p>
          <a:p>
            <a:pPr marL="0" indent="0">
              <a:buNone/>
            </a:pPr>
            <a:endParaRPr lang="id-ID" smtClean="0"/>
          </a:p>
          <a:p>
            <a:endParaRPr lang="id-ID"/>
          </a:p>
          <a:p>
            <a:endParaRPr lang="id-ID"/>
          </a:p>
        </p:txBody>
      </p:sp>
    </p:spTree>
    <p:extLst>
      <p:ext uri="{BB962C8B-B14F-4D97-AF65-F5344CB8AC3E}">
        <p14:creationId xmlns:p14="http://schemas.microsoft.com/office/powerpoint/2010/main" val="971197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3930" y="1070536"/>
            <a:ext cx="8825659" cy="3416300"/>
          </a:xfrm>
        </p:spPr>
        <p:txBody>
          <a:bodyPr>
            <a:normAutofit/>
          </a:bodyPr>
          <a:lstStyle/>
          <a:p>
            <a:r>
              <a:rPr lang="en-US" b="1" err="1">
                <a:latin typeface="Calibri" panose="020F0502020204030204" pitchFamily="34" charset="0"/>
                <a:cs typeface="Calibri" panose="020F0502020204030204" pitchFamily="34" charset="0"/>
              </a:rPr>
              <a:t>Keempat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hakikat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sila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kerakyatan</a:t>
            </a:r>
            <a:r>
              <a:rPr lang="en-US">
                <a:latin typeface="Calibri" panose="020F0502020204030204" pitchFamily="34" charset="0"/>
                <a:cs typeface="Calibri" panose="020F0502020204030204" pitchFamily="34" charset="0"/>
              </a:rPr>
              <a:t> </a:t>
            </a:r>
            <a:r>
              <a:rPr lang="id-ID"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terletak</a:t>
            </a:r>
            <a:r>
              <a:rPr lang="en-US" smtClean="0">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pada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prinsip</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musyawarah</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untuk</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mufakat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Artinya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menghargai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diri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sendiri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sama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halnya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dengan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menghargai</a:t>
            </a:r>
            <a:r>
              <a:rPr lang="en-US">
                <a:latin typeface="Calibri" panose="020F0502020204030204" pitchFamily="34" charset="0"/>
                <a:cs typeface="Calibri" panose="020F0502020204030204" pitchFamily="34" charset="0"/>
              </a:rPr>
              <a:t> orang lain</a:t>
            </a:r>
            <a:r>
              <a:rPr lang="en-US" smtClean="0">
                <a:latin typeface="Calibri" panose="020F0502020204030204" pitchFamily="34" charset="0"/>
                <a:cs typeface="Calibri" panose="020F0502020204030204" pitchFamily="34" charset="0"/>
              </a:rPr>
              <a:t>.</a:t>
            </a:r>
            <a:endParaRPr lang="id-ID" b="1" smtClean="0">
              <a:latin typeface="Calibri" panose="020F0502020204030204" pitchFamily="34" charset="0"/>
              <a:cs typeface="Calibri" panose="020F0502020204030204" pitchFamily="34" charset="0"/>
            </a:endParaRPr>
          </a:p>
          <a:p>
            <a:r>
              <a:rPr lang="en-US" b="1" err="1" smtClean="0">
                <a:latin typeface="Calibri" panose="020F0502020204030204" pitchFamily="34" charset="0"/>
                <a:cs typeface="Calibri" panose="020F0502020204030204" pitchFamily="34" charset="0"/>
              </a:rPr>
              <a:t>Kelima</a:t>
            </a:r>
            <a:r>
              <a:rPr lang="en-US" b="1">
                <a:latin typeface="Calibri" panose="020F0502020204030204" pitchFamily="34" charset="0"/>
                <a:cs typeface="Calibri" panose="020F0502020204030204" pitchFamily="34" charset="0"/>
              </a:rPr>
              <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hakikat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sila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keadilan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sosial</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bagi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seluruh</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rakyat</a:t>
            </a:r>
            <a:r>
              <a:rPr lang="en-US">
                <a:latin typeface="Calibri" panose="020F0502020204030204" pitchFamily="34" charset="0"/>
                <a:cs typeface="Calibri" panose="020F0502020204030204" pitchFamily="34" charset="0"/>
              </a:rPr>
              <a:t> Indonesia </a:t>
            </a:r>
            <a:r>
              <a:rPr lang="en-US" err="1">
                <a:latin typeface="Calibri" panose="020F0502020204030204" pitchFamily="34" charset="0"/>
                <a:cs typeface="Calibri" panose="020F0502020204030204" pitchFamily="34" charset="0"/>
              </a:rPr>
              <a:t>merupakan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perwujudan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dari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sistem</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etika</a:t>
            </a:r>
            <a:r>
              <a:rPr lang="en-US">
                <a:latin typeface="Calibri" panose="020F0502020204030204" pitchFamily="34" charset="0"/>
                <a:cs typeface="Calibri" panose="020F0502020204030204" pitchFamily="34" charset="0"/>
              </a:rPr>
              <a:t> yang </a:t>
            </a:r>
            <a:r>
              <a:rPr lang="en-US" err="1">
                <a:latin typeface="Calibri" panose="020F0502020204030204" pitchFamily="34" charset="0"/>
                <a:cs typeface="Calibri" panose="020F0502020204030204" pitchFamily="34" charset="0"/>
              </a:rPr>
              <a:t>tidak</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menekankan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pada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kewajiban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semata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deontologis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atau</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menekankan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pada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tujuan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belaka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teleologis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tetapi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lebih</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menonjolkan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keutamaan</a:t>
            </a:r>
            <a:r>
              <a:rPr lang="en-US">
                <a:latin typeface="Calibri" panose="020F0502020204030204" pitchFamily="34" charset="0"/>
                <a:cs typeface="Calibri" panose="020F0502020204030204" pitchFamily="34" charset="0"/>
              </a:rPr>
              <a:t> (virtue ethics) yang </a:t>
            </a:r>
            <a:r>
              <a:rPr lang="en-US" err="1">
                <a:latin typeface="Calibri" panose="020F0502020204030204" pitchFamily="34" charset="0"/>
                <a:cs typeface="Calibri" panose="020F0502020204030204" pitchFamily="34" charset="0"/>
              </a:rPr>
              <a:t>terkandung</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dalam</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nilai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keadilan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itu</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sendiri</a:t>
            </a:r>
            <a:r>
              <a:rPr lang="en-US">
                <a:latin typeface="Calibri" panose="020F0502020204030204" pitchFamily="34" charset="0"/>
                <a:cs typeface="Calibri" panose="020F0502020204030204" pitchFamily="34" charset="0"/>
              </a:rPr>
              <a:t>.</a:t>
            </a:r>
            <a:endParaRPr lang="id-ID">
              <a:latin typeface="Calibri" panose="020F0502020204030204" pitchFamily="34" charset="0"/>
              <a:cs typeface="Calibri" panose="020F0502020204030204" pitchFamily="34" charset="0"/>
            </a:endParaRPr>
          </a:p>
          <a:p>
            <a:endParaRPr lang="id-ID">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9545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731520"/>
            <a:ext cx="4074459" cy="2612304"/>
          </a:xfrm>
        </p:spPr>
        <p:txBody>
          <a:bodyPr>
            <a:noAutofit/>
          </a:bodyPr>
          <a:lstStyle/>
          <a:p>
            <a:pPr algn="just"/>
            <a:r>
              <a:rPr lang="en-US" sz="2000" dirty="0" smtClean="0">
                <a:solidFill>
                  <a:schemeClr val="tx1"/>
                </a:solidFill>
              </a:rPr>
              <a:t>	</a:t>
            </a:r>
            <a:r>
              <a:rPr lang="en-US" sz="1900" dirty="0" err="1" smtClean="0">
                <a:solidFill>
                  <a:schemeClr val="tx1"/>
                </a:solidFill>
                <a:latin typeface="Calibri" panose="020F0502020204030204" pitchFamily="34" charset="0"/>
                <a:cs typeface="Calibri" panose="020F0502020204030204" pitchFamily="34" charset="0"/>
              </a:rPr>
              <a:t>Tantangan</a:t>
            </a:r>
            <a:r>
              <a:rPr lang="en-US" sz="1900" dirty="0" smtClean="0">
                <a:solidFill>
                  <a:schemeClr val="tx1"/>
                </a:solidFill>
                <a:latin typeface="Calibri" panose="020F0502020204030204" pitchFamily="34" charset="0"/>
                <a:cs typeface="Calibri" panose="020F0502020204030204" pitchFamily="34" charset="0"/>
              </a:rPr>
              <a:t> </a:t>
            </a:r>
            <a:r>
              <a:rPr lang="en-US" sz="1900" dirty="0" err="1">
                <a:solidFill>
                  <a:schemeClr val="tx1"/>
                </a:solidFill>
                <a:latin typeface="Calibri" panose="020F0502020204030204" pitchFamily="34" charset="0"/>
                <a:cs typeface="Calibri" panose="020F0502020204030204" pitchFamily="34" charset="0"/>
              </a:rPr>
              <a:t>terhadap</a:t>
            </a:r>
            <a:r>
              <a:rPr lang="en-US" sz="1900" dirty="0">
                <a:solidFill>
                  <a:schemeClr val="tx1"/>
                </a:solidFill>
                <a:latin typeface="Calibri" panose="020F0502020204030204" pitchFamily="34" charset="0"/>
                <a:cs typeface="Calibri" panose="020F0502020204030204" pitchFamily="34" charset="0"/>
              </a:rPr>
              <a:t> </a:t>
            </a:r>
            <a:r>
              <a:rPr lang="en-US" sz="1900" dirty="0" err="1">
                <a:solidFill>
                  <a:schemeClr val="tx1"/>
                </a:solidFill>
                <a:latin typeface="Calibri" panose="020F0502020204030204" pitchFamily="34" charset="0"/>
                <a:cs typeface="Calibri" panose="020F0502020204030204" pitchFamily="34" charset="0"/>
              </a:rPr>
              <a:t>sistem</a:t>
            </a:r>
            <a:r>
              <a:rPr lang="en-US" sz="1900" dirty="0">
                <a:solidFill>
                  <a:schemeClr val="tx1"/>
                </a:solidFill>
                <a:latin typeface="Calibri" panose="020F0502020204030204" pitchFamily="34" charset="0"/>
                <a:cs typeface="Calibri" panose="020F0502020204030204" pitchFamily="34" charset="0"/>
              </a:rPr>
              <a:t> </a:t>
            </a:r>
            <a:r>
              <a:rPr lang="en-US" sz="1900" dirty="0" err="1">
                <a:solidFill>
                  <a:schemeClr val="tx1"/>
                </a:solidFill>
                <a:latin typeface="Calibri" panose="020F0502020204030204" pitchFamily="34" charset="0"/>
                <a:cs typeface="Calibri" panose="020F0502020204030204" pitchFamily="34" charset="0"/>
              </a:rPr>
              <a:t>etika</a:t>
            </a:r>
            <a:r>
              <a:rPr lang="en-US" sz="1900" dirty="0">
                <a:solidFill>
                  <a:schemeClr val="tx1"/>
                </a:solidFill>
                <a:latin typeface="Calibri" panose="020F0502020204030204" pitchFamily="34" charset="0"/>
                <a:cs typeface="Calibri" panose="020F0502020204030204" pitchFamily="34" charset="0"/>
              </a:rPr>
              <a:t> </a:t>
            </a:r>
            <a:r>
              <a:rPr lang="en-US" sz="1900" dirty="0" err="1">
                <a:solidFill>
                  <a:schemeClr val="tx1"/>
                </a:solidFill>
                <a:latin typeface="Calibri" panose="020F0502020204030204" pitchFamily="34" charset="0"/>
                <a:cs typeface="Calibri" panose="020F0502020204030204" pitchFamily="34" charset="0"/>
              </a:rPr>
              <a:t>Pancasila</a:t>
            </a:r>
            <a:r>
              <a:rPr lang="en-US" sz="1900" dirty="0">
                <a:solidFill>
                  <a:schemeClr val="tx1"/>
                </a:solidFill>
                <a:latin typeface="Calibri" panose="020F0502020204030204" pitchFamily="34" charset="0"/>
                <a:cs typeface="Calibri" panose="020F0502020204030204" pitchFamily="34" charset="0"/>
              </a:rPr>
              <a:t> </a:t>
            </a:r>
            <a:r>
              <a:rPr lang="en-US" sz="1900" dirty="0" err="1">
                <a:solidFill>
                  <a:schemeClr val="tx1"/>
                </a:solidFill>
                <a:latin typeface="Calibri" panose="020F0502020204030204" pitchFamily="34" charset="0"/>
                <a:cs typeface="Calibri" panose="020F0502020204030204" pitchFamily="34" charset="0"/>
              </a:rPr>
              <a:t>pada</a:t>
            </a:r>
            <a:r>
              <a:rPr lang="en-US" sz="1900" dirty="0">
                <a:solidFill>
                  <a:schemeClr val="tx1"/>
                </a:solidFill>
                <a:latin typeface="Calibri" panose="020F0502020204030204" pitchFamily="34" charset="0"/>
                <a:cs typeface="Calibri" panose="020F0502020204030204" pitchFamily="34" charset="0"/>
              </a:rPr>
              <a:t> </a:t>
            </a:r>
            <a:r>
              <a:rPr lang="en-US" sz="1900" dirty="0" err="1">
                <a:solidFill>
                  <a:schemeClr val="tx1"/>
                </a:solidFill>
                <a:latin typeface="Calibri" panose="020F0502020204030204" pitchFamily="34" charset="0"/>
                <a:cs typeface="Calibri" panose="020F0502020204030204" pitchFamily="34" charset="0"/>
              </a:rPr>
              <a:t>zaman</a:t>
            </a:r>
            <a:r>
              <a:rPr lang="en-US" sz="1900" dirty="0">
                <a:solidFill>
                  <a:schemeClr val="tx1"/>
                </a:solidFill>
                <a:latin typeface="Calibri" panose="020F0502020204030204" pitchFamily="34" charset="0"/>
                <a:cs typeface="Calibri" panose="020F0502020204030204" pitchFamily="34" charset="0"/>
              </a:rPr>
              <a:t> </a:t>
            </a:r>
            <a:r>
              <a:rPr lang="en-US" sz="1900" dirty="0" err="1">
                <a:solidFill>
                  <a:schemeClr val="tx1"/>
                </a:solidFill>
                <a:latin typeface="Calibri" panose="020F0502020204030204" pitchFamily="34" charset="0"/>
                <a:cs typeface="Calibri" panose="020F0502020204030204" pitchFamily="34" charset="0"/>
              </a:rPr>
              <a:t>Orde</a:t>
            </a:r>
            <a:r>
              <a:rPr lang="en-US" sz="1900" dirty="0">
                <a:solidFill>
                  <a:schemeClr val="tx1"/>
                </a:solidFill>
                <a:latin typeface="Calibri" panose="020F0502020204030204" pitchFamily="34" charset="0"/>
                <a:cs typeface="Calibri" panose="020F0502020204030204" pitchFamily="34" charset="0"/>
              </a:rPr>
              <a:t> </a:t>
            </a:r>
            <a:r>
              <a:rPr lang="en-US" sz="1900" dirty="0" err="1">
                <a:solidFill>
                  <a:schemeClr val="tx1"/>
                </a:solidFill>
                <a:latin typeface="Calibri" panose="020F0502020204030204" pitchFamily="34" charset="0"/>
                <a:cs typeface="Calibri" panose="020F0502020204030204" pitchFamily="34" charset="0"/>
              </a:rPr>
              <a:t>Baru</a:t>
            </a:r>
            <a:r>
              <a:rPr lang="en-US" sz="1900" dirty="0">
                <a:solidFill>
                  <a:schemeClr val="tx1"/>
                </a:solidFill>
                <a:latin typeface="Calibri" panose="020F0502020204030204" pitchFamily="34" charset="0"/>
                <a:cs typeface="Calibri" panose="020F0502020204030204" pitchFamily="34" charset="0"/>
              </a:rPr>
              <a:t> </a:t>
            </a:r>
            <a:r>
              <a:rPr lang="en-US" sz="1900" dirty="0" err="1">
                <a:solidFill>
                  <a:schemeClr val="tx1"/>
                </a:solidFill>
                <a:latin typeface="Calibri" panose="020F0502020204030204" pitchFamily="34" charset="0"/>
                <a:cs typeface="Calibri" panose="020F0502020204030204" pitchFamily="34" charset="0"/>
              </a:rPr>
              <a:t>terkait</a:t>
            </a:r>
            <a:r>
              <a:rPr lang="en-US" sz="1900" dirty="0">
                <a:solidFill>
                  <a:schemeClr val="tx1"/>
                </a:solidFill>
                <a:latin typeface="Calibri" panose="020F0502020204030204" pitchFamily="34" charset="0"/>
                <a:cs typeface="Calibri" panose="020F0502020204030204" pitchFamily="34" charset="0"/>
              </a:rPr>
              <a:t> </a:t>
            </a:r>
            <a:r>
              <a:rPr lang="en-US" sz="1900" dirty="0" err="1">
                <a:solidFill>
                  <a:schemeClr val="tx1"/>
                </a:solidFill>
                <a:latin typeface="Calibri" panose="020F0502020204030204" pitchFamily="34" charset="0"/>
                <a:cs typeface="Calibri" panose="020F0502020204030204" pitchFamily="34" charset="0"/>
              </a:rPr>
              <a:t>dengan</a:t>
            </a:r>
            <a:r>
              <a:rPr lang="en-US" sz="1900" dirty="0">
                <a:solidFill>
                  <a:schemeClr val="tx1"/>
                </a:solidFill>
                <a:latin typeface="Calibri" panose="020F0502020204030204" pitchFamily="34" charset="0"/>
                <a:cs typeface="Calibri" panose="020F0502020204030204" pitchFamily="34" charset="0"/>
              </a:rPr>
              <a:t> </a:t>
            </a:r>
            <a:r>
              <a:rPr lang="en-US" sz="1900" dirty="0" err="1">
                <a:solidFill>
                  <a:schemeClr val="tx1"/>
                </a:solidFill>
                <a:latin typeface="Calibri" panose="020F0502020204030204" pitchFamily="34" charset="0"/>
                <a:cs typeface="Calibri" panose="020F0502020204030204" pitchFamily="34" charset="0"/>
              </a:rPr>
              <a:t>masalah</a:t>
            </a:r>
            <a:r>
              <a:rPr lang="en-US" sz="1900" dirty="0">
                <a:solidFill>
                  <a:schemeClr val="tx1"/>
                </a:solidFill>
                <a:latin typeface="Calibri" panose="020F0502020204030204" pitchFamily="34" charset="0"/>
                <a:cs typeface="Calibri" panose="020F0502020204030204" pitchFamily="34" charset="0"/>
              </a:rPr>
              <a:t> NKK (</a:t>
            </a:r>
            <a:r>
              <a:rPr lang="en-US" sz="1900" dirty="0" err="1">
                <a:solidFill>
                  <a:schemeClr val="tx1"/>
                </a:solidFill>
                <a:latin typeface="Calibri" panose="020F0502020204030204" pitchFamily="34" charset="0"/>
                <a:cs typeface="Calibri" panose="020F0502020204030204" pitchFamily="34" charset="0"/>
              </a:rPr>
              <a:t>Nepotisme</a:t>
            </a:r>
            <a:r>
              <a:rPr lang="en-US" sz="1900" dirty="0">
                <a:solidFill>
                  <a:schemeClr val="tx1"/>
                </a:solidFill>
                <a:latin typeface="Calibri" panose="020F0502020204030204" pitchFamily="34" charset="0"/>
                <a:cs typeface="Calibri" panose="020F0502020204030204" pitchFamily="34" charset="0"/>
              </a:rPr>
              <a:t>, </a:t>
            </a:r>
            <a:r>
              <a:rPr lang="en-US" sz="1900" dirty="0" err="1">
                <a:solidFill>
                  <a:schemeClr val="tx1"/>
                </a:solidFill>
                <a:latin typeface="Calibri" panose="020F0502020204030204" pitchFamily="34" charset="0"/>
                <a:cs typeface="Calibri" panose="020F0502020204030204" pitchFamily="34" charset="0"/>
              </a:rPr>
              <a:t>Kolusi</a:t>
            </a:r>
            <a:r>
              <a:rPr lang="en-US" sz="1900" dirty="0">
                <a:solidFill>
                  <a:schemeClr val="tx1"/>
                </a:solidFill>
                <a:latin typeface="Calibri" panose="020F0502020204030204" pitchFamily="34" charset="0"/>
                <a:cs typeface="Calibri" panose="020F0502020204030204" pitchFamily="34" charset="0"/>
              </a:rPr>
              <a:t>, </a:t>
            </a:r>
            <a:r>
              <a:rPr lang="en-US" sz="1900" dirty="0" err="1">
                <a:solidFill>
                  <a:schemeClr val="tx1"/>
                </a:solidFill>
                <a:latin typeface="Calibri" panose="020F0502020204030204" pitchFamily="34" charset="0"/>
                <a:cs typeface="Calibri" panose="020F0502020204030204" pitchFamily="34" charset="0"/>
              </a:rPr>
              <a:t>dan</a:t>
            </a:r>
            <a:r>
              <a:rPr lang="en-US" sz="1900" dirty="0">
                <a:solidFill>
                  <a:schemeClr val="tx1"/>
                </a:solidFill>
                <a:latin typeface="Calibri" panose="020F0502020204030204" pitchFamily="34" charset="0"/>
                <a:cs typeface="Calibri" panose="020F0502020204030204" pitchFamily="34" charset="0"/>
              </a:rPr>
              <a:t> </a:t>
            </a:r>
            <a:r>
              <a:rPr lang="en-US" sz="1900" dirty="0" err="1">
                <a:solidFill>
                  <a:schemeClr val="tx1"/>
                </a:solidFill>
                <a:latin typeface="Calibri" panose="020F0502020204030204" pitchFamily="34" charset="0"/>
                <a:cs typeface="Calibri" panose="020F0502020204030204" pitchFamily="34" charset="0"/>
              </a:rPr>
              <a:t>Korupsi</a:t>
            </a:r>
            <a:r>
              <a:rPr lang="en-US" sz="1900" dirty="0">
                <a:solidFill>
                  <a:schemeClr val="tx1"/>
                </a:solidFill>
                <a:latin typeface="Calibri" panose="020F0502020204030204" pitchFamily="34" charset="0"/>
                <a:cs typeface="Calibri" panose="020F0502020204030204" pitchFamily="34" charset="0"/>
              </a:rPr>
              <a:t>) yang </a:t>
            </a:r>
            <a:r>
              <a:rPr lang="en-US" sz="1900" dirty="0" err="1">
                <a:solidFill>
                  <a:schemeClr val="tx1"/>
                </a:solidFill>
                <a:latin typeface="Calibri" panose="020F0502020204030204" pitchFamily="34" charset="0"/>
                <a:cs typeface="Calibri" panose="020F0502020204030204" pitchFamily="34" charset="0"/>
              </a:rPr>
              <a:t>merugikan</a:t>
            </a:r>
            <a:r>
              <a:rPr lang="en-US" sz="1900" dirty="0">
                <a:solidFill>
                  <a:schemeClr val="tx1"/>
                </a:solidFill>
                <a:latin typeface="Calibri" panose="020F0502020204030204" pitchFamily="34" charset="0"/>
                <a:cs typeface="Calibri" panose="020F0502020204030204" pitchFamily="34" charset="0"/>
              </a:rPr>
              <a:t> </a:t>
            </a:r>
            <a:r>
              <a:rPr lang="en-US" sz="1900" dirty="0" err="1">
                <a:solidFill>
                  <a:schemeClr val="tx1"/>
                </a:solidFill>
                <a:latin typeface="Calibri" panose="020F0502020204030204" pitchFamily="34" charset="0"/>
                <a:cs typeface="Calibri" panose="020F0502020204030204" pitchFamily="34" charset="0"/>
              </a:rPr>
              <a:t>penyelenggaraan</a:t>
            </a:r>
            <a:r>
              <a:rPr lang="en-US" sz="1900" dirty="0">
                <a:solidFill>
                  <a:schemeClr val="tx1"/>
                </a:solidFill>
                <a:latin typeface="Calibri" panose="020F0502020204030204" pitchFamily="34" charset="0"/>
                <a:cs typeface="Calibri" panose="020F0502020204030204" pitchFamily="34" charset="0"/>
              </a:rPr>
              <a:t> </a:t>
            </a:r>
            <a:r>
              <a:rPr lang="en-US" sz="1900" dirty="0" err="1">
                <a:solidFill>
                  <a:schemeClr val="tx1"/>
                </a:solidFill>
                <a:latin typeface="Calibri" panose="020F0502020204030204" pitchFamily="34" charset="0"/>
                <a:cs typeface="Calibri" panose="020F0502020204030204" pitchFamily="34" charset="0"/>
              </a:rPr>
              <a:t>negara</a:t>
            </a:r>
            <a:r>
              <a:rPr lang="en-US" sz="1900" dirty="0">
                <a:solidFill>
                  <a:schemeClr val="tx1"/>
                </a:solidFill>
                <a:latin typeface="Calibri" panose="020F0502020204030204" pitchFamily="34" charset="0"/>
                <a:cs typeface="Calibri" panose="020F0502020204030204" pitchFamily="34" charset="0"/>
              </a:rPr>
              <a:t>. Hal </a:t>
            </a:r>
            <a:r>
              <a:rPr lang="en-US" sz="1900" dirty="0" err="1">
                <a:solidFill>
                  <a:schemeClr val="tx1"/>
                </a:solidFill>
                <a:latin typeface="Calibri" panose="020F0502020204030204" pitchFamily="34" charset="0"/>
                <a:cs typeface="Calibri" panose="020F0502020204030204" pitchFamily="34" charset="0"/>
              </a:rPr>
              <a:t>tersebut</a:t>
            </a:r>
            <a:r>
              <a:rPr lang="en-US" sz="1900" dirty="0">
                <a:solidFill>
                  <a:schemeClr val="tx1"/>
                </a:solidFill>
                <a:latin typeface="Calibri" panose="020F0502020204030204" pitchFamily="34" charset="0"/>
                <a:cs typeface="Calibri" panose="020F0502020204030204" pitchFamily="34" charset="0"/>
              </a:rPr>
              <a:t> </a:t>
            </a:r>
            <a:r>
              <a:rPr lang="en-US" sz="1900" dirty="0" err="1">
                <a:solidFill>
                  <a:schemeClr val="tx1"/>
                </a:solidFill>
                <a:latin typeface="Calibri" panose="020F0502020204030204" pitchFamily="34" charset="0"/>
                <a:cs typeface="Calibri" panose="020F0502020204030204" pitchFamily="34" charset="0"/>
              </a:rPr>
              <a:t>tidak</a:t>
            </a:r>
            <a:r>
              <a:rPr lang="en-US" sz="1900" dirty="0">
                <a:solidFill>
                  <a:schemeClr val="tx1"/>
                </a:solidFill>
                <a:latin typeface="Calibri" panose="020F0502020204030204" pitchFamily="34" charset="0"/>
                <a:cs typeface="Calibri" panose="020F0502020204030204" pitchFamily="34" charset="0"/>
              </a:rPr>
              <a:t> </a:t>
            </a:r>
            <a:r>
              <a:rPr lang="en-US" sz="1900" dirty="0" err="1">
                <a:solidFill>
                  <a:schemeClr val="tx1"/>
                </a:solidFill>
                <a:latin typeface="Calibri" panose="020F0502020204030204" pitchFamily="34" charset="0"/>
                <a:cs typeface="Calibri" panose="020F0502020204030204" pitchFamily="34" charset="0"/>
              </a:rPr>
              <a:t>sesuai</a:t>
            </a:r>
            <a:r>
              <a:rPr lang="en-US" sz="1900" dirty="0">
                <a:solidFill>
                  <a:schemeClr val="tx1"/>
                </a:solidFill>
                <a:latin typeface="Calibri" panose="020F0502020204030204" pitchFamily="34" charset="0"/>
                <a:cs typeface="Calibri" panose="020F0502020204030204" pitchFamily="34" charset="0"/>
              </a:rPr>
              <a:t> </a:t>
            </a:r>
            <a:r>
              <a:rPr lang="en-US" sz="1900" dirty="0" err="1">
                <a:solidFill>
                  <a:schemeClr val="tx1"/>
                </a:solidFill>
                <a:latin typeface="Calibri" panose="020F0502020204030204" pitchFamily="34" charset="0"/>
                <a:cs typeface="Calibri" panose="020F0502020204030204" pitchFamily="34" charset="0"/>
              </a:rPr>
              <a:t>dengan</a:t>
            </a:r>
            <a:r>
              <a:rPr lang="en-US" sz="1900" dirty="0">
                <a:solidFill>
                  <a:schemeClr val="tx1"/>
                </a:solidFill>
                <a:latin typeface="Calibri" panose="020F0502020204030204" pitchFamily="34" charset="0"/>
                <a:cs typeface="Calibri" panose="020F0502020204030204" pitchFamily="34" charset="0"/>
              </a:rPr>
              <a:t> </a:t>
            </a:r>
            <a:r>
              <a:rPr lang="en-US" sz="1900" dirty="0" err="1">
                <a:solidFill>
                  <a:schemeClr val="tx1"/>
                </a:solidFill>
                <a:latin typeface="Calibri" panose="020F0502020204030204" pitchFamily="34" charset="0"/>
                <a:cs typeface="Calibri" panose="020F0502020204030204" pitchFamily="34" charset="0"/>
              </a:rPr>
              <a:t>keadilan</a:t>
            </a:r>
            <a:r>
              <a:rPr lang="en-US" sz="1900" dirty="0">
                <a:solidFill>
                  <a:schemeClr val="tx1"/>
                </a:solidFill>
                <a:latin typeface="Calibri" panose="020F0502020204030204" pitchFamily="34" charset="0"/>
                <a:cs typeface="Calibri" panose="020F0502020204030204" pitchFamily="34" charset="0"/>
              </a:rPr>
              <a:t> </a:t>
            </a:r>
            <a:r>
              <a:rPr lang="en-US" sz="1900" dirty="0" err="1">
                <a:solidFill>
                  <a:schemeClr val="tx1"/>
                </a:solidFill>
                <a:latin typeface="Calibri" panose="020F0502020204030204" pitchFamily="34" charset="0"/>
                <a:cs typeface="Calibri" panose="020F0502020204030204" pitchFamily="34" charset="0"/>
              </a:rPr>
              <a:t>sosial</a:t>
            </a:r>
            <a:r>
              <a:rPr lang="en-US" sz="1900" dirty="0">
                <a:solidFill>
                  <a:schemeClr val="tx1"/>
                </a:solidFill>
                <a:latin typeface="Calibri" panose="020F0502020204030204" pitchFamily="34" charset="0"/>
                <a:cs typeface="Calibri" panose="020F0502020204030204" pitchFamily="34" charset="0"/>
              </a:rPr>
              <a:t> </a:t>
            </a:r>
            <a:r>
              <a:rPr lang="en-US" sz="1900" dirty="0" err="1">
                <a:solidFill>
                  <a:schemeClr val="tx1"/>
                </a:solidFill>
                <a:latin typeface="Calibri" panose="020F0502020204030204" pitchFamily="34" charset="0"/>
                <a:cs typeface="Calibri" panose="020F0502020204030204" pitchFamily="34" charset="0"/>
              </a:rPr>
              <a:t>karena</a:t>
            </a:r>
            <a:r>
              <a:rPr lang="en-US" sz="1900" dirty="0">
                <a:solidFill>
                  <a:schemeClr val="tx1"/>
                </a:solidFill>
                <a:latin typeface="Calibri" panose="020F0502020204030204" pitchFamily="34" charset="0"/>
                <a:cs typeface="Calibri" panose="020F0502020204030204" pitchFamily="34" charset="0"/>
              </a:rPr>
              <a:t> </a:t>
            </a:r>
            <a:r>
              <a:rPr lang="en-US" sz="1900" dirty="0" err="1">
                <a:solidFill>
                  <a:schemeClr val="tx1"/>
                </a:solidFill>
                <a:latin typeface="Calibri" panose="020F0502020204030204" pitchFamily="34" charset="0"/>
                <a:cs typeface="Calibri" panose="020F0502020204030204" pitchFamily="34" charset="0"/>
              </a:rPr>
              <a:t>nepotisme</a:t>
            </a:r>
            <a:r>
              <a:rPr lang="en-US" sz="1900" dirty="0">
                <a:solidFill>
                  <a:schemeClr val="tx1"/>
                </a:solidFill>
                <a:latin typeface="Calibri" panose="020F0502020204030204" pitchFamily="34" charset="0"/>
                <a:cs typeface="Calibri" panose="020F0502020204030204" pitchFamily="34" charset="0"/>
              </a:rPr>
              <a:t>, </a:t>
            </a:r>
            <a:r>
              <a:rPr lang="en-US" sz="1900" dirty="0" err="1">
                <a:solidFill>
                  <a:schemeClr val="tx1"/>
                </a:solidFill>
                <a:latin typeface="Calibri" panose="020F0502020204030204" pitchFamily="34" charset="0"/>
                <a:cs typeface="Calibri" panose="020F0502020204030204" pitchFamily="34" charset="0"/>
              </a:rPr>
              <a:t>kolusi</a:t>
            </a:r>
            <a:r>
              <a:rPr lang="en-US" sz="1900" dirty="0">
                <a:solidFill>
                  <a:schemeClr val="tx1"/>
                </a:solidFill>
                <a:latin typeface="Calibri" panose="020F0502020204030204" pitchFamily="34" charset="0"/>
                <a:cs typeface="Calibri" panose="020F0502020204030204" pitchFamily="34" charset="0"/>
              </a:rPr>
              <a:t>, </a:t>
            </a:r>
            <a:r>
              <a:rPr lang="en-US" sz="1900" dirty="0" err="1">
                <a:solidFill>
                  <a:schemeClr val="tx1"/>
                </a:solidFill>
                <a:latin typeface="Calibri" panose="020F0502020204030204" pitchFamily="34" charset="0"/>
                <a:cs typeface="Calibri" panose="020F0502020204030204" pitchFamily="34" charset="0"/>
              </a:rPr>
              <a:t>dan</a:t>
            </a:r>
            <a:r>
              <a:rPr lang="en-US" sz="1900" dirty="0">
                <a:solidFill>
                  <a:schemeClr val="tx1"/>
                </a:solidFill>
                <a:latin typeface="Calibri" panose="020F0502020204030204" pitchFamily="34" charset="0"/>
                <a:cs typeface="Calibri" panose="020F0502020204030204" pitchFamily="34" charset="0"/>
              </a:rPr>
              <a:t> </a:t>
            </a:r>
            <a:r>
              <a:rPr lang="en-US" sz="1900" dirty="0" err="1">
                <a:solidFill>
                  <a:schemeClr val="tx1"/>
                </a:solidFill>
                <a:latin typeface="Calibri" panose="020F0502020204030204" pitchFamily="34" charset="0"/>
                <a:cs typeface="Calibri" panose="020F0502020204030204" pitchFamily="34" charset="0"/>
              </a:rPr>
              <a:t>korupsi</a:t>
            </a:r>
            <a:r>
              <a:rPr lang="en-US" sz="1900" dirty="0">
                <a:solidFill>
                  <a:schemeClr val="tx1"/>
                </a:solidFill>
                <a:latin typeface="Calibri" panose="020F0502020204030204" pitchFamily="34" charset="0"/>
                <a:cs typeface="Calibri" panose="020F0502020204030204" pitchFamily="34" charset="0"/>
              </a:rPr>
              <a:t> </a:t>
            </a:r>
            <a:r>
              <a:rPr lang="en-US" sz="1900" dirty="0" err="1">
                <a:solidFill>
                  <a:schemeClr val="tx1"/>
                </a:solidFill>
                <a:latin typeface="Calibri" panose="020F0502020204030204" pitchFamily="34" charset="0"/>
                <a:cs typeface="Calibri" panose="020F0502020204030204" pitchFamily="34" charset="0"/>
              </a:rPr>
              <a:t>hanya</a:t>
            </a:r>
            <a:r>
              <a:rPr lang="en-US" sz="1900" dirty="0">
                <a:solidFill>
                  <a:schemeClr val="tx1"/>
                </a:solidFill>
                <a:latin typeface="Calibri" panose="020F0502020204030204" pitchFamily="34" charset="0"/>
                <a:cs typeface="Calibri" panose="020F0502020204030204" pitchFamily="34" charset="0"/>
              </a:rPr>
              <a:t> </a:t>
            </a:r>
            <a:r>
              <a:rPr lang="en-US" sz="1900" dirty="0" err="1">
                <a:solidFill>
                  <a:schemeClr val="tx1"/>
                </a:solidFill>
                <a:latin typeface="Calibri" panose="020F0502020204030204" pitchFamily="34" charset="0"/>
                <a:cs typeface="Calibri" panose="020F0502020204030204" pitchFamily="34" charset="0"/>
              </a:rPr>
              <a:t>menguntungkan</a:t>
            </a:r>
            <a:r>
              <a:rPr lang="en-US" sz="1900" dirty="0">
                <a:solidFill>
                  <a:schemeClr val="tx1"/>
                </a:solidFill>
                <a:latin typeface="Calibri" panose="020F0502020204030204" pitchFamily="34" charset="0"/>
                <a:cs typeface="Calibri" panose="020F0502020204030204" pitchFamily="34" charset="0"/>
              </a:rPr>
              <a:t> </a:t>
            </a:r>
            <a:r>
              <a:rPr lang="en-US" sz="1900" dirty="0" err="1">
                <a:solidFill>
                  <a:schemeClr val="tx1"/>
                </a:solidFill>
                <a:latin typeface="Calibri" panose="020F0502020204030204" pitchFamily="34" charset="0"/>
                <a:cs typeface="Calibri" panose="020F0502020204030204" pitchFamily="34" charset="0"/>
              </a:rPr>
              <a:t>segelintir</a:t>
            </a:r>
            <a:r>
              <a:rPr lang="en-US" sz="1900" dirty="0">
                <a:solidFill>
                  <a:schemeClr val="tx1"/>
                </a:solidFill>
                <a:latin typeface="Calibri" panose="020F0502020204030204" pitchFamily="34" charset="0"/>
                <a:cs typeface="Calibri" panose="020F0502020204030204" pitchFamily="34" charset="0"/>
              </a:rPr>
              <a:t> orang </a:t>
            </a:r>
            <a:r>
              <a:rPr lang="en-US" sz="1900" dirty="0" err="1">
                <a:solidFill>
                  <a:schemeClr val="tx1"/>
                </a:solidFill>
                <a:latin typeface="Calibri" panose="020F0502020204030204" pitchFamily="34" charset="0"/>
                <a:cs typeface="Calibri" panose="020F0502020204030204" pitchFamily="34" charset="0"/>
              </a:rPr>
              <a:t>atau</a:t>
            </a:r>
            <a:r>
              <a:rPr lang="en-US" sz="1900" dirty="0">
                <a:solidFill>
                  <a:schemeClr val="tx1"/>
                </a:solidFill>
                <a:latin typeface="Calibri" panose="020F0502020204030204" pitchFamily="34" charset="0"/>
                <a:cs typeface="Calibri" panose="020F0502020204030204" pitchFamily="34" charset="0"/>
              </a:rPr>
              <a:t> </a:t>
            </a:r>
            <a:r>
              <a:rPr lang="en-US" sz="1900" dirty="0" err="1">
                <a:solidFill>
                  <a:schemeClr val="tx1"/>
                </a:solidFill>
                <a:latin typeface="Calibri" panose="020F0502020204030204" pitchFamily="34" charset="0"/>
                <a:cs typeface="Calibri" panose="020F0502020204030204" pitchFamily="34" charset="0"/>
              </a:rPr>
              <a:t>kelompok</a:t>
            </a:r>
            <a:r>
              <a:rPr lang="en-US" sz="1900" dirty="0">
                <a:solidFill>
                  <a:schemeClr val="tx1"/>
                </a:solidFill>
                <a:latin typeface="Calibri" panose="020F0502020204030204" pitchFamily="34" charset="0"/>
                <a:cs typeface="Calibri" panose="020F0502020204030204" pitchFamily="34" charset="0"/>
              </a:rPr>
              <a:t> </a:t>
            </a:r>
            <a:r>
              <a:rPr lang="en-US" sz="1900" dirty="0" err="1">
                <a:solidFill>
                  <a:schemeClr val="tx1"/>
                </a:solidFill>
                <a:latin typeface="Calibri" panose="020F0502020204030204" pitchFamily="34" charset="0"/>
                <a:cs typeface="Calibri" panose="020F0502020204030204" pitchFamily="34" charset="0"/>
              </a:rPr>
              <a:t>tertentu</a:t>
            </a:r>
            <a:r>
              <a:rPr lang="en-US" sz="1900" dirty="0" smtClean="0">
                <a:solidFill>
                  <a:schemeClr val="tx1"/>
                </a:solidFill>
                <a:latin typeface="Calibri" panose="020F0502020204030204" pitchFamily="34" charset="0"/>
                <a:cs typeface="Calibri" panose="020F0502020204030204" pitchFamily="34" charset="0"/>
              </a:rPr>
              <a:t>.</a:t>
            </a:r>
            <a:endParaRPr lang="en-US" sz="1900" dirty="0">
              <a:solidFill>
                <a:schemeClr val="tx1"/>
              </a:solidFill>
              <a:latin typeface="Calibri" panose="020F0502020204030204" pitchFamily="34" charset="0"/>
              <a:cs typeface="Calibri" panose="020F050202020403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66731" y="2976562"/>
            <a:ext cx="3019425" cy="1514475"/>
          </a:xfrm>
        </p:spPr>
      </p:pic>
      <p:sp>
        <p:nvSpPr>
          <p:cNvPr id="5" name="Text Placeholder 4"/>
          <p:cNvSpPr>
            <a:spLocks noGrp="1"/>
          </p:cNvSpPr>
          <p:nvPr>
            <p:ph type="body" sz="half" idx="2"/>
          </p:nvPr>
        </p:nvSpPr>
        <p:spPr>
          <a:xfrm>
            <a:off x="457200" y="3369500"/>
            <a:ext cx="4074458" cy="2935703"/>
          </a:xfrm>
        </p:spPr>
        <p:txBody>
          <a:bodyPr>
            <a:normAutofit fontScale="92500"/>
          </a:bodyPr>
          <a:lstStyle/>
          <a:p>
            <a:pPr algn="just"/>
            <a:r>
              <a:rPr lang="en-US" sz="1800" dirty="0" smtClean="0">
                <a:solidFill>
                  <a:schemeClr val="tx1"/>
                </a:solidFill>
              </a:rPr>
              <a:t>	</a:t>
            </a:r>
            <a:r>
              <a:rPr lang="en-US" sz="1800" dirty="0" err="1" smtClean="0">
                <a:solidFill>
                  <a:schemeClr val="tx1"/>
                </a:solidFill>
                <a:latin typeface="Calibri" panose="020F0502020204030204" pitchFamily="34" charset="0"/>
                <a:cs typeface="Calibri" panose="020F0502020204030204" pitchFamily="34" charset="0"/>
              </a:rPr>
              <a:t>Etika</a:t>
            </a:r>
            <a:r>
              <a:rPr lang="en-US" sz="1800" dirty="0" smtClean="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Pancasila</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adalah</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cabang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filsafat</a:t>
            </a:r>
            <a:r>
              <a:rPr lang="en-US" sz="1800" dirty="0">
                <a:solidFill>
                  <a:schemeClr val="tx1"/>
                </a:solidFill>
                <a:latin typeface="Calibri" panose="020F0502020204030204" pitchFamily="34" charset="0"/>
                <a:cs typeface="Calibri" panose="020F0502020204030204" pitchFamily="34" charset="0"/>
              </a:rPr>
              <a:t> yang </a:t>
            </a:r>
            <a:r>
              <a:rPr lang="en-US" sz="1800" dirty="0" err="1">
                <a:solidFill>
                  <a:schemeClr val="tx1"/>
                </a:solidFill>
                <a:latin typeface="Calibri" panose="020F0502020204030204" pitchFamily="34" charset="0"/>
                <a:cs typeface="Calibri" panose="020F0502020204030204" pitchFamily="34" charset="0"/>
              </a:rPr>
              <a:t>dijabarkan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dari</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sila-sila</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Pancasila</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untuk</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mengatur</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perilaku</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kehidupan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bermasyarakat</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berbangsa</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dan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bernegara</a:t>
            </a:r>
            <a:r>
              <a:rPr lang="en-US" sz="1800" dirty="0">
                <a:solidFill>
                  <a:schemeClr val="tx1"/>
                </a:solidFill>
                <a:latin typeface="Calibri" panose="020F0502020204030204" pitchFamily="34" charset="0"/>
                <a:cs typeface="Calibri" panose="020F0502020204030204" pitchFamily="34" charset="0"/>
              </a:rPr>
              <a:t> di Indonesia. </a:t>
            </a:r>
            <a:r>
              <a:rPr lang="en-US" sz="1800" dirty="0" err="1">
                <a:solidFill>
                  <a:schemeClr val="tx1"/>
                </a:solidFill>
                <a:latin typeface="Calibri" panose="020F0502020204030204" pitchFamily="34" charset="0"/>
                <a:cs typeface="Calibri" panose="020F0502020204030204" pitchFamily="34" charset="0"/>
              </a:rPr>
              <a:t>Oleh</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karena</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itu</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dalam</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etika</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Pancasila</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terkandung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nilai-nilai</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ketuhanan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kemanusiaan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persatuan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kerakyatan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dan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keadilan</a:t>
            </a:r>
            <a:endParaRPr lang="id-ID" sz="1800" dirty="0">
              <a:solidFill>
                <a:schemeClr val="tx1"/>
              </a:solidFill>
              <a:latin typeface="Calibri" panose="020F0502020204030204" pitchFamily="34" charset="0"/>
              <a:cs typeface="Calibri" panose="020F0502020204030204" pitchFamily="34" charset="0"/>
            </a:endParaRPr>
          </a:p>
          <a:p>
            <a:pPr algn="just"/>
            <a:endParaRPr lang="en-US" dirty="0">
              <a:solidFill>
                <a:schemeClr val="tx1"/>
              </a:solidFill>
            </a:endParaRPr>
          </a:p>
        </p:txBody>
      </p:sp>
    </p:spTree>
    <p:extLst>
      <p:ext uri="{BB962C8B-B14F-4D97-AF65-F5344CB8AC3E}">
        <p14:creationId xmlns:p14="http://schemas.microsoft.com/office/powerpoint/2010/main" val="1100374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err="1"/>
              <a:t>Karakteristrik</a:t>
            </a:r>
            <a:r>
              <a:rPr lang="en-US"/>
              <a:t> </a:t>
            </a:r>
            <a:r>
              <a:rPr lang="en-US" err="1"/>
              <a:t>Pendidikan</a:t>
            </a:r>
            <a:r>
              <a:rPr lang="en-US"/>
              <a:t> Pancasila </a:t>
            </a:r>
            <a:r>
              <a:rPr lang="en-US" err="1"/>
              <a:t>Pada</a:t>
            </a:r>
            <a:r>
              <a:rPr lang="en-US"/>
              <a:t> Masa </a:t>
            </a:r>
            <a:r>
              <a:rPr lang="en-US" err="1"/>
              <a:t>Orde</a:t>
            </a:r>
            <a:r>
              <a:rPr lang="en-US"/>
              <a:t> </a:t>
            </a:r>
            <a:r>
              <a:rPr lang="en-US" err="1" smtClean="0"/>
              <a:t>Baru</a:t>
            </a:r>
            <a:endParaRPr lang="id-ID"/>
          </a:p>
        </p:txBody>
      </p:sp>
      <p:sp>
        <p:nvSpPr>
          <p:cNvPr id="3" name="Content Placeholder 2"/>
          <p:cNvSpPr>
            <a:spLocks noGrp="1"/>
          </p:cNvSpPr>
          <p:nvPr>
            <p:ph idx="1"/>
          </p:nvPr>
        </p:nvSpPr>
        <p:spPr>
          <a:xfrm>
            <a:off x="980142" y="1998382"/>
            <a:ext cx="8825659" cy="3416300"/>
          </a:xfrm>
        </p:spPr>
        <p:txBody>
          <a:bodyPr>
            <a:normAutofit fontScale="85000" lnSpcReduction="10000"/>
          </a:bodyPr>
          <a:lstStyle/>
          <a:p>
            <a:r>
              <a:rPr lang="en-US" err="1" smtClean="0">
                <a:latin typeface="Calibri" panose="020F0502020204030204" pitchFamily="34" charset="0"/>
                <a:cs typeface="Calibri" panose="020F0502020204030204" pitchFamily="34" charset="0"/>
              </a:rPr>
              <a:t>Pada</a:t>
            </a:r>
            <a:r>
              <a:rPr lang="en-US" smtClean="0">
                <a:latin typeface="Calibri" panose="020F0502020204030204" pitchFamily="34" charset="0"/>
                <a:cs typeface="Calibri" panose="020F0502020204030204" pitchFamily="34" charset="0"/>
              </a:rPr>
              <a:t> </a:t>
            </a:r>
            <a:r>
              <a:rPr lang="en-US">
                <a:latin typeface="Calibri" panose="020F0502020204030204" pitchFamily="34" charset="0"/>
                <a:cs typeface="Calibri" panose="020F0502020204030204" pitchFamily="34" charset="0"/>
              </a:rPr>
              <a:t>masa </a:t>
            </a:r>
            <a:r>
              <a:rPr lang="en-US" err="1">
                <a:latin typeface="Calibri" panose="020F0502020204030204" pitchFamily="34" charset="0"/>
                <a:cs typeface="Calibri" panose="020F0502020204030204" pitchFamily="34" charset="0"/>
              </a:rPr>
              <a:t>ini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pendidikan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nasional</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diarahkan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untuk</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membekali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generasi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muda</a:t>
            </a:r>
            <a:r>
              <a:rPr lang="en-US">
                <a:latin typeface="Calibri" panose="020F0502020204030204" pitchFamily="34" charset="0"/>
                <a:cs typeface="Calibri" panose="020F0502020204030204" pitchFamily="34" charset="0"/>
              </a:rPr>
              <a:t> agar </a:t>
            </a:r>
            <a:r>
              <a:rPr lang="en-US" err="1">
                <a:latin typeface="Calibri" panose="020F0502020204030204" pitchFamily="34" charset="0"/>
                <a:cs typeface="Calibri" panose="020F0502020204030204" pitchFamily="34" charset="0"/>
              </a:rPr>
              <a:t>mampu</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membawa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bangsa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negara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cepat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sejajar</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dengan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bangsa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negara</a:t>
            </a:r>
            <a:r>
              <a:rPr lang="en-US">
                <a:latin typeface="Calibri" panose="020F0502020204030204" pitchFamily="34" charset="0"/>
                <a:cs typeface="Calibri" panose="020F0502020204030204" pitchFamily="34" charset="0"/>
              </a:rPr>
              <a:t> lain yang </a:t>
            </a:r>
            <a:r>
              <a:rPr lang="en-US" err="1">
                <a:latin typeface="Calibri" panose="020F0502020204030204" pitchFamily="34" charset="0"/>
                <a:cs typeface="Calibri" panose="020F0502020204030204" pitchFamily="34" charset="0"/>
              </a:rPr>
              <a:t>lebih</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maju</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Pendidikan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diatur</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dengan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sistem</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pendidikan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nasional</a:t>
            </a:r>
            <a:r>
              <a:rPr lang="en-US">
                <a:latin typeface="Calibri" panose="020F0502020204030204" pitchFamily="34" charset="0"/>
                <a:cs typeface="Calibri" panose="020F0502020204030204" pitchFamily="34" charset="0"/>
              </a:rPr>
              <a:t> yang </a:t>
            </a:r>
            <a:r>
              <a:rPr lang="en-US" err="1">
                <a:latin typeface="Calibri" panose="020F0502020204030204" pitchFamily="34" charset="0"/>
                <a:cs typeface="Calibri" panose="020F0502020204030204" pitchFamily="34" charset="0"/>
              </a:rPr>
              <a:t>sangat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erat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kaitannya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dengan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kehidupan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politik</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bangsa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saat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itu</a:t>
            </a:r>
            <a:r>
              <a:rPr lang="en-US">
                <a:latin typeface="Calibri" panose="020F0502020204030204" pitchFamily="34" charset="0"/>
                <a:cs typeface="Calibri" panose="020F0502020204030204" pitchFamily="34" charset="0"/>
              </a:rPr>
              <a:t>.</a:t>
            </a:r>
            <a:endParaRPr lang="id-ID">
              <a:latin typeface="Calibri" panose="020F0502020204030204" pitchFamily="34" charset="0"/>
              <a:cs typeface="Calibri" panose="020F0502020204030204" pitchFamily="34" charset="0"/>
            </a:endParaRPr>
          </a:p>
          <a:p>
            <a:r>
              <a:rPr lang="en-US" err="1">
                <a:latin typeface="Calibri" panose="020F0502020204030204" pitchFamily="34" charset="0"/>
                <a:cs typeface="Calibri" panose="020F0502020204030204" pitchFamily="34" charset="0"/>
              </a:rPr>
              <a:t>Pada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periode</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ini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pendidikan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menjadi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instrumen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pelaksanaan</a:t>
            </a:r>
            <a:r>
              <a:rPr lang="en-US">
                <a:latin typeface="Calibri" panose="020F0502020204030204" pitchFamily="34" charset="0"/>
                <a:cs typeface="Calibri" panose="020F0502020204030204" pitchFamily="34" charset="0"/>
              </a:rPr>
              <a:t> program </a:t>
            </a:r>
            <a:r>
              <a:rPr lang="en-US" err="1">
                <a:latin typeface="Calibri" panose="020F0502020204030204" pitchFamily="34" charset="0"/>
                <a:cs typeface="Calibri" panose="020F0502020204030204" pitchFamily="34" charset="0"/>
              </a:rPr>
              <a:t>pembangunan</a:t>
            </a:r>
            <a:r>
              <a:rPr lang="en-US">
                <a:latin typeface="Calibri" panose="020F0502020204030204" pitchFamily="34" charset="0"/>
                <a:cs typeface="Calibri" panose="020F0502020204030204" pitchFamily="34" charset="0"/>
              </a:rPr>
              <a:t> di </a:t>
            </a:r>
            <a:r>
              <a:rPr lang="en-US" err="1">
                <a:latin typeface="Calibri" panose="020F0502020204030204" pitchFamily="34" charset="0"/>
                <a:cs typeface="Calibri" panose="020F0502020204030204" pitchFamily="34" charset="0"/>
              </a:rPr>
              <a:t>berbagai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bidang</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khususnya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bidang</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pedagogi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kurikulum</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organisasi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evaluasi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pendidikan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diarahkan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pada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akselerasi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pelaksanaan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pembangunan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Kegiatan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pendidikan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pada</a:t>
            </a:r>
            <a:r>
              <a:rPr lang="en-US">
                <a:latin typeface="Calibri" panose="020F0502020204030204" pitchFamily="34" charset="0"/>
                <a:cs typeface="Calibri" panose="020F0502020204030204" pitchFamily="34" charset="0"/>
              </a:rPr>
              <a:t> era </a:t>
            </a:r>
            <a:r>
              <a:rPr lang="en-US" err="1">
                <a:latin typeface="Calibri" panose="020F0502020204030204" pitchFamily="34" charset="0"/>
                <a:cs typeface="Calibri" panose="020F0502020204030204" pitchFamily="34" charset="0"/>
              </a:rPr>
              <a:t>ini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banyak</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diwarnai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oleh</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kebijakan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kebijakan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sentralistis</a:t>
            </a:r>
            <a:r>
              <a:rPr lang="en-US">
                <a:latin typeface="Calibri" panose="020F0502020204030204" pitchFamily="34" charset="0"/>
                <a:cs typeface="Calibri" panose="020F0502020204030204" pitchFamily="34" charset="0"/>
              </a:rPr>
              <a:t> yang </a:t>
            </a:r>
            <a:r>
              <a:rPr lang="en-US" err="1">
                <a:latin typeface="Calibri" panose="020F0502020204030204" pitchFamily="34" charset="0"/>
                <a:cs typeface="Calibri" panose="020F0502020204030204" pitchFamily="34" charset="0"/>
              </a:rPr>
              <a:t>mengarah</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pada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fungsi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pendidikan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sebagai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instrumen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pembangunan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ekonomi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nasional</a:t>
            </a:r>
            <a:r>
              <a:rPr lang="en-US">
                <a:latin typeface="Calibri" panose="020F0502020204030204" pitchFamily="34" charset="0"/>
                <a:cs typeface="Calibri" panose="020F0502020204030204" pitchFamily="34" charset="0"/>
              </a:rPr>
              <a:t>.</a:t>
            </a:r>
            <a:endParaRPr lang="id-ID">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9695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2013" y="1097430"/>
            <a:ext cx="4825158" cy="3416301"/>
          </a:xfrm>
        </p:spPr>
        <p:txBody>
          <a:bodyPr>
            <a:normAutofit fontScale="85000" lnSpcReduction="10000"/>
          </a:bodyPr>
          <a:lstStyle/>
          <a:p>
            <a:pPr algn="just"/>
            <a:r>
              <a:rPr lang="en-US" err="1" smtClean="0">
                <a:latin typeface="Calibri" panose="020F0502020204030204" pitchFamily="34" charset="0"/>
                <a:cs typeface="Calibri" panose="020F0502020204030204" pitchFamily="34" charset="0"/>
              </a:rPr>
              <a:t>Pada</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zaman</a:t>
            </a:r>
            <a:r>
              <a:rPr lang="en-US" smtClean="0">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Orde</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Baru</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meskipun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Pancasila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diterapkan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sebagai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satu-satunya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asas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organisasi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politik</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kemasyarakatan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tetapi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penegasan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tentang</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Pancasila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sebagai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dasar</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nilai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pengembangan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ilmu</a:t>
            </a:r>
            <a:r>
              <a:rPr lang="en-US">
                <a:latin typeface="Calibri" panose="020F0502020204030204" pitchFamily="34" charset="0"/>
                <a:cs typeface="Calibri" panose="020F0502020204030204" pitchFamily="34" charset="0"/>
              </a:rPr>
              <a:t> di Indonesia </a:t>
            </a:r>
            <a:r>
              <a:rPr lang="en-US" err="1">
                <a:latin typeface="Calibri" panose="020F0502020204030204" pitchFamily="34" charset="0"/>
                <a:cs typeface="Calibri" panose="020F0502020204030204" pitchFamily="34" charset="0"/>
              </a:rPr>
              <a:t>belum</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diungkapkan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secara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tegas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Penekanannya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hanya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pada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iptek</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harus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diabdikan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kepada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manusia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kemanusiaan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sehingga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dapat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memberi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jalan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bagi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peningkatan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martabat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manusia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kemanusiaan</a:t>
            </a:r>
            <a:r>
              <a:rPr lang="en-US">
                <a:latin typeface="Calibri" panose="020F0502020204030204" pitchFamily="34" charset="0"/>
                <a:cs typeface="Calibri" panose="020F0502020204030204" pitchFamily="34" charset="0"/>
              </a:rPr>
              <a:t>.</a:t>
            </a:r>
          </a:p>
          <a:p>
            <a:endParaRPr lang="en-US"/>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943" y="1312582"/>
            <a:ext cx="4004473" cy="2655140"/>
          </a:xfrm>
        </p:spPr>
      </p:pic>
    </p:spTree>
    <p:extLst>
      <p:ext uri="{BB962C8B-B14F-4D97-AF65-F5344CB8AC3E}">
        <p14:creationId xmlns:p14="http://schemas.microsoft.com/office/powerpoint/2010/main" val="2875740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201706"/>
            <a:ext cx="7826187" cy="5360895"/>
          </a:xfrm>
        </p:spPr>
        <p:txBody>
          <a:bodyPr>
            <a:normAutofit/>
          </a:bodyPr>
          <a:lstStyle/>
          <a:p>
            <a:r>
              <a:rPr lang="en-US" err="1">
                <a:latin typeface="Calibri" panose="020F0502020204030204" pitchFamily="34" charset="0"/>
                <a:cs typeface="Calibri" panose="020F0502020204030204" pitchFamily="34" charset="0"/>
              </a:rPr>
              <a:t>Dalam</a:t>
            </a:r>
            <a:r>
              <a:rPr lang="en-US">
                <a:latin typeface="Calibri" panose="020F0502020204030204" pitchFamily="34" charset="0"/>
                <a:cs typeface="Calibri" panose="020F0502020204030204" pitchFamily="34" charset="0"/>
              </a:rPr>
              <a:t> era </a:t>
            </a:r>
            <a:r>
              <a:rPr lang="en-US" err="1">
                <a:latin typeface="Calibri" panose="020F0502020204030204" pitchFamily="34" charset="0"/>
                <a:cs typeface="Calibri" panose="020F0502020204030204" pitchFamily="34" charset="0"/>
              </a:rPr>
              <a:t>kepemimpinan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Presiden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Soeharto</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terbit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Instruksi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Direktur</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Jenderal</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Perguruan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Tinggi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nomor</a:t>
            </a:r>
            <a:r>
              <a:rPr lang="en-US">
                <a:latin typeface="Calibri" panose="020F0502020204030204" pitchFamily="34" charset="0"/>
                <a:cs typeface="Calibri" panose="020F0502020204030204" pitchFamily="34" charset="0"/>
              </a:rPr>
              <a:t> 1 </a:t>
            </a:r>
            <a:r>
              <a:rPr lang="en-US" err="1">
                <a:latin typeface="Calibri" panose="020F0502020204030204" pitchFamily="34" charset="0"/>
                <a:cs typeface="Calibri" panose="020F0502020204030204" pitchFamily="34" charset="0"/>
              </a:rPr>
              <a:t>Tahun</a:t>
            </a:r>
            <a:r>
              <a:rPr lang="en-US">
                <a:latin typeface="Calibri" panose="020F0502020204030204" pitchFamily="34" charset="0"/>
                <a:cs typeface="Calibri" panose="020F0502020204030204" pitchFamily="34" charset="0"/>
              </a:rPr>
              <a:t> 1967, </a:t>
            </a:r>
            <a:r>
              <a:rPr lang="en-US" err="1">
                <a:latin typeface="Calibri" panose="020F0502020204030204" pitchFamily="34" charset="0"/>
                <a:cs typeface="Calibri" panose="020F0502020204030204" pitchFamily="34" charset="0"/>
              </a:rPr>
              <a:t>tentang</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Pedoman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Penyusunan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Daftar</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Perkuliahan</a:t>
            </a:r>
            <a:r>
              <a:rPr lang="en-US">
                <a:latin typeface="Calibri" panose="020F0502020204030204" pitchFamily="34" charset="0"/>
                <a:cs typeface="Calibri" panose="020F0502020204030204" pitchFamily="34" charset="0"/>
              </a:rPr>
              <a:t>, yang </a:t>
            </a:r>
            <a:r>
              <a:rPr lang="en-US" err="1">
                <a:latin typeface="Calibri" panose="020F0502020204030204" pitchFamily="34" charset="0"/>
                <a:cs typeface="Calibri" panose="020F0502020204030204" pitchFamily="34" charset="0"/>
              </a:rPr>
              <a:t>menjadi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landasan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yuridis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bagi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keberadaan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mata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kuliah</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Pancasila</a:t>
            </a:r>
            <a:r>
              <a:rPr lang="en-US">
                <a:latin typeface="Calibri" panose="020F0502020204030204" pitchFamily="34" charset="0"/>
                <a:cs typeface="Calibri" panose="020F0502020204030204" pitchFamily="34" charset="0"/>
              </a:rPr>
              <a:t> di </a:t>
            </a:r>
            <a:r>
              <a:rPr lang="en-US" err="1">
                <a:latin typeface="Calibri" panose="020F0502020204030204" pitchFamily="34" charset="0"/>
                <a:cs typeface="Calibri" panose="020F0502020204030204" pitchFamily="34" charset="0"/>
              </a:rPr>
              <a:t>perguruan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tinggi</a:t>
            </a:r>
            <a:r>
              <a:rPr lang="en-US">
                <a:latin typeface="Calibri" panose="020F0502020204030204" pitchFamily="34" charset="0"/>
                <a:cs typeface="Calibri" panose="020F0502020204030204" pitchFamily="34" charset="0"/>
              </a:rPr>
              <a:t>. </a:t>
            </a:r>
            <a:endParaRPr lang="en-US" smtClean="0">
              <a:latin typeface="Calibri" panose="020F0502020204030204" pitchFamily="34" charset="0"/>
              <a:cs typeface="Calibri" panose="020F0502020204030204" pitchFamily="34" charset="0"/>
            </a:endParaRPr>
          </a:p>
          <a:p>
            <a:r>
              <a:rPr lang="en-US" err="1">
                <a:latin typeface="Calibri" panose="020F0502020204030204" pitchFamily="34" charset="0"/>
                <a:cs typeface="Calibri" panose="020F0502020204030204" pitchFamily="34" charset="0"/>
              </a:rPr>
              <a:t>Kemudian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terbit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peraturan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pelaksanaan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dari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ketentuan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yuridis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tersebut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yaitu</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khususnya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pada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pasal</a:t>
            </a:r>
            <a:r>
              <a:rPr lang="en-US">
                <a:latin typeface="Calibri" panose="020F0502020204030204" pitchFamily="34" charset="0"/>
                <a:cs typeface="Calibri" panose="020F0502020204030204" pitchFamily="34" charset="0"/>
              </a:rPr>
              <a:t> 13 </a:t>
            </a:r>
            <a:r>
              <a:rPr lang="en-US" err="1">
                <a:latin typeface="Calibri" panose="020F0502020204030204" pitchFamily="34" charset="0"/>
                <a:cs typeface="Calibri" panose="020F0502020204030204" pitchFamily="34" charset="0"/>
              </a:rPr>
              <a:t>ayat</a:t>
            </a:r>
            <a:r>
              <a:rPr lang="en-US">
                <a:latin typeface="Calibri" panose="020F0502020204030204" pitchFamily="34" charset="0"/>
                <a:cs typeface="Calibri" panose="020F0502020204030204" pitchFamily="34" charset="0"/>
              </a:rPr>
              <a:t> (2) </a:t>
            </a:r>
            <a:r>
              <a:rPr lang="en-US" err="1">
                <a:latin typeface="Calibri" panose="020F0502020204030204" pitchFamily="34" charset="0"/>
                <a:cs typeface="Calibri" panose="020F0502020204030204" pitchFamily="34" charset="0"/>
              </a:rPr>
              <a:t>Peraturan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Pemerintah</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Republik</a:t>
            </a:r>
            <a:r>
              <a:rPr lang="en-US">
                <a:latin typeface="Calibri" panose="020F0502020204030204" pitchFamily="34" charset="0"/>
                <a:cs typeface="Calibri" panose="020F0502020204030204" pitchFamily="34" charset="0"/>
              </a:rPr>
              <a:t> Indonesia </a:t>
            </a:r>
            <a:r>
              <a:rPr lang="en-US" err="1">
                <a:latin typeface="Calibri" panose="020F0502020204030204" pitchFamily="34" charset="0"/>
                <a:cs typeface="Calibri" panose="020F0502020204030204" pitchFamily="34" charset="0"/>
              </a:rPr>
              <a:t>Nomor</a:t>
            </a:r>
            <a:r>
              <a:rPr lang="en-US">
                <a:latin typeface="Calibri" panose="020F0502020204030204" pitchFamily="34" charset="0"/>
                <a:cs typeface="Calibri" panose="020F0502020204030204" pitchFamily="34" charset="0"/>
              </a:rPr>
              <a:t> 60 </a:t>
            </a:r>
            <a:r>
              <a:rPr lang="en-US" err="1">
                <a:latin typeface="Calibri" panose="020F0502020204030204" pitchFamily="34" charset="0"/>
                <a:cs typeface="Calibri" panose="020F0502020204030204" pitchFamily="34" charset="0"/>
              </a:rPr>
              <a:t>Tahun</a:t>
            </a:r>
            <a:r>
              <a:rPr lang="en-US">
                <a:latin typeface="Calibri" panose="020F0502020204030204" pitchFamily="34" charset="0"/>
                <a:cs typeface="Calibri" panose="020F0502020204030204" pitchFamily="34" charset="0"/>
              </a:rPr>
              <a:t> 1999, </a:t>
            </a:r>
            <a:r>
              <a:rPr lang="en-US" err="1">
                <a:latin typeface="Calibri" panose="020F0502020204030204" pitchFamily="34" charset="0"/>
                <a:cs typeface="Calibri" panose="020F0502020204030204" pitchFamily="34" charset="0"/>
              </a:rPr>
              <a:t>tentang</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Pendidikan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Tinggi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jo</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Pasal</a:t>
            </a:r>
            <a:r>
              <a:rPr lang="en-US">
                <a:latin typeface="Calibri" panose="020F0502020204030204" pitchFamily="34" charset="0"/>
                <a:cs typeface="Calibri" panose="020F0502020204030204" pitchFamily="34" charset="0"/>
              </a:rPr>
              <a:t> 1 SK </a:t>
            </a:r>
            <a:r>
              <a:rPr lang="en-US" err="1">
                <a:latin typeface="Calibri" panose="020F0502020204030204" pitchFamily="34" charset="0"/>
                <a:cs typeface="Calibri" panose="020F0502020204030204" pitchFamily="34" charset="0"/>
              </a:rPr>
              <a:t>Dirjen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Dikti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Nomor</a:t>
            </a:r>
            <a:r>
              <a:rPr lang="en-US">
                <a:latin typeface="Calibri" panose="020F0502020204030204" pitchFamily="34" charset="0"/>
                <a:cs typeface="Calibri" panose="020F0502020204030204" pitchFamily="34" charset="0"/>
              </a:rPr>
              <a:t> 467/DIKTI/</a:t>
            </a:r>
            <a:r>
              <a:rPr lang="en-US" err="1">
                <a:latin typeface="Calibri" panose="020F0502020204030204" pitchFamily="34" charset="0"/>
                <a:cs typeface="Calibri" panose="020F0502020204030204" pitchFamily="34" charset="0"/>
              </a:rPr>
              <a:t>Kep</a:t>
            </a:r>
            <a:r>
              <a:rPr lang="en-US">
                <a:latin typeface="Calibri" panose="020F0502020204030204" pitchFamily="34" charset="0"/>
                <a:cs typeface="Calibri" panose="020F0502020204030204" pitchFamily="34" charset="0"/>
              </a:rPr>
              <a:t>/1999, yang </a:t>
            </a:r>
            <a:r>
              <a:rPr lang="en-US" err="1">
                <a:latin typeface="Calibri" panose="020F0502020204030204" pitchFamily="34" charset="0"/>
                <a:cs typeface="Calibri" panose="020F0502020204030204" pitchFamily="34" charset="0"/>
              </a:rPr>
              <a:t>substansinya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menentukan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bahwa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mata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kuliah</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pendidikan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Pancasila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adalah</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mata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kuliah</a:t>
            </a:r>
            <a:r>
              <a:rPr lang="en-US">
                <a:latin typeface="Calibri" panose="020F0502020204030204" pitchFamily="34" charset="0"/>
                <a:cs typeface="Calibri" panose="020F0502020204030204" pitchFamily="34" charset="0"/>
              </a:rPr>
              <a:t> yang </a:t>
            </a:r>
            <a:r>
              <a:rPr lang="en-US" err="1">
                <a:latin typeface="Calibri" panose="020F0502020204030204" pitchFamily="34" charset="0"/>
                <a:cs typeface="Calibri" panose="020F0502020204030204" pitchFamily="34" charset="0"/>
              </a:rPr>
              <a:t>wajib</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ditempuh</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oleh</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seluruh</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mahasiswa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baik</a:t>
            </a:r>
            <a:r>
              <a:rPr lang="en-US">
                <a:latin typeface="Calibri" panose="020F0502020204030204" pitchFamily="34" charset="0"/>
                <a:cs typeface="Calibri" panose="020F0502020204030204" pitchFamily="34" charset="0"/>
              </a:rPr>
              <a:t> program diploma </a:t>
            </a:r>
            <a:r>
              <a:rPr lang="en-US" err="1">
                <a:latin typeface="Calibri" panose="020F0502020204030204" pitchFamily="34" charset="0"/>
                <a:cs typeface="Calibri" panose="020F0502020204030204" pitchFamily="34" charset="0"/>
              </a:rPr>
              <a:t>maupun</a:t>
            </a:r>
            <a:r>
              <a:rPr lang="en-US">
                <a:latin typeface="Calibri" panose="020F0502020204030204" pitchFamily="34" charset="0"/>
                <a:cs typeface="Calibri" panose="020F0502020204030204" pitchFamily="34" charset="0"/>
              </a:rPr>
              <a:t> program </a:t>
            </a:r>
            <a:r>
              <a:rPr lang="en-US" err="1">
                <a:latin typeface="Calibri" panose="020F0502020204030204" pitchFamily="34" charset="0"/>
                <a:cs typeface="Calibri" panose="020F0502020204030204" pitchFamily="34" charset="0"/>
              </a:rPr>
              <a:t>sarjana</a:t>
            </a:r>
            <a:r>
              <a:rPr lang="en-US">
                <a:latin typeface="Calibri" panose="020F0502020204030204" pitchFamily="34" charset="0"/>
                <a:cs typeface="Calibri" panose="020F0502020204030204" pitchFamily="34" charset="0"/>
              </a:rPr>
              <a:t>.</a:t>
            </a:r>
          </a:p>
          <a:p>
            <a:endParaRPr lang="en-US"/>
          </a:p>
        </p:txBody>
      </p:sp>
    </p:spTree>
    <p:extLst>
      <p:ext uri="{BB962C8B-B14F-4D97-AF65-F5344CB8AC3E}">
        <p14:creationId xmlns:p14="http://schemas.microsoft.com/office/powerpoint/2010/main" val="2328806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362" y="-295835"/>
            <a:ext cx="10058400" cy="1450757"/>
          </a:xfrm>
        </p:spPr>
        <p:txBody>
          <a:bodyPr>
            <a:normAutofit fontScale="90000"/>
          </a:bodyPr>
          <a:lstStyle/>
          <a:p>
            <a:r>
              <a:rPr lang="id-ID" smtClean="0"/>
              <a:t/>
            </a:r>
            <a:br>
              <a:rPr lang="id-ID" smtClean="0"/>
            </a:br>
            <a:r>
              <a:rPr lang="id-ID"/>
              <a:t/>
            </a:r>
            <a:br>
              <a:rPr lang="id-ID"/>
            </a:br>
            <a:r>
              <a:rPr lang="id-ID" smtClean="0"/>
              <a:t/>
            </a:r>
            <a:br>
              <a:rPr lang="id-ID" smtClean="0"/>
            </a:br>
            <a:r>
              <a:rPr lang="id-ID"/>
              <a:t/>
            </a:r>
            <a:br>
              <a:rPr lang="id-ID"/>
            </a:br>
            <a:r>
              <a:rPr lang="en-US" b="1" err="1" smtClean="0"/>
              <a:t>Permasalahan</a:t>
            </a:r>
            <a:r>
              <a:rPr lang="en-US" b="1" smtClean="0"/>
              <a:t> </a:t>
            </a:r>
            <a:r>
              <a:rPr lang="en-US" b="1" err="1"/>
              <a:t>Penerapan</a:t>
            </a:r>
            <a:r>
              <a:rPr lang="en-US" b="1"/>
              <a:t> </a:t>
            </a:r>
            <a:r>
              <a:rPr lang="en-US" b="1" err="1"/>
              <a:t>Nilai-Nilai</a:t>
            </a:r>
            <a:r>
              <a:rPr lang="en-US" b="1"/>
              <a:t> Pancasila</a:t>
            </a:r>
            <a:r>
              <a:rPr lang="id-ID"/>
              <a:t/>
            </a:r>
            <a:br>
              <a:rPr lang="id-ID"/>
            </a:br>
            <a:endParaRPr lang="id-ID"/>
          </a:p>
        </p:txBody>
      </p:sp>
      <p:sp>
        <p:nvSpPr>
          <p:cNvPr id="3" name="Content Placeholder 2"/>
          <p:cNvSpPr>
            <a:spLocks noGrp="1"/>
          </p:cNvSpPr>
          <p:nvPr>
            <p:ph idx="1"/>
          </p:nvPr>
        </p:nvSpPr>
        <p:spPr>
          <a:xfrm>
            <a:off x="949362" y="2361453"/>
            <a:ext cx="8825659" cy="3416300"/>
          </a:xfrm>
        </p:spPr>
        <p:txBody>
          <a:bodyPr>
            <a:normAutofit fontScale="77500" lnSpcReduction="20000"/>
          </a:bodyPr>
          <a:lstStyle/>
          <a:p>
            <a:pPr algn="just"/>
            <a:r>
              <a:rPr lang="en-US" err="1">
                <a:latin typeface="Calibri" panose="020F0502020204030204" pitchFamily="34" charset="0"/>
                <a:cs typeface="Calibri" panose="020F0502020204030204" pitchFamily="34" charset="0"/>
              </a:rPr>
              <a:t>Presiden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Soeharto</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juga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memegang</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kendali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terhadap</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lembaga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eksekutif</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legislatif</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yudikatif</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sehingga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peraturan</a:t>
            </a:r>
            <a:r>
              <a:rPr lang="en-US">
                <a:latin typeface="Calibri" panose="020F0502020204030204" pitchFamily="34" charset="0"/>
                <a:cs typeface="Calibri" panose="020F0502020204030204" pitchFamily="34" charset="0"/>
              </a:rPr>
              <a:t> yang </a:t>
            </a:r>
            <a:r>
              <a:rPr lang="en-US" err="1">
                <a:latin typeface="Calibri" panose="020F0502020204030204" pitchFamily="34" charset="0"/>
                <a:cs typeface="Calibri" panose="020F0502020204030204" pitchFamily="34" charset="0"/>
              </a:rPr>
              <a:t>dibuat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harus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sesuai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dengan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persetujuannya</a:t>
            </a:r>
            <a:r>
              <a:rPr lang="en-US">
                <a:latin typeface="Calibri" panose="020F0502020204030204" pitchFamily="34" charset="0"/>
                <a:cs typeface="Calibri" panose="020F0502020204030204" pitchFamily="34" charset="0"/>
              </a:rPr>
              <a:t>. </a:t>
            </a:r>
            <a:endParaRPr lang="id-ID">
              <a:latin typeface="Calibri" panose="020F0502020204030204" pitchFamily="34" charset="0"/>
              <a:cs typeface="Calibri" panose="020F0502020204030204" pitchFamily="34" charset="0"/>
            </a:endParaRPr>
          </a:p>
          <a:p>
            <a:pPr algn="just"/>
            <a:r>
              <a:rPr lang="en-US" err="1">
                <a:latin typeface="Calibri" panose="020F0502020204030204" pitchFamily="34" charset="0"/>
                <a:cs typeface="Calibri" panose="020F0502020204030204" pitchFamily="34" charset="0"/>
              </a:rPr>
              <a:t>Presiden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Soeharto</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juga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melemahkan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aspek-aspek</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demokrasi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terutama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pers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karena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dinilai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dapat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membahayakan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kekuasaannya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Maka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Presiden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Soeharto</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membentuk</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Departemen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Penerangan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sebagai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lembaga</a:t>
            </a:r>
            <a:r>
              <a:rPr lang="en-US">
                <a:latin typeface="Calibri" panose="020F0502020204030204" pitchFamily="34" charset="0"/>
                <a:cs typeface="Calibri" panose="020F0502020204030204" pitchFamily="34" charset="0"/>
              </a:rPr>
              <a:t> sensor </a:t>
            </a:r>
            <a:r>
              <a:rPr lang="en-US" err="1">
                <a:latin typeface="Calibri" panose="020F0502020204030204" pitchFamily="34" charset="0"/>
                <a:cs typeface="Calibri" panose="020F0502020204030204" pitchFamily="34" charset="0"/>
              </a:rPr>
              <a:t>secara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besar-besaran</a:t>
            </a:r>
            <a:r>
              <a:rPr lang="en-US">
                <a:latin typeface="Calibri" panose="020F0502020204030204" pitchFamily="34" charset="0"/>
                <a:cs typeface="Calibri" panose="020F0502020204030204" pitchFamily="34" charset="0"/>
              </a:rPr>
              <a:t> agar </a:t>
            </a:r>
            <a:r>
              <a:rPr lang="en-US" err="1">
                <a:latin typeface="Calibri" panose="020F0502020204030204" pitchFamily="34" charset="0"/>
                <a:cs typeface="Calibri" panose="020F0502020204030204" pitchFamily="34" charset="0"/>
              </a:rPr>
              <a:t>setiap</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berita</a:t>
            </a:r>
            <a:r>
              <a:rPr lang="en-US">
                <a:latin typeface="Calibri" panose="020F0502020204030204" pitchFamily="34" charset="0"/>
                <a:cs typeface="Calibri" panose="020F0502020204030204" pitchFamily="34" charset="0"/>
              </a:rPr>
              <a:t> yang </a:t>
            </a:r>
            <a:r>
              <a:rPr lang="en-US" err="1">
                <a:latin typeface="Calibri" panose="020F0502020204030204" pitchFamily="34" charset="0"/>
                <a:cs typeface="Calibri" panose="020F0502020204030204" pitchFamily="34" charset="0"/>
              </a:rPr>
              <a:t>dimuat</a:t>
            </a:r>
            <a:r>
              <a:rPr lang="en-US">
                <a:latin typeface="Calibri" panose="020F0502020204030204" pitchFamily="34" charset="0"/>
                <a:cs typeface="Calibri" panose="020F0502020204030204" pitchFamily="34" charset="0"/>
              </a:rPr>
              <a:t> di media </a:t>
            </a:r>
            <a:r>
              <a:rPr lang="en-US" err="1">
                <a:latin typeface="Calibri" panose="020F0502020204030204" pitchFamily="34" charset="0"/>
                <a:cs typeface="Calibri" panose="020F0502020204030204" pitchFamily="34" charset="0"/>
              </a:rPr>
              <a:t>tidak</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ada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menjatuhkan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pemerintah</a:t>
            </a:r>
            <a:r>
              <a:rPr lang="en-US">
                <a:latin typeface="Calibri" panose="020F0502020204030204" pitchFamily="34" charset="0"/>
                <a:cs typeface="Calibri" panose="020F0502020204030204" pitchFamily="34" charset="0"/>
              </a:rPr>
              <a:t>. </a:t>
            </a:r>
            <a:endParaRPr lang="id-ID">
              <a:latin typeface="Calibri" panose="020F0502020204030204" pitchFamily="34" charset="0"/>
              <a:cs typeface="Calibri" panose="020F0502020204030204" pitchFamily="34" charset="0"/>
            </a:endParaRPr>
          </a:p>
          <a:p>
            <a:pPr algn="just"/>
            <a:r>
              <a:rPr lang="en-US" err="1">
                <a:latin typeface="Calibri" panose="020F0502020204030204" pitchFamily="34" charset="0"/>
                <a:cs typeface="Calibri" panose="020F0502020204030204" pitchFamily="34" charset="0"/>
              </a:rPr>
              <a:t>Penyelewengan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lainnya</a:t>
            </a:r>
            <a:r>
              <a:rPr lang="en-US">
                <a:latin typeface="Calibri" panose="020F0502020204030204" pitchFamily="34" charset="0"/>
                <a:cs typeface="Calibri" panose="020F0502020204030204" pitchFamily="34" charset="0"/>
              </a:rPr>
              <a:t> yang </a:t>
            </a:r>
            <a:r>
              <a:rPr lang="en-US" err="1">
                <a:latin typeface="Calibri" panose="020F0502020204030204" pitchFamily="34" charset="0"/>
                <a:cs typeface="Calibri" panose="020F0502020204030204" pitchFamily="34" charset="0"/>
              </a:rPr>
              <a:t>sangat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buruk</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menyimpang</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dari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nilainilai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luhur</a:t>
            </a:r>
            <a:r>
              <a:rPr lang="en-US">
                <a:latin typeface="Calibri" panose="020F0502020204030204" pitchFamily="34" charset="0"/>
                <a:cs typeface="Calibri" panose="020F0502020204030204" pitchFamily="34" charset="0"/>
              </a:rPr>
              <a:t> Pancasila </a:t>
            </a:r>
            <a:r>
              <a:rPr lang="en-US" err="1">
                <a:latin typeface="Calibri" panose="020F0502020204030204" pitchFamily="34" charset="0"/>
                <a:cs typeface="Calibri" panose="020F0502020204030204" pitchFamily="34" charset="0"/>
              </a:rPr>
              <a:t>adalah</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bahwa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Presiden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Soeharto</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melanggengkan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Korupsi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Kolusi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Nepotisme</a:t>
            </a:r>
            <a:r>
              <a:rPr lang="en-US">
                <a:latin typeface="Calibri" panose="020F0502020204030204" pitchFamily="34" charset="0"/>
                <a:cs typeface="Calibri" panose="020F0502020204030204" pitchFamily="34" charset="0"/>
              </a:rPr>
              <a:t> (KKN) </a:t>
            </a:r>
            <a:r>
              <a:rPr lang="en-US" err="1">
                <a:latin typeface="Calibri" panose="020F0502020204030204" pitchFamily="34" charset="0"/>
                <a:cs typeface="Calibri" panose="020F0502020204030204" pitchFamily="34" charset="0"/>
              </a:rPr>
              <a:t>sehingga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pada</a:t>
            </a:r>
            <a:r>
              <a:rPr lang="en-US">
                <a:latin typeface="Calibri" panose="020F0502020204030204" pitchFamily="34" charset="0"/>
                <a:cs typeface="Calibri" panose="020F0502020204030204" pitchFamily="34" charset="0"/>
              </a:rPr>
              <a:t> masa </a:t>
            </a:r>
            <a:r>
              <a:rPr lang="en-US" err="1">
                <a:latin typeface="Calibri" panose="020F0502020204030204" pitchFamily="34" charset="0"/>
                <a:cs typeface="Calibri" panose="020F0502020204030204" pitchFamily="34" charset="0"/>
              </a:rPr>
              <a:t>ini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dikenal</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sebagai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rezim</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terkorup</a:t>
            </a:r>
            <a:r>
              <a:rPr lang="en-US">
                <a:latin typeface="Calibri" panose="020F0502020204030204" pitchFamily="34" charset="0"/>
                <a:cs typeface="Calibri" panose="020F0502020204030204" pitchFamily="34" charset="0"/>
              </a:rPr>
              <a:t> di Indonesia. </a:t>
            </a:r>
            <a:endParaRPr lang="id-ID">
              <a:latin typeface="Calibri" panose="020F0502020204030204" pitchFamily="34" charset="0"/>
              <a:cs typeface="Calibri" panose="020F0502020204030204" pitchFamily="34" charset="0"/>
            </a:endParaRPr>
          </a:p>
          <a:p>
            <a:pPr algn="just"/>
            <a:endParaRPr lang="id-ID"/>
          </a:p>
        </p:txBody>
      </p:sp>
    </p:spTree>
    <p:extLst>
      <p:ext uri="{BB962C8B-B14F-4D97-AF65-F5344CB8AC3E}">
        <p14:creationId xmlns:p14="http://schemas.microsoft.com/office/powerpoint/2010/main" val="3825164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7507" y="922618"/>
            <a:ext cx="8825659" cy="3416300"/>
          </a:xfrm>
        </p:spPr>
        <p:txBody>
          <a:bodyPr>
            <a:normAutofit fontScale="85000" lnSpcReduction="20000"/>
          </a:bodyPr>
          <a:lstStyle/>
          <a:p>
            <a:r>
              <a:rPr lang="en-US" err="1">
                <a:latin typeface="Calibri" panose="020F0502020204030204" pitchFamily="34" charset="0"/>
                <a:cs typeface="Calibri" panose="020F0502020204030204" pitchFamily="34" charset="0"/>
              </a:rPr>
              <a:t>Selama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rezim</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Orde</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Baru</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berkuasa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terdapat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beberapa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tindakan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penguasa</a:t>
            </a:r>
            <a:r>
              <a:rPr lang="en-US">
                <a:latin typeface="Calibri" panose="020F0502020204030204" pitchFamily="34" charset="0"/>
                <a:cs typeface="Calibri" panose="020F0502020204030204" pitchFamily="34" charset="0"/>
              </a:rPr>
              <a:t> yang </a:t>
            </a:r>
            <a:r>
              <a:rPr lang="en-US" err="1">
                <a:latin typeface="Calibri" panose="020F0502020204030204" pitchFamily="34" charset="0"/>
                <a:cs typeface="Calibri" panose="020F0502020204030204" pitchFamily="34" charset="0"/>
              </a:rPr>
              <a:t>melenceng</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dari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nilai-nilai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luhur</a:t>
            </a:r>
            <a:r>
              <a:rPr lang="en-US">
                <a:latin typeface="Calibri" panose="020F0502020204030204" pitchFamily="34" charset="0"/>
                <a:cs typeface="Calibri" panose="020F0502020204030204" pitchFamily="34" charset="0"/>
              </a:rPr>
              <a:t> Pancasila, </a:t>
            </a:r>
            <a:r>
              <a:rPr lang="en-US" err="1">
                <a:latin typeface="Calibri" panose="020F0502020204030204" pitchFamily="34" charset="0"/>
                <a:cs typeface="Calibri" panose="020F0502020204030204" pitchFamily="34" charset="0"/>
              </a:rPr>
              <a:t>antara</a:t>
            </a:r>
            <a:r>
              <a:rPr lang="en-US">
                <a:latin typeface="Calibri" panose="020F0502020204030204" pitchFamily="34" charset="0"/>
                <a:cs typeface="Calibri" panose="020F0502020204030204" pitchFamily="34" charset="0"/>
              </a:rPr>
              <a:t> lain </a:t>
            </a:r>
            <a:r>
              <a:rPr lang="en-US" err="1">
                <a:latin typeface="Calibri" panose="020F0502020204030204" pitchFamily="34" charset="0"/>
                <a:cs typeface="Calibri" panose="020F0502020204030204" pitchFamily="34" charset="0"/>
              </a:rPr>
              <a:t>yaitu</a:t>
            </a:r>
            <a:r>
              <a:rPr lang="en-US">
                <a:latin typeface="Calibri" panose="020F0502020204030204" pitchFamily="34" charset="0"/>
                <a:cs typeface="Calibri" panose="020F0502020204030204" pitchFamily="34" charset="0"/>
              </a:rPr>
              <a:t>: </a:t>
            </a:r>
            <a:endParaRPr lang="id-ID">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1. </a:t>
            </a:r>
            <a:r>
              <a:rPr lang="en-US" err="1">
                <a:latin typeface="Calibri" panose="020F0502020204030204" pitchFamily="34" charset="0"/>
                <a:cs typeface="Calibri" panose="020F0502020204030204" pitchFamily="34" charset="0"/>
              </a:rPr>
              <a:t>Melanggengkan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Presiden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Soeharto</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berkuasa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selama</a:t>
            </a:r>
            <a:r>
              <a:rPr lang="en-US">
                <a:latin typeface="Calibri" panose="020F0502020204030204" pitchFamily="34" charset="0"/>
                <a:cs typeface="Calibri" panose="020F0502020204030204" pitchFamily="34" charset="0"/>
              </a:rPr>
              <a:t> 32 </a:t>
            </a:r>
            <a:r>
              <a:rPr lang="en-US" err="1">
                <a:latin typeface="Calibri" panose="020F0502020204030204" pitchFamily="34" charset="0"/>
                <a:cs typeface="Calibri" panose="020F0502020204030204" pitchFamily="34" charset="0"/>
              </a:rPr>
              <a:t>tahun</a:t>
            </a:r>
            <a:r>
              <a:rPr lang="en-US">
                <a:latin typeface="Calibri" panose="020F0502020204030204" pitchFamily="34" charset="0"/>
                <a:cs typeface="Calibri" panose="020F0502020204030204" pitchFamily="34" charset="0"/>
              </a:rPr>
              <a:t>. </a:t>
            </a:r>
            <a:endParaRPr lang="id-ID">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2. </a:t>
            </a:r>
            <a:r>
              <a:rPr lang="en-US" err="1">
                <a:latin typeface="Calibri" panose="020F0502020204030204" pitchFamily="34" charset="0"/>
                <a:cs typeface="Calibri" panose="020F0502020204030204" pitchFamily="34" charset="0"/>
              </a:rPr>
              <a:t>Terjadi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penafsiran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sepihak</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terhadap</a:t>
            </a:r>
            <a:r>
              <a:rPr lang="en-US">
                <a:latin typeface="Calibri" panose="020F0502020204030204" pitchFamily="34" charset="0"/>
                <a:cs typeface="Calibri" panose="020F0502020204030204" pitchFamily="34" charset="0"/>
              </a:rPr>
              <a:t> Pancasila </a:t>
            </a:r>
            <a:r>
              <a:rPr lang="en-US" err="1">
                <a:latin typeface="Calibri" panose="020F0502020204030204" pitchFamily="34" charset="0"/>
                <a:cs typeface="Calibri" panose="020F0502020204030204" pitchFamily="34" charset="0"/>
              </a:rPr>
              <a:t>melalui</a:t>
            </a:r>
            <a:r>
              <a:rPr lang="en-US">
                <a:latin typeface="Calibri" panose="020F0502020204030204" pitchFamily="34" charset="0"/>
                <a:cs typeface="Calibri" panose="020F0502020204030204" pitchFamily="34" charset="0"/>
              </a:rPr>
              <a:t> program P4. </a:t>
            </a:r>
            <a:endParaRPr lang="id-ID">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3. </a:t>
            </a:r>
            <a:r>
              <a:rPr lang="en-US" err="1">
                <a:latin typeface="Calibri" panose="020F0502020204030204" pitchFamily="34" charset="0"/>
                <a:cs typeface="Calibri" panose="020F0502020204030204" pitchFamily="34" charset="0"/>
              </a:rPr>
              <a:t>Adanya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penindasan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ideologis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sehingga</a:t>
            </a:r>
            <a:r>
              <a:rPr lang="en-US">
                <a:latin typeface="Calibri" panose="020F0502020204030204" pitchFamily="34" charset="0"/>
                <a:cs typeface="Calibri" panose="020F0502020204030204" pitchFamily="34" charset="0"/>
              </a:rPr>
              <a:t> orang-orang yang </a:t>
            </a:r>
            <a:r>
              <a:rPr lang="en-US" err="1">
                <a:latin typeface="Calibri" panose="020F0502020204030204" pitchFamily="34" charset="0"/>
                <a:cs typeface="Calibri" panose="020F0502020204030204" pitchFamily="34" charset="0"/>
              </a:rPr>
              <a:t>mempunyai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gagasan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kreatif</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kritis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menjadi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takut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bersuara</a:t>
            </a:r>
            <a:r>
              <a:rPr lang="en-US">
                <a:latin typeface="Calibri" panose="020F0502020204030204" pitchFamily="34" charset="0"/>
                <a:cs typeface="Calibri" panose="020F0502020204030204" pitchFamily="34" charset="0"/>
              </a:rPr>
              <a:t>. </a:t>
            </a:r>
            <a:endParaRPr lang="id-ID">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4. </a:t>
            </a:r>
            <a:r>
              <a:rPr lang="en-US" err="1">
                <a:latin typeface="Calibri" panose="020F0502020204030204" pitchFamily="34" charset="0"/>
                <a:cs typeface="Calibri" panose="020F0502020204030204" pitchFamily="34" charset="0"/>
              </a:rPr>
              <a:t>Adanya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penindasan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secara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fisik</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seperti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pembunuhan</a:t>
            </a:r>
            <a:r>
              <a:rPr lang="en-US">
                <a:latin typeface="Calibri" panose="020F0502020204030204" pitchFamily="34" charset="0"/>
                <a:cs typeface="Calibri" panose="020F0502020204030204" pitchFamily="34" charset="0"/>
              </a:rPr>
              <a:t> di Timor </a:t>
            </a:r>
            <a:r>
              <a:rPr lang="en-US" err="1">
                <a:latin typeface="Calibri" panose="020F0502020204030204" pitchFamily="34" charset="0"/>
                <a:cs typeface="Calibri" panose="020F0502020204030204" pitchFamily="34" charset="0"/>
              </a:rPr>
              <a:t>Timur</a:t>
            </a:r>
            <a:r>
              <a:rPr lang="en-US">
                <a:latin typeface="Calibri" panose="020F0502020204030204" pitchFamily="34" charset="0"/>
                <a:cs typeface="Calibri" panose="020F0502020204030204" pitchFamily="34" charset="0"/>
              </a:rPr>
              <a:t>, Aceh, Irian Jaya, </a:t>
            </a:r>
            <a:r>
              <a:rPr lang="en-US" err="1">
                <a:latin typeface="Calibri" panose="020F0502020204030204" pitchFamily="34" charset="0"/>
                <a:cs typeface="Calibri" panose="020F0502020204030204" pitchFamily="34" charset="0"/>
              </a:rPr>
              <a:t>kasus</a:t>
            </a:r>
            <a:r>
              <a:rPr lang="en-US">
                <a:latin typeface="Calibri" panose="020F0502020204030204" pitchFamily="34" charset="0"/>
                <a:cs typeface="Calibri" panose="020F0502020204030204" pitchFamily="34" charset="0"/>
              </a:rPr>
              <a:t> di </a:t>
            </a:r>
            <a:r>
              <a:rPr lang="en-US" err="1">
                <a:latin typeface="Calibri" panose="020F0502020204030204" pitchFamily="34" charset="0"/>
                <a:cs typeface="Calibri" panose="020F0502020204030204" pitchFamily="34" charset="0"/>
              </a:rPr>
              <a:t>Tanjung</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Priok</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kasus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pengrusakan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pada</a:t>
            </a:r>
            <a:r>
              <a:rPr lang="en-US">
                <a:latin typeface="Calibri" panose="020F0502020204030204" pitchFamily="34" charset="0"/>
                <a:cs typeface="Calibri" panose="020F0502020204030204" pitchFamily="34" charset="0"/>
              </a:rPr>
              <a:t> 27 </a:t>
            </a:r>
            <a:r>
              <a:rPr lang="en-US" err="1">
                <a:latin typeface="Calibri" panose="020F0502020204030204" pitchFamily="34" charset="0"/>
                <a:cs typeface="Calibri" panose="020F0502020204030204" pitchFamily="34" charset="0"/>
              </a:rPr>
              <a:t>Juli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dan</a:t>
            </a:r>
            <a:r>
              <a:rPr lang="en-US">
                <a:latin typeface="Calibri" panose="020F0502020204030204" pitchFamily="34" charset="0"/>
                <a:cs typeface="Calibri" panose="020F0502020204030204" pitchFamily="34" charset="0"/>
              </a:rPr>
              <a:t> lain </a:t>
            </a:r>
            <a:r>
              <a:rPr lang="en-US" err="1">
                <a:latin typeface="Calibri" panose="020F0502020204030204" pitchFamily="34" charset="0"/>
                <a:cs typeface="Calibri" panose="020F0502020204030204" pitchFamily="34" charset="0"/>
              </a:rPr>
              <a:t>sebagainya</a:t>
            </a:r>
            <a:r>
              <a:rPr lang="en-US">
                <a:latin typeface="Calibri" panose="020F0502020204030204" pitchFamily="34" charset="0"/>
                <a:cs typeface="Calibri" panose="020F0502020204030204" pitchFamily="34" charset="0"/>
              </a:rPr>
              <a:t>. </a:t>
            </a:r>
            <a:endParaRPr lang="id-ID">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5. </a:t>
            </a:r>
            <a:r>
              <a:rPr lang="en-US" err="1">
                <a:latin typeface="Calibri" panose="020F0502020204030204" pitchFamily="34" charset="0"/>
                <a:cs typeface="Calibri" panose="020F0502020204030204" pitchFamily="34" charset="0"/>
              </a:rPr>
              <a:t>Perlakuan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diskriminasi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oleh</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negara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terhadap</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masyarakat</a:t>
            </a:r>
            <a:r>
              <a:rPr lang="en-US">
                <a:latin typeface="Calibri" panose="020F0502020204030204" pitchFamily="34" charset="0"/>
                <a:cs typeface="Calibri" panose="020F0502020204030204" pitchFamily="34" charset="0"/>
              </a:rPr>
              <a:t> non </a:t>
            </a:r>
            <a:r>
              <a:rPr lang="en-US" err="1">
                <a:latin typeface="Calibri" panose="020F0502020204030204" pitchFamily="34" charset="0"/>
                <a:cs typeface="Calibri" panose="020F0502020204030204" pitchFamily="34" charset="0"/>
              </a:rPr>
              <a:t>pribumi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keturunan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golongan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minoritas</a:t>
            </a:r>
            <a:r>
              <a:rPr lang="en-US">
                <a:latin typeface="Calibri" panose="020F0502020204030204" pitchFamily="34" charset="0"/>
                <a:cs typeface="Calibri" panose="020F0502020204030204" pitchFamily="34" charset="0"/>
              </a:rPr>
              <a:t>.</a:t>
            </a:r>
            <a:endParaRPr lang="id-ID">
              <a:latin typeface="Calibri" panose="020F0502020204030204" pitchFamily="34" charset="0"/>
              <a:cs typeface="Calibri" panose="020F0502020204030204" pitchFamily="34" charset="0"/>
            </a:endParaRPr>
          </a:p>
          <a:p>
            <a:endParaRPr lang="id-ID"/>
          </a:p>
        </p:txBody>
      </p:sp>
    </p:spTree>
    <p:extLst>
      <p:ext uri="{BB962C8B-B14F-4D97-AF65-F5344CB8AC3E}">
        <p14:creationId xmlns:p14="http://schemas.microsoft.com/office/powerpoint/2010/main" val="2525797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4649" y="801594"/>
            <a:ext cx="8825659" cy="3416300"/>
          </a:xfrm>
        </p:spPr>
        <p:txBody>
          <a:bodyPr>
            <a:normAutofit fontScale="92500"/>
          </a:bodyPr>
          <a:lstStyle/>
          <a:p>
            <a:pPr algn="just"/>
            <a:r>
              <a:rPr lang="en-US" smtClean="0">
                <a:latin typeface="Calibri" panose="020F0502020204030204" pitchFamily="34" charset="0"/>
                <a:cs typeface="Calibri" panose="020F0502020204030204" pitchFamily="34" charset="0"/>
              </a:rPr>
              <a:t>Di </a:t>
            </a:r>
            <a:r>
              <a:rPr lang="en-US" err="1" smtClean="0">
                <a:latin typeface="Calibri" panose="020F0502020204030204" pitchFamily="34" charset="0"/>
                <a:cs typeface="Calibri" panose="020F0502020204030204" pitchFamily="34" charset="0"/>
              </a:rPr>
              <a:t>zaman</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Orba</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Pancasila</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dijadikan</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doktrin</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kaku</a:t>
            </a:r>
            <a:r>
              <a:rPr lang="en-US" smtClean="0">
                <a:latin typeface="Calibri" panose="020F0502020204030204" pitchFamily="34" charset="0"/>
                <a:cs typeface="Calibri" panose="020F0502020204030204" pitchFamily="34" charset="0"/>
              </a:rPr>
              <a:t> yang </a:t>
            </a:r>
            <a:r>
              <a:rPr lang="en-US" err="1" smtClean="0">
                <a:latin typeface="Calibri" panose="020F0502020204030204" pitchFamily="34" charset="0"/>
                <a:cs typeface="Calibri" panose="020F0502020204030204" pitchFamily="34" charset="0"/>
              </a:rPr>
              <a:t>disakralkan</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Diajarkan</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secara</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dotriner</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melalui</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Penataran</a:t>
            </a:r>
            <a:r>
              <a:rPr lang="en-US" smtClean="0">
                <a:latin typeface="Calibri" panose="020F0502020204030204" pitchFamily="34" charset="0"/>
                <a:cs typeface="Calibri" panose="020F0502020204030204" pitchFamily="34" charset="0"/>
              </a:rPr>
              <a:t> P4 </a:t>
            </a:r>
            <a:r>
              <a:rPr lang="en-US" err="1" smtClean="0">
                <a:latin typeface="Calibri" panose="020F0502020204030204" pitchFamily="34" charset="0"/>
                <a:cs typeface="Calibri" panose="020F0502020204030204" pitchFamily="34" charset="0"/>
              </a:rPr>
              <a:t>bagi</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semua</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aparatus</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negara</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dan</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pelajar</a:t>
            </a:r>
            <a:r>
              <a:rPr lang="en-US" smtClean="0">
                <a:latin typeface="Calibri" panose="020F0502020204030204" pitchFamily="34" charset="0"/>
                <a:cs typeface="Calibri" panose="020F0502020204030204" pitchFamily="34" charset="0"/>
              </a:rPr>
              <a:t>/</a:t>
            </a:r>
            <a:r>
              <a:rPr lang="en-US" err="1" smtClean="0">
                <a:latin typeface="Calibri" panose="020F0502020204030204" pitchFamily="34" charset="0"/>
                <a:cs typeface="Calibri" panose="020F0502020204030204" pitchFamily="34" charset="0"/>
              </a:rPr>
              <a:t>mahasiswa</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dari</a:t>
            </a:r>
            <a:r>
              <a:rPr lang="en-US" smtClean="0">
                <a:latin typeface="Calibri" panose="020F0502020204030204" pitchFamily="34" charset="0"/>
                <a:cs typeface="Calibri" panose="020F0502020204030204" pitchFamily="34" charset="0"/>
              </a:rPr>
              <a:t> SD </a:t>
            </a:r>
            <a:r>
              <a:rPr lang="en-US" err="1" smtClean="0">
                <a:latin typeface="Calibri" panose="020F0502020204030204" pitchFamily="34" charset="0"/>
                <a:cs typeface="Calibri" panose="020F0502020204030204" pitchFamily="34" charset="0"/>
              </a:rPr>
              <a:t>hingga</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perguruan</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tinggi</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Akibatnya</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Pancasila</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kehilangan</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keunggulannya</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sebagai</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pengetahuan</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dan</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nilai</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filosofis</a:t>
            </a:r>
            <a:r>
              <a:rPr lang="en-US" smtClean="0">
                <a:latin typeface="Calibri" panose="020F0502020204030204" pitchFamily="34" charset="0"/>
                <a:cs typeface="Calibri" panose="020F0502020204030204" pitchFamily="34" charset="0"/>
              </a:rPr>
              <a:t> yang </a:t>
            </a:r>
            <a:r>
              <a:rPr lang="en-US" err="1" smtClean="0">
                <a:latin typeface="Calibri" panose="020F0502020204030204" pitchFamily="34" charset="0"/>
                <a:cs typeface="Calibri" panose="020F0502020204030204" pitchFamily="34" charset="0"/>
              </a:rPr>
              <a:t>hidup</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dan</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membumi</a:t>
            </a:r>
            <a:r>
              <a:rPr lang="en-US" smtClean="0">
                <a:latin typeface="Calibri" panose="020F0502020204030204" pitchFamily="34" charset="0"/>
                <a:cs typeface="Calibri" panose="020F0502020204030204" pitchFamily="34" charset="0"/>
              </a:rPr>
              <a:t>. Di </a:t>
            </a:r>
            <a:r>
              <a:rPr lang="en-US" err="1" smtClean="0">
                <a:latin typeface="Calibri" panose="020F0502020204030204" pitchFamily="34" charset="0"/>
                <a:cs typeface="Calibri" panose="020F0502020204030204" pitchFamily="34" charset="0"/>
              </a:rPr>
              <a:t>sisi</a:t>
            </a:r>
            <a:r>
              <a:rPr lang="en-US" smtClean="0">
                <a:latin typeface="Calibri" panose="020F0502020204030204" pitchFamily="34" charset="0"/>
                <a:cs typeface="Calibri" panose="020F0502020204030204" pitchFamily="34" charset="0"/>
              </a:rPr>
              <a:t> lain, </a:t>
            </a:r>
            <a:r>
              <a:rPr lang="en-US" err="1" smtClean="0">
                <a:latin typeface="Calibri" panose="020F0502020204030204" pitchFamily="34" charset="0"/>
                <a:cs typeface="Calibri" panose="020F0502020204030204" pitchFamily="34" charset="0"/>
              </a:rPr>
              <a:t>banyak</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kebijakan</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orde</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baru</a:t>
            </a:r>
            <a:r>
              <a:rPr lang="en-US" smtClean="0">
                <a:latin typeface="Calibri" panose="020F0502020204030204" pitchFamily="34" charset="0"/>
                <a:cs typeface="Calibri" panose="020F0502020204030204" pitchFamily="34" charset="0"/>
              </a:rPr>
              <a:t> yang </a:t>
            </a:r>
            <a:r>
              <a:rPr lang="en-US" err="1" smtClean="0">
                <a:latin typeface="Calibri" panose="020F0502020204030204" pitchFamily="34" charset="0"/>
                <a:cs typeface="Calibri" panose="020F0502020204030204" pitchFamily="34" charset="0"/>
              </a:rPr>
              <a:t>menghianati</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nilai-nilai</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Pancasila</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mulai</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dari</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praktik</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Kolusi</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Korupsi</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dan</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Nepotisme</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pembungkaman</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demokrasi</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pelanggaran</a:t>
            </a:r>
            <a:r>
              <a:rPr lang="en-US" smtClean="0">
                <a:latin typeface="Calibri" panose="020F0502020204030204" pitchFamily="34" charset="0"/>
                <a:cs typeface="Calibri" panose="020F0502020204030204" pitchFamily="34" charset="0"/>
              </a:rPr>
              <a:t> HAM, </a:t>
            </a:r>
            <a:r>
              <a:rPr lang="en-US" err="1" smtClean="0">
                <a:latin typeface="Calibri" panose="020F0502020204030204" pitchFamily="34" charset="0"/>
                <a:cs typeface="Calibri" panose="020F0502020204030204" pitchFamily="34" charset="0"/>
              </a:rPr>
              <a:t>pembangunan</a:t>
            </a:r>
            <a:r>
              <a:rPr lang="en-US" smtClean="0">
                <a:latin typeface="Calibri" panose="020F0502020204030204" pitchFamily="34" charset="0"/>
                <a:cs typeface="Calibri" panose="020F0502020204030204" pitchFamily="34" charset="0"/>
              </a:rPr>
              <a:t> yang </a:t>
            </a:r>
            <a:r>
              <a:rPr lang="en-US" err="1" smtClean="0">
                <a:latin typeface="Calibri" panose="020F0502020204030204" pitchFamily="34" charset="0"/>
                <a:cs typeface="Calibri" panose="020F0502020204030204" pitchFamily="34" charset="0"/>
              </a:rPr>
              <a:t>timpang</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dan</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pengelolaan</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ekonomi</a:t>
            </a:r>
            <a:r>
              <a:rPr lang="en-US" smtClean="0">
                <a:latin typeface="Calibri" panose="020F0502020204030204" pitchFamily="34" charset="0"/>
                <a:cs typeface="Calibri" panose="020F0502020204030204" pitchFamily="34" charset="0"/>
              </a:rPr>
              <a:t> yang </a:t>
            </a:r>
            <a:r>
              <a:rPr lang="en-US" err="1" smtClean="0">
                <a:latin typeface="Calibri" panose="020F0502020204030204" pitchFamily="34" charset="0"/>
                <a:cs typeface="Calibri" panose="020F0502020204030204" pitchFamily="34" charset="0"/>
              </a:rPr>
              <a:t>hanya</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memakmurkan</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keluarga</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Soeharto</a:t>
            </a:r>
            <a:r>
              <a:rPr lang="en-US" smtClean="0">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dan</a:t>
            </a:r>
            <a:r>
              <a:rPr lang="en-US" smtClean="0">
                <a:latin typeface="Calibri" panose="020F0502020204030204" pitchFamily="34" charset="0"/>
                <a:cs typeface="Calibri" panose="020F0502020204030204" pitchFamily="34" charset="0"/>
              </a:rPr>
              <a:t> kroninya.</a:t>
            </a:r>
            <a:endParaRPr lang="id-ID">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9843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58400" cy="1450757"/>
          </a:xfrm>
        </p:spPr>
        <p:txBody>
          <a:bodyPr/>
          <a:lstStyle/>
          <a:p>
            <a:r>
              <a:rPr lang="id-ID" smtClean="0"/>
              <a:t>Apa itu Pancasila?</a:t>
            </a:r>
            <a:endParaRPr lang="id-ID"/>
          </a:p>
        </p:txBody>
      </p:sp>
      <p:sp>
        <p:nvSpPr>
          <p:cNvPr id="3" name="Content Placeholder 2"/>
          <p:cNvSpPr>
            <a:spLocks noGrp="1"/>
          </p:cNvSpPr>
          <p:nvPr>
            <p:ph idx="1"/>
          </p:nvPr>
        </p:nvSpPr>
        <p:spPr>
          <a:xfrm>
            <a:off x="1097280" y="1202950"/>
            <a:ext cx="6092660" cy="4572000"/>
          </a:xfrm>
        </p:spPr>
        <p:txBody>
          <a:bodyPr>
            <a:normAutofit fontScale="62500" lnSpcReduction="20000"/>
          </a:bodyPr>
          <a:lstStyle/>
          <a:p>
            <a:pPr marL="0" indent="0" algn="just">
              <a:buNone/>
            </a:pPr>
            <a:r>
              <a:rPr lang="en-US" sz="2800">
                <a:latin typeface="Calibri" panose="020F0502020204030204" pitchFamily="34" charset="0"/>
                <a:cs typeface="Calibri" panose="020F0502020204030204" pitchFamily="34" charset="0"/>
              </a:rPr>
              <a:t>	</a:t>
            </a:r>
            <a:r>
              <a:rPr lang="en-US" sz="2800" smtClean="0">
                <a:latin typeface="Calibri" panose="020F0502020204030204" pitchFamily="34" charset="0"/>
                <a:cs typeface="Calibri" panose="020F0502020204030204" pitchFamily="34" charset="0"/>
              </a:rPr>
              <a:t>Pancasila </a:t>
            </a:r>
            <a:r>
              <a:rPr lang="en-US" sz="2800" err="1" smtClean="0">
                <a:latin typeface="Calibri" panose="020F0502020204030204" pitchFamily="34" charset="0"/>
                <a:cs typeface="Calibri" panose="020F0502020204030204" pitchFamily="34" charset="0"/>
              </a:rPr>
              <a:t>adalah</a:t>
            </a:r>
            <a:r>
              <a:rPr lang="en-US" sz="2800" smtClean="0">
                <a:latin typeface="Calibri" panose="020F0502020204030204" pitchFamily="34" charset="0"/>
                <a:cs typeface="Calibri" panose="020F0502020204030204" pitchFamily="34" charset="0"/>
              </a:rPr>
              <a:t> </a:t>
            </a:r>
            <a:r>
              <a:rPr lang="en-US" sz="2800" err="1" smtClean="0">
                <a:latin typeface="Calibri" panose="020F0502020204030204" pitchFamily="34" charset="0"/>
                <a:cs typeface="Calibri" panose="020F0502020204030204" pitchFamily="34" charset="0"/>
              </a:rPr>
              <a:t>ideologi</a:t>
            </a:r>
            <a:r>
              <a:rPr lang="en-US" sz="2800" smtClean="0">
                <a:latin typeface="Calibri" panose="020F0502020204030204" pitchFamily="34" charset="0"/>
                <a:cs typeface="Calibri" panose="020F0502020204030204" pitchFamily="34" charset="0"/>
              </a:rPr>
              <a:t> </a:t>
            </a:r>
            <a:r>
              <a:rPr lang="en-US" sz="2800" err="1" smtClean="0">
                <a:latin typeface="Calibri" panose="020F0502020204030204" pitchFamily="34" charset="0"/>
                <a:cs typeface="Calibri" panose="020F0502020204030204" pitchFamily="34" charset="0"/>
              </a:rPr>
              <a:t>dasar</a:t>
            </a:r>
            <a:r>
              <a:rPr lang="en-US" sz="2800" smtClean="0">
                <a:latin typeface="Calibri" panose="020F0502020204030204" pitchFamily="34" charset="0"/>
                <a:cs typeface="Calibri" panose="020F0502020204030204" pitchFamily="34" charset="0"/>
              </a:rPr>
              <a:t> </a:t>
            </a:r>
            <a:r>
              <a:rPr lang="en-US" sz="2800" err="1" smtClean="0">
                <a:latin typeface="Calibri" panose="020F0502020204030204" pitchFamily="34" charset="0"/>
                <a:cs typeface="Calibri" panose="020F0502020204030204" pitchFamily="34" charset="0"/>
              </a:rPr>
              <a:t>bangsa</a:t>
            </a:r>
            <a:r>
              <a:rPr lang="en-US" sz="2800" smtClean="0">
                <a:latin typeface="Calibri" panose="020F0502020204030204" pitchFamily="34" charset="0"/>
                <a:cs typeface="Calibri" panose="020F0502020204030204" pitchFamily="34" charset="0"/>
              </a:rPr>
              <a:t> Indonesia, </a:t>
            </a:r>
            <a:r>
              <a:rPr lang="en-US" sz="2800" err="1" smtClean="0">
                <a:latin typeface="Calibri" panose="020F0502020204030204" pitchFamily="34" charset="0"/>
                <a:cs typeface="Calibri" panose="020F0502020204030204" pitchFamily="34" charset="0"/>
              </a:rPr>
              <a:t>yaitu</a:t>
            </a:r>
            <a:r>
              <a:rPr lang="en-US" sz="2800" smtClean="0">
                <a:latin typeface="Calibri" panose="020F0502020204030204" pitchFamily="34" charset="0"/>
                <a:cs typeface="Calibri" panose="020F0502020204030204" pitchFamily="34" charset="0"/>
              </a:rPr>
              <a:t> </a:t>
            </a:r>
            <a:r>
              <a:rPr lang="en-US" sz="2800" err="1" smtClean="0">
                <a:latin typeface="Calibri" panose="020F0502020204030204" pitchFamily="34" charset="0"/>
                <a:cs typeface="Calibri" panose="020F0502020204030204" pitchFamily="34" charset="0"/>
              </a:rPr>
              <a:t>sebagai</a:t>
            </a:r>
            <a:r>
              <a:rPr lang="en-US" sz="2800" smtClean="0">
                <a:latin typeface="Calibri" panose="020F0502020204030204" pitchFamily="34" charset="0"/>
                <a:cs typeface="Calibri" panose="020F0502020204030204" pitchFamily="34" charset="0"/>
              </a:rPr>
              <a:t> </a:t>
            </a:r>
            <a:r>
              <a:rPr lang="en-US" sz="2800" err="1" smtClean="0">
                <a:latin typeface="Calibri" panose="020F0502020204030204" pitchFamily="34" charset="0"/>
                <a:cs typeface="Calibri" panose="020F0502020204030204" pitchFamily="34" charset="0"/>
              </a:rPr>
              <a:t>nilai-nilai</a:t>
            </a:r>
            <a:r>
              <a:rPr lang="en-US" sz="2800" smtClean="0">
                <a:latin typeface="Calibri" panose="020F0502020204030204" pitchFamily="34" charset="0"/>
                <a:cs typeface="Calibri" panose="020F0502020204030204" pitchFamily="34" charset="0"/>
              </a:rPr>
              <a:t> yang </a:t>
            </a:r>
            <a:r>
              <a:rPr lang="en-US" sz="2800" err="1" smtClean="0">
                <a:latin typeface="Calibri" panose="020F0502020204030204" pitchFamily="34" charset="0"/>
                <a:cs typeface="Calibri" panose="020F0502020204030204" pitchFamily="34" charset="0"/>
              </a:rPr>
              <a:t>mendasari</a:t>
            </a:r>
            <a:r>
              <a:rPr lang="en-US" sz="2800" smtClean="0">
                <a:latin typeface="Calibri" panose="020F0502020204030204" pitchFamily="34" charset="0"/>
                <a:cs typeface="Calibri" panose="020F0502020204030204" pitchFamily="34" charset="0"/>
              </a:rPr>
              <a:t> </a:t>
            </a:r>
            <a:r>
              <a:rPr lang="en-US" sz="2800" err="1" smtClean="0">
                <a:latin typeface="Calibri" panose="020F0502020204030204" pitchFamily="34" charset="0"/>
                <a:cs typeface="Calibri" panose="020F0502020204030204" pitchFamily="34" charset="0"/>
              </a:rPr>
              <a:t>segala</a:t>
            </a:r>
            <a:r>
              <a:rPr lang="en-US" sz="2800" smtClean="0">
                <a:latin typeface="Calibri" panose="020F0502020204030204" pitchFamily="34" charset="0"/>
                <a:cs typeface="Calibri" panose="020F0502020204030204" pitchFamily="34" charset="0"/>
              </a:rPr>
              <a:t> </a:t>
            </a:r>
            <a:r>
              <a:rPr lang="en-US" sz="2800" err="1" smtClean="0">
                <a:latin typeface="Calibri" panose="020F0502020204030204" pitchFamily="34" charset="0"/>
                <a:cs typeface="Calibri" panose="020F0502020204030204" pitchFamily="34" charset="0"/>
              </a:rPr>
              <a:t>aspek</a:t>
            </a:r>
            <a:r>
              <a:rPr lang="en-US" sz="2800" smtClean="0">
                <a:latin typeface="Calibri" panose="020F0502020204030204" pitchFamily="34" charset="0"/>
                <a:cs typeface="Calibri" panose="020F0502020204030204" pitchFamily="34" charset="0"/>
              </a:rPr>
              <a:t> </a:t>
            </a:r>
            <a:r>
              <a:rPr lang="en-US" sz="2800" err="1" smtClean="0">
                <a:latin typeface="Calibri" panose="020F0502020204030204" pitchFamily="34" charset="0"/>
                <a:cs typeface="Calibri" panose="020F0502020204030204" pitchFamily="34" charset="0"/>
              </a:rPr>
              <a:t>kehidupan</a:t>
            </a:r>
            <a:r>
              <a:rPr lang="en-US" sz="2800" smtClean="0">
                <a:latin typeface="Calibri" panose="020F0502020204030204" pitchFamily="34" charset="0"/>
                <a:cs typeface="Calibri" panose="020F0502020204030204" pitchFamily="34" charset="0"/>
              </a:rPr>
              <a:t> </a:t>
            </a:r>
            <a:r>
              <a:rPr lang="en-US" sz="2800" err="1" smtClean="0">
                <a:latin typeface="Calibri" panose="020F0502020204030204" pitchFamily="34" charset="0"/>
                <a:cs typeface="Calibri" panose="020F0502020204030204" pitchFamily="34" charset="0"/>
              </a:rPr>
              <a:t>bermasyarakat</a:t>
            </a:r>
            <a:r>
              <a:rPr lang="en-US" sz="2800" smtClean="0">
                <a:latin typeface="Calibri" panose="020F0502020204030204" pitchFamily="34" charset="0"/>
                <a:cs typeface="Calibri" panose="020F0502020204030204" pitchFamily="34" charset="0"/>
              </a:rPr>
              <a:t> </a:t>
            </a:r>
            <a:r>
              <a:rPr lang="en-US" sz="2800" err="1" smtClean="0">
                <a:latin typeface="Calibri" panose="020F0502020204030204" pitchFamily="34" charset="0"/>
                <a:cs typeface="Calibri" panose="020F0502020204030204" pitchFamily="34" charset="0"/>
              </a:rPr>
              <a:t>rakyat</a:t>
            </a:r>
            <a:r>
              <a:rPr lang="en-US" sz="2800" smtClean="0">
                <a:latin typeface="Calibri" panose="020F0502020204030204" pitchFamily="34" charset="0"/>
                <a:cs typeface="Calibri" panose="020F0502020204030204" pitchFamily="34" charset="0"/>
              </a:rPr>
              <a:t> Indonesia. </a:t>
            </a:r>
          </a:p>
          <a:p>
            <a:pPr marL="0" indent="0" algn="just">
              <a:buNone/>
            </a:pPr>
            <a:r>
              <a:rPr lang="en-US" sz="2800" smtClean="0">
                <a:latin typeface="Calibri" panose="020F0502020204030204" pitchFamily="34" charset="0"/>
                <a:cs typeface="Calibri" panose="020F0502020204030204" pitchFamily="34" charset="0"/>
              </a:rPr>
              <a:t>Pancasila </a:t>
            </a:r>
            <a:r>
              <a:rPr lang="en-US" sz="2800" err="1" smtClean="0">
                <a:latin typeface="Calibri" panose="020F0502020204030204" pitchFamily="34" charset="0"/>
                <a:cs typeface="Calibri" panose="020F0502020204030204" pitchFamily="34" charset="0"/>
              </a:rPr>
              <a:t>terdiri</a:t>
            </a:r>
            <a:r>
              <a:rPr lang="en-US" sz="2800" smtClean="0">
                <a:latin typeface="Calibri" panose="020F0502020204030204" pitchFamily="34" charset="0"/>
                <a:cs typeface="Calibri" panose="020F0502020204030204" pitchFamily="34" charset="0"/>
              </a:rPr>
              <a:t> </a:t>
            </a:r>
            <a:r>
              <a:rPr lang="en-US" sz="2800" err="1" smtClean="0">
                <a:latin typeface="Calibri" panose="020F0502020204030204" pitchFamily="34" charset="0"/>
                <a:cs typeface="Calibri" panose="020F0502020204030204" pitchFamily="34" charset="0"/>
              </a:rPr>
              <a:t>dari</a:t>
            </a:r>
            <a:r>
              <a:rPr lang="en-US" sz="2800" smtClean="0">
                <a:latin typeface="Calibri" panose="020F0502020204030204" pitchFamily="34" charset="0"/>
                <a:cs typeface="Calibri" panose="020F0502020204030204" pitchFamily="34" charset="0"/>
              </a:rPr>
              <a:t> lima </a:t>
            </a:r>
            <a:r>
              <a:rPr lang="en-US" sz="2800" err="1" smtClean="0">
                <a:latin typeface="Calibri" panose="020F0502020204030204" pitchFamily="34" charset="0"/>
                <a:cs typeface="Calibri" panose="020F0502020204030204" pitchFamily="34" charset="0"/>
              </a:rPr>
              <a:t>sendi</a:t>
            </a:r>
            <a:r>
              <a:rPr lang="en-US" sz="2800" smtClean="0">
                <a:latin typeface="Calibri" panose="020F0502020204030204" pitchFamily="34" charset="0"/>
                <a:cs typeface="Calibri" panose="020F0502020204030204" pitchFamily="34" charset="0"/>
              </a:rPr>
              <a:t> </a:t>
            </a:r>
            <a:r>
              <a:rPr lang="en-US" sz="2800" err="1" smtClean="0">
                <a:latin typeface="Calibri" panose="020F0502020204030204" pitchFamily="34" charset="0"/>
                <a:cs typeface="Calibri" panose="020F0502020204030204" pitchFamily="34" charset="0"/>
              </a:rPr>
              <a:t>utama</a:t>
            </a:r>
            <a:r>
              <a:rPr lang="en-US" sz="2800" smtClean="0">
                <a:latin typeface="Calibri" panose="020F0502020204030204" pitchFamily="34" charset="0"/>
                <a:cs typeface="Calibri" panose="020F0502020204030204" pitchFamily="34" charset="0"/>
              </a:rPr>
              <a:t>, </a:t>
            </a:r>
            <a:r>
              <a:rPr lang="en-US" sz="2800" err="1" smtClean="0">
                <a:latin typeface="Calibri" panose="020F0502020204030204" pitchFamily="34" charset="0"/>
                <a:cs typeface="Calibri" panose="020F0502020204030204" pitchFamily="34" charset="0"/>
              </a:rPr>
              <a:t>utama</a:t>
            </a:r>
            <a:r>
              <a:rPr lang="en-US" sz="2800" smtClean="0">
                <a:latin typeface="Calibri" panose="020F0502020204030204" pitchFamily="34" charset="0"/>
                <a:cs typeface="Calibri" panose="020F0502020204030204" pitchFamily="34" charset="0"/>
              </a:rPr>
              <a:t> </a:t>
            </a:r>
            <a:r>
              <a:rPr lang="en-US" sz="2800" err="1" smtClean="0">
                <a:latin typeface="Calibri" panose="020F0502020204030204" pitchFamily="34" charset="0"/>
                <a:cs typeface="Calibri" panose="020F0502020204030204" pitchFamily="34" charset="0"/>
              </a:rPr>
              <a:t>yaitu</a:t>
            </a:r>
            <a:r>
              <a:rPr lang="en-US" sz="2800" smtClean="0">
                <a:latin typeface="Calibri" panose="020F0502020204030204" pitchFamily="34" charset="0"/>
                <a:cs typeface="Calibri" panose="020F0502020204030204" pitchFamily="34" charset="0"/>
              </a:rPr>
              <a:t>: </a:t>
            </a:r>
          </a:p>
          <a:p>
            <a:pPr marL="514350" indent="-514350" algn="just">
              <a:buAutoNum type="arabicParenBoth"/>
            </a:pPr>
            <a:r>
              <a:rPr lang="en-US" sz="2800" err="1" smtClean="0">
                <a:latin typeface="Calibri" panose="020F0502020204030204" pitchFamily="34" charset="0"/>
                <a:cs typeface="Calibri" panose="020F0502020204030204" pitchFamily="34" charset="0"/>
              </a:rPr>
              <a:t>Ketuhanan</a:t>
            </a:r>
            <a:r>
              <a:rPr lang="en-US" sz="2800" smtClean="0">
                <a:latin typeface="Calibri" panose="020F0502020204030204" pitchFamily="34" charset="0"/>
                <a:cs typeface="Calibri" panose="020F0502020204030204" pitchFamily="34" charset="0"/>
              </a:rPr>
              <a:t> Yang </a:t>
            </a:r>
            <a:r>
              <a:rPr lang="en-US" sz="2800" err="1" smtClean="0">
                <a:latin typeface="Calibri" panose="020F0502020204030204" pitchFamily="34" charset="0"/>
                <a:cs typeface="Calibri" panose="020F0502020204030204" pitchFamily="34" charset="0"/>
              </a:rPr>
              <a:t>Maha</a:t>
            </a:r>
            <a:r>
              <a:rPr lang="en-US" sz="2800" smtClean="0">
                <a:latin typeface="Calibri" panose="020F0502020204030204" pitchFamily="34" charset="0"/>
                <a:cs typeface="Calibri" panose="020F0502020204030204" pitchFamily="34" charset="0"/>
              </a:rPr>
              <a:t> </a:t>
            </a:r>
            <a:r>
              <a:rPr lang="en-US" sz="2800" err="1" smtClean="0">
                <a:latin typeface="Calibri" panose="020F0502020204030204" pitchFamily="34" charset="0"/>
                <a:cs typeface="Calibri" panose="020F0502020204030204" pitchFamily="34" charset="0"/>
              </a:rPr>
              <a:t>Esa</a:t>
            </a:r>
            <a:r>
              <a:rPr lang="en-US" sz="2800">
                <a:latin typeface="Calibri" panose="020F0502020204030204" pitchFamily="34" charset="0"/>
                <a:cs typeface="Calibri" panose="020F0502020204030204" pitchFamily="34" charset="0"/>
              </a:rPr>
              <a:t>.</a:t>
            </a:r>
            <a:endParaRPr lang="en-US" sz="2800" smtClean="0">
              <a:latin typeface="Calibri" panose="020F0502020204030204" pitchFamily="34" charset="0"/>
              <a:cs typeface="Calibri" panose="020F0502020204030204" pitchFamily="34" charset="0"/>
            </a:endParaRPr>
          </a:p>
          <a:p>
            <a:pPr marL="514350" indent="-514350" algn="just">
              <a:buAutoNum type="arabicParenBoth"/>
            </a:pPr>
            <a:r>
              <a:rPr lang="en-US" sz="2800" smtClean="0">
                <a:latin typeface="Calibri" panose="020F0502020204030204" pitchFamily="34" charset="0"/>
                <a:cs typeface="Calibri" panose="020F0502020204030204" pitchFamily="34" charset="0"/>
              </a:rPr>
              <a:t>Kemanusiaan yang </a:t>
            </a:r>
            <a:r>
              <a:rPr lang="en-US" sz="2800" err="1" smtClean="0">
                <a:latin typeface="Calibri" panose="020F0502020204030204" pitchFamily="34" charset="0"/>
                <a:cs typeface="Calibri" panose="020F0502020204030204" pitchFamily="34" charset="0"/>
              </a:rPr>
              <a:t>adil</a:t>
            </a:r>
            <a:r>
              <a:rPr lang="en-US" sz="2800" smtClean="0">
                <a:latin typeface="Calibri" panose="020F0502020204030204" pitchFamily="34" charset="0"/>
                <a:cs typeface="Calibri" panose="020F0502020204030204" pitchFamily="34" charset="0"/>
              </a:rPr>
              <a:t> </a:t>
            </a:r>
            <a:r>
              <a:rPr lang="en-US" sz="2800" err="1" smtClean="0">
                <a:latin typeface="Calibri" panose="020F0502020204030204" pitchFamily="34" charset="0"/>
                <a:cs typeface="Calibri" panose="020F0502020204030204" pitchFamily="34" charset="0"/>
              </a:rPr>
              <a:t>dan</a:t>
            </a:r>
            <a:r>
              <a:rPr lang="en-US" sz="2800" smtClean="0">
                <a:latin typeface="Calibri" panose="020F0502020204030204" pitchFamily="34" charset="0"/>
                <a:cs typeface="Calibri" panose="020F0502020204030204" pitchFamily="34" charset="0"/>
              </a:rPr>
              <a:t> </a:t>
            </a:r>
            <a:r>
              <a:rPr lang="en-US" sz="2800" err="1" smtClean="0">
                <a:latin typeface="Calibri" panose="020F0502020204030204" pitchFamily="34" charset="0"/>
                <a:cs typeface="Calibri" panose="020F0502020204030204" pitchFamily="34" charset="0"/>
              </a:rPr>
              <a:t>beradab</a:t>
            </a:r>
            <a:r>
              <a:rPr lang="en-US" sz="2800" smtClean="0">
                <a:latin typeface="Calibri" panose="020F0502020204030204" pitchFamily="34" charset="0"/>
                <a:cs typeface="Calibri" panose="020F0502020204030204" pitchFamily="34" charset="0"/>
              </a:rPr>
              <a:t>.</a:t>
            </a:r>
          </a:p>
          <a:p>
            <a:pPr marL="514350" indent="-514350" algn="just">
              <a:buAutoNum type="arabicParenBoth"/>
            </a:pPr>
            <a:r>
              <a:rPr lang="en-US" sz="2800" err="1" smtClean="0">
                <a:latin typeface="Calibri" panose="020F0502020204030204" pitchFamily="34" charset="0"/>
                <a:cs typeface="Calibri" panose="020F0502020204030204" pitchFamily="34" charset="0"/>
              </a:rPr>
              <a:t>Persatuan</a:t>
            </a:r>
            <a:r>
              <a:rPr lang="en-US" sz="2800" smtClean="0">
                <a:latin typeface="Calibri" panose="020F0502020204030204" pitchFamily="34" charset="0"/>
                <a:cs typeface="Calibri" panose="020F0502020204030204" pitchFamily="34" charset="0"/>
              </a:rPr>
              <a:t> Indonesia</a:t>
            </a:r>
            <a:r>
              <a:rPr lang="en-US" sz="2800">
                <a:latin typeface="Calibri" panose="020F0502020204030204" pitchFamily="34" charset="0"/>
                <a:cs typeface="Calibri" panose="020F0502020204030204" pitchFamily="34" charset="0"/>
              </a:rPr>
              <a:t>.</a:t>
            </a:r>
            <a:endParaRPr lang="en-US" sz="2800" smtClean="0">
              <a:latin typeface="Calibri" panose="020F0502020204030204" pitchFamily="34" charset="0"/>
              <a:cs typeface="Calibri" panose="020F0502020204030204" pitchFamily="34" charset="0"/>
            </a:endParaRPr>
          </a:p>
          <a:p>
            <a:pPr marL="514350" indent="-514350" algn="just">
              <a:buAutoNum type="arabicParenBoth"/>
            </a:pPr>
            <a:r>
              <a:rPr lang="en-US" sz="2800" smtClean="0">
                <a:latin typeface="Calibri" panose="020F0502020204030204" pitchFamily="34" charset="0"/>
                <a:cs typeface="Calibri" panose="020F0502020204030204" pitchFamily="34" charset="0"/>
              </a:rPr>
              <a:t>Kerakyatan</a:t>
            </a:r>
            <a:r>
              <a:rPr lang="en-US" sz="2800">
                <a:latin typeface="Calibri" panose="020F0502020204030204" pitchFamily="34" charset="0"/>
                <a:cs typeface="Calibri" panose="020F0502020204030204" pitchFamily="34" charset="0"/>
              </a:rPr>
              <a:t> </a:t>
            </a:r>
            <a:r>
              <a:rPr lang="en-US" sz="2800" smtClean="0">
                <a:latin typeface="Calibri" panose="020F0502020204030204" pitchFamily="34" charset="0"/>
                <a:cs typeface="Calibri" panose="020F0502020204030204" pitchFamily="34" charset="0"/>
              </a:rPr>
              <a:t>yang </a:t>
            </a:r>
            <a:r>
              <a:rPr lang="en-US" sz="2800" err="1" smtClean="0">
                <a:latin typeface="Calibri" panose="020F0502020204030204" pitchFamily="34" charset="0"/>
                <a:cs typeface="Calibri" panose="020F0502020204030204" pitchFamily="34" charset="0"/>
              </a:rPr>
              <a:t>dipimpin</a:t>
            </a:r>
            <a:r>
              <a:rPr lang="en-US" sz="2800" smtClean="0">
                <a:latin typeface="Calibri" panose="020F0502020204030204" pitchFamily="34" charset="0"/>
                <a:cs typeface="Calibri" panose="020F0502020204030204" pitchFamily="34" charset="0"/>
              </a:rPr>
              <a:t> </a:t>
            </a:r>
            <a:r>
              <a:rPr lang="en-US" sz="2800" err="1" smtClean="0">
                <a:latin typeface="Calibri" panose="020F0502020204030204" pitchFamily="34" charset="0"/>
                <a:cs typeface="Calibri" panose="020F0502020204030204" pitchFamily="34" charset="0"/>
              </a:rPr>
              <a:t>oleh</a:t>
            </a:r>
            <a:r>
              <a:rPr lang="en-US" sz="2800" smtClean="0">
                <a:latin typeface="Calibri" panose="020F0502020204030204" pitchFamily="34" charset="0"/>
                <a:cs typeface="Calibri" panose="020F0502020204030204" pitchFamily="34" charset="0"/>
              </a:rPr>
              <a:t> </a:t>
            </a:r>
            <a:r>
              <a:rPr lang="en-US" sz="2800" err="1" smtClean="0">
                <a:latin typeface="Calibri" panose="020F0502020204030204" pitchFamily="34" charset="0"/>
                <a:cs typeface="Calibri" panose="020F0502020204030204" pitchFamily="34" charset="0"/>
              </a:rPr>
              <a:t>hikmat</a:t>
            </a:r>
            <a:r>
              <a:rPr lang="en-US" sz="2800" smtClean="0">
                <a:latin typeface="Calibri" panose="020F0502020204030204" pitchFamily="34" charset="0"/>
                <a:cs typeface="Calibri" panose="020F0502020204030204" pitchFamily="34" charset="0"/>
              </a:rPr>
              <a:t> </a:t>
            </a:r>
            <a:r>
              <a:rPr lang="en-US" sz="2800" err="1" smtClean="0">
                <a:latin typeface="Calibri" panose="020F0502020204030204" pitchFamily="34" charset="0"/>
                <a:cs typeface="Calibri" panose="020F0502020204030204" pitchFamily="34" charset="0"/>
              </a:rPr>
              <a:t>kebijaksanaan</a:t>
            </a:r>
            <a:r>
              <a:rPr lang="en-US" sz="2800" smtClean="0">
                <a:latin typeface="Calibri" panose="020F0502020204030204" pitchFamily="34" charset="0"/>
                <a:cs typeface="Calibri" panose="020F0502020204030204" pitchFamily="34" charset="0"/>
              </a:rPr>
              <a:t> </a:t>
            </a:r>
            <a:r>
              <a:rPr lang="en-US" sz="2800" err="1" smtClean="0">
                <a:latin typeface="Calibri" panose="020F0502020204030204" pitchFamily="34" charset="0"/>
                <a:cs typeface="Calibri" panose="020F0502020204030204" pitchFamily="34" charset="0"/>
              </a:rPr>
              <a:t>dalam</a:t>
            </a:r>
            <a:r>
              <a:rPr lang="en-US" sz="2800" smtClean="0">
                <a:latin typeface="Calibri" panose="020F0502020204030204" pitchFamily="34" charset="0"/>
                <a:cs typeface="Calibri" panose="020F0502020204030204" pitchFamily="34" charset="0"/>
              </a:rPr>
              <a:t> </a:t>
            </a:r>
            <a:r>
              <a:rPr lang="en-US" sz="2800" err="1" smtClean="0">
                <a:latin typeface="Calibri" panose="020F0502020204030204" pitchFamily="34" charset="0"/>
                <a:cs typeface="Calibri" panose="020F0502020204030204" pitchFamily="34" charset="0"/>
              </a:rPr>
              <a:t>permusyawaratan</a:t>
            </a:r>
            <a:r>
              <a:rPr lang="en-US" sz="2800" smtClean="0">
                <a:latin typeface="Calibri" panose="020F0502020204030204" pitchFamily="34" charset="0"/>
                <a:cs typeface="Calibri" panose="020F0502020204030204" pitchFamily="34" charset="0"/>
              </a:rPr>
              <a:t> </a:t>
            </a:r>
            <a:r>
              <a:rPr lang="en-US" sz="2800" err="1" smtClean="0">
                <a:latin typeface="Calibri" panose="020F0502020204030204" pitchFamily="34" charset="0"/>
                <a:cs typeface="Calibri" panose="020F0502020204030204" pitchFamily="34" charset="0"/>
              </a:rPr>
              <a:t>perwakilan</a:t>
            </a:r>
            <a:r>
              <a:rPr lang="en-US" sz="2800">
                <a:latin typeface="Calibri" panose="020F0502020204030204" pitchFamily="34" charset="0"/>
                <a:cs typeface="Calibri" panose="020F0502020204030204" pitchFamily="34" charset="0"/>
              </a:rPr>
              <a:t>.</a:t>
            </a:r>
            <a:endParaRPr lang="en-US" sz="2800" smtClean="0">
              <a:latin typeface="Calibri" panose="020F0502020204030204" pitchFamily="34" charset="0"/>
              <a:cs typeface="Calibri" panose="020F0502020204030204" pitchFamily="34" charset="0"/>
            </a:endParaRPr>
          </a:p>
          <a:p>
            <a:pPr marL="514350" indent="-514350" algn="just">
              <a:buAutoNum type="arabicParenBoth"/>
            </a:pPr>
            <a:r>
              <a:rPr lang="en-US" sz="2800" err="1" smtClean="0">
                <a:latin typeface="Calibri" panose="020F0502020204030204" pitchFamily="34" charset="0"/>
                <a:cs typeface="Calibri" panose="020F0502020204030204" pitchFamily="34" charset="0"/>
              </a:rPr>
              <a:t>Keadilan</a:t>
            </a:r>
            <a:r>
              <a:rPr lang="en-US" sz="2800" smtClean="0">
                <a:latin typeface="Calibri" panose="020F0502020204030204" pitchFamily="34" charset="0"/>
                <a:cs typeface="Calibri" panose="020F0502020204030204" pitchFamily="34" charset="0"/>
              </a:rPr>
              <a:t> </a:t>
            </a:r>
            <a:r>
              <a:rPr lang="en-US" sz="2800" err="1" smtClean="0">
                <a:latin typeface="Calibri" panose="020F0502020204030204" pitchFamily="34" charset="0"/>
                <a:cs typeface="Calibri" panose="020F0502020204030204" pitchFamily="34" charset="0"/>
              </a:rPr>
              <a:t>sosial</a:t>
            </a:r>
            <a:r>
              <a:rPr lang="en-US" sz="2800" smtClean="0">
                <a:latin typeface="Calibri" panose="020F0502020204030204" pitchFamily="34" charset="0"/>
                <a:cs typeface="Calibri" panose="020F0502020204030204" pitchFamily="34" charset="0"/>
              </a:rPr>
              <a:t> </a:t>
            </a:r>
            <a:r>
              <a:rPr lang="en-US" sz="2800" err="1" smtClean="0">
                <a:latin typeface="Calibri" panose="020F0502020204030204" pitchFamily="34" charset="0"/>
                <a:cs typeface="Calibri" panose="020F0502020204030204" pitchFamily="34" charset="0"/>
              </a:rPr>
              <a:t>bagi</a:t>
            </a:r>
            <a:r>
              <a:rPr lang="en-US" sz="2800" smtClean="0">
                <a:latin typeface="Calibri" panose="020F0502020204030204" pitchFamily="34" charset="0"/>
                <a:cs typeface="Calibri" panose="020F0502020204030204" pitchFamily="34" charset="0"/>
              </a:rPr>
              <a:t> </a:t>
            </a:r>
            <a:r>
              <a:rPr lang="en-US" sz="2800" err="1" smtClean="0">
                <a:latin typeface="Calibri" panose="020F0502020204030204" pitchFamily="34" charset="0"/>
                <a:cs typeface="Calibri" panose="020F0502020204030204" pitchFamily="34" charset="0"/>
              </a:rPr>
              <a:t>seluruh</a:t>
            </a:r>
            <a:r>
              <a:rPr lang="en-US" sz="2800" smtClean="0">
                <a:latin typeface="Calibri" panose="020F0502020204030204" pitchFamily="34" charset="0"/>
                <a:cs typeface="Calibri" panose="020F0502020204030204" pitchFamily="34" charset="0"/>
              </a:rPr>
              <a:t> </a:t>
            </a:r>
            <a:r>
              <a:rPr lang="en-US" sz="2800" err="1" smtClean="0">
                <a:latin typeface="Calibri" panose="020F0502020204030204" pitchFamily="34" charset="0"/>
                <a:cs typeface="Calibri" panose="020F0502020204030204" pitchFamily="34" charset="0"/>
              </a:rPr>
              <a:t>rakyat</a:t>
            </a:r>
            <a:r>
              <a:rPr lang="en-US" sz="2800" smtClean="0">
                <a:latin typeface="Calibri" panose="020F0502020204030204" pitchFamily="34" charset="0"/>
                <a:cs typeface="Calibri" panose="020F0502020204030204" pitchFamily="34" charset="0"/>
              </a:rPr>
              <a:t> Indonesia. </a:t>
            </a:r>
            <a:endParaRPr lang="id-ID" sz="1600">
              <a:latin typeface="Calibri" panose="020F0502020204030204" pitchFamily="34" charset="0"/>
              <a:cs typeface="Calibri" panose="020F0502020204030204" pitchFamily="34" charset="0"/>
            </a:endParaRPr>
          </a:p>
          <a:p>
            <a:pPr marL="0" indent="0">
              <a:buNone/>
            </a:pPr>
            <a:endParaRPr lang="id-ID"/>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9447" y="1331259"/>
            <a:ext cx="4794221" cy="3294529"/>
          </a:xfrm>
          <a:prstGeom prst="rect">
            <a:avLst/>
          </a:prstGeom>
        </p:spPr>
      </p:pic>
    </p:spTree>
    <p:extLst>
      <p:ext uri="{BB962C8B-B14F-4D97-AF65-F5344CB8AC3E}">
        <p14:creationId xmlns:p14="http://schemas.microsoft.com/office/powerpoint/2010/main" val="131193326"/>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67836" y="0"/>
            <a:ext cx="6250487" cy="6858000"/>
          </a:xfrm>
        </p:spPr>
      </p:pic>
    </p:spTree>
    <p:extLst>
      <p:ext uri="{BB962C8B-B14F-4D97-AF65-F5344CB8AC3E}">
        <p14:creationId xmlns:p14="http://schemas.microsoft.com/office/powerpoint/2010/main" val="1259063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err="1" smtClean="0"/>
              <a:t>Pancasila</a:t>
            </a:r>
            <a:r>
              <a:rPr lang="en-US" smtClean="0"/>
              <a:t> </a:t>
            </a:r>
            <a:r>
              <a:rPr lang="en-US" err="1" smtClean="0"/>
              <a:t>dalam</a:t>
            </a:r>
            <a:r>
              <a:rPr lang="en-US" smtClean="0"/>
              <a:t> </a:t>
            </a:r>
            <a:r>
              <a:rPr lang="en-US" err="1" smtClean="0"/>
              <a:t>Persektif</a:t>
            </a:r>
            <a:r>
              <a:rPr lang="en-US" smtClean="0"/>
              <a:t> </a:t>
            </a:r>
            <a:r>
              <a:rPr lang="en-US" err="1" smtClean="0"/>
              <a:t>Orde</a:t>
            </a:r>
            <a:r>
              <a:rPr lang="en-US" smtClean="0"/>
              <a:t> </a:t>
            </a:r>
            <a:r>
              <a:rPr lang="en-US" err="1" smtClean="0"/>
              <a:t>Baru</a:t>
            </a:r>
            <a:endParaRPr lang="en-US"/>
          </a:p>
        </p:txBody>
      </p:sp>
      <p:sp>
        <p:nvSpPr>
          <p:cNvPr id="3" name="Content Placeholder 2"/>
          <p:cNvSpPr>
            <a:spLocks noGrp="1"/>
          </p:cNvSpPr>
          <p:nvPr>
            <p:ph idx="1"/>
          </p:nvPr>
        </p:nvSpPr>
        <p:spPr>
          <a:xfrm>
            <a:off x="685801" y="1837765"/>
            <a:ext cx="8825659" cy="3416300"/>
          </a:xfrm>
        </p:spPr>
        <p:txBody>
          <a:bodyPr>
            <a:normAutofit fontScale="85000" lnSpcReduction="10000"/>
          </a:bodyPr>
          <a:lstStyle/>
          <a:p>
            <a:pPr algn="just"/>
            <a:r>
              <a:rPr lang="en-US" sz="2400" err="1">
                <a:latin typeface="Calibri" panose="020F0502020204030204" pitchFamily="34" charset="0"/>
                <a:cs typeface="Calibri" panose="020F0502020204030204" pitchFamily="34" charset="0"/>
              </a:rPr>
              <a:t>Sehingga</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Pancasila</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oleh</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rezim</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orde</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baru</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kemudian</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ditafsirkan</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sedemikian</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rupa</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sehingga</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membenarkan</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dan</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memperkuat</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otoritarianisme</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negara</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Maka</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dari</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itu</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Pancasila</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perlu</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disosialisasikan</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sebagai</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doktrin</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komprehensif</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dalam</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diri</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masyarakat</a:t>
            </a:r>
            <a:r>
              <a:rPr lang="en-US" sz="2400">
                <a:latin typeface="Calibri" panose="020F0502020204030204" pitchFamily="34" charset="0"/>
                <a:cs typeface="Calibri" panose="020F0502020204030204" pitchFamily="34" charset="0"/>
              </a:rPr>
              <a:t> Indonesia </a:t>
            </a:r>
            <a:r>
              <a:rPr lang="en-US" sz="2400" err="1">
                <a:latin typeface="Calibri" panose="020F0502020204030204" pitchFamily="34" charset="0"/>
                <a:cs typeface="Calibri" panose="020F0502020204030204" pitchFamily="34" charset="0"/>
              </a:rPr>
              <a:t>guna</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memberikan</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legitimasi</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atas</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segala</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tindakan</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pemerintah</a:t>
            </a:r>
            <a:r>
              <a:rPr lang="en-US" sz="2400">
                <a:latin typeface="Calibri" panose="020F0502020204030204" pitchFamily="34" charset="0"/>
                <a:cs typeface="Calibri" panose="020F0502020204030204" pitchFamily="34" charset="0"/>
              </a:rPr>
              <a:t> yang </a:t>
            </a:r>
            <a:r>
              <a:rPr lang="en-US" sz="2400" err="1">
                <a:latin typeface="Calibri" panose="020F0502020204030204" pitchFamily="34" charset="0"/>
                <a:cs typeface="Calibri" panose="020F0502020204030204" pitchFamily="34" charset="0"/>
              </a:rPr>
              <a:t>berkuasa</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dalam</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diri</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masyarakat</a:t>
            </a:r>
            <a:r>
              <a:rPr lang="en-US" sz="2400">
                <a:latin typeface="Calibri" panose="020F0502020204030204" pitchFamily="34" charset="0"/>
                <a:cs typeface="Calibri" panose="020F0502020204030204" pitchFamily="34" charset="0"/>
              </a:rPr>
              <a:t> Indonesia</a:t>
            </a:r>
            <a:r>
              <a:rPr lang="en-US" sz="2400" smtClean="0">
                <a:latin typeface="Calibri" panose="020F0502020204030204" pitchFamily="34" charset="0"/>
                <a:cs typeface="Calibri" panose="020F0502020204030204" pitchFamily="34" charset="0"/>
              </a:rPr>
              <a:t>.</a:t>
            </a:r>
          </a:p>
          <a:p>
            <a:pPr algn="just"/>
            <a:r>
              <a:rPr lang="en-US" sz="2400" err="1">
                <a:latin typeface="Calibri" panose="020F0502020204030204" pitchFamily="34" charset="0"/>
                <a:cs typeface="Calibri" panose="020F0502020204030204" pitchFamily="34" charset="0"/>
              </a:rPr>
              <a:t>Adapun</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dalam</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pelaksanaannya</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upaya</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indroktinisasi</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tersebut</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dilakukan</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melalui</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berbagai</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cara</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mulai</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dari</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pengkultusan</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Pancasila</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sampai</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dengan</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Penataran</a:t>
            </a:r>
            <a:r>
              <a:rPr lang="en-US" sz="2400">
                <a:latin typeface="Calibri" panose="020F0502020204030204" pitchFamily="34" charset="0"/>
                <a:cs typeface="Calibri" panose="020F0502020204030204" pitchFamily="34" charset="0"/>
              </a:rPr>
              <a:t> P4.</a:t>
            </a:r>
          </a:p>
        </p:txBody>
      </p:sp>
    </p:spTree>
    <p:extLst>
      <p:ext uri="{BB962C8B-B14F-4D97-AF65-F5344CB8AC3E}">
        <p14:creationId xmlns:p14="http://schemas.microsoft.com/office/powerpoint/2010/main" val="2853728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4237" y="976406"/>
            <a:ext cx="8825659" cy="3416300"/>
          </a:xfrm>
        </p:spPr>
        <p:txBody>
          <a:bodyPr>
            <a:normAutofit fontScale="85000" lnSpcReduction="20000"/>
          </a:bodyPr>
          <a:lstStyle/>
          <a:p>
            <a:pPr algn="just"/>
            <a:r>
              <a:rPr lang="en-US" sz="2800" err="1">
                <a:latin typeface="Calibri" panose="020F0502020204030204" pitchFamily="34" charset="0"/>
                <a:cs typeface="Calibri" panose="020F0502020204030204" pitchFamily="34" charset="0"/>
              </a:rPr>
              <a:t>Tujuan</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dari</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penataran</a:t>
            </a:r>
            <a:r>
              <a:rPr lang="en-US" sz="2800">
                <a:latin typeface="Calibri" panose="020F0502020204030204" pitchFamily="34" charset="0"/>
                <a:cs typeface="Calibri" panose="020F0502020204030204" pitchFamily="34" charset="0"/>
              </a:rPr>
              <a:t> P4 </a:t>
            </a:r>
            <a:r>
              <a:rPr lang="en-US" sz="2800" err="1">
                <a:latin typeface="Calibri" panose="020F0502020204030204" pitchFamily="34" charset="0"/>
                <a:cs typeface="Calibri" panose="020F0502020204030204" pitchFamily="34" charset="0"/>
              </a:rPr>
              <a:t>antara</a:t>
            </a:r>
            <a:r>
              <a:rPr lang="en-US" sz="2800">
                <a:latin typeface="Calibri" panose="020F0502020204030204" pitchFamily="34" charset="0"/>
                <a:cs typeface="Calibri" panose="020F0502020204030204" pitchFamily="34" charset="0"/>
              </a:rPr>
              <a:t> lain </a:t>
            </a:r>
            <a:r>
              <a:rPr lang="en-US" sz="2800" err="1">
                <a:latin typeface="Calibri" panose="020F0502020204030204" pitchFamily="34" charset="0"/>
                <a:cs typeface="Calibri" panose="020F0502020204030204" pitchFamily="34" charset="0"/>
              </a:rPr>
              <a:t>adalah</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membentuk</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pemahaman</a:t>
            </a:r>
            <a:r>
              <a:rPr lang="en-US" sz="2800">
                <a:latin typeface="Calibri" panose="020F0502020204030204" pitchFamily="34" charset="0"/>
                <a:cs typeface="Calibri" panose="020F0502020204030204" pitchFamily="34" charset="0"/>
              </a:rPr>
              <a:t> yang </a:t>
            </a:r>
            <a:r>
              <a:rPr lang="en-US" sz="2800" err="1">
                <a:latin typeface="Calibri" panose="020F0502020204030204" pitchFamily="34" charset="0"/>
                <a:cs typeface="Calibri" panose="020F0502020204030204" pitchFamily="34" charset="0"/>
              </a:rPr>
              <a:t>sama</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mengenai</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demokrasi</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Pancasila</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sehingga</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dengan</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pemahaman</a:t>
            </a:r>
            <a:r>
              <a:rPr lang="en-US" sz="2800">
                <a:latin typeface="Calibri" panose="020F0502020204030204" pitchFamily="34" charset="0"/>
                <a:cs typeface="Calibri" panose="020F0502020204030204" pitchFamily="34" charset="0"/>
              </a:rPr>
              <a:t> yang </a:t>
            </a:r>
            <a:r>
              <a:rPr lang="en-US" sz="2800" err="1">
                <a:latin typeface="Calibri" panose="020F0502020204030204" pitchFamily="34" charset="0"/>
                <a:cs typeface="Calibri" panose="020F0502020204030204" pitchFamily="34" charset="0"/>
              </a:rPr>
              <a:t>sama</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diharapkan</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persatuan</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dan</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kesatuan</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nasional</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akan</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terbentuk</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dan</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terpelihara</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Selain</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sosialisasi</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nilai</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Pancasila</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dan</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menerapkan</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nilai</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Pancasila</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dalam</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kehidupan</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berbangsa</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dalam</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kegiatan</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penataran</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juga</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disampaikan</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pemahaman</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terhadap</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Undang</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Undang</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Dasar</a:t>
            </a:r>
            <a:r>
              <a:rPr lang="en-US" sz="2800">
                <a:latin typeface="Calibri" panose="020F0502020204030204" pitchFamily="34" charset="0"/>
                <a:cs typeface="Calibri" panose="020F0502020204030204" pitchFamily="34" charset="0"/>
              </a:rPr>
              <a:t> 1945 </a:t>
            </a:r>
            <a:r>
              <a:rPr lang="en-US" sz="2800" err="1">
                <a:latin typeface="Calibri" panose="020F0502020204030204" pitchFamily="34" charset="0"/>
                <a:cs typeface="Calibri" panose="020F0502020204030204" pitchFamily="34" charset="0"/>
              </a:rPr>
              <a:t>dan</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Garis</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Besar</a:t>
            </a:r>
            <a:r>
              <a:rPr lang="en-US" sz="2800">
                <a:latin typeface="Calibri" panose="020F0502020204030204" pitchFamily="34" charset="0"/>
                <a:cs typeface="Calibri" panose="020F0502020204030204" pitchFamily="34" charset="0"/>
              </a:rPr>
              <a:t> </a:t>
            </a:r>
            <a:r>
              <a:rPr lang="en-US" sz="2800" err="1">
                <a:latin typeface="Calibri" panose="020F0502020204030204" pitchFamily="34" charset="0"/>
                <a:cs typeface="Calibri" panose="020F0502020204030204" pitchFamily="34" charset="0"/>
              </a:rPr>
              <a:t>Haluan</a:t>
            </a:r>
            <a:r>
              <a:rPr lang="en-US" sz="2800">
                <a:latin typeface="Calibri" panose="020F0502020204030204" pitchFamily="34" charset="0"/>
                <a:cs typeface="Calibri" panose="020F0502020204030204" pitchFamily="34" charset="0"/>
              </a:rPr>
              <a:t> Negara (GBHN). </a:t>
            </a:r>
          </a:p>
        </p:txBody>
      </p:sp>
    </p:spTree>
    <p:extLst>
      <p:ext uri="{BB962C8B-B14F-4D97-AF65-F5344CB8AC3E}">
        <p14:creationId xmlns:p14="http://schemas.microsoft.com/office/powerpoint/2010/main" val="3989152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KEBIJAKAN POLITIK DIMASA ORDE BARU[6]</a:t>
            </a:r>
            <a:endParaRPr lang="en-US"/>
          </a:p>
        </p:txBody>
      </p:sp>
      <p:sp>
        <p:nvSpPr>
          <p:cNvPr id="3" name="Content Placeholder 2"/>
          <p:cNvSpPr>
            <a:spLocks noGrp="1"/>
          </p:cNvSpPr>
          <p:nvPr>
            <p:ph sz="quarter" idx="13"/>
          </p:nvPr>
        </p:nvSpPr>
        <p:spPr>
          <a:xfrm>
            <a:off x="685800" y="1559859"/>
            <a:ext cx="7637929" cy="3899647"/>
          </a:xfrm>
        </p:spPr>
        <p:txBody>
          <a:bodyPr>
            <a:normAutofit fontScale="85000" lnSpcReduction="20000"/>
          </a:bodyPr>
          <a:lstStyle/>
          <a:p>
            <a:r>
              <a:rPr lang="en-US" smtClean="0">
                <a:latin typeface="Calibri" panose="020F0502020204030204" pitchFamily="34" charset="0"/>
                <a:cs typeface="Calibri" panose="020F0502020204030204" pitchFamily="34" charset="0"/>
              </a:rPr>
              <a:t>1.  Pembentukan cabinet pembangunan</a:t>
            </a:r>
          </a:p>
          <a:p>
            <a:r>
              <a:rPr lang="en-US" smtClean="0">
                <a:latin typeface="Calibri" panose="020F0502020204030204" pitchFamily="34" charset="0"/>
                <a:cs typeface="Calibri" panose="020F0502020204030204" pitchFamily="34" charset="0"/>
              </a:rPr>
              <a:t>2. Penyelenggaraan pemilu tahun 1971</a:t>
            </a:r>
          </a:p>
          <a:p>
            <a:r>
              <a:rPr lang="en-US" smtClean="0">
                <a:latin typeface="Calibri" panose="020F0502020204030204" pitchFamily="34" charset="0"/>
                <a:cs typeface="Calibri" panose="020F0502020204030204" pitchFamily="34" charset="0"/>
              </a:rPr>
              <a:t>3. penyusun parpol</a:t>
            </a:r>
          </a:p>
          <a:p>
            <a:r>
              <a:rPr lang="en-US" smtClean="0">
                <a:latin typeface="Calibri" panose="020F0502020204030204" pitchFamily="34" charset="0"/>
                <a:cs typeface="Calibri" panose="020F0502020204030204" pitchFamily="34" charset="0"/>
              </a:rPr>
              <a:t>4. adanya dwifungsi abri</a:t>
            </a:r>
          </a:p>
          <a:p>
            <a:r>
              <a:rPr lang="en-US" smtClean="0">
                <a:latin typeface="Calibri" panose="020F0502020204030204" pitchFamily="34" charset="0"/>
                <a:cs typeface="Calibri" panose="020F0502020204030204" pitchFamily="34" charset="0"/>
              </a:rPr>
              <a:t>5. penyusun p4</a:t>
            </a:r>
          </a:p>
          <a:p>
            <a:r>
              <a:rPr lang="en-US" smtClean="0">
                <a:latin typeface="Calibri" panose="020F0502020204030204" pitchFamily="34" charset="0"/>
                <a:cs typeface="Calibri" panose="020F0502020204030204" pitchFamily="34" charset="0"/>
              </a:rPr>
              <a:t>6.Indonesia kembali masuk pbb</a:t>
            </a:r>
          </a:p>
          <a:p>
            <a:r>
              <a:rPr lang="en-US" smtClean="0">
                <a:latin typeface="Calibri" panose="020F0502020204030204" pitchFamily="34" charset="0"/>
                <a:cs typeface="Calibri" panose="020F0502020204030204" pitchFamily="34" charset="0"/>
              </a:rPr>
              <a:t>7.memulihkan hubungan diplomatic</a:t>
            </a:r>
          </a:p>
          <a:p>
            <a:r>
              <a:rPr lang="en-US" smtClean="0">
                <a:latin typeface="Calibri" panose="020F0502020204030204" pitchFamily="34" charset="0"/>
                <a:cs typeface="Calibri" panose="020F0502020204030204" pitchFamily="34" charset="0"/>
              </a:rPr>
              <a:t>8. memutuskan hubungan dengan rrc</a:t>
            </a:r>
          </a:p>
          <a:p>
            <a:r>
              <a:rPr lang="en-US" smtClean="0">
                <a:latin typeface="Calibri" panose="020F0502020204030204" pitchFamily="34" charset="0"/>
                <a:cs typeface="Calibri" panose="020F0502020204030204" pitchFamily="34" charset="0"/>
              </a:rPr>
              <a:t>9. memperkuat kerjasama</a:t>
            </a:r>
          </a:p>
          <a:p>
            <a:r>
              <a:rPr lang="en-US" smtClean="0">
                <a:latin typeface="Calibri" panose="020F0502020204030204" pitchFamily="34" charset="0"/>
                <a:cs typeface="Calibri" panose="020F0502020204030204" pitchFamily="34" charset="0"/>
              </a:rPr>
              <a:t>10. bergabungnya timor timur</a:t>
            </a: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1021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975" y="1936376"/>
            <a:ext cx="5620871" cy="1151965"/>
          </a:xfrm>
        </p:spPr>
        <p:txBody>
          <a:bodyPr>
            <a:noAutofit/>
          </a:bodyPr>
          <a:lstStyle/>
          <a:p>
            <a:r>
              <a:rPr lang="en-US" sz="7200" smtClean="0">
                <a:latin typeface="Calibri" panose="020F0502020204030204" pitchFamily="34" charset="0"/>
                <a:cs typeface="Calibri" panose="020F0502020204030204" pitchFamily="34" charset="0"/>
              </a:rPr>
              <a:t>TERIMAKASIH</a:t>
            </a:r>
            <a:endParaRPr lang="en-US" sz="7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0666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PENGERTIAN ORDE BARU</a:t>
            </a:r>
            <a:endParaRPr lang="en-US"/>
          </a:p>
        </p:txBody>
      </p:sp>
      <p:sp>
        <p:nvSpPr>
          <p:cNvPr id="3" name="Content Placeholder 2"/>
          <p:cNvSpPr>
            <a:spLocks noGrp="1"/>
          </p:cNvSpPr>
          <p:nvPr>
            <p:ph sz="quarter" idx="13"/>
          </p:nvPr>
        </p:nvSpPr>
        <p:spPr>
          <a:xfrm>
            <a:off x="685801" y="1740667"/>
            <a:ext cx="10394707" cy="3311189"/>
          </a:xfrm>
        </p:spPr>
        <p:txBody>
          <a:bodyPr/>
          <a:lstStyle/>
          <a:p>
            <a:r>
              <a:rPr lang="en-US">
                <a:latin typeface="Calibri" panose="020F0502020204030204" pitchFamily="34" charset="0"/>
                <a:cs typeface="Calibri" panose="020F0502020204030204" pitchFamily="34" charset="0"/>
              </a:rPr>
              <a:t> sebutan untuk masa pemerintahan presiden Soeharto di Indonesia selama lebih dari 30 tahun. Masa orde baru (ORBA)  dimulai sejak tahun 1966 menggantikan orde lama yang merujuk pada era pemerintahan presiden Soekarno</a:t>
            </a:r>
            <a:r>
              <a:rPr lang="en-US" smtClean="0">
                <a:latin typeface="Calibri" panose="020F0502020204030204" pitchFamily="34" charset="0"/>
                <a:cs typeface="Calibri" panose="020F0502020204030204" pitchFamily="34" charset="0"/>
              </a:rPr>
              <a:t>.</a:t>
            </a:r>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Pengertian orde baru adalah suatu penataan kembali kehidupan masyarakat, bangsa, dan negara Indonesia berlandaskan dasar negara, yaitu Pancasila dan UUD 1945. Hal tersebut dilakukan karena adanya ancaman terhadap ideologi Pancasila yaitu peristiwa pemberontakan Gerakan 30 September (G30S/ PKI).</a:t>
            </a:r>
          </a:p>
        </p:txBody>
      </p:sp>
    </p:spTree>
    <p:extLst>
      <p:ext uri="{BB962C8B-B14F-4D97-AF65-F5344CB8AC3E}">
        <p14:creationId xmlns:p14="http://schemas.microsoft.com/office/powerpoint/2010/main" val="3473700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err="1"/>
              <a:t>Perkembangan</a:t>
            </a:r>
            <a:r>
              <a:rPr lang="en-US"/>
              <a:t> </a:t>
            </a:r>
            <a:r>
              <a:rPr lang="en-US" err="1"/>
              <a:t>Ideologi</a:t>
            </a:r>
            <a:r>
              <a:rPr lang="en-US"/>
              <a:t> </a:t>
            </a:r>
            <a:r>
              <a:rPr lang="en-US" err="1"/>
              <a:t>Pancasila</a:t>
            </a:r>
            <a:r>
              <a:rPr lang="en-US"/>
              <a:t> </a:t>
            </a:r>
            <a:r>
              <a:rPr lang="en-US" err="1"/>
              <a:t>Pada</a:t>
            </a:r>
            <a:r>
              <a:rPr lang="en-US"/>
              <a:t> </a:t>
            </a:r>
            <a:r>
              <a:rPr lang="en-US" err="1"/>
              <a:t>Masa</a:t>
            </a:r>
            <a:r>
              <a:rPr lang="en-US"/>
              <a:t> </a:t>
            </a:r>
            <a:r>
              <a:rPr lang="en-US" err="1"/>
              <a:t>Orde</a:t>
            </a:r>
            <a:r>
              <a:rPr lang="en-US"/>
              <a:t> </a:t>
            </a:r>
            <a:r>
              <a:rPr lang="en-US" err="1" smtClean="0"/>
              <a:t>Baru</a:t>
            </a:r>
            <a:r>
              <a:rPr lang="id-ID" smtClean="0"/>
              <a:t> (1)</a:t>
            </a:r>
            <a:endParaRPr lang="id-ID"/>
          </a:p>
        </p:txBody>
      </p:sp>
      <p:sp>
        <p:nvSpPr>
          <p:cNvPr id="3" name="Content Placeholder 2"/>
          <p:cNvSpPr>
            <a:spLocks noGrp="1"/>
          </p:cNvSpPr>
          <p:nvPr>
            <p:ph sz="half" idx="1"/>
          </p:nvPr>
        </p:nvSpPr>
        <p:spPr>
          <a:xfrm>
            <a:off x="845672" y="2052169"/>
            <a:ext cx="4825158" cy="3416301"/>
          </a:xfrm>
        </p:spPr>
        <p:txBody>
          <a:bodyPr>
            <a:normAutofit fontScale="62500" lnSpcReduction="20000"/>
          </a:bodyPr>
          <a:lstStyle/>
          <a:p>
            <a:pPr marL="0" indent="0" algn="just">
              <a:buNone/>
            </a:pPr>
            <a:r>
              <a:rPr lang="en-US" sz="2400" err="1">
                <a:latin typeface="Calibri" panose="020F0502020204030204" pitchFamily="34" charset="0"/>
                <a:cs typeface="Calibri" panose="020F0502020204030204" pitchFamily="34" charset="0"/>
              </a:rPr>
              <a:t>Merosotnya</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kekuatan</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Soekarno</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dan</a:t>
            </a:r>
            <a:r>
              <a:rPr lang="en-US" sz="2400">
                <a:latin typeface="Calibri" panose="020F0502020204030204" pitchFamily="34" charset="0"/>
                <a:cs typeface="Calibri" panose="020F0502020204030204" pitchFamily="34" charset="0"/>
              </a:rPr>
              <a:t> PKI </a:t>
            </a:r>
            <a:r>
              <a:rPr lang="en-US" sz="2400" err="1">
                <a:latin typeface="Calibri" panose="020F0502020204030204" pitchFamily="34" charset="0"/>
                <a:cs typeface="Calibri" panose="020F0502020204030204" pitchFamily="34" charset="0"/>
              </a:rPr>
              <a:t>secara</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drastis</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setelah</a:t>
            </a:r>
            <a:r>
              <a:rPr lang="en-US" sz="2400">
                <a:latin typeface="Calibri" panose="020F0502020204030204" pitchFamily="34" charset="0"/>
                <a:cs typeface="Calibri" panose="020F0502020204030204" pitchFamily="34" charset="0"/>
              </a:rPr>
              <a:t> G 30 S/PKI </a:t>
            </a:r>
            <a:r>
              <a:rPr lang="en-US" sz="2400" err="1">
                <a:latin typeface="Calibri" panose="020F0502020204030204" pitchFamily="34" charset="0"/>
                <a:cs typeface="Calibri" panose="020F0502020204030204" pitchFamily="34" charset="0"/>
              </a:rPr>
              <a:t>disebabkan</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oleh</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peran-peran</a:t>
            </a:r>
            <a:r>
              <a:rPr lang="en-US" sz="2400">
                <a:latin typeface="Calibri" panose="020F0502020204030204" pitchFamily="34" charset="0"/>
                <a:cs typeface="Calibri" panose="020F0502020204030204" pitchFamily="34" charset="0"/>
              </a:rPr>
              <a:t> yang </a:t>
            </a:r>
            <a:r>
              <a:rPr lang="en-US" sz="2400" err="1">
                <a:latin typeface="Calibri" panose="020F0502020204030204" pitchFamily="34" charset="0"/>
                <a:cs typeface="Calibri" panose="020F0502020204030204" pitchFamily="34" charset="0"/>
              </a:rPr>
              <a:t>dimainkan</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oleh</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keduanya</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sebelumnya</a:t>
            </a:r>
            <a:r>
              <a:rPr lang="en-US" sz="2400">
                <a:latin typeface="Calibri" panose="020F0502020204030204" pitchFamily="34" charset="0"/>
                <a:cs typeface="Calibri" panose="020F0502020204030204" pitchFamily="34" charset="0"/>
              </a:rPr>
              <a:t>. </a:t>
            </a:r>
            <a:r>
              <a:rPr lang="en-US" sz="2400" err="1" smtClean="0">
                <a:latin typeface="Calibri" panose="020F0502020204030204" pitchFamily="34" charset="0"/>
                <a:cs typeface="Calibri" panose="020F0502020204030204" pitchFamily="34" charset="0"/>
              </a:rPr>
              <a:t>Seperti</a:t>
            </a:r>
            <a:r>
              <a:rPr lang="en-US" sz="2400" smtClean="0">
                <a:latin typeface="Calibri" panose="020F0502020204030204" pitchFamily="34" charset="0"/>
                <a:cs typeface="Calibri" panose="020F0502020204030204" pitchFamily="34" charset="0"/>
              </a:rPr>
              <a:t> </a:t>
            </a:r>
            <a:r>
              <a:rPr lang="en-US" sz="2400" err="1" smtClean="0">
                <a:latin typeface="Calibri" panose="020F0502020204030204" pitchFamily="34" charset="0"/>
                <a:cs typeface="Calibri" panose="020F0502020204030204" pitchFamily="34" charset="0"/>
              </a:rPr>
              <a:t>diketahui</a:t>
            </a:r>
            <a:r>
              <a:rPr lang="en-US" sz="2400" smtClean="0">
                <a:latin typeface="Calibri" panose="020F0502020204030204" pitchFamily="34" charset="0"/>
                <a:cs typeface="Calibri" panose="020F0502020204030204" pitchFamily="34" charset="0"/>
              </a:rPr>
              <a:t>, </a:t>
            </a:r>
            <a:r>
              <a:rPr lang="en-US" sz="2400" err="1" smtClean="0">
                <a:latin typeface="Calibri" panose="020F0502020204030204" pitchFamily="34" charset="0"/>
                <a:cs typeface="Calibri" panose="020F0502020204030204" pitchFamily="34" charset="0"/>
              </a:rPr>
              <a:t>Soekarno</a:t>
            </a:r>
            <a:r>
              <a:rPr lang="en-US" sz="2400" smtClean="0">
                <a:latin typeface="Calibri" panose="020F0502020204030204" pitchFamily="34" charset="0"/>
                <a:cs typeface="Calibri" panose="020F0502020204030204" pitchFamily="34" charset="0"/>
              </a:rPr>
              <a:t> </a:t>
            </a:r>
            <a:r>
              <a:rPr lang="en-US" sz="2400" err="1" smtClean="0">
                <a:latin typeface="Calibri" panose="020F0502020204030204" pitchFamily="34" charset="0"/>
                <a:cs typeface="Calibri" panose="020F0502020204030204" pitchFamily="34" charset="0"/>
              </a:rPr>
              <a:t>bersikap</a:t>
            </a:r>
            <a:r>
              <a:rPr lang="en-US" sz="2400" smtClean="0">
                <a:latin typeface="Calibri" panose="020F0502020204030204" pitchFamily="34" charset="0"/>
                <a:cs typeface="Calibri" panose="020F0502020204030204" pitchFamily="34" charset="0"/>
              </a:rPr>
              <a:t> </a:t>
            </a:r>
            <a:r>
              <a:rPr lang="en-US" sz="2400" err="1" smtClean="0">
                <a:latin typeface="Calibri" panose="020F0502020204030204" pitchFamily="34" charset="0"/>
                <a:cs typeface="Calibri" panose="020F0502020204030204" pitchFamily="34" charset="0"/>
              </a:rPr>
              <a:t>sangat</a:t>
            </a:r>
            <a:r>
              <a:rPr lang="en-US" sz="2400" smtClean="0">
                <a:latin typeface="Calibri" panose="020F0502020204030204" pitchFamily="34" charset="0"/>
                <a:cs typeface="Calibri" panose="020F0502020204030204" pitchFamily="34" charset="0"/>
              </a:rPr>
              <a:t> </a:t>
            </a:r>
            <a:r>
              <a:rPr lang="en-US" sz="2400" err="1" smtClean="0">
                <a:latin typeface="Calibri" panose="020F0502020204030204" pitchFamily="34" charset="0"/>
                <a:cs typeface="Calibri" panose="020F0502020204030204" pitchFamily="34" charset="0"/>
              </a:rPr>
              <a:t>otoriter</a:t>
            </a:r>
            <a:r>
              <a:rPr lang="en-US" sz="2400" smtClean="0">
                <a:latin typeface="Calibri" panose="020F0502020204030204" pitchFamily="34" charset="0"/>
                <a:cs typeface="Calibri" panose="020F0502020204030204" pitchFamily="34" charset="0"/>
              </a:rPr>
              <a:t>, </a:t>
            </a:r>
            <a:r>
              <a:rPr lang="en-US" sz="2400" err="1" smtClean="0">
                <a:latin typeface="Calibri" panose="020F0502020204030204" pitchFamily="34" charset="0"/>
                <a:cs typeface="Calibri" panose="020F0502020204030204" pitchFamily="34" charset="0"/>
              </a:rPr>
              <a:t>sehingga</a:t>
            </a:r>
            <a:r>
              <a:rPr lang="en-US" sz="2400" smtClean="0">
                <a:latin typeface="Calibri" panose="020F0502020204030204" pitchFamily="34" charset="0"/>
                <a:cs typeface="Calibri" panose="020F0502020204030204" pitchFamily="34" charset="0"/>
              </a:rPr>
              <a:t> </a:t>
            </a:r>
            <a:r>
              <a:rPr lang="en-US" sz="2400" err="1" smtClean="0">
                <a:latin typeface="Calibri" panose="020F0502020204030204" pitchFamily="34" charset="0"/>
                <a:cs typeface="Calibri" panose="020F0502020204030204" pitchFamily="34" charset="0"/>
              </a:rPr>
              <a:t>banyak</a:t>
            </a:r>
            <a:r>
              <a:rPr lang="en-US" sz="2400" smtClean="0">
                <a:latin typeface="Calibri" panose="020F0502020204030204" pitchFamily="34" charset="0"/>
                <a:cs typeface="Calibri" panose="020F0502020204030204" pitchFamily="34" charset="0"/>
              </a:rPr>
              <a:t> yang </a:t>
            </a:r>
            <a:r>
              <a:rPr lang="en-US" sz="2400" err="1" smtClean="0">
                <a:latin typeface="Calibri" panose="020F0502020204030204" pitchFamily="34" charset="0"/>
                <a:cs typeface="Calibri" panose="020F0502020204030204" pitchFamily="34" charset="0"/>
              </a:rPr>
              <a:t>menunggu</a:t>
            </a:r>
            <a:r>
              <a:rPr lang="en-US" sz="2400" smtClean="0">
                <a:latin typeface="Calibri" panose="020F0502020204030204" pitchFamily="34" charset="0"/>
                <a:cs typeface="Calibri" panose="020F0502020204030204" pitchFamily="34" charset="0"/>
              </a:rPr>
              <a:t> momentum </a:t>
            </a:r>
            <a:r>
              <a:rPr lang="en-US" sz="2400" err="1" smtClean="0">
                <a:latin typeface="Calibri" panose="020F0502020204030204" pitchFamily="34" charset="0"/>
                <a:cs typeface="Calibri" panose="020F0502020204030204" pitchFamily="34" charset="0"/>
              </a:rPr>
              <a:t>untuk</a:t>
            </a:r>
            <a:r>
              <a:rPr lang="en-US" sz="2400" smtClean="0">
                <a:latin typeface="Calibri" panose="020F0502020204030204" pitchFamily="34" charset="0"/>
                <a:cs typeface="Calibri" panose="020F0502020204030204" pitchFamily="34" charset="0"/>
              </a:rPr>
              <a:t> </a:t>
            </a:r>
            <a:r>
              <a:rPr lang="en-US" sz="2400" err="1" smtClean="0">
                <a:latin typeface="Calibri" panose="020F0502020204030204" pitchFamily="34" charset="0"/>
                <a:cs typeface="Calibri" panose="020F0502020204030204" pitchFamily="34" charset="0"/>
              </a:rPr>
              <a:t>melakukan</a:t>
            </a:r>
            <a:r>
              <a:rPr lang="en-US" sz="2400" smtClean="0">
                <a:latin typeface="Calibri" panose="020F0502020204030204" pitchFamily="34" charset="0"/>
                <a:cs typeface="Calibri" panose="020F0502020204030204" pitchFamily="34" charset="0"/>
              </a:rPr>
              <a:t> </a:t>
            </a:r>
            <a:r>
              <a:rPr lang="en-US" sz="2400" err="1" smtClean="0">
                <a:latin typeface="Calibri" panose="020F0502020204030204" pitchFamily="34" charset="0"/>
                <a:cs typeface="Calibri" panose="020F0502020204030204" pitchFamily="34" charset="0"/>
              </a:rPr>
              <a:t>penantangan</a:t>
            </a:r>
            <a:r>
              <a:rPr lang="en-US" sz="2400" smtClean="0">
                <a:latin typeface="Calibri" panose="020F0502020204030204" pitchFamily="34" charset="0"/>
                <a:cs typeface="Calibri" panose="020F0502020204030204" pitchFamily="34" charset="0"/>
              </a:rPr>
              <a:t> </a:t>
            </a:r>
            <a:r>
              <a:rPr lang="en-US" sz="2400" err="1" smtClean="0">
                <a:latin typeface="Calibri" panose="020F0502020204030204" pitchFamily="34" charset="0"/>
                <a:cs typeface="Calibri" panose="020F0502020204030204" pitchFamily="34" charset="0"/>
              </a:rPr>
              <a:t>secara</a:t>
            </a:r>
            <a:r>
              <a:rPr lang="en-US" sz="2400" smtClean="0">
                <a:latin typeface="Calibri" panose="020F0502020204030204" pitchFamily="34" charset="0"/>
                <a:cs typeface="Calibri" panose="020F0502020204030204" pitchFamily="34" charset="0"/>
              </a:rPr>
              <a:t> </a:t>
            </a:r>
            <a:r>
              <a:rPr lang="en-US" sz="2400" err="1" smtClean="0">
                <a:latin typeface="Calibri" panose="020F0502020204030204" pitchFamily="34" charset="0"/>
                <a:cs typeface="Calibri" panose="020F0502020204030204" pitchFamily="34" charset="0"/>
              </a:rPr>
              <a:t>terbuka</a:t>
            </a:r>
            <a:r>
              <a:rPr lang="en-US" sz="2400" smtClean="0">
                <a:latin typeface="Calibri" panose="020F0502020204030204" pitchFamily="34" charset="0"/>
                <a:cs typeface="Calibri" panose="020F0502020204030204" pitchFamily="34" charset="0"/>
              </a:rPr>
              <a:t> </a:t>
            </a:r>
            <a:r>
              <a:rPr lang="en-US" sz="2400" err="1" smtClean="0">
                <a:latin typeface="Calibri" panose="020F0502020204030204" pitchFamily="34" charset="0"/>
                <a:cs typeface="Calibri" panose="020F0502020204030204" pitchFamily="34" charset="0"/>
              </a:rPr>
              <a:t>tanpa</a:t>
            </a:r>
            <a:r>
              <a:rPr lang="en-US" sz="2400" smtClean="0">
                <a:latin typeface="Calibri" panose="020F0502020204030204" pitchFamily="34" charset="0"/>
                <a:cs typeface="Calibri" panose="020F0502020204030204" pitchFamily="34" charset="0"/>
              </a:rPr>
              <a:t> </a:t>
            </a:r>
            <a:r>
              <a:rPr lang="en-US" sz="2400" err="1" smtClean="0">
                <a:latin typeface="Calibri" panose="020F0502020204030204" pitchFamily="34" charset="0"/>
                <a:cs typeface="Calibri" panose="020F0502020204030204" pitchFamily="34" charset="0"/>
              </a:rPr>
              <a:t>risiko</a:t>
            </a:r>
            <a:r>
              <a:rPr lang="en-US" sz="2400" smtClean="0">
                <a:latin typeface="Calibri" panose="020F0502020204030204" pitchFamily="34" charset="0"/>
                <a:cs typeface="Calibri" panose="020F0502020204030204" pitchFamily="34" charset="0"/>
              </a:rPr>
              <a:t> </a:t>
            </a:r>
            <a:r>
              <a:rPr lang="en-US" sz="2400" err="1" smtClean="0">
                <a:latin typeface="Calibri" panose="020F0502020204030204" pitchFamily="34" charset="0"/>
                <a:cs typeface="Calibri" panose="020F0502020204030204" pitchFamily="34" charset="0"/>
              </a:rPr>
              <a:t>masuk</a:t>
            </a:r>
            <a:r>
              <a:rPr lang="en-US" sz="2400" smtClean="0">
                <a:latin typeface="Calibri" panose="020F0502020204030204" pitchFamily="34" charset="0"/>
                <a:cs typeface="Calibri" panose="020F0502020204030204" pitchFamily="34" charset="0"/>
              </a:rPr>
              <a:t> </a:t>
            </a:r>
            <a:r>
              <a:rPr lang="en-US" sz="2400" err="1" smtClean="0">
                <a:latin typeface="Calibri" panose="020F0502020204030204" pitchFamily="34" charset="0"/>
                <a:cs typeface="Calibri" panose="020F0502020204030204" pitchFamily="34" charset="0"/>
              </a:rPr>
              <a:t>penjara</a:t>
            </a:r>
            <a:r>
              <a:rPr lang="en-US" sz="2400" smtClean="0">
                <a:latin typeface="Calibri" panose="020F0502020204030204" pitchFamily="34" charset="0"/>
                <a:cs typeface="Calibri" panose="020F0502020204030204" pitchFamily="34" charset="0"/>
              </a:rPr>
              <a:t>. </a:t>
            </a:r>
            <a:r>
              <a:rPr lang="en-US" sz="2400" err="1" smtClean="0">
                <a:latin typeface="Calibri" panose="020F0502020204030204" pitchFamily="34" charset="0"/>
                <a:cs typeface="Calibri" panose="020F0502020204030204" pitchFamily="34" charset="0"/>
              </a:rPr>
              <a:t>Sementara</a:t>
            </a:r>
            <a:r>
              <a:rPr lang="en-US" sz="2400" smtClean="0">
                <a:latin typeface="Calibri" panose="020F0502020204030204" pitchFamily="34" charset="0"/>
                <a:cs typeface="Calibri" panose="020F0502020204030204" pitchFamily="34" charset="0"/>
              </a:rPr>
              <a:t> PKI </a:t>
            </a:r>
            <a:r>
              <a:rPr lang="en-US" sz="2400" err="1" smtClean="0">
                <a:latin typeface="Calibri" panose="020F0502020204030204" pitchFamily="34" charset="0"/>
                <a:cs typeface="Calibri" panose="020F0502020204030204" pitchFamily="34" charset="0"/>
              </a:rPr>
              <a:t>sejak</a:t>
            </a:r>
            <a:r>
              <a:rPr lang="en-US" sz="2400" smtClean="0">
                <a:latin typeface="Calibri" panose="020F0502020204030204" pitchFamily="34" charset="0"/>
                <a:cs typeface="Calibri" panose="020F0502020204030204" pitchFamily="34" charset="0"/>
              </a:rPr>
              <a:t> </a:t>
            </a:r>
            <a:r>
              <a:rPr lang="en-US" sz="2400" err="1" smtClean="0">
                <a:latin typeface="Calibri" panose="020F0502020204030204" pitchFamily="34" charset="0"/>
                <a:cs typeface="Calibri" panose="020F0502020204030204" pitchFamily="34" charset="0"/>
              </a:rPr>
              <a:t>tahun</a:t>
            </a:r>
            <a:r>
              <a:rPr lang="en-US" sz="2400" smtClean="0">
                <a:latin typeface="Calibri" panose="020F0502020204030204" pitchFamily="34" charset="0"/>
                <a:cs typeface="Calibri" panose="020F0502020204030204" pitchFamily="34" charset="0"/>
              </a:rPr>
              <a:t> 1963 (</a:t>
            </a:r>
            <a:r>
              <a:rPr lang="en-US" sz="2400" err="1" smtClean="0">
                <a:latin typeface="Calibri" panose="020F0502020204030204" pitchFamily="34" charset="0"/>
                <a:cs typeface="Calibri" panose="020F0502020204030204" pitchFamily="34" charset="0"/>
              </a:rPr>
              <a:t>ketika</a:t>
            </a:r>
            <a:r>
              <a:rPr lang="en-US" sz="2400" smtClean="0">
                <a:latin typeface="Calibri" panose="020F0502020204030204" pitchFamily="34" charset="0"/>
                <a:cs typeface="Calibri" panose="020F0502020204030204" pitchFamily="34" charset="0"/>
              </a:rPr>
              <a:t> UU </a:t>
            </a:r>
            <a:r>
              <a:rPr lang="en-US" sz="2400" err="1" smtClean="0">
                <a:latin typeface="Calibri" panose="020F0502020204030204" pitchFamily="34" charset="0"/>
                <a:cs typeface="Calibri" panose="020F0502020204030204" pitchFamily="34" charset="0"/>
              </a:rPr>
              <a:t>Darurat</a:t>
            </a:r>
            <a:r>
              <a:rPr lang="en-US" sz="2400" smtClean="0">
                <a:latin typeface="Calibri" panose="020F0502020204030204" pitchFamily="34" charset="0"/>
                <a:cs typeface="Calibri" panose="020F0502020204030204" pitchFamily="34" charset="0"/>
              </a:rPr>
              <a:t> </a:t>
            </a:r>
            <a:r>
              <a:rPr lang="en-US" sz="2400" err="1" smtClean="0">
                <a:latin typeface="Calibri" panose="020F0502020204030204" pitchFamily="34" charset="0"/>
                <a:cs typeface="Calibri" panose="020F0502020204030204" pitchFamily="34" charset="0"/>
              </a:rPr>
              <a:t>dicabut</a:t>
            </a:r>
            <a:r>
              <a:rPr lang="en-US" sz="2400" smtClean="0">
                <a:latin typeface="Calibri" panose="020F0502020204030204" pitchFamily="34" charset="0"/>
                <a:cs typeface="Calibri" panose="020F0502020204030204" pitchFamily="34" charset="0"/>
              </a:rPr>
              <a:t> </a:t>
            </a:r>
            <a:r>
              <a:rPr lang="en-US" sz="2400" err="1" smtClean="0">
                <a:latin typeface="Calibri" panose="020F0502020204030204" pitchFamily="34" charset="0"/>
                <a:cs typeface="Calibri" panose="020F0502020204030204" pitchFamily="34" charset="0"/>
              </a:rPr>
              <a:t>oleh</a:t>
            </a:r>
            <a:r>
              <a:rPr lang="en-US" sz="2400" smtClean="0">
                <a:latin typeface="Calibri" panose="020F0502020204030204" pitchFamily="34" charset="0"/>
                <a:cs typeface="Calibri" panose="020F0502020204030204" pitchFamily="34" charset="0"/>
              </a:rPr>
              <a:t> </a:t>
            </a:r>
            <a:r>
              <a:rPr lang="en-US" sz="2400" err="1" smtClean="0">
                <a:latin typeface="Calibri" panose="020F0502020204030204" pitchFamily="34" charset="0"/>
                <a:cs typeface="Calibri" panose="020F0502020204030204" pitchFamily="34" charset="0"/>
              </a:rPr>
              <a:t>Soekarno</a:t>
            </a:r>
            <a:r>
              <a:rPr lang="en-US" sz="2400" smtClean="0">
                <a:latin typeface="Calibri" panose="020F0502020204030204" pitchFamily="34" charset="0"/>
                <a:cs typeface="Calibri" panose="020F0502020204030204" pitchFamily="34" charset="0"/>
              </a:rPr>
              <a:t>) </a:t>
            </a:r>
            <a:r>
              <a:rPr lang="en-US" sz="2400" err="1" smtClean="0">
                <a:latin typeface="Calibri" panose="020F0502020204030204" pitchFamily="34" charset="0"/>
                <a:cs typeface="Calibri" panose="020F0502020204030204" pitchFamily="34" charset="0"/>
              </a:rPr>
              <a:t>tidak</a:t>
            </a:r>
            <a:r>
              <a:rPr lang="en-US" sz="2400" smtClean="0">
                <a:latin typeface="Calibri" panose="020F0502020204030204" pitchFamily="34" charset="0"/>
                <a:cs typeface="Calibri" panose="020F0502020204030204" pitchFamily="34" charset="0"/>
              </a:rPr>
              <a:t> </a:t>
            </a:r>
            <a:r>
              <a:rPr lang="en-US" sz="2400" err="1" smtClean="0">
                <a:latin typeface="Calibri" panose="020F0502020204030204" pitchFamily="34" charset="0"/>
                <a:cs typeface="Calibri" panose="020F0502020204030204" pitchFamily="34" charset="0"/>
              </a:rPr>
              <a:t>lagi</a:t>
            </a:r>
            <a:r>
              <a:rPr lang="en-US" sz="2400" smtClean="0">
                <a:latin typeface="Calibri" panose="020F0502020204030204" pitchFamily="34" charset="0"/>
                <a:cs typeface="Calibri" panose="020F0502020204030204" pitchFamily="34" charset="0"/>
              </a:rPr>
              <a:t> </a:t>
            </a:r>
            <a:r>
              <a:rPr lang="en-US" sz="2400" err="1" smtClean="0">
                <a:latin typeface="Calibri" panose="020F0502020204030204" pitchFamily="34" charset="0"/>
                <a:cs typeface="Calibri" panose="020F0502020204030204" pitchFamily="34" charset="0"/>
              </a:rPr>
              <a:t>memilih</a:t>
            </a:r>
            <a:r>
              <a:rPr lang="en-US" sz="2400" smtClean="0">
                <a:latin typeface="Calibri" panose="020F0502020204030204" pitchFamily="34" charset="0"/>
                <a:cs typeface="Calibri" panose="020F0502020204030204" pitchFamily="34" charset="0"/>
              </a:rPr>
              <a:t> </a:t>
            </a:r>
            <a:r>
              <a:rPr lang="en-US" sz="2400" err="1" smtClean="0">
                <a:latin typeface="Calibri" panose="020F0502020204030204" pitchFamily="34" charset="0"/>
                <a:cs typeface="Calibri" panose="020F0502020204030204" pitchFamily="34" charset="0"/>
              </a:rPr>
              <a:t>jalan</a:t>
            </a:r>
            <a:r>
              <a:rPr lang="en-US" sz="2400" smtClean="0">
                <a:latin typeface="Calibri" panose="020F0502020204030204" pitchFamily="34" charset="0"/>
                <a:cs typeface="Calibri" panose="020F0502020204030204" pitchFamily="34" charset="0"/>
              </a:rPr>
              <a:t> </a:t>
            </a:r>
            <a:r>
              <a:rPr lang="en-US" sz="2400" err="1" smtClean="0">
                <a:latin typeface="Calibri" panose="020F0502020204030204" pitchFamily="34" charset="0"/>
                <a:cs typeface="Calibri" panose="020F0502020204030204" pitchFamily="34" charset="0"/>
              </a:rPr>
              <a:t>damai</a:t>
            </a:r>
            <a:r>
              <a:rPr lang="en-US" sz="2400" smtClean="0">
                <a:latin typeface="Calibri" panose="020F0502020204030204" pitchFamily="34" charset="0"/>
                <a:cs typeface="Calibri" panose="020F0502020204030204" pitchFamily="34" charset="0"/>
              </a:rPr>
              <a:t> </a:t>
            </a:r>
            <a:r>
              <a:rPr lang="en-US" sz="2400" err="1" smtClean="0">
                <a:latin typeface="Calibri" panose="020F0502020204030204" pitchFamily="34" charset="0"/>
                <a:cs typeface="Calibri" panose="020F0502020204030204" pitchFamily="34" charset="0"/>
              </a:rPr>
              <a:t>dalam</a:t>
            </a:r>
            <a:r>
              <a:rPr lang="en-US" sz="2400" smtClean="0">
                <a:latin typeface="Calibri" panose="020F0502020204030204" pitchFamily="34" charset="0"/>
                <a:cs typeface="Calibri" panose="020F0502020204030204" pitchFamily="34" charset="0"/>
              </a:rPr>
              <a:t> </a:t>
            </a:r>
            <a:r>
              <a:rPr lang="en-US" sz="2400" err="1" smtClean="0">
                <a:latin typeface="Calibri" panose="020F0502020204030204" pitchFamily="34" charset="0"/>
                <a:cs typeface="Calibri" panose="020F0502020204030204" pitchFamily="34" charset="0"/>
              </a:rPr>
              <a:t>berpolitik</a:t>
            </a:r>
            <a:r>
              <a:rPr lang="en-US" sz="2400" smtClean="0">
                <a:latin typeface="Calibri" panose="020F0502020204030204" pitchFamily="34" charset="0"/>
                <a:cs typeface="Calibri" panose="020F0502020204030204" pitchFamily="34" charset="0"/>
              </a:rPr>
              <a:t>. </a:t>
            </a:r>
            <a:r>
              <a:rPr lang="en-US" sz="2400" err="1" smtClean="0">
                <a:latin typeface="Calibri" panose="020F0502020204030204" pitchFamily="34" charset="0"/>
                <a:cs typeface="Calibri" panose="020F0502020204030204" pitchFamily="34" charset="0"/>
              </a:rPr>
              <a:t>Akhirnya</a:t>
            </a:r>
            <a:r>
              <a:rPr lang="en-US" sz="2400" smtClean="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Soekarno</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mengeluarkan</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Surat</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Perintah</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Sebelas</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Maret</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Supersemar</a:t>
            </a:r>
            <a:r>
              <a:rPr lang="en-US" sz="2400">
                <a:latin typeface="Calibri" panose="020F0502020204030204" pitchFamily="34" charset="0"/>
                <a:cs typeface="Calibri" panose="020F0502020204030204" pitchFamily="34" charset="0"/>
              </a:rPr>
              <a:t>) 1966 yang </a:t>
            </a:r>
            <a:r>
              <a:rPr lang="en-US" sz="2400" err="1">
                <a:latin typeface="Calibri" panose="020F0502020204030204" pitchFamily="34" charset="0"/>
                <a:cs typeface="Calibri" panose="020F0502020204030204" pitchFamily="34" charset="0"/>
              </a:rPr>
              <a:t>ditujukan</a:t>
            </a:r>
            <a:r>
              <a:rPr lang="en-US" sz="2400">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kepada</a:t>
            </a:r>
            <a:r>
              <a:rPr lang="en-US" sz="2400">
                <a:latin typeface="Calibri" panose="020F0502020204030204" pitchFamily="34" charset="0"/>
                <a:cs typeface="Calibri" panose="020F0502020204030204" pitchFamily="34" charset="0"/>
              </a:rPr>
              <a:t> </a:t>
            </a:r>
            <a:r>
              <a:rPr lang="en-US" sz="2400" err="1" smtClean="0">
                <a:latin typeface="Calibri" panose="020F0502020204030204" pitchFamily="34" charset="0"/>
                <a:cs typeface="Calibri" panose="020F0502020204030204" pitchFamily="34" charset="0"/>
              </a:rPr>
              <a:t>Soeharto</a:t>
            </a:r>
            <a:r>
              <a:rPr lang="id-ID" sz="2400" smtClean="0">
                <a:latin typeface="Calibri" panose="020F0502020204030204" pitchFamily="34" charset="0"/>
                <a:cs typeface="Calibri" panose="020F0502020204030204" pitchFamily="34" charset="0"/>
              </a:rPr>
              <a:t>.</a:t>
            </a:r>
            <a:endParaRPr lang="id-ID" sz="2400">
              <a:latin typeface="Calibri" panose="020F0502020204030204" pitchFamily="34" charset="0"/>
              <a:cs typeface="Calibri" panose="020F0502020204030204" pitchFamily="34"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58271" y="2204059"/>
            <a:ext cx="4824412" cy="3112523"/>
          </a:xfrm>
        </p:spPr>
      </p:pic>
    </p:spTree>
    <p:extLst>
      <p:ext uri="{BB962C8B-B14F-4D97-AF65-F5344CB8AC3E}">
        <p14:creationId xmlns:p14="http://schemas.microsoft.com/office/powerpoint/2010/main" val="3725205959"/>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354" y="550941"/>
            <a:ext cx="10396882" cy="1151965"/>
          </a:xfrm>
        </p:spPr>
        <p:txBody>
          <a:bodyPr>
            <a:normAutofit fontScale="90000"/>
          </a:bodyPr>
          <a:lstStyle/>
          <a:p>
            <a:r>
              <a:rPr lang="id-ID" smtClean="0"/>
              <a:t>Surat Perintah Sebelas Maret</a:t>
            </a:r>
            <a:br>
              <a:rPr lang="id-ID" smtClean="0"/>
            </a:br>
            <a:r>
              <a:rPr lang="id-ID" smtClean="0"/>
              <a:t>(SUPERSEMAR)</a:t>
            </a:r>
            <a:endParaRPr lang="id-ID"/>
          </a:p>
        </p:txBody>
      </p:sp>
      <p:sp>
        <p:nvSpPr>
          <p:cNvPr id="3" name="Content Placeholder 2"/>
          <p:cNvSpPr>
            <a:spLocks noGrp="1"/>
          </p:cNvSpPr>
          <p:nvPr>
            <p:ph idx="1"/>
          </p:nvPr>
        </p:nvSpPr>
        <p:spPr>
          <a:xfrm>
            <a:off x="813148" y="1314599"/>
            <a:ext cx="5987604" cy="4691085"/>
          </a:xfrm>
        </p:spPr>
        <p:txBody>
          <a:bodyPr>
            <a:noAutofit/>
          </a:bodyPr>
          <a:lstStyle/>
          <a:p>
            <a:pPr marL="514350" indent="-514350" algn="just">
              <a:buAutoNum type="arabicPeriod"/>
            </a:pPr>
            <a:r>
              <a:rPr lang="en-US" sz="1400" dirty="0" err="1" smtClean="0">
                <a:latin typeface="Calibri" panose="020F0502020204030204" pitchFamily="34" charset="0"/>
                <a:cs typeface="Calibri" panose="020F0502020204030204" pitchFamily="34" charset="0"/>
              </a:rPr>
              <a:t>Pertama</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mengambil</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segala</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tindakan</a:t>
            </a:r>
            <a:r>
              <a:rPr lang="en-US" sz="1400" dirty="0" smtClean="0">
                <a:latin typeface="Calibri" panose="020F0502020204030204" pitchFamily="34" charset="0"/>
                <a:cs typeface="Calibri" panose="020F0502020204030204" pitchFamily="34" charset="0"/>
              </a:rPr>
              <a:t> yang </a:t>
            </a:r>
            <a:r>
              <a:rPr lang="en-US" sz="1400" dirty="0" err="1" smtClean="0">
                <a:latin typeface="Calibri" panose="020F0502020204030204" pitchFamily="34" charset="0"/>
                <a:cs typeface="Calibri" panose="020F0502020204030204" pitchFamily="34" charset="0"/>
              </a:rPr>
              <a:t>dianggap</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perlu</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untuk</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terjaminnya</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keamanan</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dan</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ketenangan</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serta</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kestabilan</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jalannya</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pemerintahan</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dan</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jalannya</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revolusi</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serta</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menjamin</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keselamatan</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pribadi</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dan</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kewibawaan</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pimpinan</a:t>
            </a:r>
            <a:r>
              <a:rPr lang="en-US" sz="1400" dirty="0" smtClean="0">
                <a:latin typeface="Calibri" panose="020F0502020204030204" pitchFamily="34" charset="0"/>
                <a:cs typeface="Calibri" panose="020F0502020204030204" pitchFamily="34" charset="0"/>
              </a:rPr>
              <a:t>/</a:t>
            </a:r>
            <a:r>
              <a:rPr lang="en-US" sz="1400" dirty="0" err="1" smtClean="0">
                <a:latin typeface="Calibri" panose="020F0502020204030204" pitchFamily="34" charset="0"/>
                <a:cs typeface="Calibri" panose="020F0502020204030204" pitchFamily="34" charset="0"/>
              </a:rPr>
              <a:t>presiden</a:t>
            </a:r>
            <a:r>
              <a:rPr lang="en-US" sz="1400" dirty="0" smtClean="0">
                <a:latin typeface="Calibri" panose="020F0502020204030204" pitchFamily="34" charset="0"/>
                <a:cs typeface="Calibri" panose="020F0502020204030204" pitchFamily="34" charset="0"/>
              </a:rPr>
              <a:t>/</a:t>
            </a:r>
            <a:r>
              <a:rPr lang="en-US" sz="1400" dirty="0" err="1" smtClean="0">
                <a:latin typeface="Calibri" panose="020F0502020204030204" pitchFamily="34" charset="0"/>
                <a:cs typeface="Calibri" panose="020F0502020204030204" pitchFamily="34" charset="0"/>
              </a:rPr>
              <a:t>panglima</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tertinggi</a:t>
            </a:r>
            <a:r>
              <a:rPr lang="en-US" sz="1400" dirty="0" smtClean="0">
                <a:latin typeface="Calibri" panose="020F0502020204030204" pitchFamily="34" charset="0"/>
                <a:cs typeface="Calibri" panose="020F0502020204030204" pitchFamily="34" charset="0"/>
              </a:rPr>
              <a:t>/</a:t>
            </a:r>
            <a:r>
              <a:rPr lang="en-US" sz="1400" dirty="0" err="1" smtClean="0">
                <a:latin typeface="Calibri" panose="020F0502020204030204" pitchFamily="34" charset="0"/>
                <a:cs typeface="Calibri" panose="020F0502020204030204" pitchFamily="34" charset="0"/>
              </a:rPr>
              <a:t>pemimpin</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besar</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revolusi</a:t>
            </a:r>
            <a:r>
              <a:rPr lang="en-US" sz="1400" dirty="0" smtClean="0">
                <a:latin typeface="Calibri" panose="020F0502020204030204" pitchFamily="34" charset="0"/>
                <a:cs typeface="Calibri" panose="020F0502020204030204" pitchFamily="34" charset="0"/>
              </a:rPr>
              <a:t>/</a:t>
            </a:r>
            <a:r>
              <a:rPr lang="en-US" sz="1400" dirty="0" err="1" smtClean="0">
                <a:latin typeface="Calibri" panose="020F0502020204030204" pitchFamily="34" charset="0"/>
                <a:cs typeface="Calibri" panose="020F0502020204030204" pitchFamily="34" charset="0"/>
              </a:rPr>
              <a:t>mandataris</a:t>
            </a:r>
            <a:r>
              <a:rPr lang="en-US" sz="1400" dirty="0" smtClean="0">
                <a:latin typeface="Calibri" panose="020F0502020204030204" pitchFamily="34" charset="0"/>
                <a:cs typeface="Calibri" panose="020F0502020204030204" pitchFamily="34" charset="0"/>
              </a:rPr>
              <a:t> MPRS demi </a:t>
            </a:r>
            <a:r>
              <a:rPr lang="en-US" sz="1400" dirty="0" err="1" smtClean="0">
                <a:latin typeface="Calibri" panose="020F0502020204030204" pitchFamily="34" charset="0"/>
                <a:cs typeface="Calibri" panose="020F0502020204030204" pitchFamily="34" charset="0"/>
              </a:rPr>
              <a:t>untuk</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keutuhan</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bangsa</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dan</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negara</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Republik</a:t>
            </a:r>
            <a:r>
              <a:rPr lang="en-US" sz="1400" dirty="0" smtClean="0">
                <a:latin typeface="Calibri" panose="020F0502020204030204" pitchFamily="34" charset="0"/>
                <a:cs typeface="Calibri" panose="020F0502020204030204" pitchFamily="34" charset="0"/>
              </a:rPr>
              <a:t> Indonesia, </a:t>
            </a:r>
            <a:r>
              <a:rPr lang="en-US" sz="1400" dirty="0" err="1" smtClean="0">
                <a:latin typeface="Calibri" panose="020F0502020204030204" pitchFamily="34" charset="0"/>
                <a:cs typeface="Calibri" panose="020F0502020204030204" pitchFamily="34" charset="0"/>
              </a:rPr>
              <a:t>dan</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melaksanakan</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dengan</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pasti</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segala</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ajaran</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pemimpin</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besar</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revolusi</a:t>
            </a:r>
            <a:r>
              <a:rPr lang="en-US" sz="1400" dirty="0" smtClean="0">
                <a:latin typeface="Calibri" panose="020F0502020204030204" pitchFamily="34" charset="0"/>
                <a:cs typeface="Calibri" panose="020F0502020204030204" pitchFamily="34" charset="0"/>
              </a:rPr>
              <a:t>. </a:t>
            </a:r>
            <a:endParaRPr lang="id-ID" sz="1400" dirty="0" smtClean="0">
              <a:latin typeface="Calibri" panose="020F0502020204030204" pitchFamily="34" charset="0"/>
              <a:cs typeface="Calibri" panose="020F0502020204030204" pitchFamily="34" charset="0"/>
            </a:endParaRPr>
          </a:p>
          <a:p>
            <a:pPr marL="514350" indent="-514350" algn="just">
              <a:buAutoNum type="arabicPeriod"/>
            </a:pPr>
            <a:r>
              <a:rPr lang="en-US" sz="1400" dirty="0" err="1" smtClean="0">
                <a:latin typeface="Calibri" panose="020F0502020204030204" pitchFamily="34" charset="0"/>
                <a:cs typeface="Calibri" panose="020F0502020204030204" pitchFamily="34" charset="0"/>
              </a:rPr>
              <a:t>Kedua</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mengadakan</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koordinasi</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pelaksanaan</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pemerintah</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dengan</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panglima-panglima</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angkatan-angkatan</a:t>
            </a:r>
            <a:r>
              <a:rPr lang="en-US" sz="1400" dirty="0" smtClean="0">
                <a:latin typeface="Calibri" panose="020F0502020204030204" pitchFamily="34" charset="0"/>
                <a:cs typeface="Calibri" panose="020F0502020204030204" pitchFamily="34" charset="0"/>
              </a:rPr>
              <a:t> lain </a:t>
            </a:r>
            <a:r>
              <a:rPr lang="en-US" sz="1400" dirty="0" err="1" smtClean="0">
                <a:latin typeface="Calibri" panose="020F0502020204030204" pitchFamily="34" charset="0"/>
                <a:cs typeface="Calibri" panose="020F0502020204030204" pitchFamily="34" charset="0"/>
              </a:rPr>
              <a:t>dengan</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sebaik-baiknya</a:t>
            </a:r>
            <a:r>
              <a:rPr lang="en-US" sz="1400" dirty="0" smtClean="0">
                <a:latin typeface="Calibri" panose="020F0502020204030204" pitchFamily="34" charset="0"/>
                <a:cs typeface="Calibri" panose="020F0502020204030204" pitchFamily="34" charset="0"/>
              </a:rPr>
              <a:t>. </a:t>
            </a:r>
            <a:endParaRPr lang="id-ID" sz="1400" dirty="0" smtClean="0">
              <a:latin typeface="Calibri" panose="020F0502020204030204" pitchFamily="34" charset="0"/>
              <a:cs typeface="Calibri" panose="020F0502020204030204" pitchFamily="34" charset="0"/>
            </a:endParaRPr>
          </a:p>
          <a:p>
            <a:pPr marL="514350" indent="-514350" algn="just">
              <a:buAutoNum type="arabicPeriod"/>
            </a:pPr>
            <a:r>
              <a:rPr lang="en-US" sz="1400" dirty="0" err="1" smtClean="0">
                <a:latin typeface="Calibri" panose="020F0502020204030204" pitchFamily="34" charset="0"/>
                <a:cs typeface="Calibri" panose="020F0502020204030204" pitchFamily="34" charset="0"/>
              </a:rPr>
              <a:t>Ketiga</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supaya</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melaporkan</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segala</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sesuatu</a:t>
            </a:r>
            <a:r>
              <a:rPr lang="en-US" sz="1400" dirty="0" smtClean="0">
                <a:latin typeface="Calibri" panose="020F0502020204030204" pitchFamily="34" charset="0"/>
                <a:cs typeface="Calibri" panose="020F0502020204030204" pitchFamily="34" charset="0"/>
              </a:rPr>
              <a:t> yang </a:t>
            </a:r>
            <a:r>
              <a:rPr lang="en-US" sz="1400" dirty="0" err="1" smtClean="0">
                <a:latin typeface="Calibri" panose="020F0502020204030204" pitchFamily="34" charset="0"/>
                <a:cs typeface="Calibri" panose="020F0502020204030204" pitchFamily="34" charset="0"/>
              </a:rPr>
              <a:t>bersangkut-paut</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dalam</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tugas</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dan</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tanggung</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jawabnya</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seperti</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tersebut</a:t>
            </a:r>
            <a:r>
              <a:rPr lang="en-US" sz="1400" dirty="0" smtClean="0">
                <a:latin typeface="Calibri" panose="020F0502020204030204" pitchFamily="34" charset="0"/>
                <a:cs typeface="Calibri" panose="020F0502020204030204" pitchFamily="34" charset="0"/>
              </a:rPr>
              <a:t> di </a:t>
            </a:r>
            <a:r>
              <a:rPr lang="en-US" sz="1400" dirty="0" err="1" smtClean="0">
                <a:latin typeface="Calibri" panose="020F0502020204030204" pitchFamily="34" charset="0"/>
                <a:cs typeface="Calibri" panose="020F0502020204030204" pitchFamily="34" charset="0"/>
              </a:rPr>
              <a:t>atas</a:t>
            </a:r>
            <a:r>
              <a:rPr lang="en-US" sz="1400" dirty="0" smtClean="0">
                <a:latin typeface="Calibri" panose="020F0502020204030204" pitchFamily="34" charset="0"/>
                <a:cs typeface="Calibri" panose="020F0502020204030204" pitchFamily="34" charset="0"/>
              </a:rPr>
              <a:t>. </a:t>
            </a:r>
            <a:endParaRPr lang="id-ID" sz="1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3096" y="1825624"/>
            <a:ext cx="3718109" cy="4433508"/>
          </a:xfrm>
          <a:prstGeom prst="rect">
            <a:avLst/>
          </a:prstGeom>
        </p:spPr>
      </p:pic>
    </p:spTree>
    <p:extLst>
      <p:ext uri="{BB962C8B-B14F-4D97-AF65-F5344CB8AC3E}">
        <p14:creationId xmlns:p14="http://schemas.microsoft.com/office/powerpoint/2010/main" val="254175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err="1"/>
              <a:t>Perkembangan</a:t>
            </a:r>
            <a:r>
              <a:rPr lang="en-US"/>
              <a:t> </a:t>
            </a:r>
            <a:r>
              <a:rPr lang="en-US" err="1"/>
              <a:t>Ideologi</a:t>
            </a:r>
            <a:r>
              <a:rPr lang="en-US"/>
              <a:t> </a:t>
            </a:r>
            <a:r>
              <a:rPr lang="en-US" err="1"/>
              <a:t>Pancasila</a:t>
            </a:r>
            <a:r>
              <a:rPr lang="en-US"/>
              <a:t> </a:t>
            </a:r>
            <a:r>
              <a:rPr lang="en-US" err="1"/>
              <a:t>Pada</a:t>
            </a:r>
            <a:r>
              <a:rPr lang="en-US"/>
              <a:t> </a:t>
            </a:r>
            <a:r>
              <a:rPr lang="en-US" err="1"/>
              <a:t>Masa</a:t>
            </a:r>
            <a:r>
              <a:rPr lang="en-US"/>
              <a:t> </a:t>
            </a:r>
            <a:r>
              <a:rPr lang="en-US" err="1"/>
              <a:t>Orde</a:t>
            </a:r>
            <a:r>
              <a:rPr lang="en-US"/>
              <a:t> </a:t>
            </a:r>
            <a:r>
              <a:rPr lang="en-US" err="1"/>
              <a:t>Baru</a:t>
            </a:r>
            <a:r>
              <a:rPr lang="id-ID"/>
              <a:t> </a:t>
            </a:r>
            <a:r>
              <a:rPr lang="id-ID" smtClean="0"/>
              <a:t>(2)</a:t>
            </a:r>
            <a:endParaRPr lang="id-ID"/>
          </a:p>
        </p:txBody>
      </p:sp>
      <p:sp>
        <p:nvSpPr>
          <p:cNvPr id="3" name="Content Placeholder 2"/>
          <p:cNvSpPr>
            <a:spLocks noGrp="1"/>
          </p:cNvSpPr>
          <p:nvPr>
            <p:ph sz="half" idx="1"/>
          </p:nvPr>
        </p:nvSpPr>
        <p:spPr>
          <a:xfrm>
            <a:off x="564776" y="1936375"/>
            <a:ext cx="5200184" cy="4338921"/>
          </a:xfrm>
        </p:spPr>
        <p:txBody>
          <a:bodyPr>
            <a:normAutofit fontScale="70000" lnSpcReduction="20000"/>
          </a:bodyPr>
          <a:lstStyle/>
          <a:p>
            <a:pPr algn="just"/>
            <a:r>
              <a:rPr lang="en-US" err="1">
                <a:latin typeface="Calibri" panose="020F0502020204030204" pitchFamily="34" charset="0"/>
                <a:cs typeface="Calibri" panose="020F0502020204030204" pitchFamily="34" charset="0"/>
              </a:rPr>
              <a:t>Setelah</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dibersihkan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dari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unsur</a:t>
            </a:r>
            <a:r>
              <a:rPr lang="en-US">
                <a:latin typeface="Calibri" panose="020F0502020204030204" pitchFamily="34" charset="0"/>
                <a:cs typeface="Calibri" panose="020F0502020204030204" pitchFamily="34" charset="0"/>
              </a:rPr>
              <a:t> PKI </a:t>
            </a:r>
            <a:r>
              <a:rPr lang="en-US" err="1">
                <a:latin typeface="Calibri" panose="020F0502020204030204" pitchFamily="34" charset="0"/>
                <a:cs typeface="Calibri" panose="020F0502020204030204" pitchFamily="34" charset="0"/>
              </a:rPr>
              <a:t>dan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pendukung</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Soekarno</a:t>
            </a:r>
            <a:r>
              <a:rPr lang="en-US">
                <a:latin typeface="Calibri" panose="020F0502020204030204" pitchFamily="34" charset="0"/>
                <a:cs typeface="Calibri" panose="020F0502020204030204" pitchFamily="34" charset="0"/>
              </a:rPr>
              <a:t>, DPR-GR </a:t>
            </a:r>
            <a:r>
              <a:rPr lang="en-US" err="1">
                <a:latin typeface="Calibri" panose="020F0502020204030204" pitchFamily="34" charset="0"/>
                <a:cs typeface="Calibri" panose="020F0502020204030204" pitchFamily="34" charset="0"/>
              </a:rPr>
              <a:t>dan</a:t>
            </a:r>
            <a:r>
              <a:rPr lang="en-US">
                <a:latin typeface="Calibri" panose="020F0502020204030204" pitchFamily="34" charset="0"/>
                <a:cs typeface="Calibri" panose="020F0502020204030204" pitchFamily="34" charset="0"/>
              </a:rPr>
              <a:t> MPRS </a:t>
            </a:r>
            <a:r>
              <a:rPr lang="en-US" err="1">
                <a:latin typeface="Calibri" panose="020F0502020204030204" pitchFamily="34" charset="0"/>
                <a:cs typeface="Calibri" panose="020F0502020204030204" pitchFamily="34" charset="0"/>
              </a:rPr>
              <a:t>mulai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mengadakan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sidang-sidangnya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sebagai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lembaga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negara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Pada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tahun</a:t>
            </a:r>
            <a:r>
              <a:rPr lang="en-US">
                <a:latin typeface="Calibri" panose="020F0502020204030204" pitchFamily="34" charset="0"/>
                <a:cs typeface="Calibri" panose="020F0502020204030204" pitchFamily="34" charset="0"/>
              </a:rPr>
              <a:t> 1967, MPRS </a:t>
            </a:r>
            <a:r>
              <a:rPr lang="en-US" err="1">
                <a:latin typeface="Calibri" panose="020F0502020204030204" pitchFamily="34" charset="0"/>
                <a:cs typeface="Calibri" panose="020F0502020204030204" pitchFamily="34" charset="0"/>
              </a:rPr>
              <a:t>mencabut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mandat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Soekarno</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sebagai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Presiden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Soekarno</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kehilangan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jabatannya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berdasarkan</a:t>
            </a:r>
            <a:r>
              <a:rPr lang="en-US">
                <a:latin typeface="Calibri" panose="020F0502020204030204" pitchFamily="34" charset="0"/>
                <a:cs typeface="Calibri" panose="020F0502020204030204" pitchFamily="34" charset="0"/>
              </a:rPr>
              <a:t> TAP No. XXXIII/MPRS/1967, yang </a:t>
            </a:r>
            <a:r>
              <a:rPr lang="en-US" err="1">
                <a:latin typeface="Calibri" panose="020F0502020204030204" pitchFamily="34" charset="0"/>
                <a:cs typeface="Calibri" panose="020F0502020204030204" pitchFamily="34" charset="0"/>
              </a:rPr>
              <a:t>sekaligus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mendudukkan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Soeharto</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sebagai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Pejabat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Presiden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Setahun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kemudian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melalui</a:t>
            </a:r>
            <a:r>
              <a:rPr lang="en-US">
                <a:latin typeface="Calibri" panose="020F0502020204030204" pitchFamily="34" charset="0"/>
                <a:cs typeface="Calibri" panose="020F0502020204030204" pitchFamily="34" charset="0"/>
              </a:rPr>
              <a:t> TAP No. XLIII/MPRS/1968, </a:t>
            </a:r>
            <a:r>
              <a:rPr lang="en-US" err="1">
                <a:latin typeface="Calibri" panose="020F0502020204030204" pitchFamily="34" charset="0"/>
                <a:cs typeface="Calibri" panose="020F0502020204030204" pitchFamily="34" charset="0"/>
              </a:rPr>
              <a:t>Soeharto</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diangkat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menjadi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Presiden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definitif</a:t>
            </a:r>
            <a:r>
              <a:rPr lang="en-US">
                <a:latin typeface="Calibri" panose="020F0502020204030204" pitchFamily="34" charset="0"/>
                <a:cs typeface="Calibri" panose="020F0502020204030204" pitchFamily="34" charset="0"/>
              </a:rPr>
              <a:t>. </a:t>
            </a:r>
            <a:endParaRPr lang="id-ID">
              <a:latin typeface="Calibri" panose="020F0502020204030204" pitchFamily="34" charset="0"/>
              <a:cs typeface="Calibri" panose="020F0502020204030204" pitchFamily="34" charset="0"/>
            </a:endParaRPr>
          </a:p>
          <a:p>
            <a:pPr algn="just"/>
            <a:r>
              <a:rPr lang="en-US" err="1">
                <a:latin typeface="Calibri" panose="020F0502020204030204" pitchFamily="34" charset="0"/>
                <a:cs typeface="Calibri" panose="020F0502020204030204" pitchFamily="34" charset="0"/>
              </a:rPr>
              <a:t>Rezim</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baru</a:t>
            </a:r>
            <a:r>
              <a:rPr lang="en-US">
                <a:latin typeface="Calibri" panose="020F0502020204030204" pitchFamily="34" charset="0"/>
                <a:cs typeface="Calibri" panose="020F0502020204030204" pitchFamily="34" charset="0"/>
              </a:rPr>
              <a:t> yang </a:t>
            </a:r>
            <a:r>
              <a:rPr lang="en-US" err="1">
                <a:latin typeface="Calibri" panose="020F0502020204030204" pitchFamily="34" charset="0"/>
                <a:cs typeface="Calibri" panose="020F0502020204030204" pitchFamily="34" charset="0"/>
              </a:rPr>
              <a:t>tampil</a:t>
            </a:r>
            <a:r>
              <a:rPr lang="en-US">
                <a:latin typeface="Calibri" panose="020F0502020204030204" pitchFamily="34" charset="0"/>
                <a:cs typeface="Calibri" panose="020F0502020204030204" pitchFamily="34" charset="0"/>
              </a:rPr>
              <a:t> di </a:t>
            </a:r>
            <a:r>
              <a:rPr lang="en-US" err="1">
                <a:latin typeface="Calibri" panose="020F0502020204030204" pitchFamily="34" charset="0"/>
                <a:cs typeface="Calibri" panose="020F0502020204030204" pitchFamily="34" charset="0"/>
              </a:rPr>
              <a:t>atas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keruntuhan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demokrasi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terpimpin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menamakan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diri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sebagai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Orde</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Baru</a:t>
            </a:r>
            <a:r>
              <a:rPr lang="en-US">
                <a:latin typeface="Calibri" panose="020F0502020204030204" pitchFamily="34" charset="0"/>
                <a:cs typeface="Calibri" panose="020F0502020204030204" pitchFamily="34" charset="0"/>
              </a:rPr>
              <a:t>’. Yang </a:t>
            </a:r>
            <a:r>
              <a:rPr lang="en-US" err="1">
                <a:latin typeface="Calibri" panose="020F0502020204030204" pitchFamily="34" charset="0"/>
                <a:cs typeface="Calibri" panose="020F0502020204030204" pitchFamily="34" charset="0"/>
              </a:rPr>
              <a:t>muncul</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sebagai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pemeran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utama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Orde</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Baru</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adalah</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Angkatan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Darat</a:t>
            </a:r>
            <a:r>
              <a:rPr lang="en-US">
                <a:latin typeface="Calibri" panose="020F0502020204030204" pitchFamily="34" charset="0"/>
                <a:cs typeface="Calibri" panose="020F0502020204030204" pitchFamily="34" charset="0"/>
              </a:rPr>
              <a:t>. Ada </a:t>
            </a:r>
            <a:r>
              <a:rPr lang="en-US" err="1">
                <a:latin typeface="Calibri" panose="020F0502020204030204" pitchFamily="34" charset="0"/>
                <a:cs typeface="Calibri" panose="020F0502020204030204" pitchFamily="34" charset="0"/>
              </a:rPr>
              <a:t>landasan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konstitusional</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mengenai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masuknya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militer</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dalam</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politik</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yakni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Undang-Undang</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Dasar</a:t>
            </a:r>
            <a:r>
              <a:rPr lang="en-US">
                <a:latin typeface="Calibri" panose="020F0502020204030204" pitchFamily="34" charset="0"/>
                <a:cs typeface="Calibri" panose="020F0502020204030204" pitchFamily="34" charset="0"/>
              </a:rPr>
              <a:t> 1945 yang </a:t>
            </a:r>
            <a:r>
              <a:rPr lang="en-US" err="1">
                <a:latin typeface="Calibri" panose="020F0502020204030204" pitchFamily="34" charset="0"/>
                <a:cs typeface="Calibri" panose="020F0502020204030204" pitchFamily="34" charset="0"/>
              </a:rPr>
              <a:t>menyebutkan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adanya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golongan</a:t>
            </a:r>
            <a:r>
              <a:rPr lang="en-US">
                <a:latin typeface="Calibri" panose="020F0502020204030204" pitchFamily="34" charset="0"/>
                <a:cs typeface="Calibri" panose="020F0502020204030204" pitchFamily="34" charset="0"/>
              </a:rPr>
              <a:t> ABRI </a:t>
            </a:r>
            <a:r>
              <a:rPr lang="en-US" err="1">
                <a:latin typeface="Calibri" panose="020F0502020204030204" pitchFamily="34" charset="0"/>
                <a:cs typeface="Calibri" panose="020F0502020204030204" pitchFamily="34" charset="0"/>
              </a:rPr>
              <a:t>dalam</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anggota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Majelis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Permusyawaratan</a:t>
            </a:r>
            <a:r>
              <a:rPr lang="en-US">
                <a:latin typeface="Calibri" panose="020F0502020204030204" pitchFamily="34" charset="0"/>
                <a:cs typeface="Calibri" panose="020F0502020204030204" pitchFamily="34" charset="0"/>
              </a:rPr>
              <a:t> Rakyat (MPR). </a:t>
            </a:r>
            <a:endParaRPr lang="id-ID">
              <a:latin typeface="Calibri" panose="020F0502020204030204" pitchFamily="34" charset="0"/>
              <a:cs typeface="Calibri" panose="020F0502020204030204" pitchFamily="34"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43386" y="2603500"/>
            <a:ext cx="4555066" cy="3416300"/>
          </a:xfrm>
        </p:spPr>
      </p:pic>
    </p:spTree>
    <p:extLst>
      <p:ext uri="{BB962C8B-B14F-4D97-AF65-F5344CB8AC3E}">
        <p14:creationId xmlns:p14="http://schemas.microsoft.com/office/powerpoint/2010/main" val="17428212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err="1"/>
              <a:t>Perkembangan</a:t>
            </a:r>
            <a:r>
              <a:rPr lang="en-US"/>
              <a:t> </a:t>
            </a:r>
            <a:r>
              <a:rPr lang="en-US" err="1"/>
              <a:t>Ideologi</a:t>
            </a:r>
            <a:r>
              <a:rPr lang="en-US"/>
              <a:t> </a:t>
            </a:r>
            <a:r>
              <a:rPr lang="en-US" err="1"/>
              <a:t>Pancasila</a:t>
            </a:r>
            <a:r>
              <a:rPr lang="en-US"/>
              <a:t> </a:t>
            </a:r>
            <a:r>
              <a:rPr lang="en-US" err="1"/>
              <a:t>Pada</a:t>
            </a:r>
            <a:r>
              <a:rPr lang="en-US"/>
              <a:t> </a:t>
            </a:r>
            <a:r>
              <a:rPr lang="en-US" err="1"/>
              <a:t>Masa</a:t>
            </a:r>
            <a:r>
              <a:rPr lang="en-US"/>
              <a:t> </a:t>
            </a:r>
            <a:r>
              <a:rPr lang="en-US" err="1"/>
              <a:t>Orde</a:t>
            </a:r>
            <a:r>
              <a:rPr lang="en-US"/>
              <a:t> </a:t>
            </a:r>
            <a:r>
              <a:rPr lang="en-US" err="1"/>
              <a:t>Baru</a:t>
            </a:r>
            <a:r>
              <a:rPr lang="id-ID"/>
              <a:t> </a:t>
            </a:r>
            <a:r>
              <a:rPr lang="id-ID" smtClean="0"/>
              <a:t>(3)</a:t>
            </a:r>
            <a:endParaRPr lang="id-ID"/>
          </a:p>
        </p:txBody>
      </p:sp>
      <p:sp>
        <p:nvSpPr>
          <p:cNvPr id="3" name="Content Placeholder 2"/>
          <p:cNvSpPr>
            <a:spLocks noGrp="1"/>
          </p:cNvSpPr>
          <p:nvPr>
            <p:ph idx="1"/>
          </p:nvPr>
        </p:nvSpPr>
        <p:spPr>
          <a:xfrm>
            <a:off x="685801" y="1998383"/>
            <a:ext cx="10919011" cy="3299758"/>
          </a:xfrm>
        </p:spPr>
        <p:txBody>
          <a:bodyPr>
            <a:normAutofit fontScale="85000" lnSpcReduction="10000"/>
          </a:bodyPr>
          <a:lstStyle/>
          <a:p>
            <a:pPr algn="just"/>
            <a:r>
              <a:rPr lang="en-US" err="1">
                <a:latin typeface="Calibri" panose="020F0502020204030204" pitchFamily="34" charset="0"/>
                <a:cs typeface="Calibri" panose="020F0502020204030204" pitchFamily="34" charset="0"/>
              </a:rPr>
              <a:t>Rezim</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Orde</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Baru</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dipimpin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oleh</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Presiden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Soeharto</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Pada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masa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Orde</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Baru</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pemerintah</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berkehendak</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ingin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melaksanakan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Pancasila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UndangUndang</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Dasar</a:t>
            </a:r>
            <a:r>
              <a:rPr lang="en-US">
                <a:latin typeface="Calibri" panose="020F0502020204030204" pitchFamily="34" charset="0"/>
                <a:cs typeface="Calibri" panose="020F0502020204030204" pitchFamily="34" charset="0"/>
              </a:rPr>
              <a:t> 1945 </a:t>
            </a:r>
            <a:r>
              <a:rPr lang="en-US" err="1">
                <a:latin typeface="Calibri" panose="020F0502020204030204" pitchFamily="34" charset="0"/>
                <a:cs typeface="Calibri" panose="020F0502020204030204" pitchFamily="34" charset="0"/>
              </a:rPr>
              <a:t>secara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murni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konsekuen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sebagai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kritik</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terhadap</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Orde</a:t>
            </a:r>
            <a:r>
              <a:rPr lang="en-US">
                <a:latin typeface="Calibri" panose="020F0502020204030204" pitchFamily="34" charset="0"/>
                <a:cs typeface="Calibri" panose="020F0502020204030204" pitchFamily="34" charset="0"/>
              </a:rPr>
              <a:t> Lama yang </a:t>
            </a:r>
            <a:r>
              <a:rPr lang="en-US" err="1">
                <a:latin typeface="Calibri" panose="020F0502020204030204" pitchFamily="34" charset="0"/>
                <a:cs typeface="Calibri" panose="020F0502020204030204" pitchFamily="34" charset="0"/>
              </a:rPr>
              <a:t>menyimpang</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dari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Pancasila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melalui</a:t>
            </a:r>
            <a:r>
              <a:rPr lang="en-US">
                <a:latin typeface="Calibri" panose="020F0502020204030204" pitchFamily="34" charset="0"/>
                <a:cs typeface="Calibri" panose="020F0502020204030204" pitchFamily="34" charset="0"/>
              </a:rPr>
              <a:t> program P4 (</a:t>
            </a:r>
            <a:r>
              <a:rPr lang="en-US" err="1">
                <a:latin typeface="Calibri" panose="020F0502020204030204" pitchFamily="34" charset="0"/>
                <a:cs typeface="Calibri" panose="020F0502020204030204" pitchFamily="34" charset="0"/>
              </a:rPr>
              <a:t>Pedoman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Pengahayatan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Pengamalan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Pancasila</a:t>
            </a:r>
            <a:r>
              <a:rPr lang="en-US">
                <a:latin typeface="Calibri" panose="020F0502020204030204" pitchFamily="34" charset="0"/>
                <a:cs typeface="Calibri" panose="020F0502020204030204" pitchFamily="34" charset="0"/>
              </a:rPr>
              <a:t>). </a:t>
            </a:r>
            <a:endParaRPr lang="id-ID">
              <a:latin typeface="Calibri" panose="020F0502020204030204" pitchFamily="34" charset="0"/>
              <a:cs typeface="Calibri" panose="020F0502020204030204" pitchFamily="34" charset="0"/>
            </a:endParaRPr>
          </a:p>
          <a:p>
            <a:pPr algn="just"/>
            <a:r>
              <a:rPr lang="en-US" err="1">
                <a:latin typeface="Calibri" panose="020F0502020204030204" pitchFamily="34" charset="0"/>
                <a:cs typeface="Calibri" panose="020F0502020204030204" pitchFamily="34" charset="0"/>
              </a:rPr>
              <a:t>Pemerintahan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Orde</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Baru</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berhasil</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mempertahankan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Pancasila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sebagai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dasar</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ideologi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negara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sekaligus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berhasil</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memberantas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paham</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komunis</a:t>
            </a:r>
            <a:r>
              <a:rPr lang="en-US">
                <a:latin typeface="Calibri" panose="020F0502020204030204" pitchFamily="34" charset="0"/>
                <a:cs typeface="Calibri" panose="020F0502020204030204" pitchFamily="34" charset="0"/>
              </a:rPr>
              <a:t> di Indonesia. Akan </a:t>
            </a:r>
            <a:r>
              <a:rPr lang="en-US" err="1">
                <a:latin typeface="Calibri" panose="020F0502020204030204" pitchFamily="34" charset="0"/>
                <a:cs typeface="Calibri" panose="020F0502020204030204" pitchFamily="34" charset="0"/>
              </a:rPr>
              <a:t>tetapi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implementasi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aplikasinya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sangat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mengecewakan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Beberapa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tahun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kemudian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kebijakan-kebijakan</a:t>
            </a:r>
            <a:r>
              <a:rPr lang="en-US">
                <a:latin typeface="Calibri" panose="020F0502020204030204" pitchFamily="34" charset="0"/>
                <a:cs typeface="Calibri" panose="020F0502020204030204" pitchFamily="34" charset="0"/>
              </a:rPr>
              <a:t> yang </a:t>
            </a:r>
            <a:r>
              <a:rPr lang="en-US" err="1">
                <a:latin typeface="Calibri" panose="020F0502020204030204" pitchFamily="34" charset="0"/>
                <a:cs typeface="Calibri" panose="020F0502020204030204" pitchFamily="34" charset="0"/>
              </a:rPr>
              <a:t>dikeluarkan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ternyata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tidak</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sesuai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dengan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jiwa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Pancasila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Pancasila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ditafsirkan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sesuai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kepentingan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kekuasaan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pemerintah</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sehingga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tertutup</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bagi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tafsiran</a:t>
            </a:r>
            <a:r>
              <a:rPr lang="en-US">
                <a:latin typeface="Calibri" panose="020F0502020204030204" pitchFamily="34" charset="0"/>
                <a:cs typeface="Calibri" panose="020F0502020204030204" pitchFamily="34" charset="0"/>
              </a:rPr>
              <a:t> lain. </a:t>
            </a:r>
            <a:r>
              <a:rPr lang="en-US" err="1">
                <a:latin typeface="Calibri" panose="020F0502020204030204" pitchFamily="34" charset="0"/>
                <a:cs typeface="Calibri" panose="020F0502020204030204" pitchFamily="34" charset="0"/>
              </a:rPr>
              <a:t>Pancasila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justru</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dijadikan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sebagai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indoktrinasi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Presiden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Soeharto</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menggunakan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Pancasila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sebagai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alat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untuk</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melanggengkan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kekuasaannya</a:t>
            </a:r>
            <a:r>
              <a:rPr lang="en-US">
                <a:latin typeface="Calibri" panose="020F0502020204030204" pitchFamily="34" charset="0"/>
                <a:cs typeface="Calibri" panose="020F0502020204030204" pitchFamily="34" charset="0"/>
              </a:rPr>
              <a:t>. </a:t>
            </a:r>
            <a:endParaRPr lang="id-ID">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89574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err="1"/>
              <a:t>Perkembangan</a:t>
            </a:r>
            <a:r>
              <a:rPr lang="en-US"/>
              <a:t> </a:t>
            </a:r>
            <a:r>
              <a:rPr lang="en-US" err="1"/>
              <a:t>Ideologi</a:t>
            </a:r>
            <a:r>
              <a:rPr lang="en-US"/>
              <a:t> </a:t>
            </a:r>
            <a:r>
              <a:rPr lang="en-US" err="1"/>
              <a:t>Pancasila</a:t>
            </a:r>
            <a:r>
              <a:rPr lang="en-US"/>
              <a:t> </a:t>
            </a:r>
            <a:r>
              <a:rPr lang="en-US" err="1"/>
              <a:t>Pada</a:t>
            </a:r>
            <a:r>
              <a:rPr lang="en-US"/>
              <a:t> </a:t>
            </a:r>
            <a:r>
              <a:rPr lang="en-US" err="1"/>
              <a:t>Masa</a:t>
            </a:r>
            <a:r>
              <a:rPr lang="en-US"/>
              <a:t> </a:t>
            </a:r>
            <a:r>
              <a:rPr lang="en-US" err="1"/>
              <a:t>Orde</a:t>
            </a:r>
            <a:r>
              <a:rPr lang="en-US"/>
              <a:t> </a:t>
            </a:r>
            <a:r>
              <a:rPr lang="en-US" err="1"/>
              <a:t>Baru</a:t>
            </a:r>
            <a:r>
              <a:rPr lang="id-ID"/>
              <a:t> </a:t>
            </a:r>
            <a:r>
              <a:rPr lang="id-ID" smtClean="0"/>
              <a:t>(4)</a:t>
            </a:r>
            <a:endParaRPr lang="id-ID"/>
          </a:p>
        </p:txBody>
      </p:sp>
      <p:sp>
        <p:nvSpPr>
          <p:cNvPr id="3" name="Content Placeholder 2"/>
          <p:cNvSpPr>
            <a:spLocks noGrp="1"/>
          </p:cNvSpPr>
          <p:nvPr>
            <p:ph idx="1"/>
          </p:nvPr>
        </p:nvSpPr>
        <p:spPr>
          <a:xfrm>
            <a:off x="805330" y="2065618"/>
            <a:ext cx="8825659" cy="3416300"/>
          </a:xfrm>
        </p:spPr>
        <p:txBody>
          <a:bodyPr>
            <a:normAutofit/>
          </a:bodyPr>
          <a:lstStyle/>
          <a:p>
            <a:pPr algn="just"/>
            <a:r>
              <a:rPr lang="en-US" err="1">
                <a:latin typeface="Calibri" panose="020F0502020204030204" pitchFamily="34" charset="0"/>
                <a:cs typeface="Calibri" panose="020F0502020204030204" pitchFamily="34" charset="0"/>
              </a:rPr>
              <a:t>Pada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masa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pemerintahan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Presiden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Soeharto</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Pancasila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dijadikan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sebagai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asas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tunggal</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bagi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Organisasi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Politik</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Organisasi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Kemasyarakatan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Periode</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ini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diawali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dengan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keluarnya</a:t>
            </a:r>
            <a:r>
              <a:rPr lang="en-US">
                <a:latin typeface="Calibri" panose="020F0502020204030204" pitchFamily="34" charset="0"/>
                <a:cs typeface="Calibri" panose="020F0502020204030204" pitchFamily="34" charset="0"/>
              </a:rPr>
              <a:t> TAP MPR No. II/1978 </a:t>
            </a:r>
            <a:r>
              <a:rPr lang="en-US" err="1">
                <a:latin typeface="Calibri" panose="020F0502020204030204" pitchFamily="34" charset="0"/>
                <a:cs typeface="Calibri" panose="020F0502020204030204" pitchFamily="34" charset="0"/>
              </a:rPr>
              <a:t>tentang</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pemasyarakatan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nilainilai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Pancasila</a:t>
            </a:r>
            <a:r>
              <a:rPr lang="en-US">
                <a:latin typeface="Calibri" panose="020F0502020204030204" pitchFamily="34" charset="0"/>
                <a:cs typeface="Calibri" panose="020F0502020204030204" pitchFamily="34" charset="0"/>
              </a:rPr>
              <a:t>. TAP MPR </a:t>
            </a:r>
            <a:r>
              <a:rPr lang="en-US" err="1">
                <a:latin typeface="Calibri" panose="020F0502020204030204" pitchFamily="34" charset="0"/>
                <a:cs typeface="Calibri" panose="020F0502020204030204" pitchFamily="34" charset="0"/>
              </a:rPr>
              <a:t>ini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menjadi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landasan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bagi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dilaksanakannya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penataran</a:t>
            </a:r>
            <a:r>
              <a:rPr lang="en-US">
                <a:latin typeface="Calibri" panose="020F0502020204030204" pitchFamily="34" charset="0"/>
                <a:cs typeface="Calibri" panose="020F0502020204030204" pitchFamily="34" charset="0"/>
              </a:rPr>
              <a:t> P-4 </a:t>
            </a:r>
            <a:r>
              <a:rPr lang="en-US" err="1">
                <a:latin typeface="Calibri" panose="020F0502020204030204" pitchFamily="34" charset="0"/>
                <a:cs typeface="Calibri" panose="020F0502020204030204" pitchFamily="34" charset="0"/>
              </a:rPr>
              <a:t>bagi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semua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lapisan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masyarakat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Akibat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dari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cara-cara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rezim</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dalam</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memasyarakatkan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Pancasila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memberi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kesan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bahwa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tafsir</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ideologi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Pancasila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adalah</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produk</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rezim</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Orde</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Baru</a:t>
            </a:r>
            <a:r>
              <a:rPr lang="en-US">
                <a:latin typeface="Calibri" panose="020F0502020204030204" pitchFamily="34" charset="0"/>
                <a:cs typeface="Calibri" panose="020F0502020204030204" pitchFamily="34" charset="0"/>
              </a:rPr>
              <a:t> (mono </a:t>
            </a:r>
            <a:r>
              <a:rPr lang="en-US" err="1">
                <a:latin typeface="Calibri" panose="020F0502020204030204" pitchFamily="34" charset="0"/>
                <a:cs typeface="Calibri" panose="020F0502020204030204" pitchFamily="34" charset="0"/>
              </a:rPr>
              <a:t>tafsir</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ideologi</a:t>
            </a:r>
            <a:r>
              <a:rPr lang="en-US">
                <a:latin typeface="Calibri" panose="020F0502020204030204" pitchFamily="34" charset="0"/>
                <a:cs typeface="Calibri" panose="020F0502020204030204" pitchFamily="34" charset="0"/>
              </a:rPr>
              <a:t>) yang </a:t>
            </a:r>
            <a:r>
              <a:rPr lang="en-US" err="1">
                <a:latin typeface="Calibri" panose="020F0502020204030204" pitchFamily="34" charset="0"/>
                <a:cs typeface="Calibri" panose="020F0502020204030204" pitchFamily="34" charset="0"/>
              </a:rPr>
              <a:t>berkuasa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pada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waktu</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itu</a:t>
            </a:r>
            <a:r>
              <a:rPr lang="en-US" smtClean="0">
                <a:latin typeface="Calibri" panose="020F0502020204030204" pitchFamily="34" charset="0"/>
                <a:cs typeface="Calibri" panose="020F0502020204030204" pitchFamily="34" charset="0"/>
              </a:rPr>
              <a:t>.</a:t>
            </a:r>
            <a:endParaRPr lang="id-ID">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7071854"/>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err="1"/>
              <a:t>Perkembangan</a:t>
            </a:r>
            <a:r>
              <a:rPr lang="en-US"/>
              <a:t> </a:t>
            </a:r>
            <a:r>
              <a:rPr lang="en-US" err="1"/>
              <a:t>Ideologi</a:t>
            </a:r>
            <a:r>
              <a:rPr lang="en-US"/>
              <a:t> </a:t>
            </a:r>
            <a:r>
              <a:rPr lang="en-US" err="1"/>
              <a:t>Pancasila</a:t>
            </a:r>
            <a:r>
              <a:rPr lang="en-US"/>
              <a:t> </a:t>
            </a:r>
            <a:r>
              <a:rPr lang="en-US" err="1"/>
              <a:t>Pada</a:t>
            </a:r>
            <a:r>
              <a:rPr lang="en-US"/>
              <a:t> Masa </a:t>
            </a:r>
            <a:r>
              <a:rPr lang="en-US" err="1"/>
              <a:t>Orde</a:t>
            </a:r>
            <a:r>
              <a:rPr lang="en-US"/>
              <a:t> </a:t>
            </a:r>
            <a:r>
              <a:rPr lang="en-US" err="1"/>
              <a:t>Baru</a:t>
            </a:r>
            <a:r>
              <a:rPr lang="id-ID"/>
              <a:t> </a:t>
            </a:r>
            <a:r>
              <a:rPr lang="id-ID" smtClean="0"/>
              <a:t>(</a:t>
            </a:r>
            <a:r>
              <a:rPr lang="en-US" smtClean="0"/>
              <a:t>5</a:t>
            </a:r>
            <a:r>
              <a:rPr lang="id-ID" smtClean="0"/>
              <a:t>)</a:t>
            </a:r>
            <a:endParaRPr lang="en-US"/>
          </a:p>
        </p:txBody>
      </p:sp>
      <p:sp>
        <p:nvSpPr>
          <p:cNvPr id="3" name="Content Placeholder 2"/>
          <p:cNvSpPr>
            <a:spLocks noGrp="1"/>
          </p:cNvSpPr>
          <p:nvPr>
            <p:ph sz="half" idx="1"/>
          </p:nvPr>
        </p:nvSpPr>
        <p:spPr>
          <a:xfrm>
            <a:off x="818777" y="2203216"/>
            <a:ext cx="4825158" cy="3416301"/>
          </a:xfrm>
        </p:spPr>
        <p:txBody>
          <a:bodyPr>
            <a:normAutofit fontScale="85000" lnSpcReduction="10000"/>
          </a:bodyPr>
          <a:lstStyle/>
          <a:p>
            <a:pPr algn="just"/>
            <a:r>
              <a:rPr lang="en-US" err="1">
                <a:latin typeface="Calibri" panose="020F0502020204030204" pitchFamily="34" charset="0"/>
                <a:cs typeface="Calibri" panose="020F0502020204030204" pitchFamily="34" charset="0"/>
              </a:rPr>
              <a:t>Pada</a:t>
            </a:r>
            <a:r>
              <a:rPr lang="en-US">
                <a:latin typeface="Calibri" panose="020F0502020204030204" pitchFamily="34" charset="0"/>
                <a:cs typeface="Calibri" panose="020F0502020204030204" pitchFamily="34" charset="0"/>
              </a:rPr>
              <a:t> era </a:t>
            </a:r>
            <a:r>
              <a:rPr lang="en-US" err="1">
                <a:latin typeface="Calibri" panose="020F0502020204030204" pitchFamily="34" charset="0"/>
                <a:cs typeface="Calibri" panose="020F0502020204030204" pitchFamily="34" charset="0"/>
              </a:rPr>
              <a:t>Soeharto</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kedudukan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Pancasila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sebagai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sistem</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filsafat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berkembang</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arah</a:t>
            </a:r>
            <a:r>
              <a:rPr lang="en-US">
                <a:latin typeface="Calibri" panose="020F0502020204030204" pitchFamily="34" charset="0"/>
                <a:cs typeface="Calibri" panose="020F0502020204030204" pitchFamily="34" charset="0"/>
              </a:rPr>
              <a:t> yang </a:t>
            </a:r>
            <a:r>
              <a:rPr lang="en-US" err="1">
                <a:latin typeface="Calibri" panose="020F0502020204030204" pitchFamily="34" charset="0"/>
                <a:cs typeface="Calibri" panose="020F0502020204030204" pitchFamily="34" charset="0"/>
              </a:rPr>
              <a:t>lebih</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praktis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dalam</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hal</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ini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istilah</a:t>
            </a:r>
            <a:r>
              <a:rPr lang="en-US">
                <a:latin typeface="Calibri" panose="020F0502020204030204" pitchFamily="34" charset="0"/>
                <a:cs typeface="Calibri" panose="020F0502020204030204" pitchFamily="34" charset="0"/>
              </a:rPr>
              <a:t> yang </a:t>
            </a:r>
            <a:r>
              <a:rPr lang="en-US" err="1">
                <a:latin typeface="Calibri" panose="020F0502020204030204" pitchFamily="34" charset="0"/>
                <a:cs typeface="Calibri" panose="020F0502020204030204" pitchFamily="34" charset="0"/>
              </a:rPr>
              <a:t>lebih</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tepat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adalah</a:t>
            </a:r>
            <a:r>
              <a:rPr lang="en-US">
                <a:latin typeface="Calibri" panose="020F0502020204030204" pitchFamily="34" charset="0"/>
                <a:cs typeface="Calibri" panose="020F0502020204030204" pitchFamily="34" charset="0"/>
              </a:rPr>
              <a:t> weltanschauung). </a:t>
            </a:r>
            <a:r>
              <a:rPr lang="en-US" err="1">
                <a:latin typeface="Calibri" panose="020F0502020204030204" pitchFamily="34" charset="0"/>
                <a:cs typeface="Calibri" panose="020F0502020204030204" pitchFamily="34" charset="0"/>
              </a:rPr>
              <a:t>Artinya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filsafat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Pancasila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tidak</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hanya</a:t>
            </a:r>
            <a:r>
              <a:rPr lang="en-US">
                <a:latin typeface="Calibri" panose="020F0502020204030204" pitchFamily="34" charset="0"/>
                <a:cs typeface="Calibri" panose="020F0502020204030204" pitchFamily="34" charset="0"/>
              </a:rPr>
              <a:t> </a:t>
            </a:r>
            <a:r>
              <a:rPr lang="en-US" err="1" smtClean="0">
                <a:latin typeface="Calibri" panose="020F0502020204030204" pitchFamily="34" charset="0"/>
                <a:cs typeface="Calibri" panose="020F0502020204030204" pitchFamily="34" charset="0"/>
              </a:rPr>
              <a:t>bertujuan</a:t>
            </a:r>
            <a:r>
              <a:rPr lang="en-US" smtClean="0">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mencari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kebenaran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kebijaksanaan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tetapi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juga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digunakan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sebagai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pedoman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hidup</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sehari-hari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Atas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dasar</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inilah</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Soeharto</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mengembangkan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sistem</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filsafat</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Pancasila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menjadi</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penataran</a:t>
            </a:r>
            <a:r>
              <a:rPr lang="en-US">
                <a:latin typeface="Calibri" panose="020F0502020204030204" pitchFamily="34" charset="0"/>
                <a:cs typeface="Calibri" panose="020F0502020204030204" pitchFamily="34" charset="0"/>
              </a:rPr>
              <a:t> P-4.</a:t>
            </a:r>
            <a:endParaRPr lang="id-ID">
              <a:latin typeface="Calibri" panose="020F0502020204030204" pitchFamily="34" charset="0"/>
              <a:cs typeface="Calibri" panose="020F0502020204030204" pitchFamily="34" charset="0"/>
            </a:endParaRPr>
          </a:p>
          <a:p>
            <a:pPr algn="just"/>
            <a:endParaRPr lang="en-US"/>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08713" y="3003782"/>
            <a:ext cx="4824412" cy="2615735"/>
          </a:xfrm>
        </p:spPr>
      </p:pic>
    </p:spTree>
    <p:extLst>
      <p:ext uri="{BB962C8B-B14F-4D97-AF65-F5344CB8AC3E}">
        <p14:creationId xmlns:p14="http://schemas.microsoft.com/office/powerpoint/2010/main" val="7920834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215</TotalTime>
  <Words>1722</Words>
  <Application>Microsoft Office PowerPoint</Application>
  <PresentationFormat>Widescreen</PresentationFormat>
  <Paragraphs>80</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Impact</vt:lpstr>
      <vt:lpstr>Main Event</vt:lpstr>
      <vt:lpstr>PANCASILA PADA MASA ORDE BARU</vt:lpstr>
      <vt:lpstr>Apa itu Pancasila?</vt:lpstr>
      <vt:lpstr>PENGERTIAN ORDE BARU</vt:lpstr>
      <vt:lpstr>Perkembangan Ideologi Pancasila Pada Masa Orde Baru (1)</vt:lpstr>
      <vt:lpstr>Surat Perintah Sebelas Maret (SUPERSEMAR)</vt:lpstr>
      <vt:lpstr>Perkembangan Ideologi Pancasila Pada Masa Orde Baru (2)</vt:lpstr>
      <vt:lpstr>Perkembangan Ideologi Pancasila Pada Masa Orde Baru (3)</vt:lpstr>
      <vt:lpstr>Perkembangan Ideologi Pancasila Pada Masa Orde Baru (4)</vt:lpstr>
      <vt:lpstr>Perkembangan Ideologi Pancasila Pada Masa Orde Baru (5)</vt:lpstr>
      <vt:lpstr>PowerPoint Presentation</vt:lpstr>
      <vt:lpstr>  Pancasila Sebagai Sistem Etika Pada Masa Orde Baru </vt:lpstr>
      <vt:lpstr>PowerPoint Presentation</vt:lpstr>
      <vt:lpstr> Tantangan terhadap sistem etika Pancasila pada zaman Orde Baru terkait dengan masalah NKK (Nepotisme, Kolusi, dan Korupsi) yang merugikan penyelenggaraan negara. Hal tersebut tidak sesuai dengan keadilan sosial karena nepotisme, kolusi, dan korupsi hanya menguntungkan segelintir orang atau kelompok tertentu.</vt:lpstr>
      <vt:lpstr>Karakteristrik Pendidikan Pancasila Pada Masa Orde Baru</vt:lpstr>
      <vt:lpstr>PowerPoint Presentation</vt:lpstr>
      <vt:lpstr>PowerPoint Presentation</vt:lpstr>
      <vt:lpstr>    Permasalahan Penerapan Nilai-Nilai Pancasila </vt:lpstr>
      <vt:lpstr>PowerPoint Presentation</vt:lpstr>
      <vt:lpstr>PowerPoint Presentation</vt:lpstr>
      <vt:lpstr>PowerPoint Presentation</vt:lpstr>
      <vt:lpstr>Pancasila dalam Persektif Orde Baru</vt:lpstr>
      <vt:lpstr>PowerPoint Presentation</vt:lpstr>
      <vt:lpstr>KEBIJAKAN POLITIK DIMASA ORDE BARU[6]</vt:lpstr>
      <vt:lpstr>TERIMAKASIH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PANCASILA PAD MASA ORDE BARU</dc:title>
  <dc:creator>Windows User</dc:creator>
  <cp:lastModifiedBy>asus</cp:lastModifiedBy>
  <cp:revision>46</cp:revision>
  <dcterms:created xsi:type="dcterms:W3CDTF">2020-07-14T14:45:43Z</dcterms:created>
  <dcterms:modified xsi:type="dcterms:W3CDTF">2020-07-15T10:52:17Z</dcterms:modified>
</cp:coreProperties>
</file>